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69" r:id="rId5"/>
    <p:sldId id="270" r:id="rId6"/>
    <p:sldId id="264" r:id="rId7"/>
    <p:sldId id="258" r:id="rId8"/>
    <p:sldId id="259" r:id="rId9"/>
    <p:sldId id="260" r:id="rId10"/>
    <p:sldId id="261" r:id="rId11"/>
    <p:sldId id="262" r:id="rId12"/>
    <p:sldId id="263" r:id="rId13"/>
    <p:sldId id="267" r:id="rId14"/>
    <p:sldId id="268" r:id="rId15"/>
    <p:sldId id="266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58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6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8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1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8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0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6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8317-16EF-4855-8545-96E6905D8631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6637-29BF-479B-AD29-4DA21FFC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296400" cy="19081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TRIỂN KHAI</a:t>
            </a:r>
            <a:br>
              <a:rPr lang="en-US" sz="2800" dirty="0" smtClean="0"/>
            </a:br>
            <a:r>
              <a:rPr lang="en-US" sz="2800" dirty="0" smtClean="0"/>
              <a:t> KẾ HOẠCH LIÊN NGÀNH TỔ CHỨC CHIẾN DỊCH TIÊM BỔ SUNG SỞI – RUBELLA TẠI TRƯỜNG MẦM NON </a:t>
            </a:r>
            <a:br>
              <a:rPr lang="en-US" sz="2800" dirty="0" smtClean="0"/>
            </a:br>
            <a:r>
              <a:rPr lang="en-US" sz="2800" dirty="0" smtClean="0"/>
              <a:t>QUẬN LONG BIÊN, NĂM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2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ĐIỂU TRA LẬP DANH SÁCH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062012"/>
              </p:ext>
            </p:extLst>
          </p:nvPr>
        </p:nvGraphicFramePr>
        <p:xfrm>
          <a:off x="493594" y="1270000"/>
          <a:ext cx="8229600" cy="521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971800"/>
                <a:gridCol w="2057400"/>
              </a:tblGrid>
              <a:tr h="5432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Hoạt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động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Mô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tả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Người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thực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hiện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Cung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cấp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Phiếu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điều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thông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tin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chủng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Phụ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lục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8: TTYT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cấp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mẫu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TYT in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phát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cho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trường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TYT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6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Phát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phiếu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phiếu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Ghi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tên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vắc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xin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thuốc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đã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dùng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sổ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chủng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sổ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khám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bệnh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Giáo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viên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lớp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Loại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trừ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trẻ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đã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vắc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xin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thành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phần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Sởi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sống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vòng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tính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đến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ngày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Mố</a:t>
                      </a:r>
                      <a:r>
                        <a:rPr lang="es-E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s-E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tính</a:t>
                      </a:r>
                      <a:r>
                        <a:rPr lang="es-E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s-E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26/11/2018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CBYT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phường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669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Cung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cấp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mẫu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Danh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sách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đối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tượng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cần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Phụ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lục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3.2: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TTYT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cấp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mẫu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TYT in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phát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cho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trường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TYT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94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Lập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danh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sách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đối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tượng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cần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theo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lớp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giáo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viên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ký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người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lập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DS, TYT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ký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xác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nhận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Danh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sách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gồm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Toàn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bộ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trẻ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sinh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từ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1/1/2013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đến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30/9/2017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trừ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trẻ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tiêm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Sởi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1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tháng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Giáo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viên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lớp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Trưởng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TYT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1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TUYÊN TRUYỀN, VẬN ĐỘNG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168026"/>
              </p:ext>
            </p:extLst>
          </p:nvPr>
        </p:nvGraphicFramePr>
        <p:xfrm>
          <a:off x="493594" y="12700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9718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Hoạt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động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Mô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tả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thực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hiện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 </a:t>
                      </a:r>
                      <a:r>
                        <a:rPr lang="en-US" sz="1800" dirty="0" err="1" smtClean="0"/>
                        <a:t>Cung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cấp</a:t>
                      </a:r>
                      <a:r>
                        <a:rPr lang="en-US" sz="1800" baseline="0" dirty="0" smtClean="0"/>
                        <a:t> file </a:t>
                      </a:r>
                      <a:r>
                        <a:rPr lang="en-US" sz="1800" baseline="0" dirty="0" err="1" smtClean="0"/>
                        <a:t>phát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thanh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tuyên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truyền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trường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sản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xuất</a:t>
                      </a:r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TTYT </a:t>
                      </a:r>
                      <a:r>
                        <a:rPr lang="en-US" sz="1800" baseline="0" dirty="0" err="1" smtClean="0"/>
                        <a:t>cấp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xuống</a:t>
                      </a:r>
                      <a:r>
                        <a:rPr lang="en-US" sz="1800" baseline="0" dirty="0" smtClean="0"/>
                        <a:t> TYT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Phát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thanh</a:t>
                      </a:r>
                      <a:r>
                        <a:rPr lang="en-US" sz="1800" baseline="0" dirty="0" smtClean="0"/>
                        <a:t> 3 </a:t>
                      </a:r>
                      <a:r>
                        <a:rPr lang="en-US" sz="1800" baseline="0" dirty="0" err="1" smtClean="0"/>
                        <a:t>ngày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trước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và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trong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ngày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, 2 </a:t>
                      </a:r>
                      <a:r>
                        <a:rPr lang="en-US" sz="1800" baseline="0" dirty="0" err="1" smtClean="0"/>
                        <a:t>lần</a:t>
                      </a:r>
                      <a:r>
                        <a:rPr lang="en-US" sz="1800" baseline="0" dirty="0" smtClean="0"/>
                        <a:t>/</a:t>
                      </a:r>
                      <a:r>
                        <a:rPr lang="en-US" sz="1800" baseline="0" dirty="0" err="1" smtClean="0"/>
                        <a:t>ngày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Giờ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đón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trẻ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Trường</a:t>
                      </a:r>
                      <a:r>
                        <a:rPr lang="en-US" sz="1800" baseline="0" dirty="0" smtClean="0"/>
                        <a:t> MN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2. </a:t>
                      </a:r>
                      <a:r>
                        <a:rPr lang="en-US" sz="1800" dirty="0" err="1" smtClean="0"/>
                        <a:t>Cung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cấp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khẩu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hiệu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tiêm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vắc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Sởi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Rubella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miễn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phí</a:t>
                      </a:r>
                      <a:r>
                        <a:rPr lang="es-E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es-E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 </a:t>
                      </a:r>
                      <a:r>
                        <a:rPr lang="en-US" sz="1800" dirty="0" err="1" smtClean="0"/>
                        <a:t>ngày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trước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Treo </a:t>
                      </a:r>
                      <a:r>
                        <a:rPr lang="en-US" sz="1800" dirty="0" err="1" smtClean="0"/>
                        <a:t>khẩu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hiệu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 </a:t>
                      </a:r>
                      <a:r>
                        <a:rPr lang="en-US" sz="1800" dirty="0" err="1" smtClean="0"/>
                        <a:t>ngày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trước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Trường</a:t>
                      </a:r>
                      <a:r>
                        <a:rPr lang="en-US" sz="1800" baseline="0" dirty="0" smtClean="0"/>
                        <a:t> MN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 </a:t>
                      </a:r>
                      <a:r>
                        <a:rPr lang="en-US" sz="1800" dirty="0" err="1" smtClean="0"/>
                        <a:t>Cung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cấp</a:t>
                      </a:r>
                      <a:r>
                        <a:rPr lang="en-US" sz="1800" baseline="0" dirty="0" smtClean="0"/>
                        <a:t> “</a:t>
                      </a:r>
                      <a:r>
                        <a:rPr lang="en-US" sz="1800" dirty="0" err="1" smtClean="0"/>
                        <a:t>Thông</a:t>
                      </a:r>
                      <a:r>
                        <a:rPr lang="en-US" sz="1800" baseline="0" dirty="0" smtClean="0"/>
                        <a:t> tin </a:t>
                      </a:r>
                      <a:r>
                        <a:rPr lang="en-US" sz="1800" baseline="0" dirty="0" err="1" smtClean="0"/>
                        <a:t>dành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r>
                        <a:rPr lang="en-US" sz="1800" baseline="0" dirty="0" smtClean="0"/>
                        <a:t>”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kèm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giấy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mời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TYT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Phát</a:t>
                      </a:r>
                      <a:r>
                        <a:rPr lang="en-US" sz="1800" baseline="0" dirty="0" smtClean="0"/>
                        <a:t> “</a:t>
                      </a:r>
                      <a:r>
                        <a:rPr lang="en-US" sz="1800" baseline="0" dirty="0" err="1" smtClean="0"/>
                        <a:t>Thông</a:t>
                      </a:r>
                      <a:r>
                        <a:rPr lang="en-US" sz="1800" baseline="0" dirty="0" smtClean="0"/>
                        <a:t> tin </a:t>
                      </a:r>
                      <a:r>
                        <a:rPr lang="en-US" sz="1800" baseline="0" dirty="0" err="1" smtClean="0"/>
                        <a:t>dành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r>
                        <a:rPr lang="en-US" sz="1800" baseline="0" dirty="0" smtClean="0"/>
                        <a:t>”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 </a:t>
                      </a:r>
                      <a:r>
                        <a:rPr lang="en-US" sz="1800" dirty="0" err="1" smtClean="0"/>
                        <a:t>lại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phản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hồi</a:t>
                      </a:r>
                      <a:r>
                        <a:rPr lang="en-US" sz="1800" baseline="0" dirty="0" smtClean="0"/>
                        <a:t> “</a:t>
                      </a:r>
                      <a:r>
                        <a:rPr lang="en-US" sz="1800" baseline="0" dirty="0" err="1" smtClean="0"/>
                        <a:t>Thông</a:t>
                      </a:r>
                      <a:r>
                        <a:rPr lang="en-US" sz="1800" baseline="0" dirty="0" smtClean="0"/>
                        <a:t> tin </a:t>
                      </a:r>
                      <a:r>
                        <a:rPr lang="en-US" sz="1800" baseline="0" dirty="0" err="1" smtClean="0"/>
                        <a:t>dành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r>
                        <a:rPr lang="en-US" sz="1800" baseline="0" dirty="0" smtClean="0"/>
                        <a:t>” </a:t>
                      </a:r>
                      <a:r>
                        <a:rPr lang="en-US" sz="1800" baseline="0" dirty="0" err="1" smtClean="0"/>
                        <a:t>kèm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giấy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mời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7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LỰA CHỌN, BỐ TRÍ ĐIỂM TIÊM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4389"/>
              </p:ext>
            </p:extLst>
          </p:nvPr>
        </p:nvGraphicFramePr>
        <p:xfrm>
          <a:off x="493594" y="1270000"/>
          <a:ext cx="8229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9718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Hoạt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động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Mô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tả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Người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thực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hiện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1. </a:t>
                      </a:r>
                      <a:r>
                        <a:rPr lang="en-US" sz="2000" dirty="0" err="1" smtClean="0"/>
                        <a:t>L</a:t>
                      </a:r>
                      <a:r>
                        <a:rPr lang="en-US" sz="2000" baseline="0" dirty="0" err="1" smtClean="0"/>
                        <a:t>ựa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chọn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bố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trí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s-ES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Điểm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tiêm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vắc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Sởi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Rubella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miễn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phí</a:t>
                      </a:r>
                      <a:r>
                        <a:rPr lang="es-E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err="1" smtClean="0"/>
                        <a:t>Đủ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rộng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cho</a:t>
                      </a:r>
                      <a:r>
                        <a:rPr lang="en-US" sz="2000" baseline="0" dirty="0" smtClean="0"/>
                        <a:t> 5 </a:t>
                      </a:r>
                      <a:r>
                        <a:rPr lang="en-US" sz="2000" baseline="0" dirty="0" err="1" smtClean="0"/>
                        <a:t>bàn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bố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trí</a:t>
                      </a:r>
                      <a:r>
                        <a:rPr lang="en-US" sz="2000" baseline="0" dirty="0" smtClean="0"/>
                        <a:t> 1 </a:t>
                      </a:r>
                      <a:r>
                        <a:rPr lang="en-US" sz="2000" baseline="0" dirty="0" err="1" smtClean="0"/>
                        <a:t>chiều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Trường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học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Hướng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dẫn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bố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trí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bàn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theo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dây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chuyền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Kê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bàn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Trường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học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</a:t>
                      </a:r>
                      <a:r>
                        <a:rPr lang="en-US" sz="2000" dirty="0" err="1" smtClean="0"/>
                        <a:t>Chỗ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ngồi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chờ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trước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chủng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Đủ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ghế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ngồi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thoáng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mát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ấm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áp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02N/</a:t>
                      </a:r>
                      <a:r>
                        <a:rPr lang="en-US" sz="2000" dirty="0" err="1" smtClean="0"/>
                        <a:t>Trường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học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3.Bàn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đón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tiếp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hướng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dẫn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Thu </a:t>
                      </a:r>
                      <a:r>
                        <a:rPr lang="en-US" sz="2000" dirty="0" err="1" smtClean="0"/>
                        <a:t>Giấy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mời</a:t>
                      </a:r>
                      <a:r>
                        <a:rPr lang="en-US" sz="2000" baseline="0" dirty="0" smtClean="0"/>
                        <a:t>, KT </a:t>
                      </a:r>
                      <a:r>
                        <a:rPr lang="en-US" sz="2000" baseline="0" dirty="0" err="1" smtClean="0"/>
                        <a:t>thông</a:t>
                      </a:r>
                      <a:r>
                        <a:rPr lang="en-US" sz="2000" baseline="0" dirty="0" smtClean="0"/>
                        <a:t> tin </a:t>
                      </a:r>
                      <a:r>
                        <a:rPr lang="en-US" sz="2000" baseline="0" dirty="0" err="1" smtClean="0"/>
                        <a:t>điền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giấy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mời</a:t>
                      </a:r>
                      <a:r>
                        <a:rPr lang="en-US" sz="2000" baseline="0" dirty="0" smtClean="0"/>
                        <a:t>.</a:t>
                      </a:r>
                    </a:p>
                    <a:p>
                      <a:r>
                        <a:rPr lang="en-US" sz="2000" baseline="0" dirty="0" smtClean="0"/>
                        <a:t>Thu </a:t>
                      </a:r>
                      <a:r>
                        <a:rPr lang="en-US" sz="2000" baseline="0" dirty="0" err="1" smtClean="0"/>
                        <a:t>Sổ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chủng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01N/</a:t>
                      </a:r>
                      <a:r>
                        <a:rPr lang="en-US" sz="2000" dirty="0" err="1" smtClean="0"/>
                        <a:t>trường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học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4. </a:t>
                      </a:r>
                      <a:r>
                        <a:rPr lang="en-US" sz="2000" dirty="0" err="1" smtClean="0"/>
                        <a:t>Bàn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khám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sàng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lọc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tư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vấn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trước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Xác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định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tiền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sử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chủng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01/ TYT (YT</a:t>
                      </a:r>
                      <a:r>
                        <a:rPr lang="en-US" sz="2000" baseline="0" dirty="0" smtClean="0"/>
                        <a:t> 01)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Thực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hiện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các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bước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theo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quy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trình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chủng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3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LỰA CHỌN, BỐ TRÍ ĐIỂM TIÊM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30556"/>
              </p:ext>
            </p:extLst>
          </p:nvPr>
        </p:nvGraphicFramePr>
        <p:xfrm>
          <a:off x="493594" y="1270001"/>
          <a:ext cx="8229600" cy="532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971800"/>
                <a:gridCol w="2057400"/>
              </a:tblGrid>
              <a:tr h="4020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Hoạt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động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Mô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tả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Người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thực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hiện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 </a:t>
                      </a:r>
                      <a:r>
                        <a:rPr lang="en-US" sz="200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vắc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xin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Theo </a:t>
                      </a:r>
                      <a:r>
                        <a:rPr lang="en-US" sz="2000" dirty="0" err="1" smtClean="0"/>
                        <a:t>quy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trình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chủng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 / TYT (YT02)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Giữ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trẻ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Phụ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huynh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hoặc</a:t>
                      </a:r>
                      <a:r>
                        <a:rPr lang="en-US" sz="2000" baseline="0" dirty="0" smtClean="0"/>
                        <a:t> 01 </a:t>
                      </a:r>
                      <a:r>
                        <a:rPr lang="en-US" sz="2000" baseline="0" dirty="0" err="1" smtClean="0"/>
                        <a:t>cô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giáo</a:t>
                      </a:r>
                      <a:r>
                        <a:rPr lang="en-US" sz="2000" baseline="0" dirty="0" smtClean="0"/>
                        <a:t> (GV01)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8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6. Theo </a:t>
                      </a:r>
                      <a:r>
                        <a:rPr lang="en-US" sz="2000" dirty="0" err="1" smtClean="0"/>
                        <a:t>dõi</a:t>
                      </a:r>
                      <a:r>
                        <a:rPr lang="en-US" sz="2000" baseline="0" dirty="0" smtClean="0"/>
                        <a:t> 30 </a:t>
                      </a:r>
                      <a:r>
                        <a:rPr lang="en-US" sz="2000" baseline="0" dirty="0" err="1" smtClean="0"/>
                        <a:t>phút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Ghi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chép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vào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sổ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chủng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01 / TYT (YT03)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0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Ghi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giấy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xác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nhận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01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Theo </a:t>
                      </a:r>
                      <a:r>
                        <a:rPr lang="en-US" sz="2000" dirty="0" err="1" smtClean="0"/>
                        <a:t>dõi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trẻ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01/ YTH</a:t>
                      </a:r>
                      <a:r>
                        <a:rPr lang="en-US" sz="2000" baseline="0" dirty="0" smtClean="0"/>
                        <a:t>Đ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7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</a:t>
                      </a:r>
                      <a:r>
                        <a:rPr lang="en-US" sz="2000" dirty="0" err="1" smtClean="0"/>
                        <a:t>Đưa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trẻ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về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lớp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Sau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theo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dõi</a:t>
                      </a:r>
                      <a:r>
                        <a:rPr lang="en-US" sz="2000" baseline="0" dirty="0" smtClean="0"/>
                        <a:t> 30 </a:t>
                      </a:r>
                      <a:r>
                        <a:rPr lang="en-US" sz="2000" baseline="0" dirty="0" err="1" smtClean="0"/>
                        <a:t>phút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không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thấy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dấu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hiệu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bất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thường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Giáo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viên</a:t>
                      </a:r>
                      <a:r>
                        <a:rPr lang="en-US" sz="2000" baseline="0" dirty="0" smtClean="0"/>
                        <a:t> (GV02)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74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Bàn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giao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dặn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dò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phụ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huynh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tiếp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tục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theo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dõi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trẻ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ít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nhất</a:t>
                      </a:r>
                      <a:r>
                        <a:rPr lang="en-US" sz="2000" baseline="0" dirty="0" smtClean="0"/>
                        <a:t> 24 </a:t>
                      </a:r>
                      <a:r>
                        <a:rPr lang="en-US" sz="2000" baseline="0" dirty="0" err="1" smtClean="0"/>
                        <a:t>giờ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Ghi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số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điện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thoại</a:t>
                      </a:r>
                      <a:r>
                        <a:rPr lang="en-US" sz="2000" baseline="0" dirty="0" smtClean="0"/>
                        <a:t> TYT </a:t>
                      </a:r>
                      <a:r>
                        <a:rPr lang="en-US" sz="2000" baseline="0" dirty="0" err="1" smtClean="0"/>
                        <a:t>phường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vào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sổ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tiêm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để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phụ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huynh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liên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hệ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khi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trẻ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có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dấu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hiệu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bất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thường</a:t>
                      </a:r>
                      <a:r>
                        <a:rPr lang="en-US" sz="2000" baseline="0" dirty="0" smtClean="0"/>
                        <a:t>.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Giáo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viên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lớp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1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LỰA CHỌN, BỐ TRÍ ĐIỂM TIÊM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575450"/>
              </p:ext>
            </p:extLst>
          </p:nvPr>
        </p:nvGraphicFramePr>
        <p:xfrm>
          <a:off x="493594" y="1270001"/>
          <a:ext cx="8229600" cy="5458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2971800"/>
                <a:gridCol w="2057400"/>
              </a:tblGrid>
              <a:tr h="3224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Hoạt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động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Mô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tả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Người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thực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hiện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 </a:t>
                      </a:r>
                      <a:r>
                        <a:rPr lang="en-US" sz="1800" dirty="0" err="1" smtClean="0"/>
                        <a:t>Chốt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sách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trẻ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Trẻ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thuộc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diện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nhưng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: </a:t>
                      </a:r>
                      <a:r>
                        <a:rPr lang="en-US" sz="1800" baseline="0" dirty="0" err="1" smtClean="0"/>
                        <a:t>hoãn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vì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không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có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chỉ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định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lý</a:t>
                      </a:r>
                      <a:r>
                        <a:rPr lang="en-US" sz="1800" baseline="0" dirty="0" smtClean="0"/>
                        <a:t> do </a:t>
                      </a:r>
                      <a:r>
                        <a:rPr lang="en-US" sz="1800" baseline="0" dirty="0" err="1" smtClean="0"/>
                        <a:t>khác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lớp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Xác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định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nguyên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nhân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tuyên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truyền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động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trẻ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bù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lớp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Gửi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nhà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trường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lịch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tại</a:t>
                      </a:r>
                      <a:r>
                        <a:rPr lang="en-US" sz="1800" baseline="0" dirty="0" smtClean="0"/>
                        <a:t> TYT </a:t>
                      </a:r>
                      <a:r>
                        <a:rPr lang="en-US" sz="1800" baseline="0" dirty="0" err="1" smtClean="0"/>
                        <a:t>phường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quan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nơi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trẻ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cư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trú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TYT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Gửi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giấy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mời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trẻ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đến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tại</a:t>
                      </a:r>
                      <a:r>
                        <a:rPr lang="en-US" sz="1800" baseline="0" dirty="0" smtClean="0"/>
                        <a:t> TYT </a:t>
                      </a:r>
                      <a:r>
                        <a:rPr lang="en-US" sz="1800" baseline="0" dirty="0" err="1" smtClean="0"/>
                        <a:t>phường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nơi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cư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trú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lớp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33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 </a:t>
                      </a:r>
                      <a:r>
                        <a:rPr lang="en-US" sz="1800" dirty="0" err="1" smtClean="0"/>
                        <a:t>lại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giấy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xác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nhận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tại</a:t>
                      </a:r>
                      <a:r>
                        <a:rPr lang="en-US" sz="1800" baseline="0" dirty="0" smtClean="0"/>
                        <a:t> TYT </a:t>
                      </a:r>
                      <a:r>
                        <a:rPr lang="en-US" sz="1800" baseline="0" dirty="0" err="1" smtClean="0"/>
                        <a:t>phường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từ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phụ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huynh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lớp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503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Cập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nhật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sách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trẻ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chưa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tiếp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tục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mời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tiêm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vét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Giáo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viên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lớp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4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algn="ctr"/>
            <a:r>
              <a:rPr lang="en-US" dirty="0" smtClean="0"/>
              <a:t>PHẦN THẢO LUẬN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ĐẶC ĐIỂM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3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Thuận</a:t>
            </a:r>
            <a:r>
              <a:rPr lang="en-US" sz="2400" dirty="0" smtClean="0"/>
              <a:t> </a:t>
            </a:r>
            <a:r>
              <a:rPr lang="en-US" sz="2400" dirty="0" err="1" smtClean="0"/>
              <a:t>lợi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Vắc</a:t>
            </a:r>
            <a:r>
              <a:rPr lang="en-US" sz="2400" dirty="0" smtClean="0"/>
              <a:t> </a:t>
            </a:r>
            <a:r>
              <a:rPr lang="en-US" sz="2400" dirty="0" err="1" smtClean="0"/>
              <a:t>xin</a:t>
            </a:r>
            <a:r>
              <a:rPr lang="en-US" sz="2400" dirty="0" smtClean="0"/>
              <a:t> </a:t>
            </a:r>
            <a:r>
              <a:rPr lang="en-US" sz="2400" dirty="0" err="1" smtClean="0"/>
              <a:t>Sởi</a:t>
            </a:r>
            <a:r>
              <a:rPr lang="en-US" sz="2400" dirty="0" smtClean="0"/>
              <a:t> – Rubella: </a:t>
            </a:r>
            <a:r>
              <a:rPr lang="en-US" sz="2400" dirty="0" err="1" smtClean="0"/>
              <a:t>quen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, an </a:t>
            </a:r>
            <a:r>
              <a:rPr lang="en-US" sz="2400" dirty="0" err="1" smtClean="0"/>
              <a:t>toàn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Khó</a:t>
            </a:r>
            <a:r>
              <a:rPr lang="en-US" sz="2400" dirty="0" smtClean="0"/>
              <a:t> </a:t>
            </a:r>
            <a:r>
              <a:rPr lang="en-US" sz="2400" dirty="0" err="1" smtClean="0"/>
              <a:t>khăn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en-US" sz="2400" dirty="0" err="1" smtClean="0"/>
              <a:t>Chưa</a:t>
            </a:r>
            <a:r>
              <a:rPr lang="en-US" sz="2400" dirty="0" smtClean="0"/>
              <a:t> </a:t>
            </a:r>
            <a:r>
              <a:rPr lang="en-US" sz="2400" dirty="0" err="1" smtClean="0"/>
              <a:t>từng</a:t>
            </a:r>
            <a:r>
              <a:rPr lang="en-US" sz="2400" dirty="0" smtClean="0"/>
              <a:t> </a:t>
            </a:r>
            <a:r>
              <a:rPr lang="en-US" sz="2400" dirty="0" err="1" smtClean="0"/>
              <a:t>tiêm</a:t>
            </a:r>
            <a:r>
              <a:rPr lang="en-US" sz="2400" dirty="0" smtClean="0"/>
              <a:t> </a:t>
            </a:r>
            <a:r>
              <a:rPr lang="en-US" sz="2400" dirty="0" err="1" smtClean="0"/>
              <a:t>trẻ</a:t>
            </a:r>
            <a:r>
              <a:rPr lang="en-US" sz="2400" dirty="0" smtClean="0"/>
              <a:t> </a:t>
            </a:r>
            <a:r>
              <a:rPr lang="en-US" sz="2400" dirty="0" err="1" smtClean="0"/>
              <a:t>nhỏ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trường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Mầm</a:t>
            </a:r>
            <a:r>
              <a:rPr lang="en-US" sz="2400" dirty="0" smtClean="0"/>
              <a:t> non.</a:t>
            </a:r>
          </a:p>
          <a:p>
            <a:pPr>
              <a:buFontTx/>
              <a:buChar char="-"/>
            </a:pP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thác</a:t>
            </a:r>
            <a:r>
              <a:rPr lang="en-US" sz="2400" dirty="0" smtClean="0"/>
              <a:t> </a:t>
            </a:r>
            <a:r>
              <a:rPr lang="en-US" sz="2400" dirty="0" err="1" smtClean="0"/>
              <a:t>tiền</a:t>
            </a:r>
            <a:r>
              <a:rPr lang="en-US" sz="2400" dirty="0" smtClean="0"/>
              <a:t> </a:t>
            </a:r>
            <a:r>
              <a:rPr lang="en-US" sz="2400" dirty="0" err="1" smtClean="0"/>
              <a:t>sử</a:t>
            </a:r>
            <a:r>
              <a:rPr lang="en-US" sz="2400" dirty="0" smtClean="0"/>
              <a:t>: </a:t>
            </a:r>
            <a:r>
              <a:rPr lang="en-US" sz="2400" dirty="0" err="1" smtClean="0"/>
              <a:t>loại</a:t>
            </a:r>
            <a:r>
              <a:rPr lang="en-US" sz="2400" dirty="0" smtClean="0"/>
              <a:t> </a:t>
            </a:r>
            <a:r>
              <a:rPr lang="en-US" sz="2400" dirty="0" err="1" smtClean="0"/>
              <a:t>vắc</a:t>
            </a:r>
            <a:r>
              <a:rPr lang="en-US" sz="2400" dirty="0" smtClean="0"/>
              <a:t> </a:t>
            </a:r>
            <a:r>
              <a:rPr lang="en-US" sz="2400" dirty="0" err="1" smtClean="0"/>
              <a:t>xin</a:t>
            </a:r>
            <a:r>
              <a:rPr lang="en-US" sz="2400" dirty="0" smtClean="0"/>
              <a:t>, </a:t>
            </a:r>
            <a:r>
              <a:rPr lang="en-US" sz="2400" dirty="0" err="1" smtClean="0"/>
              <a:t>loại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dùng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1 </a:t>
            </a:r>
            <a:r>
              <a:rPr lang="en-US" sz="2400" dirty="0" err="1" smtClean="0"/>
              <a:t>tháng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err="1" smtClean="0"/>
              <a:t>Số</a:t>
            </a:r>
            <a:r>
              <a:rPr lang="en-US" sz="2400" dirty="0" smtClean="0"/>
              <a:t> </a:t>
            </a:r>
            <a:r>
              <a:rPr lang="en-US" sz="2400" dirty="0" err="1" smtClean="0"/>
              <a:t>lượng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lớn</a:t>
            </a:r>
            <a:r>
              <a:rPr lang="en-US" sz="2400" dirty="0" smtClean="0"/>
              <a:t>: </a:t>
            </a:r>
            <a:r>
              <a:rPr lang="en-US" sz="2400" dirty="0" err="1" smtClean="0"/>
              <a:t>chỗ</a:t>
            </a:r>
            <a:r>
              <a:rPr lang="en-US" sz="2400" dirty="0" smtClean="0"/>
              <a:t>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phụ</a:t>
            </a:r>
            <a:r>
              <a:rPr lang="en-US" sz="2400" dirty="0" smtClean="0"/>
              <a:t> </a:t>
            </a:r>
            <a:r>
              <a:rPr lang="en-US" sz="2400" dirty="0" err="1" smtClean="0"/>
              <a:t>huynh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trẻ</a:t>
            </a:r>
            <a:r>
              <a:rPr lang="en-US" sz="2400" dirty="0" smtClean="0"/>
              <a:t> </a:t>
            </a:r>
            <a:r>
              <a:rPr lang="en-US" sz="2400" dirty="0" err="1" smtClean="0"/>
              <a:t>chờ</a:t>
            </a:r>
            <a:r>
              <a:rPr lang="en-US" sz="2400" dirty="0" smtClean="0"/>
              <a:t>, </a:t>
            </a:r>
            <a:r>
              <a:rPr lang="en-US" sz="2400" dirty="0" err="1" smtClean="0"/>
              <a:t>nắng</a:t>
            </a:r>
            <a:r>
              <a:rPr lang="en-US" sz="2400" dirty="0" smtClean="0"/>
              <a:t> </a:t>
            </a:r>
            <a:r>
              <a:rPr lang="en-US" sz="2400" dirty="0" err="1" smtClean="0"/>
              <a:t>nóng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mưa</a:t>
            </a:r>
            <a:r>
              <a:rPr lang="en-US" sz="2400" dirty="0" smtClean="0"/>
              <a:t> </a:t>
            </a:r>
            <a:r>
              <a:rPr lang="en-US" sz="2400" dirty="0" err="1" smtClean="0"/>
              <a:t>lạnh</a:t>
            </a:r>
            <a:r>
              <a:rPr lang="en-US" sz="2400" dirty="0" smtClean="0"/>
              <a:t>. </a:t>
            </a:r>
            <a:r>
              <a:rPr lang="en-US" sz="2400" dirty="0" err="1" smtClean="0"/>
              <a:t>Trẻ</a:t>
            </a:r>
            <a:r>
              <a:rPr lang="en-US" sz="2400" dirty="0" smtClean="0"/>
              <a:t> </a:t>
            </a:r>
            <a:r>
              <a:rPr lang="en-US" sz="2400" dirty="0" err="1" smtClean="0"/>
              <a:t>khóc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ứng</a:t>
            </a:r>
            <a:r>
              <a:rPr lang="en-US" sz="2400" dirty="0" smtClean="0"/>
              <a:t> </a:t>
            </a:r>
            <a:r>
              <a:rPr lang="en-US" sz="2400" dirty="0" err="1" smtClean="0"/>
              <a:t>đám</a:t>
            </a:r>
            <a:r>
              <a:rPr lang="en-US" sz="2400" dirty="0" smtClean="0"/>
              <a:t> </a:t>
            </a:r>
            <a:r>
              <a:rPr lang="en-US" sz="2400" dirty="0" err="1" smtClean="0"/>
              <a:t>đông</a:t>
            </a:r>
            <a:r>
              <a:rPr lang="en-US" sz="2400" dirty="0" smtClean="0"/>
              <a:t>. </a:t>
            </a:r>
            <a:r>
              <a:rPr lang="en-US" sz="2400" dirty="0" err="1" smtClean="0"/>
              <a:t>Bố</a:t>
            </a:r>
            <a:r>
              <a:rPr lang="en-US" sz="2400" dirty="0" smtClean="0"/>
              <a:t> </a:t>
            </a:r>
            <a:r>
              <a:rPr lang="en-US" sz="2400" dirty="0" err="1" smtClean="0"/>
              <a:t>mẹ</a:t>
            </a:r>
            <a:r>
              <a:rPr lang="en-US" sz="2400" dirty="0" smtClean="0"/>
              <a:t> </a:t>
            </a:r>
            <a:r>
              <a:rPr lang="en-US" sz="2400" dirty="0" err="1" smtClean="0"/>
              <a:t>vội</a:t>
            </a:r>
            <a:r>
              <a:rPr lang="en-US" sz="2400" dirty="0" smtClean="0"/>
              <a:t> </a:t>
            </a:r>
            <a:r>
              <a:rPr lang="en-US" sz="2400" dirty="0" err="1" smtClean="0"/>
              <a:t>đi</a:t>
            </a:r>
            <a:r>
              <a:rPr lang="en-US" sz="2400" dirty="0" smtClean="0"/>
              <a:t> </a:t>
            </a:r>
            <a:r>
              <a:rPr lang="en-US" sz="2400" dirty="0" err="1" smtClean="0"/>
              <a:t>làm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Phụ</a:t>
            </a:r>
            <a:r>
              <a:rPr lang="en-US" sz="2400" dirty="0" smtClean="0"/>
              <a:t> </a:t>
            </a:r>
            <a:r>
              <a:rPr lang="en-US" sz="2400" dirty="0" err="1" smtClean="0"/>
              <a:t>huynh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bế</a:t>
            </a:r>
            <a:r>
              <a:rPr lang="en-US" sz="2400" dirty="0" smtClean="0"/>
              <a:t> con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tiêm</a:t>
            </a:r>
            <a:r>
              <a:rPr lang="en-US" sz="2400" dirty="0" smtClean="0"/>
              <a:t>,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cùng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dõi</a:t>
            </a:r>
            <a:r>
              <a:rPr lang="en-US" sz="2400" dirty="0" smtClean="0"/>
              <a:t> con 30 </a:t>
            </a:r>
            <a:r>
              <a:rPr lang="en-US" sz="2400" dirty="0" err="1" smtClean="0"/>
              <a:t>phút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tiêm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err="1" smtClean="0"/>
              <a:t>Hướng</a:t>
            </a:r>
            <a:r>
              <a:rPr lang="en-US" sz="2400" dirty="0" smtClean="0"/>
              <a:t> </a:t>
            </a:r>
            <a:r>
              <a:rPr lang="en-US" sz="2400" dirty="0" err="1" smtClean="0"/>
              <a:t>dẫn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dõi</a:t>
            </a:r>
            <a:r>
              <a:rPr lang="en-US" sz="2400" dirty="0" smtClean="0"/>
              <a:t> </a:t>
            </a:r>
            <a:r>
              <a:rPr lang="en-US" sz="2400" dirty="0" err="1" smtClean="0"/>
              <a:t>tiếp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tiêm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</a:t>
            </a:r>
            <a:r>
              <a:rPr lang="en-US" sz="2400" dirty="0" err="1" smtClean="0"/>
              <a:t>đình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33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VẤN 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3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err="1" smtClean="0"/>
              <a:t>Trẻ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huynh</a:t>
            </a:r>
            <a:r>
              <a:rPr lang="en-US" sz="2800" dirty="0" smtClean="0"/>
              <a:t> </a:t>
            </a:r>
            <a:r>
              <a:rPr lang="en-US" sz="2800" dirty="0" err="1" smtClean="0"/>
              <a:t>đưa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TYT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chủng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lịch</a:t>
            </a:r>
            <a:r>
              <a:rPr lang="en-US" sz="2800" dirty="0" smtClean="0"/>
              <a:t>,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phải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đợt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?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huynh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con </a:t>
            </a:r>
            <a:r>
              <a:rPr lang="en-US" sz="2800" dirty="0" err="1" smtClean="0"/>
              <a:t>mình</a:t>
            </a:r>
            <a:r>
              <a:rPr lang="en-US" sz="2800" dirty="0" smtClean="0"/>
              <a:t> </a:t>
            </a:r>
            <a:r>
              <a:rPr lang="en-US" sz="2800" dirty="0" err="1" smtClean="0"/>
              <a:t>vừa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rồi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 -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sổ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chủng</a:t>
            </a:r>
            <a:r>
              <a:rPr lang="en-US" sz="2800" dirty="0" smtClean="0"/>
              <a:t>,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hệ</a:t>
            </a:r>
            <a:r>
              <a:rPr lang="en-US" sz="2800" dirty="0" smtClean="0"/>
              <a:t> </a:t>
            </a:r>
            <a:r>
              <a:rPr lang="en-US" sz="2800" dirty="0" err="1" smtClean="0"/>
              <a:t>thống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huynh</a:t>
            </a:r>
            <a:r>
              <a:rPr lang="en-US" sz="2800" dirty="0" smtClean="0"/>
              <a:t> </a:t>
            </a:r>
            <a:r>
              <a:rPr lang="en-US" sz="2800" dirty="0" err="1" smtClean="0"/>
              <a:t>bận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,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chờ</a:t>
            </a:r>
            <a:r>
              <a:rPr lang="en-US" sz="2800" dirty="0" smtClean="0"/>
              <a:t> </a:t>
            </a:r>
            <a:r>
              <a:rPr lang="en-US" sz="2800" dirty="0" err="1" smtClean="0"/>
              <a:t>bế</a:t>
            </a:r>
            <a:r>
              <a:rPr lang="en-US" sz="2800" dirty="0" smtClean="0"/>
              <a:t> </a:t>
            </a:r>
            <a:r>
              <a:rPr lang="en-US" sz="2800" dirty="0" err="1" smtClean="0"/>
              <a:t>trẻ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dõi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0540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VẤN 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huynh</a:t>
            </a:r>
            <a:r>
              <a:rPr lang="en-US" sz="2800" dirty="0" smtClean="0"/>
              <a:t> </a:t>
            </a:r>
            <a:r>
              <a:rPr lang="en-US" sz="2800" dirty="0" err="1" smtClean="0"/>
              <a:t>bế</a:t>
            </a:r>
            <a:r>
              <a:rPr lang="en-US" sz="2800" dirty="0" smtClean="0"/>
              <a:t> con </a:t>
            </a:r>
            <a:r>
              <a:rPr lang="en-US" sz="2800" dirty="0" err="1" smtClean="0"/>
              <a:t>chờ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đông</a:t>
            </a:r>
            <a:r>
              <a:rPr lang="en-US" sz="2800" dirty="0" smtClean="0"/>
              <a:t> 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Trẻ</a:t>
            </a:r>
            <a:r>
              <a:rPr lang="en-US" sz="2800" dirty="0" smtClean="0"/>
              <a:t> </a:t>
            </a:r>
            <a:r>
              <a:rPr lang="en-US" sz="2800" dirty="0" err="1" smtClean="0"/>
              <a:t>khóc</a:t>
            </a:r>
            <a:r>
              <a:rPr lang="en-US" sz="2800" dirty="0" smtClean="0"/>
              <a:t>, </a:t>
            </a:r>
            <a:r>
              <a:rPr lang="en-US" sz="2800" dirty="0" err="1" smtClean="0"/>
              <a:t>trẻ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khóc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đám</a:t>
            </a:r>
            <a:r>
              <a:rPr lang="en-US" sz="2800" dirty="0" smtClean="0"/>
              <a:t> </a:t>
            </a:r>
            <a:r>
              <a:rPr lang="en-US" sz="2800" dirty="0" err="1" smtClean="0"/>
              <a:t>đông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6. Theo </a:t>
            </a:r>
            <a:r>
              <a:rPr lang="en-US" sz="2800" dirty="0" err="1" smtClean="0"/>
              <a:t>dõi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ở </a:t>
            </a:r>
            <a:r>
              <a:rPr lang="en-US" sz="2800" dirty="0" err="1" smtClean="0"/>
              <a:t>lớp</a:t>
            </a:r>
            <a:r>
              <a:rPr lang="en-US" sz="2800" dirty="0" smtClean="0"/>
              <a:t>,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trẻ</a:t>
            </a:r>
            <a:r>
              <a:rPr lang="en-US" sz="2800" dirty="0" smtClean="0"/>
              <a:t> </a:t>
            </a:r>
            <a:r>
              <a:rPr lang="en-US" sz="2800" dirty="0" err="1" smtClean="0"/>
              <a:t>bất</a:t>
            </a:r>
            <a:r>
              <a:rPr lang="en-US" sz="2800" dirty="0" smtClean="0"/>
              <a:t> </a:t>
            </a:r>
            <a:r>
              <a:rPr lang="en-US" sz="2800" dirty="0" err="1" smtClean="0"/>
              <a:t>thường</a:t>
            </a:r>
            <a:r>
              <a:rPr lang="en-US" sz="2800" dirty="0" smtClean="0"/>
              <a:t>, </a:t>
            </a:r>
            <a:r>
              <a:rPr lang="en-US" sz="2800" dirty="0" err="1" smtClean="0"/>
              <a:t>xử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?</a:t>
            </a:r>
          </a:p>
          <a:p>
            <a:pPr marL="0" indent="0">
              <a:buNone/>
            </a:pPr>
            <a:endParaRPr lang="en-US" sz="2800" smtClean="0"/>
          </a:p>
          <a:p>
            <a:pPr marL="0" indent="0">
              <a:buNone/>
            </a:pPr>
            <a:r>
              <a:rPr lang="en-US" sz="2800" smtClean="0"/>
              <a:t>7</a:t>
            </a:r>
            <a:r>
              <a:rPr lang="en-US" sz="2800" dirty="0" smtClean="0"/>
              <a:t>.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r>
              <a:rPr lang="en-US" sz="2800" dirty="0" smtClean="0"/>
              <a:t> 95%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lớp</a:t>
            </a:r>
            <a:r>
              <a:rPr lang="en-US" sz="2800" dirty="0" smtClean="0"/>
              <a:t>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69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CĂN CỨ THỰC HIỆN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19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Bộ</a:t>
            </a:r>
            <a:r>
              <a:rPr lang="en-US" sz="2400" dirty="0" smtClean="0"/>
              <a:t> Y </a:t>
            </a:r>
            <a:r>
              <a:rPr lang="en-US" sz="2400" dirty="0" err="1" smtClean="0"/>
              <a:t>tế</a:t>
            </a:r>
            <a:r>
              <a:rPr lang="en-US" sz="2400" dirty="0" smtClean="0"/>
              <a:t>: 6193/QĐ-BYT </a:t>
            </a:r>
            <a:r>
              <a:rPr lang="en-US" sz="2400" dirty="0" err="1" smtClean="0"/>
              <a:t>ngày</a:t>
            </a:r>
            <a:r>
              <a:rPr lang="en-US" sz="2400" dirty="0" smtClean="0"/>
              <a:t> 15/10/2018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việc</a:t>
            </a:r>
            <a:r>
              <a:rPr lang="en-US" sz="2400" dirty="0" smtClean="0"/>
              <a:t> </a:t>
            </a:r>
            <a:r>
              <a:rPr lang="en-US" sz="2400" dirty="0" err="1" smtClean="0"/>
              <a:t>phê</a:t>
            </a:r>
            <a:r>
              <a:rPr lang="en-US" sz="2400" dirty="0" smtClean="0"/>
              <a:t> </a:t>
            </a:r>
            <a:r>
              <a:rPr lang="en-US" sz="2400" dirty="0" err="1" smtClean="0"/>
              <a:t>duyệt</a:t>
            </a:r>
            <a:r>
              <a:rPr lang="en-US" sz="2400" dirty="0" smtClean="0"/>
              <a:t> </a:t>
            </a:r>
            <a:r>
              <a:rPr lang="en-US" sz="2400" dirty="0" err="1" smtClean="0"/>
              <a:t>Kế</a:t>
            </a:r>
            <a:r>
              <a:rPr lang="en-US" sz="2400" dirty="0" smtClean="0"/>
              <a:t> </a:t>
            </a:r>
            <a:r>
              <a:rPr lang="en-US" sz="2400" dirty="0" err="1" smtClean="0"/>
              <a:t>hoạch</a:t>
            </a:r>
            <a:r>
              <a:rPr lang="en-US" sz="2400" dirty="0" smtClean="0"/>
              <a:t> </a:t>
            </a:r>
            <a:r>
              <a:rPr lang="en-US" sz="2400" dirty="0" err="1" smtClean="0"/>
              <a:t>triển</a:t>
            </a:r>
            <a:r>
              <a:rPr lang="en-US" sz="2400" dirty="0" smtClean="0"/>
              <a:t> </a:t>
            </a:r>
            <a:r>
              <a:rPr lang="en-US" sz="2400" dirty="0" err="1" smtClean="0"/>
              <a:t>khai</a:t>
            </a:r>
            <a:r>
              <a:rPr lang="en-US" sz="2400" dirty="0" smtClean="0"/>
              <a:t> </a:t>
            </a:r>
            <a:r>
              <a:rPr lang="en-US" sz="2400" dirty="0" err="1" smtClean="0"/>
              <a:t>Chiến</a:t>
            </a:r>
            <a:r>
              <a:rPr lang="en-US" sz="2400" dirty="0" smtClean="0"/>
              <a:t> </a:t>
            </a:r>
            <a:r>
              <a:rPr lang="en-US" sz="2400" dirty="0" err="1" smtClean="0"/>
              <a:t>dịch</a:t>
            </a:r>
            <a:r>
              <a:rPr lang="en-US" sz="2400" dirty="0" smtClean="0"/>
              <a:t> </a:t>
            </a:r>
            <a:r>
              <a:rPr lang="en-US" sz="2400" dirty="0" err="1" smtClean="0"/>
              <a:t>tiêm</a:t>
            </a:r>
            <a:r>
              <a:rPr lang="en-US" sz="2400" dirty="0" smtClean="0"/>
              <a:t> </a:t>
            </a:r>
            <a:r>
              <a:rPr lang="en-US" sz="2400" dirty="0" err="1" smtClean="0"/>
              <a:t>bổ</a:t>
            </a:r>
            <a:r>
              <a:rPr lang="en-US" sz="2400" dirty="0" smtClean="0"/>
              <a:t> sung </a:t>
            </a:r>
            <a:r>
              <a:rPr lang="en-US" sz="2400" dirty="0" err="1" smtClean="0"/>
              <a:t>vắc</a:t>
            </a:r>
            <a:r>
              <a:rPr lang="en-US" sz="2400" dirty="0" smtClean="0"/>
              <a:t> </a:t>
            </a:r>
            <a:r>
              <a:rPr lang="en-US" sz="2400" dirty="0" err="1" smtClean="0"/>
              <a:t>xin</a:t>
            </a:r>
            <a:r>
              <a:rPr lang="en-US" sz="2400" dirty="0" smtClean="0"/>
              <a:t> </a:t>
            </a:r>
            <a:r>
              <a:rPr lang="en-US" sz="2400" dirty="0" err="1" smtClean="0"/>
              <a:t>Sởi</a:t>
            </a:r>
            <a:r>
              <a:rPr lang="en-US" sz="2400" dirty="0" smtClean="0"/>
              <a:t> – Rubella </a:t>
            </a:r>
            <a:r>
              <a:rPr lang="en-US" sz="2400" dirty="0" err="1" smtClean="0"/>
              <a:t>cho</a:t>
            </a:r>
            <a:r>
              <a:rPr lang="en-US" sz="2400" dirty="0" smtClean="0"/>
              <a:t> </a:t>
            </a:r>
            <a:r>
              <a:rPr lang="en-US" sz="2400" dirty="0" err="1" smtClean="0"/>
              <a:t>trẻ</a:t>
            </a:r>
            <a:r>
              <a:rPr lang="en-US" sz="2400" dirty="0" smtClean="0"/>
              <a:t> 1-5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năm</a:t>
            </a:r>
            <a:r>
              <a:rPr lang="en-US" sz="2400" dirty="0" smtClean="0"/>
              <a:t> 2018-2019.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phố</a:t>
            </a:r>
            <a:r>
              <a:rPr lang="en-US" sz="2400" dirty="0" smtClean="0"/>
              <a:t> </a:t>
            </a:r>
            <a:r>
              <a:rPr lang="en-US" sz="2400" dirty="0" err="1" smtClean="0"/>
              <a:t>Hà</a:t>
            </a:r>
            <a:r>
              <a:rPr lang="en-US" sz="2400" dirty="0" smtClean="0"/>
              <a:t> </a:t>
            </a:r>
            <a:r>
              <a:rPr lang="en-US" sz="2400" dirty="0" err="1" smtClean="0"/>
              <a:t>Nội</a:t>
            </a:r>
            <a:r>
              <a:rPr lang="en-US" sz="2400" dirty="0" smtClean="0"/>
              <a:t>: 207/KH-UBND </a:t>
            </a:r>
            <a:r>
              <a:rPr lang="en-US" sz="2400" dirty="0" err="1" smtClean="0"/>
              <a:t>ngày</a:t>
            </a:r>
            <a:r>
              <a:rPr lang="en-US" sz="2400" dirty="0" smtClean="0"/>
              <a:t> 01/11/2018; 4909/KH-SYT </a:t>
            </a:r>
            <a:r>
              <a:rPr lang="en-US" sz="2400" dirty="0" err="1" smtClean="0"/>
              <a:t>ngày</a:t>
            </a:r>
            <a:r>
              <a:rPr lang="en-US" sz="2400" dirty="0" smtClean="0"/>
              <a:t> 05/11/2018; 1074/KH-KSBT </a:t>
            </a:r>
            <a:r>
              <a:rPr lang="en-US" sz="2400" dirty="0" err="1" smtClean="0"/>
              <a:t>ngày</a:t>
            </a:r>
            <a:r>
              <a:rPr lang="en-US" sz="2400" dirty="0" smtClean="0"/>
              <a:t> 08/11/2018.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Quận</a:t>
            </a:r>
            <a:r>
              <a:rPr lang="en-US" sz="2400" dirty="0" smtClean="0"/>
              <a:t> Long </a:t>
            </a:r>
            <a:r>
              <a:rPr lang="en-US" sz="2400" dirty="0" err="1" smtClean="0"/>
              <a:t>Biên</a:t>
            </a:r>
            <a:r>
              <a:rPr lang="en-US" sz="2400" dirty="0" smtClean="0"/>
              <a:t>: 420/KH-UBND </a:t>
            </a:r>
            <a:r>
              <a:rPr lang="en-US" sz="2400" dirty="0" err="1" smtClean="0"/>
              <a:t>ngày</a:t>
            </a:r>
            <a:r>
              <a:rPr lang="en-US" sz="2400" dirty="0" smtClean="0"/>
              <a:t> 14/11/2018; </a:t>
            </a:r>
            <a:r>
              <a:rPr lang="es-ES_tradnl" sz="2400" dirty="0"/>
              <a:t>139/KH-TTYT </a:t>
            </a:r>
            <a:r>
              <a:rPr lang="es-ES_tradnl" sz="2400" dirty="0" err="1"/>
              <a:t>ngày</a:t>
            </a:r>
            <a:r>
              <a:rPr lang="es-ES_tradnl" sz="2400" dirty="0"/>
              <a:t> </a:t>
            </a:r>
            <a:r>
              <a:rPr lang="es-ES_tradnl" sz="2400" dirty="0" smtClean="0"/>
              <a:t>09/11/2018;</a:t>
            </a:r>
            <a:r>
              <a:rPr lang="en-US" sz="2400" dirty="0" smtClean="0"/>
              <a:t> 142/KHLN/TTYT-GDĐT </a:t>
            </a:r>
            <a:r>
              <a:rPr lang="en-US" sz="2400" dirty="0" err="1" smtClean="0"/>
              <a:t>ngày</a:t>
            </a:r>
            <a:r>
              <a:rPr lang="en-US" sz="2400" dirty="0" smtClean="0"/>
              <a:t> 15/11/2018.</a:t>
            </a: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4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SỰ CẦN THIẾT CỦA CHIẾN DỊCH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7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vi-VN" sz="2400" dirty="0"/>
              <a:t>Sởi và rubella là những bệnh truyền nhiễm nguy hiểm do vi rút sởi và vi rú</a:t>
            </a:r>
            <a:r>
              <a:rPr lang="en-US" sz="2400" dirty="0"/>
              <a:t>t </a:t>
            </a:r>
            <a:r>
              <a:rPr lang="vi-VN" sz="2400" dirty="0"/>
              <a:t>Rubella gây </a:t>
            </a:r>
            <a:r>
              <a:rPr lang="vi-VN" sz="2400" dirty="0" smtClean="0"/>
              <a:t>ra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vi-VN" sz="2400" dirty="0"/>
              <a:t>Vắc xin sởi và rubella an toàn và có hiệu quả cao trong phòng bệnh</a:t>
            </a:r>
            <a:r>
              <a:rPr lang="vi-VN" sz="2400" dirty="0" smtClean="0"/>
              <a:t>.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vi-VN" sz="2400" dirty="0"/>
              <a:t>Từ năm 2017 số mắc sởi tại Việt Nam có xu hướng gia </a:t>
            </a:r>
            <a:r>
              <a:rPr lang="vi-VN" sz="2400" dirty="0" smtClean="0"/>
              <a:t>tăng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25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SỰ CẦN THIẾT CỦA CHIẾN DỊCH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vi-VN" dirty="0" smtClean="0"/>
              <a:t>Các </a:t>
            </a:r>
            <a:r>
              <a:rPr lang="vi-VN" dirty="0"/>
              <a:t>tỉnh có s</a:t>
            </a:r>
            <a:r>
              <a:rPr lang="en-US" dirty="0"/>
              <a:t>ố </a:t>
            </a:r>
            <a:r>
              <a:rPr lang="vi-VN" dirty="0"/>
              <a:t>SPB và sởi dươ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vi-VN" dirty="0"/>
              <a:t>tính cao là Hà </a:t>
            </a:r>
            <a:r>
              <a:rPr lang="vi-VN" dirty="0" smtClean="0"/>
              <a:t>Nội, </a:t>
            </a:r>
            <a:r>
              <a:rPr lang="vi-VN" dirty="0"/>
              <a:t>Lào </a:t>
            </a:r>
            <a:r>
              <a:rPr lang="en-US" dirty="0" smtClean="0"/>
              <a:t>  </a:t>
            </a:r>
            <a:r>
              <a:rPr lang="vi-VN" dirty="0" smtClean="0"/>
              <a:t>Cai</a:t>
            </a:r>
            <a:r>
              <a:rPr lang="vi-VN" dirty="0"/>
              <a:t>, Thanh Hóa, Sơn La, Quảng Ninh, Điện </a:t>
            </a:r>
            <a:r>
              <a:rPr lang="vi-VN" dirty="0" smtClean="0"/>
              <a:t>Biên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vi-VN" dirty="0" smtClean="0"/>
              <a:t>So </a:t>
            </a:r>
            <a:r>
              <a:rPr lang="vi-VN" dirty="0"/>
              <a:t>với cùng kỳ năm 2017 </a:t>
            </a:r>
            <a:r>
              <a:rPr lang="vi-VN" dirty="0" smtClean="0"/>
              <a:t>số </a:t>
            </a:r>
            <a:r>
              <a:rPr lang="vi-VN" dirty="0"/>
              <a:t>SPB nghi sởi tăng 8,2 lần, s</a:t>
            </a:r>
            <a:r>
              <a:rPr lang="en-US" dirty="0"/>
              <a:t>ố </a:t>
            </a:r>
            <a:r>
              <a:rPr lang="vi-VN" dirty="0"/>
              <a:t>trường h</a:t>
            </a:r>
            <a:r>
              <a:rPr lang="en-US" dirty="0"/>
              <a:t>ợ</a:t>
            </a:r>
            <a:r>
              <a:rPr lang="vi-VN" dirty="0"/>
              <a:t>p dương tính tăng 22,3 lần</a:t>
            </a:r>
            <a:r>
              <a:rPr lang="en-US" dirty="0"/>
              <a:t>. </a:t>
            </a:r>
            <a:r>
              <a:rPr lang="vi-VN" dirty="0"/>
              <a:t>Số SPB nghi sởi ở nhóm 1 - 5 tuổi cao nhất, chi</a:t>
            </a:r>
            <a:r>
              <a:rPr lang="en-US" dirty="0"/>
              <a:t>ế</a:t>
            </a:r>
            <a:r>
              <a:rPr lang="vi-VN" dirty="0"/>
              <a:t>m 36</a:t>
            </a:r>
            <a:r>
              <a:rPr lang="vi-VN" dirty="0" smtClean="0"/>
              <a:t>%.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vi-VN" dirty="0"/>
              <a:t>Trong số các trường hợp SPB nghi sởi này, chỉ có 370 trường hợp </a:t>
            </a:r>
            <a:r>
              <a:rPr lang="vi-VN" b="1" dirty="0">
                <a:solidFill>
                  <a:srgbClr val="FF0000"/>
                </a:solidFill>
              </a:rPr>
              <a:t>đã tiêm chủng </a:t>
            </a:r>
            <a:r>
              <a:rPr lang="vi-VN" dirty="0"/>
              <a:t>(chiếm </a:t>
            </a:r>
            <a:r>
              <a:rPr lang="vi-VN" b="1" dirty="0">
                <a:solidFill>
                  <a:srgbClr val="FF0000"/>
                </a:solidFill>
              </a:rPr>
              <a:t>16,1%</a:t>
            </a:r>
            <a:r>
              <a:rPr lang="vi-VN" dirty="0"/>
              <a:t>), trong đ</a:t>
            </a:r>
            <a:r>
              <a:rPr lang="en-US" dirty="0"/>
              <a:t>ó </a:t>
            </a:r>
            <a:r>
              <a:rPr lang="vi-VN" dirty="0"/>
              <a:t>dương tính 110, còn lại phần lớn là các trường h</a:t>
            </a:r>
            <a:r>
              <a:rPr lang="en-US" dirty="0"/>
              <a:t>ợ</a:t>
            </a:r>
            <a:r>
              <a:rPr lang="vi-VN" dirty="0"/>
              <a:t>p không được tiêm chủng (1.004 trường hợp, chi</a:t>
            </a:r>
            <a:r>
              <a:rPr lang="en-US" dirty="0"/>
              <a:t>ế</a:t>
            </a:r>
            <a:r>
              <a:rPr lang="vi-VN" dirty="0"/>
              <a:t>m 43,6%, trong đó dương t</a:t>
            </a:r>
            <a:r>
              <a:rPr lang="en-US" dirty="0" err="1"/>
              <a:t>ín</a:t>
            </a:r>
            <a:r>
              <a:rPr lang="vi-VN" dirty="0"/>
              <a:t>h 501) và không rõ tiền sử tiêm chủng (927 trường hợp, chi</a:t>
            </a:r>
            <a:r>
              <a:rPr lang="en-US" dirty="0"/>
              <a:t>ế</a:t>
            </a:r>
            <a:r>
              <a:rPr lang="vi-VN" dirty="0"/>
              <a:t>m 40,3%, trong </a:t>
            </a:r>
            <a:r>
              <a:rPr lang="en-US" dirty="0"/>
              <a:t>đ</a:t>
            </a:r>
            <a:r>
              <a:rPr lang="vi-VN" dirty="0"/>
              <a:t>ó dương tính 343).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SỰ CẦN THIẾT CỦA CHIẾN DỊCH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1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7. </a:t>
            </a:r>
            <a:r>
              <a:rPr lang="vi-VN" sz="2800" dirty="0" smtClean="0"/>
              <a:t>WHO</a:t>
            </a:r>
            <a:r>
              <a:rPr lang="en-US" sz="2800" dirty="0" smtClean="0"/>
              <a:t>: </a:t>
            </a:r>
            <a:r>
              <a:rPr lang="vi-VN" sz="2800" dirty="0" smtClean="0"/>
              <a:t> tiêm </a:t>
            </a:r>
            <a:r>
              <a:rPr lang="vi-VN" sz="2800" dirty="0"/>
              <a:t>2 m</a:t>
            </a:r>
            <a:r>
              <a:rPr lang="en-US" sz="2800" dirty="0"/>
              <a:t>ũ</a:t>
            </a:r>
            <a:r>
              <a:rPr lang="vi-VN" sz="2800" dirty="0"/>
              <a:t>i vắc xin s</a:t>
            </a:r>
            <a:r>
              <a:rPr lang="en-US" sz="2800" dirty="0"/>
              <a:t>ở</a:t>
            </a:r>
            <a:r>
              <a:rPr lang="vi-VN" sz="2800" dirty="0"/>
              <a:t>i </a:t>
            </a:r>
            <a:r>
              <a:rPr lang="en-US" sz="2800" dirty="0"/>
              <a:t>ở </a:t>
            </a:r>
            <a:r>
              <a:rPr lang="vi-VN" sz="2800" dirty="0"/>
              <a:t>trẻ dưới 2 tuổi đạt 95% là yếu tố cơ bản để loại trừ bệnh sởi. Ngoài ra c</a:t>
            </a:r>
            <a:r>
              <a:rPr lang="en-US" sz="2800" dirty="0"/>
              <a:t>ầ</a:t>
            </a:r>
            <a:r>
              <a:rPr lang="vi-VN" sz="2800" dirty="0"/>
              <a:t>n triển khai các đợt tiêm vét</a:t>
            </a:r>
            <a:r>
              <a:rPr lang="en-US" sz="2800" dirty="0"/>
              <a:t>, </a:t>
            </a:r>
            <a:r>
              <a:rPr lang="vi-VN" sz="2800" dirty="0"/>
              <a:t>tiêm chiến dịch theo </a:t>
            </a:r>
            <a:r>
              <a:rPr lang="en-US" sz="2800" dirty="0" smtClean="0"/>
              <a:t>TH </a:t>
            </a:r>
            <a:r>
              <a:rPr lang="vi-VN" sz="2800" dirty="0" smtClean="0"/>
              <a:t>dịch </a:t>
            </a:r>
            <a:r>
              <a:rPr lang="vi-VN" sz="2800" dirty="0"/>
              <a:t>tễ.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8. T</a:t>
            </a:r>
            <a:r>
              <a:rPr lang="vi-VN" sz="2800" dirty="0" smtClean="0"/>
              <a:t>oàn quốc</a:t>
            </a:r>
            <a:r>
              <a:rPr lang="en-US" sz="2800" dirty="0" smtClean="0"/>
              <a:t>: </a:t>
            </a:r>
            <a:r>
              <a:rPr lang="vi-VN" sz="2800" dirty="0" smtClean="0"/>
              <a:t> tỷ </a:t>
            </a:r>
            <a:r>
              <a:rPr lang="vi-VN" sz="2800" dirty="0"/>
              <a:t>lệ tiêm vắc xin MR </a:t>
            </a:r>
            <a:r>
              <a:rPr lang="vi-VN" sz="2800" dirty="0" smtClean="0"/>
              <a:t>chưa </a:t>
            </a:r>
            <a:r>
              <a:rPr lang="vi-VN" sz="2800" dirty="0"/>
              <a:t>đạt 95% và v</a:t>
            </a:r>
            <a:r>
              <a:rPr lang="en-US" sz="2800" dirty="0"/>
              <a:t>ẫ</a:t>
            </a:r>
            <a:r>
              <a:rPr lang="vi-VN" sz="2800" dirty="0"/>
              <a:t>n còn các huyện/thị vùng nguy cơ cao chỉ đạt </a:t>
            </a:r>
            <a:r>
              <a:rPr lang="vi-VN" sz="2800" dirty="0" smtClean="0"/>
              <a:t>90</a:t>
            </a:r>
            <a:r>
              <a:rPr lang="vi-VN" sz="2800" dirty="0"/>
              <a:t>%.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lũy</a:t>
            </a:r>
            <a:r>
              <a:rPr lang="en-US" sz="2800" dirty="0" smtClean="0"/>
              <a:t> t</a:t>
            </a:r>
            <a:r>
              <a:rPr lang="vi-VN" sz="2800" dirty="0" smtClean="0"/>
              <a:t>rẻ chưa tiêm </a:t>
            </a:r>
            <a:r>
              <a:rPr lang="en-US" sz="2800" dirty="0" smtClean="0"/>
              <a:t>+ </a:t>
            </a:r>
            <a:r>
              <a:rPr lang="vi-VN" sz="2800" dirty="0" smtClean="0"/>
              <a:t>trẻ </a:t>
            </a:r>
            <a:r>
              <a:rPr lang="vi-VN" sz="2800" dirty="0"/>
              <a:t>đã tiêm </a:t>
            </a:r>
            <a:r>
              <a:rPr lang="vi-VN" sz="2800" dirty="0" smtClean="0"/>
              <a:t>nhưng </a:t>
            </a:r>
            <a:r>
              <a:rPr lang="vi-VN" sz="2800" dirty="0"/>
              <a:t>không có miễn </a:t>
            </a:r>
            <a:r>
              <a:rPr lang="vi-VN" sz="2800" dirty="0" smtClean="0"/>
              <a:t>dịch</a:t>
            </a:r>
            <a:r>
              <a:rPr lang="en-US" sz="2800" dirty="0" smtClean="0"/>
              <a:t>: </a:t>
            </a:r>
            <a:r>
              <a:rPr lang="vi-VN" sz="2800" dirty="0" smtClean="0"/>
              <a:t>đủ </a:t>
            </a:r>
            <a:r>
              <a:rPr lang="vi-VN" sz="2800" dirty="0"/>
              <a:t>lớn, </a:t>
            </a:r>
            <a:r>
              <a:rPr lang="vi-VN" sz="2800" dirty="0" smtClean="0"/>
              <a:t>vi </a:t>
            </a:r>
            <a:r>
              <a:rPr lang="vi-VN" sz="2800" dirty="0"/>
              <a:t>rút </a:t>
            </a:r>
            <a:r>
              <a:rPr lang="vi-VN" sz="2800" dirty="0" smtClean="0"/>
              <a:t>sởi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vi-VN" sz="2800" dirty="0" smtClean="0"/>
              <a:t> </a:t>
            </a:r>
            <a:r>
              <a:rPr lang="vi-VN" sz="2800" dirty="0"/>
              <a:t>lưu hành có thể gây dịch.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87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MỤC TIÊU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05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ES" sz="2800" dirty="0" err="1" smtClean="0"/>
              <a:t>Trên</a:t>
            </a:r>
            <a:r>
              <a:rPr lang="es-ES" sz="2800" dirty="0" smtClean="0"/>
              <a:t> </a:t>
            </a:r>
            <a:r>
              <a:rPr lang="es-ES" sz="2800" dirty="0"/>
              <a:t>95% </a:t>
            </a:r>
            <a:r>
              <a:rPr lang="es-ES" sz="2800" dirty="0" err="1"/>
              <a:t>trẻ</a:t>
            </a:r>
            <a:r>
              <a:rPr lang="es-ES" sz="2800" dirty="0"/>
              <a:t> </a:t>
            </a:r>
            <a:r>
              <a:rPr lang="es-ES" sz="2800" dirty="0" err="1"/>
              <a:t>từ</a:t>
            </a:r>
            <a:r>
              <a:rPr lang="es-ES" sz="2800" dirty="0"/>
              <a:t> 1 </a:t>
            </a:r>
            <a:r>
              <a:rPr lang="es-ES" sz="2800" dirty="0" err="1"/>
              <a:t>đến</a:t>
            </a:r>
            <a:r>
              <a:rPr lang="es-ES" sz="2800" dirty="0"/>
              <a:t> 5 </a:t>
            </a:r>
            <a:r>
              <a:rPr lang="es-ES" sz="2800" dirty="0" err="1"/>
              <a:t>tuổi</a:t>
            </a:r>
            <a:r>
              <a:rPr lang="es-ES" sz="2800" dirty="0"/>
              <a:t> </a:t>
            </a:r>
            <a:r>
              <a:rPr lang="es-ES" sz="2800" dirty="0" err="1"/>
              <a:t>đang</a:t>
            </a:r>
            <a:r>
              <a:rPr lang="es-ES" sz="2800" dirty="0"/>
              <a:t> </a:t>
            </a:r>
            <a:r>
              <a:rPr lang="es-ES" sz="2800" dirty="0" err="1"/>
              <a:t>học</a:t>
            </a:r>
            <a:r>
              <a:rPr lang="es-ES" sz="2800" dirty="0"/>
              <a:t> </a:t>
            </a:r>
            <a:r>
              <a:rPr lang="es-ES" sz="2800" dirty="0" err="1"/>
              <a:t>tại</a:t>
            </a:r>
            <a:r>
              <a:rPr lang="es-ES" sz="2800" dirty="0"/>
              <a:t> </a:t>
            </a:r>
            <a:r>
              <a:rPr lang="es-ES" sz="2800" dirty="0" err="1"/>
              <a:t>các</a:t>
            </a:r>
            <a:r>
              <a:rPr lang="es-ES" sz="2800" dirty="0"/>
              <a:t> </a:t>
            </a:r>
            <a:r>
              <a:rPr lang="es-ES" sz="2800" dirty="0" err="1"/>
              <a:t>trường</a:t>
            </a:r>
            <a:r>
              <a:rPr lang="es-ES" sz="2800" dirty="0"/>
              <a:t> </a:t>
            </a:r>
            <a:r>
              <a:rPr lang="es-ES" sz="2800" dirty="0" err="1"/>
              <a:t>Mầm</a:t>
            </a:r>
            <a:r>
              <a:rPr lang="es-ES" sz="2800" dirty="0"/>
              <a:t> non, </a:t>
            </a:r>
            <a:r>
              <a:rPr lang="es-ES" sz="2800" dirty="0" err="1"/>
              <a:t>Mẫu</a:t>
            </a:r>
            <a:r>
              <a:rPr lang="es-ES" sz="2800" dirty="0"/>
              <a:t> </a:t>
            </a:r>
            <a:r>
              <a:rPr lang="es-ES" sz="2800" dirty="0" err="1"/>
              <a:t>giáo</a:t>
            </a:r>
            <a:r>
              <a:rPr lang="es-ES" sz="2800" dirty="0"/>
              <a:t> </a:t>
            </a:r>
            <a:r>
              <a:rPr lang="es-ES" sz="2800" dirty="0" err="1"/>
              <a:t>trên</a:t>
            </a:r>
            <a:r>
              <a:rPr lang="es-ES" sz="2800" dirty="0"/>
              <a:t> </a:t>
            </a:r>
            <a:r>
              <a:rPr lang="es-ES" sz="2800" dirty="0" err="1"/>
              <a:t>địa</a:t>
            </a:r>
            <a:r>
              <a:rPr lang="es-ES" sz="2800" dirty="0"/>
              <a:t> </a:t>
            </a:r>
            <a:r>
              <a:rPr lang="es-ES" sz="2800" dirty="0" err="1"/>
              <a:t>bàn</a:t>
            </a:r>
            <a:r>
              <a:rPr lang="es-ES" sz="2800" dirty="0"/>
              <a:t> </a:t>
            </a:r>
            <a:r>
              <a:rPr lang="es-ES" sz="2800" dirty="0" err="1"/>
              <a:t>quận</a:t>
            </a:r>
            <a:r>
              <a:rPr lang="es-ES" sz="2800" dirty="0"/>
              <a:t> Long </a:t>
            </a:r>
            <a:r>
              <a:rPr lang="es-ES" sz="2800" dirty="0" err="1"/>
              <a:t>Biên</a:t>
            </a:r>
            <a:r>
              <a:rPr lang="es-ES" sz="2800" dirty="0"/>
              <a:t> </a:t>
            </a:r>
            <a:r>
              <a:rPr lang="es-ES" sz="2800" dirty="0" err="1"/>
              <a:t>được</a:t>
            </a:r>
            <a:r>
              <a:rPr lang="es-ES" sz="2800" dirty="0"/>
              <a:t> </a:t>
            </a:r>
            <a:r>
              <a:rPr lang="es-ES" sz="2800" dirty="0" err="1"/>
              <a:t>tiêm</a:t>
            </a:r>
            <a:r>
              <a:rPr lang="es-ES" sz="2800" dirty="0"/>
              <a:t> 1 </a:t>
            </a:r>
            <a:r>
              <a:rPr lang="es-ES" sz="2800" dirty="0" err="1"/>
              <a:t>mũi</a:t>
            </a:r>
            <a:r>
              <a:rPr lang="es-ES" sz="2800" dirty="0"/>
              <a:t> </a:t>
            </a:r>
            <a:r>
              <a:rPr lang="es-ES" sz="2800" dirty="0" err="1"/>
              <a:t>vắc</a:t>
            </a:r>
            <a:r>
              <a:rPr lang="es-ES" sz="2800" dirty="0"/>
              <a:t> </a:t>
            </a:r>
            <a:r>
              <a:rPr lang="es-ES" sz="2800" dirty="0" err="1"/>
              <a:t>xin</a:t>
            </a:r>
            <a:r>
              <a:rPr lang="es-ES" sz="2800" dirty="0"/>
              <a:t> </a:t>
            </a:r>
            <a:r>
              <a:rPr lang="es-ES" sz="2800" dirty="0" err="1"/>
              <a:t>phòng</a:t>
            </a:r>
            <a:r>
              <a:rPr lang="es-ES" sz="2800" dirty="0"/>
              <a:t> </a:t>
            </a:r>
            <a:r>
              <a:rPr lang="es-ES" sz="2800" dirty="0" err="1"/>
              <a:t>bệnh</a:t>
            </a:r>
            <a:r>
              <a:rPr lang="es-ES" sz="2800" dirty="0"/>
              <a:t> </a:t>
            </a:r>
            <a:r>
              <a:rPr lang="es-ES" sz="2800" dirty="0" err="1"/>
              <a:t>Sởi</a:t>
            </a:r>
            <a:r>
              <a:rPr lang="es-ES" sz="2800" dirty="0"/>
              <a:t> – </a:t>
            </a:r>
            <a:r>
              <a:rPr lang="es-ES" sz="2800" dirty="0" err="1"/>
              <a:t>Rubella</a:t>
            </a:r>
            <a:r>
              <a:rPr lang="es-ES" sz="2800" dirty="0"/>
              <a:t> (MR</a:t>
            </a:r>
            <a:r>
              <a:rPr lang="es-ES" sz="2800" dirty="0" smtClean="0"/>
              <a:t>).</a:t>
            </a:r>
          </a:p>
          <a:p>
            <a:pPr marL="457200" indent="-457200">
              <a:buAutoNum type="arabicPeriod"/>
            </a:pPr>
            <a:endParaRPr lang="es-ES" sz="2800" dirty="0" smtClean="0"/>
          </a:p>
          <a:p>
            <a:pPr marL="457200" indent="-457200">
              <a:buAutoNum type="arabicPeriod"/>
            </a:pPr>
            <a:r>
              <a:rPr lang="es-ES" sz="2800" dirty="0" err="1" smtClean="0"/>
              <a:t>Tiêm</a:t>
            </a:r>
            <a:r>
              <a:rPr lang="es-ES" sz="2800" dirty="0" smtClean="0"/>
              <a:t> </a:t>
            </a:r>
            <a:r>
              <a:rPr lang="es-ES" sz="2800" dirty="0" err="1"/>
              <a:t>chủng</a:t>
            </a:r>
            <a:r>
              <a:rPr lang="es-ES" sz="2800" dirty="0"/>
              <a:t> </a:t>
            </a:r>
            <a:r>
              <a:rPr lang="es-ES" sz="2800" dirty="0" err="1"/>
              <a:t>đảm</a:t>
            </a:r>
            <a:r>
              <a:rPr lang="es-ES" sz="2800" dirty="0"/>
              <a:t> </a:t>
            </a:r>
            <a:r>
              <a:rPr lang="es-ES" sz="2800" dirty="0" err="1"/>
              <a:t>bảo</a:t>
            </a:r>
            <a:r>
              <a:rPr lang="es-ES" sz="2800" dirty="0"/>
              <a:t> </a:t>
            </a:r>
            <a:r>
              <a:rPr lang="es-ES" sz="2800" dirty="0" err="1"/>
              <a:t>chất</a:t>
            </a:r>
            <a:r>
              <a:rPr lang="es-ES" sz="2800" dirty="0"/>
              <a:t> </a:t>
            </a:r>
            <a:r>
              <a:rPr lang="es-ES" sz="2800" dirty="0" err="1"/>
              <a:t>lượng</a:t>
            </a:r>
            <a:r>
              <a:rPr lang="es-ES" sz="2800" dirty="0"/>
              <a:t> </a:t>
            </a:r>
            <a:r>
              <a:rPr lang="es-ES" sz="2800" dirty="0" err="1"/>
              <a:t>và</a:t>
            </a:r>
            <a:r>
              <a:rPr lang="es-ES" sz="2800" dirty="0"/>
              <a:t> </a:t>
            </a:r>
            <a:r>
              <a:rPr lang="es-ES" sz="2800" dirty="0" err="1"/>
              <a:t>an</a:t>
            </a:r>
            <a:r>
              <a:rPr lang="es-ES" sz="2800" dirty="0"/>
              <a:t> </a:t>
            </a:r>
            <a:r>
              <a:rPr lang="es-ES" sz="2800" dirty="0" err="1"/>
              <a:t>toàn</a:t>
            </a:r>
            <a:r>
              <a:rPr lang="es-ES" sz="2800" dirty="0"/>
              <a:t> </a:t>
            </a:r>
            <a:r>
              <a:rPr lang="es-ES" sz="2800" dirty="0" err="1"/>
              <a:t>theo</a:t>
            </a:r>
            <a:r>
              <a:rPr lang="es-ES" sz="2800" dirty="0"/>
              <a:t> </a:t>
            </a:r>
            <a:r>
              <a:rPr lang="es-ES" sz="2800" dirty="0" err="1"/>
              <a:t>Nghị</a:t>
            </a:r>
            <a:r>
              <a:rPr lang="es-ES" sz="2800" dirty="0"/>
              <a:t> </a:t>
            </a:r>
            <a:r>
              <a:rPr lang="es-ES" sz="2800" dirty="0" err="1"/>
              <a:t>định</a:t>
            </a:r>
            <a:r>
              <a:rPr lang="es-ES" sz="2800" dirty="0"/>
              <a:t> </a:t>
            </a:r>
            <a:r>
              <a:rPr lang="es-ES" sz="2800" dirty="0" err="1"/>
              <a:t>số</a:t>
            </a:r>
            <a:r>
              <a:rPr lang="es-ES" sz="2800" dirty="0"/>
              <a:t> 104/2016/NĐ-CP </a:t>
            </a:r>
            <a:r>
              <a:rPr lang="es-ES" sz="2800" dirty="0" err="1"/>
              <a:t>ngày</a:t>
            </a:r>
            <a:r>
              <a:rPr lang="es-ES" sz="2800" dirty="0"/>
              <a:t> 01/7/2016 </a:t>
            </a:r>
            <a:r>
              <a:rPr lang="es-ES" sz="2800" dirty="0" err="1"/>
              <a:t>của</a:t>
            </a:r>
            <a:r>
              <a:rPr lang="es-ES" sz="2800" dirty="0"/>
              <a:t> </a:t>
            </a:r>
            <a:r>
              <a:rPr lang="es-ES" sz="2800" dirty="0" err="1"/>
              <a:t>Chính</a:t>
            </a:r>
            <a:r>
              <a:rPr lang="es-ES" sz="2800" dirty="0"/>
              <a:t> </a:t>
            </a:r>
            <a:r>
              <a:rPr lang="es-ES" sz="2800" dirty="0" err="1"/>
              <a:t>phủ</a:t>
            </a:r>
            <a:r>
              <a:rPr lang="es-ES" sz="2800" dirty="0"/>
              <a:t> </a:t>
            </a:r>
            <a:r>
              <a:rPr lang="es-ES" sz="2800" dirty="0" err="1"/>
              <a:t>quy</a:t>
            </a:r>
            <a:r>
              <a:rPr lang="es-ES" sz="2800" dirty="0"/>
              <a:t> </a:t>
            </a:r>
            <a:r>
              <a:rPr lang="es-ES" sz="2800" dirty="0" err="1"/>
              <a:t>định</a:t>
            </a:r>
            <a:r>
              <a:rPr lang="es-ES" sz="2800" dirty="0"/>
              <a:t> </a:t>
            </a:r>
            <a:r>
              <a:rPr lang="es-ES" sz="2800" dirty="0" err="1"/>
              <a:t>về</a:t>
            </a:r>
            <a:r>
              <a:rPr lang="es-ES" sz="2800" dirty="0"/>
              <a:t> </a:t>
            </a:r>
            <a:r>
              <a:rPr lang="es-ES" sz="2800" dirty="0" err="1"/>
              <a:t>hoạt</a:t>
            </a:r>
            <a:r>
              <a:rPr lang="es-ES" sz="2800" dirty="0"/>
              <a:t> </a:t>
            </a:r>
            <a:r>
              <a:rPr lang="es-ES" sz="2800" dirty="0" err="1"/>
              <a:t>động</a:t>
            </a:r>
            <a:r>
              <a:rPr lang="es-ES" sz="2800" dirty="0"/>
              <a:t> </a:t>
            </a:r>
            <a:r>
              <a:rPr lang="es-ES" sz="2800" dirty="0" err="1"/>
              <a:t>tiêm</a:t>
            </a:r>
            <a:r>
              <a:rPr lang="es-ES" sz="2800" dirty="0"/>
              <a:t> </a:t>
            </a:r>
            <a:r>
              <a:rPr lang="es-ES" sz="2800" dirty="0" err="1"/>
              <a:t>chủng</a:t>
            </a:r>
            <a:r>
              <a:rPr lang="es-ES" sz="2800" dirty="0"/>
              <a:t> </a:t>
            </a:r>
            <a:r>
              <a:rPr lang="es-ES" sz="2800" dirty="0" err="1"/>
              <a:t>và</a:t>
            </a:r>
            <a:r>
              <a:rPr lang="es-ES" sz="2800" dirty="0"/>
              <a:t> </a:t>
            </a:r>
            <a:r>
              <a:rPr lang="es-ES" sz="2800" dirty="0" err="1"/>
              <a:t>các</a:t>
            </a:r>
            <a:r>
              <a:rPr lang="es-ES" sz="2800" dirty="0"/>
              <a:t> </a:t>
            </a:r>
            <a:r>
              <a:rPr lang="es-ES" sz="2800" dirty="0" err="1"/>
              <a:t>quy</a:t>
            </a:r>
            <a:r>
              <a:rPr lang="es-ES" sz="2800" dirty="0"/>
              <a:t> </a:t>
            </a:r>
            <a:r>
              <a:rPr lang="es-ES" sz="2800" dirty="0" err="1"/>
              <a:t>định</a:t>
            </a:r>
            <a:r>
              <a:rPr lang="es-ES" sz="2800" dirty="0"/>
              <a:t> </a:t>
            </a:r>
            <a:r>
              <a:rPr lang="es-ES" sz="2800" dirty="0" err="1"/>
              <a:t>của</a:t>
            </a:r>
            <a:r>
              <a:rPr lang="es-ES" sz="2800" dirty="0"/>
              <a:t> </a:t>
            </a:r>
            <a:r>
              <a:rPr lang="es-ES" sz="2800" dirty="0" err="1"/>
              <a:t>Bộ</a:t>
            </a:r>
            <a:r>
              <a:rPr lang="es-ES" sz="2800" dirty="0"/>
              <a:t> Y </a:t>
            </a:r>
            <a:r>
              <a:rPr lang="es-ES" sz="2800" dirty="0" err="1"/>
              <a:t>tế</a:t>
            </a:r>
            <a:r>
              <a:rPr lang="es-ES" sz="2800" dirty="0"/>
              <a:t> </a:t>
            </a:r>
            <a:r>
              <a:rPr lang="es-ES" sz="2800" dirty="0" err="1"/>
              <a:t>về</a:t>
            </a:r>
            <a:r>
              <a:rPr lang="es-ES" sz="2800" dirty="0"/>
              <a:t> </a:t>
            </a:r>
            <a:r>
              <a:rPr lang="es-ES" sz="2800" dirty="0" err="1"/>
              <a:t>tiêm</a:t>
            </a:r>
            <a:r>
              <a:rPr lang="es-ES" sz="2800" dirty="0"/>
              <a:t> </a:t>
            </a:r>
            <a:r>
              <a:rPr lang="es-ES" sz="2800" dirty="0" err="1"/>
              <a:t>chủng</a:t>
            </a:r>
            <a:r>
              <a:rPr lang="es-ES" sz="2800" dirty="0"/>
              <a:t>.</a:t>
            </a:r>
            <a:endParaRPr lang="en-US" sz="2800" dirty="0"/>
          </a:p>
          <a:p>
            <a:pPr marL="457200" indent="-4572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18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ĐỐI TƯỢNG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05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s-ES" sz="2800" dirty="0" err="1" smtClean="0"/>
              <a:t>Toàn</a:t>
            </a:r>
            <a:r>
              <a:rPr lang="es-ES" sz="2800" dirty="0" smtClean="0"/>
              <a:t> </a:t>
            </a:r>
            <a:r>
              <a:rPr lang="es-ES" sz="2800" dirty="0" err="1"/>
              <a:t>bộ</a:t>
            </a:r>
            <a:r>
              <a:rPr lang="es-ES" sz="2800" dirty="0"/>
              <a:t> </a:t>
            </a:r>
            <a:r>
              <a:rPr lang="es-ES" sz="2800" dirty="0" err="1"/>
              <a:t>trẻ</a:t>
            </a:r>
            <a:r>
              <a:rPr lang="es-ES" sz="2800" dirty="0"/>
              <a:t> </a:t>
            </a:r>
            <a:r>
              <a:rPr lang="es-ES" sz="2800" dirty="0" err="1"/>
              <a:t>từ</a:t>
            </a:r>
            <a:r>
              <a:rPr lang="es-ES" sz="2800" dirty="0"/>
              <a:t> 1 </a:t>
            </a:r>
            <a:r>
              <a:rPr lang="es-ES" sz="2800" dirty="0" err="1"/>
              <a:t>đến</a:t>
            </a:r>
            <a:r>
              <a:rPr lang="es-ES" sz="2800" dirty="0"/>
              <a:t> 5 </a:t>
            </a:r>
            <a:r>
              <a:rPr lang="es-ES" sz="2800" dirty="0" err="1"/>
              <a:t>tuổi</a:t>
            </a:r>
            <a:r>
              <a:rPr lang="es-ES" sz="2800" dirty="0"/>
              <a:t> </a:t>
            </a:r>
            <a:r>
              <a:rPr lang="es-ES" sz="2800" dirty="0" err="1"/>
              <a:t>đang</a:t>
            </a:r>
            <a:r>
              <a:rPr lang="es-ES" sz="2800" dirty="0"/>
              <a:t> </a:t>
            </a:r>
            <a:r>
              <a:rPr lang="es-ES" sz="2800" dirty="0" err="1"/>
              <a:t>học</a:t>
            </a:r>
            <a:r>
              <a:rPr lang="es-ES" sz="2800" dirty="0"/>
              <a:t> </a:t>
            </a:r>
            <a:r>
              <a:rPr lang="es-ES" sz="2800" dirty="0" err="1"/>
              <a:t>tại</a:t>
            </a:r>
            <a:r>
              <a:rPr lang="es-ES" sz="2800" dirty="0"/>
              <a:t> </a:t>
            </a:r>
            <a:r>
              <a:rPr lang="es-ES" sz="2800" dirty="0" err="1"/>
              <a:t>các</a:t>
            </a:r>
            <a:r>
              <a:rPr lang="es-ES" sz="2800" dirty="0"/>
              <a:t> </a:t>
            </a:r>
            <a:r>
              <a:rPr lang="es-ES" sz="2800" dirty="0" err="1"/>
              <a:t>trường</a:t>
            </a:r>
            <a:r>
              <a:rPr lang="es-ES" sz="2800" dirty="0"/>
              <a:t> </a:t>
            </a:r>
            <a:r>
              <a:rPr lang="es-ES" sz="2800" dirty="0" err="1"/>
              <a:t>Mầm</a:t>
            </a:r>
            <a:r>
              <a:rPr lang="es-ES" sz="2800" dirty="0"/>
              <a:t> </a:t>
            </a:r>
            <a:r>
              <a:rPr lang="es-ES" sz="2800" dirty="0" smtClean="0"/>
              <a:t>non, </a:t>
            </a:r>
            <a:r>
              <a:rPr lang="es-ES" sz="2800" dirty="0" err="1" smtClean="0"/>
              <a:t>nhóm</a:t>
            </a:r>
            <a:r>
              <a:rPr lang="es-ES" sz="2800" dirty="0" smtClean="0"/>
              <a:t> </a:t>
            </a:r>
            <a:r>
              <a:rPr lang="es-ES" sz="2800" dirty="0" err="1" smtClean="0"/>
              <a:t>lớp</a:t>
            </a:r>
            <a:r>
              <a:rPr lang="es-ES" sz="2800" dirty="0" smtClean="0"/>
              <a:t> </a:t>
            </a:r>
            <a:r>
              <a:rPr lang="es-ES" sz="2800" dirty="0" err="1" smtClean="0"/>
              <a:t>độc</a:t>
            </a:r>
            <a:r>
              <a:rPr lang="es-ES" sz="2800" dirty="0" smtClean="0"/>
              <a:t> </a:t>
            </a:r>
            <a:r>
              <a:rPr lang="es-ES" sz="2800" dirty="0" err="1"/>
              <a:t>lập</a:t>
            </a:r>
            <a:r>
              <a:rPr lang="es-ES" sz="2800" dirty="0"/>
              <a:t> </a:t>
            </a:r>
            <a:r>
              <a:rPr lang="es-ES" sz="2800" dirty="0" err="1"/>
              <a:t>trên</a:t>
            </a:r>
            <a:r>
              <a:rPr lang="es-ES" sz="2800" dirty="0"/>
              <a:t> </a:t>
            </a:r>
            <a:r>
              <a:rPr lang="es-ES" sz="2800" dirty="0" err="1"/>
              <a:t>địa</a:t>
            </a:r>
            <a:r>
              <a:rPr lang="es-ES" sz="2800" dirty="0"/>
              <a:t> </a:t>
            </a:r>
            <a:r>
              <a:rPr lang="es-ES" sz="2800" dirty="0" err="1"/>
              <a:t>bàn</a:t>
            </a:r>
            <a:r>
              <a:rPr lang="es-ES" sz="2800" dirty="0"/>
              <a:t> </a:t>
            </a:r>
            <a:r>
              <a:rPr lang="es-ES" sz="2800" dirty="0" err="1"/>
              <a:t>quận</a:t>
            </a:r>
            <a:r>
              <a:rPr lang="es-ES" sz="2800" dirty="0"/>
              <a:t> Long </a:t>
            </a:r>
            <a:r>
              <a:rPr lang="es-ES" sz="2800" dirty="0" err="1"/>
              <a:t>Biên</a:t>
            </a:r>
            <a:r>
              <a:rPr lang="es-ES" sz="2800" dirty="0"/>
              <a:t> (</a:t>
            </a:r>
            <a:r>
              <a:rPr lang="es-ES" sz="2800" i="1" dirty="0" err="1"/>
              <a:t>mốc</a:t>
            </a:r>
            <a:r>
              <a:rPr lang="es-ES" sz="2800" i="1" dirty="0"/>
              <a:t> </a:t>
            </a:r>
            <a:r>
              <a:rPr lang="es-ES" sz="2800" i="1" dirty="0" err="1"/>
              <a:t>sinh</a:t>
            </a:r>
            <a:r>
              <a:rPr lang="es-ES" sz="2800" i="1" dirty="0"/>
              <a:t> 01/1/2013 </a:t>
            </a:r>
            <a:r>
              <a:rPr lang="es-ES" sz="2800" i="1" dirty="0" err="1"/>
              <a:t>đến</a:t>
            </a:r>
            <a:r>
              <a:rPr lang="es-ES" sz="2800" i="1" dirty="0"/>
              <a:t> 30/9/2017</a:t>
            </a:r>
            <a:r>
              <a:rPr lang="es-ES" sz="2800" dirty="0" smtClean="0"/>
              <a:t>).</a:t>
            </a:r>
          </a:p>
          <a:p>
            <a:pPr marL="457200" indent="-457200">
              <a:buAutoNum type="arabicPeriod"/>
            </a:pPr>
            <a:endParaRPr lang="es-ES" sz="2800" dirty="0" smtClean="0"/>
          </a:p>
          <a:p>
            <a:pPr marL="457200" indent="-457200">
              <a:buAutoNum type="arabicPeriod"/>
            </a:pPr>
            <a:r>
              <a:rPr lang="es-ES" sz="2800" b="1" i="1" dirty="0" err="1" smtClean="0"/>
              <a:t>Những</a:t>
            </a:r>
            <a:r>
              <a:rPr lang="es-ES" sz="2800" b="1" i="1" dirty="0" smtClean="0"/>
              <a:t> </a:t>
            </a:r>
            <a:r>
              <a:rPr lang="es-ES" sz="2800" b="1" i="1" dirty="0" err="1"/>
              <a:t>trẻ</a:t>
            </a:r>
            <a:r>
              <a:rPr lang="es-ES" sz="2800" b="1" i="1" dirty="0"/>
              <a:t> </a:t>
            </a:r>
            <a:r>
              <a:rPr lang="es-ES" sz="2800" b="1" i="1" dirty="0" err="1"/>
              <a:t>không</a:t>
            </a:r>
            <a:r>
              <a:rPr lang="es-ES" sz="2800" b="1" i="1" dirty="0"/>
              <a:t> </a:t>
            </a:r>
            <a:r>
              <a:rPr lang="es-ES" sz="2800" b="1" i="1" dirty="0" err="1"/>
              <a:t>thuộc</a:t>
            </a:r>
            <a:r>
              <a:rPr lang="es-ES" sz="2800" b="1" i="1" dirty="0"/>
              <a:t> </a:t>
            </a:r>
            <a:r>
              <a:rPr lang="es-ES" sz="2800" b="1" i="1" dirty="0" err="1"/>
              <a:t>đối</a:t>
            </a:r>
            <a:r>
              <a:rPr lang="es-ES" sz="2800" b="1" i="1" dirty="0"/>
              <a:t> </a:t>
            </a:r>
            <a:r>
              <a:rPr lang="es-ES" sz="2800" b="1" i="1" dirty="0" err="1"/>
              <a:t>tượng</a:t>
            </a:r>
            <a:r>
              <a:rPr lang="es-ES" sz="2800" b="1" i="1" dirty="0"/>
              <a:t> </a:t>
            </a:r>
            <a:r>
              <a:rPr lang="es-ES" sz="2800" b="1" i="1" dirty="0" err="1"/>
              <a:t>phải</a:t>
            </a:r>
            <a:r>
              <a:rPr lang="es-ES" sz="2800" b="1" i="1" dirty="0"/>
              <a:t> </a:t>
            </a:r>
            <a:r>
              <a:rPr lang="es-ES" sz="2800" b="1" i="1" dirty="0" err="1"/>
              <a:t>tiêm</a:t>
            </a:r>
            <a:r>
              <a:rPr lang="es-ES" sz="2800" b="1" i="1" dirty="0"/>
              <a:t> </a:t>
            </a:r>
            <a:r>
              <a:rPr lang="es-ES" sz="2800" b="1" i="1" dirty="0" err="1"/>
              <a:t>trong</a:t>
            </a:r>
            <a:r>
              <a:rPr lang="es-ES" sz="2800" b="1" i="1" dirty="0"/>
              <a:t> </a:t>
            </a:r>
            <a:r>
              <a:rPr lang="es-ES" sz="2800" b="1" i="1" dirty="0" err="1"/>
              <a:t>đợt</a:t>
            </a:r>
            <a:r>
              <a:rPr lang="es-ES" sz="2800" b="1" i="1" dirty="0"/>
              <a:t> </a:t>
            </a:r>
            <a:r>
              <a:rPr lang="es-ES" sz="2800" b="1" i="1" dirty="0" err="1"/>
              <a:t>này</a:t>
            </a:r>
            <a:r>
              <a:rPr lang="es-ES" sz="2800" b="1" i="1" dirty="0"/>
              <a:t> </a:t>
            </a:r>
            <a:r>
              <a:rPr lang="es-ES" sz="2800" b="1" i="1" dirty="0" err="1"/>
              <a:t>bao</a:t>
            </a:r>
            <a:r>
              <a:rPr lang="es-ES" sz="2800" b="1" i="1" dirty="0"/>
              <a:t> </a:t>
            </a:r>
            <a:r>
              <a:rPr lang="es-ES" sz="2800" b="1" i="1" dirty="0" err="1"/>
              <a:t>gồm</a:t>
            </a:r>
            <a:r>
              <a:rPr lang="es-ES" sz="2800" b="1" i="1" dirty="0"/>
              <a:t>:</a:t>
            </a:r>
            <a:r>
              <a:rPr lang="es-ES" sz="2800" dirty="0"/>
              <a:t> </a:t>
            </a:r>
            <a:r>
              <a:rPr lang="es-ES" sz="2800" dirty="0" err="1"/>
              <a:t>Trẻ</a:t>
            </a:r>
            <a:r>
              <a:rPr lang="es-ES" sz="2800" dirty="0"/>
              <a:t> </a:t>
            </a:r>
            <a:r>
              <a:rPr lang="es-ES" sz="2800" dirty="0" err="1"/>
              <a:t>đã</a:t>
            </a:r>
            <a:r>
              <a:rPr lang="es-ES" sz="2800" dirty="0"/>
              <a:t> </a:t>
            </a:r>
            <a:r>
              <a:rPr lang="es-ES" sz="2800" dirty="0" err="1"/>
              <a:t>tiêm</a:t>
            </a:r>
            <a:r>
              <a:rPr lang="es-ES" sz="2800" dirty="0"/>
              <a:t> </a:t>
            </a:r>
            <a:r>
              <a:rPr lang="es-ES" sz="2800" dirty="0" err="1"/>
              <a:t>vắc</a:t>
            </a:r>
            <a:r>
              <a:rPr lang="es-ES" sz="2800" dirty="0"/>
              <a:t> </a:t>
            </a:r>
            <a:r>
              <a:rPr lang="es-ES" sz="2800" dirty="0" err="1"/>
              <a:t>xin</a:t>
            </a:r>
            <a:r>
              <a:rPr lang="es-ES" sz="2800" dirty="0"/>
              <a:t> </a:t>
            </a:r>
            <a:r>
              <a:rPr lang="es-ES" sz="2800" dirty="0" err="1"/>
              <a:t>Sởi</a:t>
            </a:r>
            <a:r>
              <a:rPr lang="es-ES" sz="2800" dirty="0"/>
              <a:t> </a:t>
            </a:r>
            <a:r>
              <a:rPr lang="es-ES" sz="2800" dirty="0" err="1"/>
              <a:t>hoặc</a:t>
            </a:r>
            <a:r>
              <a:rPr lang="es-ES" sz="2800" dirty="0"/>
              <a:t> </a:t>
            </a:r>
            <a:r>
              <a:rPr lang="es-ES" sz="2800" dirty="0" err="1"/>
              <a:t>Sởi</a:t>
            </a:r>
            <a:r>
              <a:rPr lang="es-ES" sz="2800" dirty="0"/>
              <a:t> – </a:t>
            </a:r>
            <a:r>
              <a:rPr lang="es-ES" sz="2800" dirty="0" err="1"/>
              <a:t>Rubella</a:t>
            </a:r>
            <a:r>
              <a:rPr lang="es-ES" sz="2800" dirty="0"/>
              <a:t> (MR) </a:t>
            </a:r>
            <a:r>
              <a:rPr lang="es-ES" sz="2800" dirty="0" err="1"/>
              <a:t>hoặc</a:t>
            </a:r>
            <a:r>
              <a:rPr lang="es-ES" sz="2800" dirty="0"/>
              <a:t>  </a:t>
            </a:r>
            <a:r>
              <a:rPr lang="es-ES" sz="2800" dirty="0" err="1"/>
              <a:t>Sởi</a:t>
            </a:r>
            <a:r>
              <a:rPr lang="es-ES" sz="2800" dirty="0"/>
              <a:t> – </a:t>
            </a:r>
            <a:r>
              <a:rPr lang="es-ES" sz="2800" dirty="0" err="1"/>
              <a:t>Quai</a:t>
            </a:r>
            <a:r>
              <a:rPr lang="es-ES" sz="2800" dirty="0"/>
              <a:t> </a:t>
            </a:r>
            <a:r>
              <a:rPr lang="es-ES" sz="2800" dirty="0" err="1"/>
              <a:t>bị</a:t>
            </a:r>
            <a:r>
              <a:rPr lang="es-ES" sz="2800" dirty="0"/>
              <a:t> - </a:t>
            </a:r>
            <a:r>
              <a:rPr lang="es-ES" sz="2800" dirty="0" err="1"/>
              <a:t>Rubella</a:t>
            </a:r>
            <a:r>
              <a:rPr lang="es-ES" sz="2800" dirty="0"/>
              <a:t> (MMR) </a:t>
            </a:r>
            <a:r>
              <a:rPr lang="es-ES" sz="2800" dirty="0" err="1"/>
              <a:t>hoặc</a:t>
            </a:r>
            <a:r>
              <a:rPr lang="es-ES" sz="2800" dirty="0"/>
              <a:t> </a:t>
            </a:r>
            <a:r>
              <a:rPr lang="es-ES" sz="2800" dirty="0" err="1"/>
              <a:t>vắc</a:t>
            </a:r>
            <a:r>
              <a:rPr lang="es-ES" sz="2800" dirty="0"/>
              <a:t> </a:t>
            </a:r>
            <a:r>
              <a:rPr lang="es-ES" sz="2800" dirty="0" err="1"/>
              <a:t>xin</a:t>
            </a:r>
            <a:r>
              <a:rPr lang="es-ES" sz="2800" dirty="0"/>
              <a:t> </a:t>
            </a:r>
            <a:r>
              <a:rPr lang="es-ES" sz="2800" dirty="0" err="1"/>
              <a:t>Thủy</a:t>
            </a:r>
            <a:r>
              <a:rPr lang="es-ES" sz="2800" dirty="0"/>
              <a:t> </a:t>
            </a:r>
            <a:r>
              <a:rPr lang="es-ES" sz="2800" dirty="0" err="1"/>
              <a:t>đậu</a:t>
            </a:r>
            <a:r>
              <a:rPr lang="es-ES" sz="2800" dirty="0"/>
              <a:t> </a:t>
            </a:r>
            <a:r>
              <a:rPr lang="es-ES" sz="2800" dirty="0" err="1"/>
              <a:t>trong</a:t>
            </a:r>
            <a:r>
              <a:rPr lang="es-ES" sz="2800" dirty="0"/>
              <a:t> </a:t>
            </a:r>
            <a:r>
              <a:rPr lang="es-ES" sz="2800" dirty="0" err="1"/>
              <a:t>vòng</a:t>
            </a:r>
            <a:r>
              <a:rPr lang="es-ES" sz="2800" dirty="0"/>
              <a:t> 1 </a:t>
            </a:r>
            <a:r>
              <a:rPr lang="es-ES" sz="2800" dirty="0" err="1" smtClean="0"/>
              <a:t>tháng</a:t>
            </a:r>
            <a:r>
              <a:rPr lang="es-E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19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THỜI GIAN, ĐỊA ĐIỂM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05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s-ES" sz="2800" dirty="0" err="1" smtClean="0"/>
              <a:t>Địa</a:t>
            </a:r>
            <a:r>
              <a:rPr lang="es-ES" sz="2800" dirty="0" smtClean="0"/>
              <a:t> </a:t>
            </a:r>
            <a:r>
              <a:rPr lang="es-ES" sz="2800" dirty="0" err="1" smtClean="0"/>
              <a:t>điểm</a:t>
            </a:r>
            <a:r>
              <a:rPr lang="es-ES" sz="2800" dirty="0" smtClean="0"/>
              <a:t>: </a:t>
            </a:r>
            <a:r>
              <a:rPr lang="es-ES" sz="2800" dirty="0" err="1" smtClean="0"/>
              <a:t>tại</a:t>
            </a:r>
            <a:r>
              <a:rPr lang="es-ES" sz="2800" dirty="0" smtClean="0"/>
              <a:t> </a:t>
            </a:r>
            <a:r>
              <a:rPr lang="es-ES" sz="2800" dirty="0" err="1"/>
              <a:t>các</a:t>
            </a:r>
            <a:r>
              <a:rPr lang="es-ES" sz="2800" dirty="0"/>
              <a:t> </a:t>
            </a:r>
            <a:r>
              <a:rPr lang="es-ES" sz="2800" dirty="0" err="1"/>
              <a:t>trường</a:t>
            </a:r>
            <a:r>
              <a:rPr lang="es-ES" sz="2800" dirty="0"/>
              <a:t> </a:t>
            </a:r>
            <a:r>
              <a:rPr lang="es-ES" sz="2800" dirty="0" err="1"/>
              <a:t>Mầm</a:t>
            </a:r>
            <a:r>
              <a:rPr lang="es-ES" sz="2800" dirty="0"/>
              <a:t> </a:t>
            </a:r>
            <a:r>
              <a:rPr lang="es-ES" sz="2800" dirty="0" smtClean="0"/>
              <a:t>non</a:t>
            </a:r>
            <a:endParaRPr lang="es-ES" sz="2800" dirty="0" smtClean="0"/>
          </a:p>
          <a:p>
            <a:pPr marL="457200" indent="-457200">
              <a:buAutoNum type="arabicPeriod"/>
            </a:pPr>
            <a:endParaRPr lang="es-ES" sz="2800" dirty="0" smtClean="0"/>
          </a:p>
          <a:p>
            <a:pPr marL="457200" indent="-457200">
              <a:buAutoNum type="arabicPeriod"/>
            </a:pPr>
            <a:r>
              <a:rPr lang="es-ES" sz="2800" dirty="0" err="1" smtClean="0"/>
              <a:t>Thời</a:t>
            </a:r>
            <a:r>
              <a:rPr lang="es-ES" sz="2800" dirty="0" smtClean="0"/>
              <a:t> </a:t>
            </a:r>
            <a:r>
              <a:rPr lang="es-ES" sz="2800" dirty="0" err="1" smtClean="0"/>
              <a:t>gian</a:t>
            </a:r>
            <a:r>
              <a:rPr lang="es-ES" sz="2800" dirty="0" smtClean="0"/>
              <a:t>:</a:t>
            </a:r>
          </a:p>
          <a:p>
            <a:pPr marL="0" indent="0">
              <a:buNone/>
            </a:pPr>
            <a:r>
              <a:rPr lang="es-ES" sz="2800" dirty="0"/>
              <a:t> </a:t>
            </a:r>
            <a:r>
              <a:rPr lang="es-ES" sz="2800" dirty="0" smtClean="0"/>
              <a:t>- </a:t>
            </a:r>
            <a:r>
              <a:rPr lang="es-ES" sz="2800" dirty="0" err="1" smtClean="0"/>
              <a:t>Tiêm</a:t>
            </a:r>
            <a:r>
              <a:rPr lang="es-ES" sz="2800" dirty="0" smtClean="0"/>
              <a:t> </a:t>
            </a:r>
            <a:r>
              <a:rPr lang="es-ES" sz="2800" dirty="0" err="1"/>
              <a:t>tại</a:t>
            </a:r>
            <a:r>
              <a:rPr lang="es-ES" sz="2800" dirty="0"/>
              <a:t> </a:t>
            </a:r>
            <a:r>
              <a:rPr lang="es-ES" sz="2800" dirty="0" err="1"/>
              <a:t>trường</a:t>
            </a:r>
            <a:r>
              <a:rPr lang="es-ES" sz="2800" dirty="0"/>
              <a:t>, </a:t>
            </a:r>
            <a:r>
              <a:rPr lang="es-ES" sz="2800" dirty="0" err="1"/>
              <a:t>theo</a:t>
            </a:r>
            <a:r>
              <a:rPr lang="es-ES" sz="2800" dirty="0"/>
              <a:t> </a:t>
            </a:r>
            <a:r>
              <a:rPr lang="es-ES" sz="2800" dirty="0" err="1"/>
              <a:t>từng</a:t>
            </a:r>
            <a:r>
              <a:rPr lang="es-ES" sz="2800" dirty="0"/>
              <a:t> </a:t>
            </a:r>
            <a:r>
              <a:rPr lang="es-ES" sz="2800" dirty="0" err="1"/>
              <a:t>lớp</a:t>
            </a:r>
            <a:r>
              <a:rPr lang="es-ES" sz="2800" dirty="0"/>
              <a:t> </a:t>
            </a:r>
            <a:r>
              <a:rPr lang="es-ES" sz="2800" dirty="0" err="1"/>
              <a:t>từ</a:t>
            </a:r>
            <a:r>
              <a:rPr lang="es-ES" sz="2800" dirty="0"/>
              <a:t> </a:t>
            </a:r>
            <a:r>
              <a:rPr lang="es-ES" sz="2800" dirty="0" err="1"/>
              <a:t>ngày</a:t>
            </a:r>
            <a:r>
              <a:rPr lang="es-ES" sz="2800" dirty="0"/>
              <a:t> 26/11/2018 </a:t>
            </a:r>
            <a:r>
              <a:rPr lang="es-ES" sz="2800" dirty="0" err="1"/>
              <a:t>đến</a:t>
            </a:r>
            <a:r>
              <a:rPr lang="es-ES" sz="2800" dirty="0"/>
              <a:t> </a:t>
            </a:r>
            <a:r>
              <a:rPr lang="es-ES" sz="2800" dirty="0" smtClean="0"/>
              <a:t>10/12/2018.</a:t>
            </a:r>
          </a:p>
          <a:p>
            <a:pPr marL="457200" indent="-457200">
              <a:buAutoNum type="arabicPeriod"/>
            </a:pP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 - </a:t>
            </a:r>
            <a:r>
              <a:rPr lang="es-ES" sz="2800" dirty="0" err="1" smtClean="0"/>
              <a:t>Tiêm</a:t>
            </a:r>
            <a:r>
              <a:rPr lang="es-ES" sz="2800" dirty="0" smtClean="0"/>
              <a:t> </a:t>
            </a:r>
            <a:r>
              <a:rPr lang="es-ES" sz="2800" dirty="0" err="1"/>
              <a:t>tại</a:t>
            </a:r>
            <a:r>
              <a:rPr lang="es-ES" sz="2800" dirty="0"/>
              <a:t> </a:t>
            </a:r>
            <a:r>
              <a:rPr lang="es-ES" sz="2800" dirty="0" err="1"/>
              <a:t>trạm</a:t>
            </a:r>
            <a:r>
              <a:rPr lang="es-ES" sz="2800" dirty="0"/>
              <a:t> y </a:t>
            </a:r>
            <a:r>
              <a:rPr lang="es-ES" sz="2800" dirty="0" err="1"/>
              <a:t>tế</a:t>
            </a:r>
            <a:r>
              <a:rPr lang="es-ES" sz="2800" dirty="0"/>
              <a:t> </a:t>
            </a:r>
            <a:r>
              <a:rPr lang="es-ES" sz="2800" dirty="0" err="1"/>
              <a:t>phường</a:t>
            </a:r>
            <a:r>
              <a:rPr lang="es-ES" sz="2800" dirty="0"/>
              <a:t> </a:t>
            </a:r>
            <a:r>
              <a:rPr lang="es-ES" sz="2800" dirty="0" err="1"/>
              <a:t>từ</a:t>
            </a:r>
            <a:r>
              <a:rPr lang="es-ES" sz="2800" dirty="0"/>
              <a:t> </a:t>
            </a:r>
            <a:r>
              <a:rPr lang="es-ES" sz="2800" dirty="0" err="1"/>
              <a:t>ngày</a:t>
            </a:r>
            <a:r>
              <a:rPr lang="es-ES" sz="2800" dirty="0"/>
              <a:t> 11/12/2018 </a:t>
            </a:r>
            <a:r>
              <a:rPr lang="es-ES" sz="2800" dirty="0" err="1"/>
              <a:t>đến</a:t>
            </a:r>
            <a:r>
              <a:rPr lang="es-ES" sz="2800" dirty="0"/>
              <a:t> 20/12/2018 </a:t>
            </a:r>
            <a:r>
              <a:rPr lang="es-ES" sz="2800" dirty="0" err="1"/>
              <a:t>cho</a:t>
            </a:r>
            <a:r>
              <a:rPr lang="es-ES" sz="2800" dirty="0"/>
              <a:t> </a:t>
            </a:r>
            <a:r>
              <a:rPr lang="es-ES" sz="2800" dirty="0" err="1"/>
              <a:t>trẻ</a:t>
            </a:r>
            <a:r>
              <a:rPr lang="es-ES" sz="2800" dirty="0"/>
              <a:t> </a:t>
            </a:r>
            <a:r>
              <a:rPr lang="es-ES" sz="2800" dirty="0" err="1"/>
              <a:t>tạm</a:t>
            </a:r>
            <a:r>
              <a:rPr lang="es-ES" sz="2800" dirty="0"/>
              <a:t> </a:t>
            </a:r>
            <a:r>
              <a:rPr lang="es-ES" sz="2800" dirty="0" err="1"/>
              <a:t>hoãn</a:t>
            </a:r>
            <a:r>
              <a:rPr lang="es-ES" sz="2800" dirty="0"/>
              <a:t>, </a:t>
            </a:r>
            <a:r>
              <a:rPr lang="es-ES" sz="2800" dirty="0" err="1"/>
              <a:t>trẻ</a:t>
            </a:r>
            <a:r>
              <a:rPr lang="es-ES" sz="2800" dirty="0"/>
              <a:t> </a:t>
            </a:r>
            <a:r>
              <a:rPr lang="es-ES" sz="2800" dirty="0" err="1"/>
              <a:t>chưa</a:t>
            </a:r>
            <a:r>
              <a:rPr lang="es-ES" sz="2800" dirty="0"/>
              <a:t> </a:t>
            </a:r>
            <a:r>
              <a:rPr lang="es-ES" sz="2800" dirty="0" err="1"/>
              <a:t>được</a:t>
            </a:r>
            <a:r>
              <a:rPr lang="es-ES" sz="2800" dirty="0"/>
              <a:t> </a:t>
            </a:r>
            <a:r>
              <a:rPr lang="es-ES" sz="2800" dirty="0" err="1"/>
              <a:t>tiêm</a:t>
            </a:r>
            <a:r>
              <a:rPr lang="es-ES" sz="2800" dirty="0"/>
              <a:t> </a:t>
            </a:r>
            <a:r>
              <a:rPr lang="es-ES" sz="2800" dirty="0" err="1"/>
              <a:t>trong</a:t>
            </a:r>
            <a:r>
              <a:rPr lang="es-ES" sz="2800" dirty="0"/>
              <a:t> </a:t>
            </a:r>
            <a:r>
              <a:rPr lang="es-ES" sz="2800" dirty="0" err="1"/>
              <a:t>đợt</a:t>
            </a:r>
            <a:r>
              <a:rPr lang="es-ES" sz="2800" dirty="0"/>
              <a:t> </a:t>
            </a:r>
            <a:r>
              <a:rPr lang="es-ES" sz="2800" dirty="0" err="1"/>
              <a:t>tiêm</a:t>
            </a:r>
            <a:r>
              <a:rPr lang="es-ES" sz="2800" dirty="0"/>
              <a:t> </a:t>
            </a:r>
            <a:r>
              <a:rPr lang="es-ES" sz="2800" dirty="0" err="1"/>
              <a:t>tại</a:t>
            </a:r>
            <a:r>
              <a:rPr lang="es-ES" sz="2800" dirty="0"/>
              <a:t> </a:t>
            </a:r>
            <a:r>
              <a:rPr lang="es-ES" sz="2800" dirty="0" err="1"/>
              <a:t>trường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72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NỘI DUNG HOẠT ĐỘNG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05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, </a:t>
            </a:r>
            <a:r>
              <a:rPr lang="en-US" sz="2800" dirty="0" err="1" smtClean="0"/>
              <a:t>lập</a:t>
            </a:r>
            <a:r>
              <a:rPr lang="en-US" sz="2800" dirty="0" smtClean="0"/>
              <a:t> </a:t>
            </a:r>
            <a:r>
              <a:rPr lang="en-US" sz="2800" dirty="0" err="1" smtClean="0"/>
              <a:t>danh</a:t>
            </a:r>
            <a:r>
              <a:rPr lang="en-US" sz="2800" dirty="0" smtClean="0"/>
              <a:t> </a:t>
            </a:r>
            <a:r>
              <a:rPr lang="en-US" sz="2800" dirty="0" err="1" smtClean="0"/>
              <a:t>sách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tượng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 smtClean="0"/>
              <a:t>Sởi</a:t>
            </a:r>
            <a:r>
              <a:rPr lang="en-US" sz="2800" dirty="0" smtClean="0"/>
              <a:t> - Rubella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err="1" smtClean="0"/>
              <a:t>Tuyên</a:t>
            </a:r>
            <a:r>
              <a:rPr lang="en-US" sz="2800" dirty="0" smtClean="0"/>
              <a:t> </a:t>
            </a:r>
            <a:r>
              <a:rPr lang="en-US" sz="2800" dirty="0" err="1" smtClean="0"/>
              <a:t>truyền</a:t>
            </a:r>
            <a:r>
              <a:rPr lang="en-US" sz="2800" dirty="0" smtClean="0"/>
              <a:t>, </a:t>
            </a:r>
            <a:r>
              <a:rPr lang="en-US" sz="2800" dirty="0" err="1" smtClean="0"/>
              <a:t>vận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đưa</a:t>
            </a:r>
            <a:r>
              <a:rPr lang="en-US" sz="2800" dirty="0" smtClean="0"/>
              <a:t> </a:t>
            </a:r>
            <a:r>
              <a:rPr lang="en-US" sz="2800" dirty="0" err="1" smtClean="0"/>
              <a:t>trẻ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err="1" smtClean="0"/>
              <a:t>Tổ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buổi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/>
              <a:t>Sởi</a:t>
            </a:r>
            <a:r>
              <a:rPr lang="en-US" sz="2800" dirty="0"/>
              <a:t> </a:t>
            </a:r>
            <a:r>
              <a:rPr lang="en-US" sz="2800" dirty="0" smtClean="0"/>
              <a:t>– Rubella </a:t>
            </a:r>
            <a:r>
              <a:rPr lang="en-US" sz="2800" dirty="0" err="1" smtClean="0"/>
              <a:t>tại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Mầm</a:t>
            </a:r>
            <a:r>
              <a:rPr lang="en-US" sz="2800" dirty="0" smtClean="0"/>
              <a:t> non</a:t>
            </a:r>
            <a:endParaRPr lang="en-US" sz="2800" dirty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err="1" smtClean="0"/>
              <a:t>Giám</a:t>
            </a:r>
            <a:r>
              <a:rPr lang="en-US" sz="2800" dirty="0" smtClean="0"/>
              <a:t> </a:t>
            </a:r>
            <a:r>
              <a:rPr lang="en-US" sz="2800" dirty="0" err="1" smtClean="0"/>
              <a:t>sát</a:t>
            </a:r>
            <a:r>
              <a:rPr lang="en-US" sz="2800" dirty="0" smtClean="0"/>
              <a:t> </a:t>
            </a:r>
            <a:r>
              <a:rPr lang="en-US" sz="2800" dirty="0" err="1" smtClean="0"/>
              <a:t>phản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endParaRPr lang="en-US" sz="2800" dirty="0" smtClean="0"/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, </a:t>
            </a:r>
            <a:r>
              <a:rPr lang="en-US" sz="2800" dirty="0" err="1" smtClean="0"/>
              <a:t>giám</a:t>
            </a:r>
            <a:r>
              <a:rPr lang="en-US" sz="2800" dirty="0" smtClean="0"/>
              <a:t> </a:t>
            </a:r>
            <a:r>
              <a:rPr lang="en-US" sz="2800" dirty="0" err="1" smtClean="0"/>
              <a:t>sát</a:t>
            </a:r>
            <a:r>
              <a:rPr lang="en-US" sz="2800" dirty="0" smtClean="0"/>
              <a:t> </a:t>
            </a:r>
            <a:r>
              <a:rPr lang="en-US" sz="2800" dirty="0" err="1" smtClean="0"/>
              <a:t>Chiến</a:t>
            </a:r>
            <a:r>
              <a:rPr lang="en-US" sz="2800" dirty="0" smtClean="0"/>
              <a:t> </a:t>
            </a:r>
            <a:r>
              <a:rPr lang="en-US" sz="2800" dirty="0" err="1" smtClean="0"/>
              <a:t>dịch</a:t>
            </a:r>
            <a:r>
              <a:rPr lang="en-US" sz="2800" dirty="0" smtClean="0"/>
              <a:t> </a:t>
            </a:r>
            <a:r>
              <a:rPr lang="en-US" sz="2800" dirty="0" err="1" smtClean="0"/>
              <a:t>tiêm</a:t>
            </a:r>
            <a:r>
              <a:rPr lang="en-US" sz="2800" dirty="0" smtClean="0"/>
              <a:t> </a:t>
            </a:r>
            <a:r>
              <a:rPr lang="en-US" sz="2800" dirty="0" err="1"/>
              <a:t>Sởi</a:t>
            </a:r>
            <a:r>
              <a:rPr lang="en-US" sz="2800" dirty="0"/>
              <a:t> </a:t>
            </a:r>
            <a:r>
              <a:rPr lang="en-US" sz="2800" dirty="0" smtClean="0"/>
              <a:t>– Rubella</a:t>
            </a:r>
            <a:endParaRPr lang="en-US" sz="2800" dirty="0"/>
          </a:p>
          <a:p>
            <a:pPr marL="457200" indent="-4572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39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1641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TRIỂN KHAI  KẾ HOẠCH LIÊN NGÀNH TỔ CHỨC CHIẾN DỊCH TIÊM BỔ SUNG SỞI – RUBELLA TẠI TRƯỜNG MẦM NON  QUẬN LONG BIÊN, NĂM 2018</vt:lpstr>
      <vt:lpstr>CĂN CỨ THỰC HIỆN</vt:lpstr>
      <vt:lpstr>SỰ CẦN THIẾT CỦA CHIẾN DỊCH</vt:lpstr>
      <vt:lpstr>SỰ CẦN THIẾT CỦA CHIẾN DỊCH</vt:lpstr>
      <vt:lpstr>SỰ CẦN THIẾT CỦA CHIẾN DỊCH</vt:lpstr>
      <vt:lpstr>MỤC TIÊU</vt:lpstr>
      <vt:lpstr>ĐỐI TƯỢNG</vt:lpstr>
      <vt:lpstr>THỜI GIAN, ĐỊA ĐIỂM</vt:lpstr>
      <vt:lpstr>NỘI DUNG HOẠT ĐỘNG</vt:lpstr>
      <vt:lpstr>ĐIỂU TRA LẬP DANH SÁCH</vt:lpstr>
      <vt:lpstr>TUYÊN TRUYỀN, VẬN ĐỘNG</vt:lpstr>
      <vt:lpstr>LỰA CHỌN, BỐ TRÍ ĐIỂM TIÊM</vt:lpstr>
      <vt:lpstr>LỰA CHỌN, BỐ TRÍ ĐIỂM TIÊM</vt:lpstr>
      <vt:lpstr>LỰA CHỌN, BỐ TRÍ ĐIỂM TIÊM</vt:lpstr>
      <vt:lpstr>PHẦN THẢO LUẬN</vt:lpstr>
      <vt:lpstr>ĐẶC ĐIỂM</vt:lpstr>
      <vt:lpstr>VẤN ĐỀ</vt:lpstr>
      <vt:lpstr>VẤN ĐỀ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Triển khai kế hoạch tiêm MR 2018</dc:title>
  <dc:creator>Nguyen</dc:creator>
  <cp:lastModifiedBy>Administrator</cp:lastModifiedBy>
  <cp:revision>30</cp:revision>
  <dcterms:created xsi:type="dcterms:W3CDTF">2018-11-19T14:58:02Z</dcterms:created>
  <dcterms:modified xsi:type="dcterms:W3CDTF">2018-11-22T03:17:31Z</dcterms:modified>
</cp:coreProperties>
</file>