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122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72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3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92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1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6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74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87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74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01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29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29AF0-6875-49F7-B784-1808D6E02C4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3F8C-9B13-4552-A305-0CB43F4AB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00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92175"/>
            <a:ext cx="91440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CHỦ ĐỀ: ĐỘNG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VẬT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TRONG RỪNG</a:t>
            </a:r>
            <a:b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</a:b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PHÁT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TRIỂN NHẬN THỨC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iniav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1752600"/>
          </a:xfrm>
        </p:spPr>
        <p:txBody>
          <a:bodyPr>
            <a:normAutofit/>
          </a:bodyPr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niavo"/>
              </a:rPr>
              <a:t>ĐỀ TÀI: 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niavo"/>
              </a:rPr>
              <a:t>ĐẾM VÀ SO SÁNH SỐ LƯỢNG TRONG PHẠM VI 9, NHẬN BIẾT CHỮ SỐ 9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iniav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0"/>
            <a:ext cx="8305800" cy="58477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67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6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Hoạt</a:t>
            </a: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6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động</a:t>
            </a: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4:</a:t>
            </a:r>
          </a:p>
          <a:p>
            <a:pPr marL="0" indent="0" algn="ctr">
              <a:buNone/>
            </a:pP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6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Trò</a:t>
            </a: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6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chơi</a:t>
            </a: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6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luyện</a:t>
            </a: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6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tập</a:t>
            </a:r>
            <a:endParaRPr 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iniav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09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36837"/>
            <a:ext cx="8229600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Kết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thúc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tiết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học</a:t>
            </a:r>
            <a:endParaRPr lang="en-US" sz="4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iniavo"/>
            </a:endParaRPr>
          </a:p>
          <a:p>
            <a:pPr marL="0" indent="0" algn="ctr">
              <a:buNone/>
            </a:pP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Nhận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xét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và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cắm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iniavo"/>
              </a:rPr>
              <a:t>hoa</a:t>
            </a:r>
            <a:endParaRPr lang="en-US" sz="4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iniavo"/>
            </a:endParaRP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96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756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Hoạt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động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1: </a:t>
            </a:r>
          </a:p>
          <a:p>
            <a:pPr marL="0" indent="0" algn="ctr">
              <a:buNone/>
            </a:pP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Ổn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định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giới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thiệu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19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03379" y="152400"/>
            <a:ext cx="4267200" cy="32003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Alternate Process 3"/>
          <p:cNvSpPr/>
          <p:nvPr/>
        </p:nvSpPr>
        <p:spPr>
          <a:xfrm>
            <a:off x="76200" y="152400"/>
            <a:ext cx="4343400" cy="3236913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738" y="457200"/>
            <a:ext cx="725262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6003" y="45720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5720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20015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14300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7951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66822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52822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Alternate Process 5"/>
          <p:cNvSpPr/>
          <p:nvPr/>
        </p:nvSpPr>
        <p:spPr>
          <a:xfrm>
            <a:off x="228600" y="3522158"/>
            <a:ext cx="4191000" cy="312420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4" descr="Káº¿t quáº£ hÃ¬nh áº£nh cho cay b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" y="3641613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029200" y="4114800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Viniavo"/>
              </a:rPr>
              <a:t>6</a:t>
            </a:r>
            <a:endParaRPr lang="en-US" sz="150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4600" y="4151496"/>
            <a:ext cx="106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Viniavo"/>
              </a:rPr>
              <a:t>7</a:t>
            </a:r>
            <a:endParaRPr lang="en-US" sz="150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96200" y="4155529"/>
            <a:ext cx="99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Viniavo"/>
              </a:rPr>
              <a:t>8</a:t>
            </a:r>
            <a:endParaRPr lang="en-US" sz="15000" b="1" dirty="0">
              <a:solidFill>
                <a:srgbClr val="FF0000"/>
              </a:solidFill>
              <a:latin typeface="Viniavo"/>
            </a:endParaRPr>
          </a:p>
        </p:txBody>
      </p:sp>
      <p:pic>
        <p:nvPicPr>
          <p:cNvPr id="30" name="Picture 8" descr="Káº¿t quáº£ hÃ¬nh áº£nh cho hop b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96906"/>
            <a:ext cx="1066800" cy="72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03613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13213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" y="5775213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657600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2100" y="4419600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089413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 descr="Káº¿t quáº£ hÃ¬nh áº£nh cho cá»¥c gÃ´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5900" y="5775213"/>
            <a:ext cx="876300" cy="6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43800" y="685800"/>
            <a:ext cx="91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Viniavo"/>
              </a:rPr>
              <a:t>8</a:t>
            </a:r>
            <a:endParaRPr lang="en-US" sz="150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19400" y="3619143"/>
            <a:ext cx="91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Viniavo"/>
              </a:rPr>
              <a:t>8</a:t>
            </a:r>
            <a:endParaRPr lang="en-US" sz="15000" b="1" dirty="0">
              <a:solidFill>
                <a:srgbClr val="FF0000"/>
              </a:solidFill>
              <a:latin typeface="Viniav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06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525 -0.5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50" y="-2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0.14167 -0.491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2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22083 -0.0465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-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1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7" grpId="0"/>
      <p:bldP spid="27" grpId="1"/>
      <p:bldP spid="29" grpId="0"/>
      <p:bldP spid="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Hoạt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Động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2:</a:t>
            </a:r>
          </a:p>
          <a:p>
            <a:pPr marL="0" indent="0" algn="ctr">
              <a:buNone/>
            </a:pP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Đếm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và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so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sánh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số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lượng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trong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phạm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vi 9,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nhận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biết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chữ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sz="4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số</a:t>
            </a:r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9</a:t>
            </a:r>
          </a:p>
          <a:p>
            <a:endParaRPr lang="en-US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918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4076" y="2700693"/>
            <a:ext cx="1066800" cy="738226"/>
          </a:xfrm>
        </p:spPr>
      </p:pic>
      <p:pic>
        <p:nvPicPr>
          <p:cNvPr id="2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685814"/>
            <a:ext cx="1066800" cy="738226"/>
          </a:xfrm>
          <a:prstGeom prst="rect">
            <a:avLst/>
          </a:prstGeom>
        </p:spPr>
      </p:pic>
      <p:pic>
        <p:nvPicPr>
          <p:cNvPr id="21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2667000"/>
            <a:ext cx="1066800" cy="738226"/>
          </a:xfrm>
          <a:prstGeom prst="rect">
            <a:avLst/>
          </a:prstGeom>
        </p:spPr>
      </p:pic>
      <p:pic>
        <p:nvPicPr>
          <p:cNvPr id="2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7353" y="2641468"/>
            <a:ext cx="1066800" cy="738226"/>
          </a:xfrm>
          <a:prstGeom prst="rect">
            <a:avLst/>
          </a:prstGeom>
        </p:spPr>
      </p:pic>
      <p:pic>
        <p:nvPicPr>
          <p:cNvPr id="2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2667000"/>
            <a:ext cx="1066800" cy="738226"/>
          </a:xfrm>
          <a:prstGeom prst="rect">
            <a:avLst/>
          </a:prstGeom>
        </p:spPr>
      </p:pic>
      <p:pic>
        <p:nvPicPr>
          <p:cNvPr id="2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667000"/>
            <a:ext cx="1066800" cy="738226"/>
          </a:xfrm>
          <a:prstGeom prst="rect">
            <a:avLst/>
          </a:prstGeom>
        </p:spPr>
      </p:pic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2667000"/>
            <a:ext cx="1066800" cy="738226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8153853" y="2038508"/>
            <a:ext cx="1148071" cy="2169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3500" b="1" dirty="0">
                <a:solidFill>
                  <a:srgbClr val="FF0000"/>
                </a:solidFill>
                <a:latin typeface="Viniavo"/>
              </a:rPr>
              <a:t>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700" y="1311811"/>
            <a:ext cx="774700" cy="64359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300" y="1324707"/>
            <a:ext cx="774700" cy="64359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371600"/>
            <a:ext cx="774700" cy="64359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1337603"/>
            <a:ext cx="774700" cy="64359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9700" y="1324707"/>
            <a:ext cx="774700" cy="64359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7900" y="1371600"/>
            <a:ext cx="774700" cy="6435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29600" y="807184"/>
            <a:ext cx="8354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  <a:latin typeface="Viniavo"/>
              </a:rPr>
              <a:t>6</a:t>
            </a:r>
            <a:endParaRPr lang="en-US" sz="100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05800" y="2286000"/>
            <a:ext cx="854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  <a:latin typeface="Viniavo"/>
              </a:rPr>
              <a:t>7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8490" y="4060934"/>
            <a:ext cx="1002890" cy="6858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060934"/>
            <a:ext cx="1002890" cy="6858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4060934"/>
            <a:ext cx="1002890" cy="6858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7110" y="4060934"/>
            <a:ext cx="1002890" cy="6858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4114800"/>
            <a:ext cx="1002890" cy="6858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3967" y="4114800"/>
            <a:ext cx="1002890" cy="685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4114800"/>
            <a:ext cx="1002890" cy="6858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4710" y="4114800"/>
            <a:ext cx="1002890" cy="6858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6100" y="1337603"/>
            <a:ext cx="774700" cy="64359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0500" y="1337603"/>
            <a:ext cx="774700" cy="64359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4900" y="1371600"/>
            <a:ext cx="774700" cy="643597"/>
          </a:xfrm>
          <a:prstGeom prst="rect">
            <a:avLst/>
          </a:prstGeom>
        </p:spPr>
      </p:pic>
      <p:pic>
        <p:nvPicPr>
          <p:cNvPr id="4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2690774"/>
            <a:ext cx="1066800" cy="738226"/>
          </a:xfrm>
          <a:prstGeom prst="rect">
            <a:avLst/>
          </a:prstGeom>
        </p:spPr>
      </p:pic>
      <p:pic>
        <p:nvPicPr>
          <p:cNvPr id="5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2667000"/>
            <a:ext cx="1066800" cy="73822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6918" y="4114800"/>
            <a:ext cx="1002890" cy="68580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8305800" y="3505200"/>
            <a:ext cx="854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  <a:latin typeface="Viniavo"/>
              </a:rPr>
              <a:t>8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351051" y="861675"/>
            <a:ext cx="8691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srgbClr val="FF0000"/>
                </a:solidFill>
                <a:latin typeface="Viniavo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51051" y="2338591"/>
            <a:ext cx="753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96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96302" y="3535740"/>
            <a:ext cx="753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9600" b="1" dirty="0">
              <a:solidFill>
                <a:srgbClr val="FF0000"/>
              </a:solidFill>
              <a:latin typeface="Viniav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75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1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6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1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" grpId="0"/>
      <p:bldP spid="3" grpId="1"/>
      <p:bldP spid="27" grpId="0"/>
      <p:bldP spid="27" grpId="1"/>
      <p:bldP spid="52" grpId="0"/>
      <p:bldP spid="52" grpId="1"/>
      <p:bldP spid="53" grpId="0"/>
      <p:bldP spid="53" grpId="1"/>
      <p:bldP spid="6" grpId="0"/>
      <p:bldP spid="6" grpId="1"/>
      <p:bldP spid="54" grpId="0"/>
      <p:bldP spid="5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b="1" dirty="0" smtClean="0">
                <a:solidFill>
                  <a:srgbClr val="7030A0"/>
                </a:solidFill>
                <a:latin typeface="Viniavo"/>
              </a:rPr>
              <a:t>9</a:t>
            </a:r>
            <a:endParaRPr lang="en-US" sz="30000" b="1" dirty="0">
              <a:solidFill>
                <a:srgbClr val="7030A0"/>
              </a:solidFill>
              <a:latin typeface="Viniav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634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4076" y="2805469"/>
            <a:ext cx="1066800" cy="738226"/>
          </a:xfrm>
        </p:spPr>
      </p:pic>
      <p:pic>
        <p:nvPicPr>
          <p:cNvPr id="2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790590"/>
            <a:ext cx="1066800" cy="738226"/>
          </a:xfrm>
          <a:prstGeom prst="rect">
            <a:avLst/>
          </a:prstGeom>
        </p:spPr>
      </p:pic>
      <p:pic>
        <p:nvPicPr>
          <p:cNvPr id="2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2771776"/>
            <a:ext cx="1066800" cy="738226"/>
          </a:xfrm>
          <a:prstGeom prst="rect">
            <a:avLst/>
          </a:prstGeom>
        </p:spPr>
      </p:pic>
      <p:pic>
        <p:nvPicPr>
          <p:cNvPr id="2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4450" y="2749364"/>
            <a:ext cx="1066800" cy="738226"/>
          </a:xfrm>
          <a:prstGeom prst="rect">
            <a:avLst/>
          </a:prstGeom>
        </p:spPr>
      </p:pic>
      <p:pic>
        <p:nvPicPr>
          <p:cNvPr id="2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2805469"/>
            <a:ext cx="1066800" cy="738226"/>
          </a:xfrm>
          <a:prstGeom prst="rect">
            <a:avLst/>
          </a:prstGeom>
        </p:spPr>
      </p:pic>
      <p:pic>
        <p:nvPicPr>
          <p:cNvPr id="2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805469"/>
            <a:ext cx="1066800" cy="738226"/>
          </a:xfrm>
          <a:prstGeom prst="rect">
            <a:avLst/>
          </a:prstGeom>
        </p:spPr>
      </p:pic>
      <p:pic>
        <p:nvPicPr>
          <p:cNvPr id="2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2785630"/>
            <a:ext cx="1066800" cy="738226"/>
          </a:xfrm>
          <a:prstGeom prst="rect">
            <a:avLst/>
          </a:prstGeom>
        </p:spPr>
      </p:pic>
      <p:pic>
        <p:nvPicPr>
          <p:cNvPr id="2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3105" y="2805469"/>
            <a:ext cx="1066800" cy="73822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9988" y="2790590"/>
            <a:ext cx="1142789" cy="79081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8351051" y="3581400"/>
            <a:ext cx="8691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srgbClr val="FF0000"/>
                </a:solidFill>
                <a:latin typeface="Viniavo"/>
              </a:rPr>
              <a:t>9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351051" y="2392740"/>
            <a:ext cx="8691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FF0000"/>
                </a:solidFill>
                <a:latin typeface="Viniavo"/>
              </a:rPr>
              <a:t>8</a:t>
            </a:r>
            <a:endParaRPr lang="en-US" sz="96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51051" y="1097340"/>
            <a:ext cx="8691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FF0000"/>
                </a:solidFill>
                <a:latin typeface="Viniavo"/>
              </a:rPr>
              <a:t>7</a:t>
            </a:r>
            <a:endParaRPr lang="en-US" sz="96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05800" y="2401165"/>
            <a:ext cx="943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9600" b="1" dirty="0">
              <a:solidFill>
                <a:srgbClr val="FF0000"/>
              </a:solidFill>
              <a:latin typeface="Viniavo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700" y="1524000"/>
            <a:ext cx="774700" cy="64359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900" y="1536896"/>
            <a:ext cx="774700" cy="64359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2300" y="1536896"/>
            <a:ext cx="774700" cy="64359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0500" y="1549792"/>
            <a:ext cx="774700" cy="64359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8700" y="1536896"/>
            <a:ext cx="774700" cy="64359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900" y="1549792"/>
            <a:ext cx="774700" cy="64359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1300" y="1566203"/>
            <a:ext cx="774700" cy="64359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1900" y="1579099"/>
            <a:ext cx="774700" cy="64359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6300" y="1613096"/>
            <a:ext cx="774700" cy="6435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8490" y="4060934"/>
            <a:ext cx="1002890" cy="6858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060934"/>
            <a:ext cx="1002890" cy="6858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4060934"/>
            <a:ext cx="1002890" cy="685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7110" y="4060934"/>
            <a:ext cx="1002890" cy="6858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4114800"/>
            <a:ext cx="1002890" cy="685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3967" y="4114800"/>
            <a:ext cx="1002890" cy="6858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6510" y="4114800"/>
            <a:ext cx="1002890" cy="6858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4114800"/>
            <a:ext cx="1002890" cy="6858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4114800"/>
            <a:ext cx="1002890" cy="6858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305800" y="1116067"/>
            <a:ext cx="943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96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77200" y="1905000"/>
            <a:ext cx="129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15000" b="1" dirty="0">
              <a:solidFill>
                <a:srgbClr val="FF0000"/>
              </a:solidFill>
              <a:latin typeface="Viniav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271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/>
      <p:bldP spid="43" grpId="2"/>
      <p:bldP spid="44" grpId="0"/>
      <p:bldP spid="44" grpId="1"/>
      <p:bldP spid="45" grpId="0"/>
      <p:bldP spid="45" grpId="1"/>
      <p:bldP spid="46" grpId="0"/>
      <p:bldP spid="46" grpId="1"/>
      <p:bldP spid="34" grpId="0"/>
      <p:bldP spid="34" grpId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áº¿t quáº£ hÃ¬nh áº£nh cho con tho"/>
          <p:cNvSpPr>
            <a:spLocks noChangeAspect="1" noChangeArrowheads="1"/>
          </p:cNvSpPr>
          <p:nvPr/>
        </p:nvSpPr>
        <p:spPr bwMode="auto">
          <a:xfrm>
            <a:off x="1555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6200" y="4289534"/>
            <a:ext cx="1002890" cy="685800"/>
          </a:xfrm>
          <a:prstGeom prst="rect">
            <a:avLst/>
          </a:prstGeom>
        </p:spPr>
      </p:pic>
      <p:sp>
        <p:nvSpPr>
          <p:cNvPr id="6" name="AutoShape 4" descr="Káº¿t quáº£ hÃ¬nh áº£nh cho con tho"/>
          <p:cNvSpPr>
            <a:spLocks noChangeAspect="1" noChangeArrowheads="1"/>
          </p:cNvSpPr>
          <p:nvPr/>
        </p:nvSpPr>
        <p:spPr bwMode="auto">
          <a:xfrm>
            <a:off x="3079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267200"/>
            <a:ext cx="1002890" cy="685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4289534"/>
            <a:ext cx="1002890" cy="6858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800" y="4289534"/>
            <a:ext cx="1002890" cy="685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4343400"/>
            <a:ext cx="1002890" cy="685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4343400"/>
            <a:ext cx="1002890" cy="685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4343400"/>
            <a:ext cx="1002890" cy="6858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4343400"/>
            <a:ext cx="1002890" cy="6858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2790444"/>
            <a:ext cx="761999" cy="7909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790444"/>
            <a:ext cx="761999" cy="79095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2790444"/>
            <a:ext cx="761999" cy="79095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0800" y="2790444"/>
            <a:ext cx="761999" cy="79095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2790444"/>
            <a:ext cx="761999" cy="79095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790444"/>
            <a:ext cx="761999" cy="79095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1" y="2790444"/>
            <a:ext cx="761999" cy="7909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82000" y="3778984"/>
            <a:ext cx="91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  <a:latin typeface="Viniavo"/>
              </a:rPr>
              <a:t>7</a:t>
            </a:r>
            <a:endParaRPr lang="en-US" sz="100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37177" y="2407384"/>
            <a:ext cx="91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  <a:latin typeface="Viniavo"/>
              </a:rPr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05800" y="3751651"/>
            <a:ext cx="91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  <a:latin typeface="Viniavo"/>
              </a:rPr>
              <a:t>9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700" y="1358704"/>
            <a:ext cx="774700" cy="6435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371600"/>
            <a:ext cx="774700" cy="64359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1371600"/>
            <a:ext cx="774700" cy="64359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1384496"/>
            <a:ext cx="774700" cy="64359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0" y="1371600"/>
            <a:ext cx="774700" cy="64359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384496"/>
            <a:ext cx="774700" cy="64359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9900" y="1400907"/>
            <a:ext cx="774700" cy="64359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1413803"/>
            <a:ext cx="774700" cy="64359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4343400"/>
            <a:ext cx="1002890" cy="6858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2790444"/>
            <a:ext cx="761999" cy="79095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790444"/>
            <a:ext cx="761999" cy="79095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1405597"/>
            <a:ext cx="774700" cy="6435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05800" y="831656"/>
            <a:ext cx="83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100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05800" y="2407384"/>
            <a:ext cx="83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10000" b="1" dirty="0">
              <a:solidFill>
                <a:srgbClr val="FF0000"/>
              </a:solidFill>
              <a:latin typeface="Viniavo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001000" y="1942743"/>
            <a:ext cx="129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Viniavo"/>
              </a:rPr>
              <a:t>9</a:t>
            </a:r>
            <a:endParaRPr lang="en-US" sz="15000" b="1" dirty="0">
              <a:solidFill>
                <a:srgbClr val="FF0000"/>
              </a:solidFill>
              <a:latin typeface="Viniav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55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8" grpId="0"/>
      <p:bldP spid="38" grpId="1"/>
      <p:bldP spid="39" grpId="0"/>
      <p:bldP spid="39" grpId="1"/>
      <p:bldP spid="3" grpId="0"/>
      <p:bldP spid="3" grpId="1"/>
      <p:bldP spid="53" grpId="0"/>
      <p:bldP spid="53" grpId="1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Hoạt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động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3:</a:t>
            </a:r>
          </a:p>
          <a:p>
            <a:pPr marL="0" indent="0" algn="ctr">
              <a:buNone/>
            </a:pP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Trẻ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thực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hành</a:t>
            </a:r>
            <a:endParaRPr lang="en-US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iniavo"/>
            </a:endParaRPr>
          </a:p>
          <a:p>
            <a:pPr marL="0" indent="0" algn="ctr">
              <a:buNone/>
            </a:pP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Đếm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và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so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sánh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số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lượng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trong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phạm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vi 9,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nhận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biết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chữ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</a:t>
            </a:r>
            <a:r>
              <a:rPr lang="en-US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số</a:t>
            </a: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iniavo"/>
              </a:rPr>
              <a:t> 9</a:t>
            </a: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3810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9271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165" y="3545541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6850" y="31242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8339" y="-152400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6635" y="3926541"/>
            <a:ext cx="2622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1138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126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CHỦ ĐỀ: ĐỘNG VẬT TRONG RỪNG PHÁT TRIỂN NHẬN THỨC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Welcome</cp:lastModifiedBy>
  <cp:revision>59</cp:revision>
  <dcterms:created xsi:type="dcterms:W3CDTF">2019-01-28T12:12:58Z</dcterms:created>
  <dcterms:modified xsi:type="dcterms:W3CDTF">2019-04-11T09:04:34Z</dcterms:modified>
</cp:coreProperties>
</file>