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ms-office.activeX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65" r:id="rId6"/>
    <p:sldId id="262" r:id="rId7"/>
    <p:sldId id="271" r:id="rId8"/>
    <p:sldId id="263" r:id="rId9"/>
    <p:sldId id="264" r:id="rId10"/>
    <p:sldId id="267" r:id="rId11"/>
    <p:sldId id="269" r:id="rId12"/>
    <p:sldId id="272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862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115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534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421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724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20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258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85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95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86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170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BC17B-AC64-46F2-A445-38CD9AB05B3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C92B4-ECD9-4E07-B830-14E5359B4B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706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audio" Target="../media/audio21.wav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microsoft.com/office/2007/relationships/media" Target="../media/media4.mp3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11.wav"/><Relationship Id="rId5" Type="http://schemas.openxmlformats.org/officeDocument/2006/relationships/image" Target="../media/image17.png"/><Relationship Id="rId4" Type="http://schemas.microsoft.com/office/2007/relationships/media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457200" y="2743200"/>
            <a:ext cx="2895600" cy="26289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Lĩnh vực phát triển ngôn ngữ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4648200" y="1219200"/>
            <a:ext cx="3276600" cy="1524000"/>
          </a:xfrm>
          <a:prstGeom prst="cloudCallout">
            <a:avLst>
              <a:gd name="adj1" fmla="val -76990"/>
              <a:gd name="adj2" fmla="val 8288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Aril"/>
              </a:rPr>
              <a:t>Chủ đề: Thế giới động vật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l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724400" y="3124200"/>
            <a:ext cx="3276600" cy="1600200"/>
          </a:xfrm>
          <a:prstGeom prst="cloudCallout">
            <a:avLst>
              <a:gd name="adj1" fmla="val -88830"/>
              <a:gd name="adj2" fmla="val 366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l"/>
              </a:rPr>
              <a:t>Đề tài: LQVH thơ “ Nàng tiên Ốc”</a:t>
            </a:r>
            <a:endParaRPr lang="en-US" sz="2400">
              <a:solidFill>
                <a:srgbClr val="FF0000"/>
              </a:solidFill>
              <a:latin typeface="Aril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3886200" y="5181600"/>
            <a:ext cx="2788227" cy="1066801"/>
          </a:xfrm>
          <a:prstGeom prst="cloudCallout">
            <a:avLst>
              <a:gd name="adj1" fmla="val -87702"/>
              <a:gd name="adj2" fmla="val -7256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Aril"/>
              </a:rPr>
              <a:t>5- 6 tuổi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l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762000" y="457200"/>
            <a:ext cx="8305800" cy="5842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2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5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5600" y="304800"/>
            <a:ext cx="26901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bí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mật</a:t>
            </a:r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hÃ¬nh áº£nh Äá»ng Powerpoint dá» thÆ°Æ¡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-838200"/>
            <a:ext cx="2019300" cy="2438400"/>
          </a:xfrm>
          <a:prstGeom prst="rect">
            <a:avLst/>
          </a:prstGeom>
          <a:noFill/>
        </p:spPr>
      </p:pic>
      <p:pic>
        <p:nvPicPr>
          <p:cNvPr id="14" name="Picture 2" descr="hÃ¬nh áº£nh Äá»ng Powerpoint dá» thÆ°Æ¡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-838200"/>
            <a:ext cx="1981200" cy="24384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339" y="1295400"/>
            <a:ext cx="6808707" cy="510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22" name="Rectangle 21"/>
          <p:cNvSpPr/>
          <p:nvPr/>
        </p:nvSpPr>
        <p:spPr>
          <a:xfrm>
            <a:off x="1121537" y="1296154"/>
            <a:ext cx="2258291" cy="1821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gì?Do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10" y="1289901"/>
            <a:ext cx="2265548" cy="1840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5" name="Rectangle 24"/>
          <p:cNvSpPr/>
          <p:nvPr/>
        </p:nvSpPr>
        <p:spPr>
          <a:xfrm>
            <a:off x="3416322" y="1317075"/>
            <a:ext cx="2258291" cy="1821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929" y="1302891"/>
            <a:ext cx="2313684" cy="182800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2" name="Rectangle 31"/>
          <p:cNvSpPr/>
          <p:nvPr/>
        </p:nvSpPr>
        <p:spPr>
          <a:xfrm>
            <a:off x="1077238" y="3156333"/>
            <a:ext cx="2258291" cy="1821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Vỏ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ốc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55185" y="1328056"/>
            <a:ext cx="2258291" cy="1821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5709" y="1289901"/>
            <a:ext cx="2265550" cy="182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795" y="3158610"/>
            <a:ext cx="2269176" cy="18564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5" name="Rectangle 34"/>
          <p:cNvSpPr/>
          <p:nvPr/>
        </p:nvSpPr>
        <p:spPr>
          <a:xfrm>
            <a:off x="3359115" y="3158611"/>
            <a:ext cx="2258291" cy="1821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1013" y="3161327"/>
            <a:ext cx="2303600" cy="18305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6" name="Rectangle 35"/>
          <p:cNvSpPr/>
          <p:nvPr/>
        </p:nvSpPr>
        <p:spPr>
          <a:xfrm>
            <a:off x="5639197" y="3154519"/>
            <a:ext cx="2333853" cy="18605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940" y="3166078"/>
            <a:ext cx="2287319" cy="18674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40" name="Rectangle 39"/>
          <p:cNvSpPr/>
          <p:nvPr/>
        </p:nvSpPr>
        <p:spPr>
          <a:xfrm>
            <a:off x="1071795" y="5015082"/>
            <a:ext cx="6864948" cy="1421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nàng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chui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ốc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238" y="5040826"/>
            <a:ext cx="6874021" cy="138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82317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13" name="applause.wav"/>
          </p:stSnd>
        </p:sndAc>
      </p:transition>
    </mc:Choice>
    <mc:Fallback>
      <p:transition spd="slow">
        <p:split orient="vert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2" grpId="0" animBg="1"/>
      <p:bldP spid="28" grpId="0" animBg="1"/>
      <p:bldP spid="35" grpId="0" animBg="1"/>
      <p:bldP spid="36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990600"/>
            <a:ext cx="356539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Trò</a:t>
            </a:r>
            <a:r>
              <a:rPr lang="en-US" sz="32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 </a:t>
            </a:r>
            <a:r>
              <a:rPr lang="en-US" sz="32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chơi</a:t>
            </a:r>
            <a:r>
              <a:rPr lang="en-US" sz="32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 1</a:t>
            </a:r>
          </a:p>
          <a:p>
            <a:pPr algn="ctr"/>
            <a:r>
              <a:rPr lang="en-US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Nhanh</a:t>
            </a:r>
            <a:r>
              <a:rPr lang="en-US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 </a:t>
            </a:r>
            <a:r>
              <a:rPr lang="en-US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tay</a:t>
            </a:r>
            <a:r>
              <a:rPr lang="en-US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 </a:t>
            </a:r>
            <a:r>
              <a:rPr lang="en-US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lẹ</a:t>
            </a:r>
            <a:r>
              <a:rPr lang="en-US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 </a:t>
            </a:r>
            <a:r>
              <a:rPr lang="en-US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l"/>
              </a:rPr>
              <a:t>mắt</a:t>
            </a:r>
            <a:endParaRPr lang="en-US" sz="32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4299" y="2362200"/>
            <a:ext cx="54954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luật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endParaRPr lang="en-US" sz="2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aVangBoiBeatInstrumental-V.A-367228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8699" y="3785755"/>
            <a:ext cx="1371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07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7" name="chimes.wav"/>
          </p:stSnd>
        </p:sndAc>
      </p:transition>
    </mc:Choice>
    <mc:Fallback>
      <p:transition spd="slow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2052" name="ShockwaveFlash1" r:id="rId2" imgW="1828800" imgH="1828800"/>
    </p:controls>
    <p:extLst>
      <p:ext uri="{BB962C8B-B14F-4D97-AF65-F5344CB8AC3E}">
        <p14:creationId xmlns:p14="http://schemas.microsoft.com/office/powerpoint/2010/main" xmlns="" val="36022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1045238" y="2244060"/>
            <a:ext cx="70535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Kính</a:t>
            </a:r>
            <a:r>
              <a:rPr lang="en-US" sz="4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</a:t>
            </a:r>
            <a:r>
              <a:rPr lang="en-US" sz="4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quý</a:t>
            </a:r>
            <a:r>
              <a:rPr lang="en-US" sz="4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4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Thân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hẹn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gặp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lại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0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4" name="applause.wav"/>
          </p:stSnd>
        </p:sndAc>
      </p:transition>
    </mc:Choice>
    <mc:Fallback>
      <p:transition spd="slow">
        <p:split orient="vert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8" name="Flowchart: Process 7"/>
          <p:cNvSpPr/>
          <p:nvPr/>
        </p:nvSpPr>
        <p:spPr>
          <a:xfrm>
            <a:off x="1066800" y="2286000"/>
            <a:ext cx="1295400" cy="198120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I.Mục tiêu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505200" y="1084118"/>
            <a:ext cx="4953000" cy="9906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 nhớ được tên bài thơ, tác</a:t>
            </a:r>
          </a:p>
          <a:p>
            <a:pPr algn="just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giả, đọc thuộc thơ, hiểu được nội dung thơ.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3505200" y="2590800"/>
            <a:ext cx="4953000" cy="9906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 đọc thơ diễn cảm, mạch lạc kết hợp điệu bộ 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3505200" y="4343400"/>
            <a:ext cx="4953000" cy="9906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 biết lắng nghe, tích cực trong giờ học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ent Arrow 11"/>
          <p:cNvSpPr/>
          <p:nvPr/>
        </p:nvSpPr>
        <p:spPr>
          <a:xfrm>
            <a:off x="2313709" y="1679863"/>
            <a:ext cx="914400" cy="381000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l"/>
            </a:endParaRPr>
          </a:p>
        </p:txBody>
      </p:sp>
      <p:sp>
        <p:nvSpPr>
          <p:cNvPr id="17" name="Bent Arrow 16"/>
          <p:cNvSpPr/>
          <p:nvPr/>
        </p:nvSpPr>
        <p:spPr>
          <a:xfrm flipV="1">
            <a:off x="2362200" y="4492335"/>
            <a:ext cx="914400" cy="381000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l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514600" y="3086100"/>
            <a:ext cx="762000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9" descr="Picture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1030288"/>
            <a:ext cx="19812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828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5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-34636"/>
            <a:ext cx="9296400" cy="6858000"/>
          </a:xfrm>
        </p:spPr>
      </p:pic>
      <p:sp>
        <p:nvSpPr>
          <p:cNvPr id="5" name="Sun 4"/>
          <p:cNvSpPr/>
          <p:nvPr/>
        </p:nvSpPr>
        <p:spPr>
          <a:xfrm>
            <a:off x="152400" y="0"/>
            <a:ext cx="2895600" cy="2362200"/>
          </a:xfrm>
          <a:prstGeom prst="sun">
            <a:avLst>
              <a:gd name="adj" fmla="val 1540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II.Hoạt động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619500" y="419100"/>
            <a:ext cx="3429000" cy="1524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*Hoạt động 1: Ổn định –Gây hứng thú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81000" y="2743200"/>
            <a:ext cx="3733800" cy="1524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*Hoạt động 2: Dạy thơ “ Nàng Tiên Ốc”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327073" y="2743200"/>
            <a:ext cx="3429000" cy="1524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*Hoạt động 3: Trò chơi luyện tập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11811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47408"/>
            <a:ext cx="11811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257799"/>
            <a:ext cx="11811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6227" y="1404257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2257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3218" y="5261264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3900" y="5236276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Picture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4027" y="5236276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483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en-US" sz="32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*Hoạt động 1: Ổn định- gây hứng thú</a:t>
            </a:r>
            <a:r>
              <a:rPr lang="en-US" sz="32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20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" y="13855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2858" y="2611858"/>
            <a:ext cx="5000087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vận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“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bơi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Đàm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thoại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5544" y="1371600"/>
            <a:ext cx="5281343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 Hoạt động 1: Ổn định- gây hứng thú</a:t>
            </a:r>
            <a:endParaRPr lang="en-US" sz="3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>
            <a:off x="2971800" y="1372322"/>
            <a:ext cx="457200" cy="381000"/>
          </a:xfrm>
          <a:prstGeom prst="star4">
            <a:avLst>
              <a:gd name="adj" fmla="val 23409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12" name="AutoShape 30"/>
          <p:cNvSpPr>
            <a:spLocks noChangeArrowheads="1"/>
          </p:cNvSpPr>
          <p:nvPr/>
        </p:nvSpPr>
        <p:spPr bwMode="auto">
          <a:xfrm>
            <a:off x="5175702" y="63246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13" name="AutoShape 30"/>
          <p:cNvSpPr>
            <a:spLocks noChangeArrowheads="1"/>
          </p:cNvSpPr>
          <p:nvPr/>
        </p:nvSpPr>
        <p:spPr bwMode="auto">
          <a:xfrm rot="18722536">
            <a:off x="1219201" y="633845"/>
            <a:ext cx="457200" cy="381000"/>
          </a:xfrm>
          <a:prstGeom prst="star4">
            <a:avLst>
              <a:gd name="adj" fmla="val 17796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15" name="AutoShape 30"/>
          <p:cNvSpPr>
            <a:spLocks noChangeArrowheads="1"/>
          </p:cNvSpPr>
          <p:nvPr/>
        </p:nvSpPr>
        <p:spPr bwMode="auto">
          <a:xfrm rot="18900007">
            <a:off x="8506898" y="4631975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pic>
        <p:nvPicPr>
          <p:cNvPr id="20" name="Picture 4" descr="Táº£i Nhanh: DK HN BE gá»­i 898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487" y="3442855"/>
            <a:ext cx="4724400" cy="2492726"/>
          </a:xfrm>
          <a:prstGeom prst="rect">
            <a:avLst/>
          </a:prstGeom>
          <a:noFill/>
        </p:spPr>
      </p:pic>
      <p:pic>
        <p:nvPicPr>
          <p:cNvPr id="21" name="CaVangBoi-NguyetHang_4eqmp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1705" y="5047367"/>
            <a:ext cx="1126407" cy="888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635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8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1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 animBg="1" autoUpdateAnimBg="0"/>
      <p:bldP spid="12" grpId="0" animBg="1" autoUpdateAnimBg="0"/>
      <p:bldP spid="13" grpId="0" animBg="1" autoUpdateAnimBg="0"/>
      <p:bldP spid="1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g vat song duoi nuo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pic>
        <p:nvPicPr>
          <p:cNvPr id="6" name="Picture 4" descr="http://i156.photobucket.com/albums/t34/mancom/emoticongif/em2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" y="5257800"/>
            <a:ext cx="1504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65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5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95400" y="2209800"/>
            <a:ext cx="65532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*Hoạt động 2: Dạy thơ</a:t>
            </a:r>
          </a:p>
          <a:p>
            <a:endParaRPr lang="en-US" sz="3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1" y="2973756"/>
            <a:ext cx="670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Cô đọc lần 1 không tranh</a:t>
            </a:r>
          </a:p>
          <a:p>
            <a:r>
              <a:rPr lang="en-US" sz="2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Cô đọc lần 2+ giải thích từ khó+ giảng dạy nội dung</a:t>
            </a:r>
            <a:endParaRPr lang="en-US" sz="2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5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loud Callout 4"/>
          <p:cNvSpPr/>
          <p:nvPr/>
        </p:nvSpPr>
        <p:spPr>
          <a:xfrm>
            <a:off x="2971800" y="762000"/>
            <a:ext cx="4038600" cy="1447800"/>
          </a:xfrm>
          <a:prstGeom prst="cloudCallout">
            <a:avLst>
              <a:gd name="adj1" fmla="val -44847"/>
              <a:gd name="adj2" fmla="val 10460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Nàng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ốc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191000" y="2667000"/>
            <a:ext cx="4572000" cy="2057400"/>
          </a:xfrm>
          <a:prstGeom prst="cloudCallout">
            <a:avLst>
              <a:gd name="adj1" fmla="val 41214"/>
              <a:gd name="adj2" fmla="val 10123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Ã¬nh áº£nh Äá»ng Powerpoint dá» thÆ°Æ¡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52397"/>
            <a:ext cx="1143000" cy="2514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245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5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846994" y="2057400"/>
            <a:ext cx="4315805" cy="19812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tươm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776046" y="2092036"/>
            <a:ext cx="4457700" cy="19812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biếc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ch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52942">
            <a:off x="2094299" y="1309222"/>
            <a:ext cx="1505390" cy="14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765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5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12615 L 0 0.7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uyen-tho-Nang-tien-oc-TerraBook-72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400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>
      <p:transition spd="slow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271</Words>
  <Application>Microsoft Office PowerPoint</Application>
  <PresentationFormat>On-screen Show (4:3)</PresentationFormat>
  <Paragraphs>38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  *Hoạt động 1: Ổn định- gây hứng thú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PC01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Welcome</cp:lastModifiedBy>
  <cp:revision>57</cp:revision>
  <dcterms:created xsi:type="dcterms:W3CDTF">2018-06-09T00:50:43Z</dcterms:created>
  <dcterms:modified xsi:type="dcterms:W3CDTF">2019-04-16T04:10:22Z</dcterms:modified>
</cp:coreProperties>
</file>