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92" r:id="rId2"/>
    <p:sldId id="261" r:id="rId3"/>
    <p:sldId id="274" r:id="rId4"/>
    <p:sldId id="279" r:id="rId5"/>
    <p:sldId id="276" r:id="rId6"/>
    <p:sldId id="277" r:id="rId7"/>
    <p:sldId id="284" r:id="rId8"/>
    <p:sldId id="285" r:id="rId9"/>
    <p:sldId id="286" r:id="rId10"/>
    <p:sldId id="291" r:id="rId11"/>
    <p:sldId id="287" r:id="rId12"/>
    <p:sldId id="28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00FF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9B6B5A-01EE-4A48-A6F6-0EDC456424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B967-E3BE-4AA2-B036-17F477335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E205-DD8A-46DC-B240-46DCEB0712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A24E-294F-4277-ABAA-68FA564BD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E2B8A9-EF97-414D-8942-68821E9CB2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5C51-4015-4838-8BA0-14502654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8B20-D023-4903-B55F-AEA7ACE3D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E585-E204-475C-8827-1CB4019E5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AD9-FF05-466D-850E-02BD074A2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065A-4162-40DF-91A1-DDDFB5041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B248-C938-4327-A073-76C6F1E2F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C519-D267-4030-8098-366727DD2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4AB-D588-4694-B0E6-DF83017CE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C064D-D7B7-466F-8E64-DF9EE6D3C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image" Target="../media/image4.jpeg"/><Relationship Id="rId4" Type="http://schemas.openxmlformats.org/officeDocument/2006/relationships/image" Target="../media/image2.gif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45243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KHOA HỌC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Lớp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5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3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       TÊN BÀI: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làm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gì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để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cả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mẹ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và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bé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đều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khỏe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381000" y="-381000"/>
            <a:ext cx="8229600" cy="2743200"/>
          </a:xfrm>
          <a:prstGeom prst="cloudCallout">
            <a:avLst>
              <a:gd name="adj1" fmla="val 33352"/>
              <a:gd name="adj2" fmla="val 109435"/>
            </a:avLst>
          </a:prstGeom>
          <a:solidFill>
            <a:srgbClr val="0000FF"/>
          </a:solidFill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000">
                <a:solidFill>
                  <a:schemeClr val="bg1"/>
                </a:solidFill>
                <a:latin typeface=".VnTime" pitchFamily="34" charset="0"/>
              </a:rPr>
              <a:t>Trß ch¬i s¾m vai: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.VnTime" pitchFamily="34" charset="0"/>
              </a:rPr>
              <a:t>Chñ ®Ò “ Cã ý thøc gióp ®ì phô n÷ cã thai.”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8305800" cy="180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.VnTime" pitchFamily="34" charset="0"/>
              </a:rPr>
              <a:t>Nhãm 1+ 3: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Em ®ang trªn ®­êng ®Õn tr­êng rÊt véi v× h«m nay em dËy muén th× gÆp c« La hµng xãm ®i cïng ®­êng. C« Lan ®ang mang bÇu l¹i ph¶i x¸ch nhiÒu ®å trªn tay. Em sÏ lµm g× khi ®ã? </a:t>
            </a:r>
            <a:endParaRPr lang="en-US" sz="24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33400" y="2743200"/>
            <a:ext cx="8305800" cy="180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.VnTime" pitchFamily="34" charset="0"/>
              </a:rPr>
              <a:t>Nhãm 2 + 4: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>
                <a:solidFill>
                  <a:srgbClr val="000099"/>
                </a:solidFill>
                <a:latin typeface=".VnTime" pitchFamily="34" charset="0"/>
              </a:rPr>
              <a:t>Em vµ nhãm b¹n ®i xe buýt vÒ nhµ. Sau buæi häc, ai còng mÖt mái. Xe buýt qu¸ chËt, bçng cã chÞ phô n÷ mang thai b­íc lªn xe. ChÞ ®­a m¾t t×m chç ngåi nh­ng kh«ng cßn. Em sÏ lµm g×?</a:t>
            </a:r>
            <a:endParaRPr lang="en-US" sz="240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33400" y="4876800"/>
            <a:ext cx="8305800" cy="1373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.VnTime" pitchFamily="34" charset="0"/>
              </a:rPr>
              <a:t>Nhãm 5 + 6: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Em sang nhµ c« Mai ch¬i. Em thÊy c« ®ang giÆt quÇn ¸o ngoµi suèi,  bÐ Hµ cø khãc ®ßi c« bÕ. ThÊy vËy em sÏ lµm g×?</a:t>
            </a:r>
            <a:endParaRPr lang="en-US" sz="2400" b="1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6" grpId="1" animBg="1"/>
      <p:bldP spid="52227" grpId="0" animBg="1"/>
      <p:bldP spid="52228" grpId="0" animBg="1"/>
      <p:bldP spid="522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48131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48132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33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134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5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0" y="609600"/>
            <a:ext cx="419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u="sng">
                <a:solidFill>
                  <a:srgbClr val="000099"/>
                </a:solidFill>
                <a:latin typeface=".VnTime" pitchFamily="34" charset="0"/>
              </a:rPr>
              <a:t>1. Phô n÷ cã thai cÇn:</a:t>
            </a:r>
            <a:r>
              <a:rPr lang="en-US" sz="2500" b="1">
                <a:solidFill>
                  <a:srgbClr val="000099"/>
                </a:solidFill>
                <a:latin typeface=".VnTime" pitchFamily="34" charset="0"/>
              </a:rPr>
              <a:t>  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457200" y="2057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52400" y="1524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¡n uèng ®ñ chÊt, ®ñ l­îng;  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28600" y="1844675"/>
            <a:ext cx="403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 Kh«ng dïng c¸c chÊt kÝch thÝch nh­ thuèc l¸, thuèc lµo, r­îu , ma tuý,…;  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152400" y="2895600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 NghØ ng¬i nhiÒu h¬n, tinh thÇn tho¶i m¸i;   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152400" y="3581400"/>
            <a:ext cx="4343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Tr¸nh lao ®éng nÆng, tr¸nh tiÕp xóc víi c¸c chÊt ®éc ho¸ häc nh­ thuèc trõ s©u, thuèc diÖt cá,…;   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152400" y="4953000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§i kh¸m thai ®Þnh k×: 3 th¸ng 1 lÇn;   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152400" y="5638800"/>
            <a:ext cx="434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Tiªm v¾c xin phßng bÖnh vµ uèng thuèc khi cÇn theo chØ dÉn cña b¸c sÜ.   </a:t>
            </a:r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4495800" y="1295400"/>
            <a:ext cx="0" cy="541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4495800" y="609600"/>
            <a:ext cx="46482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u="sng">
                <a:solidFill>
                  <a:srgbClr val="000099"/>
                </a:solidFill>
                <a:latin typeface=".VnTime" pitchFamily="34" charset="0"/>
              </a:rPr>
              <a:t>2. Tr¸ch nhiÖm cña mäi thµnh viªn trong gia ®×nh ®èi víi phô n÷ cã thai:</a:t>
            </a:r>
            <a:r>
              <a:rPr lang="en-US" sz="2400" b="1">
                <a:solidFill>
                  <a:srgbClr val="000099"/>
                </a:solidFill>
                <a:latin typeface=".VnTime" pitchFamily="34" charset="0"/>
              </a:rPr>
              <a:t>  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4572000" y="2057400"/>
            <a:ext cx="480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ChuÈn bÞ cho em bÐ chµo ®êi lµ tr¸ch nhiÖm cña mäi ng­êi trong gia ®×nh, ®Æc biÖt lµ ng­êi bè.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4572000" y="3352800"/>
            <a:ext cx="4419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Ch¨m sãc søc khoÎ cña ng­êi mÑ tr­íc khi cã thai vµ trong thêi k× mang thai sÏ gióp cho thai nhi khoÎ m¹nh, sinh tr­ëng vµ ph¸t triÓn tèt; ®ång thêi ng­êi mÑ còng khoÎ m¹nh, gi¶m ®­îc nguy hiÓm cã thÎ x¶y ra khi sinh con.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49155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49156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157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9158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9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838200" y="2590800"/>
            <a:ext cx="83058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.VnTime" pitchFamily="34" charset="0"/>
              </a:rPr>
              <a:t>- QuyÒn ®­îc sèng víi cha mÑ </a:t>
            </a:r>
          </a:p>
          <a:p>
            <a:r>
              <a:rPr lang="en-US" sz="2800" b="1">
                <a:latin typeface=".VnTime" pitchFamily="34" charset="0"/>
              </a:rPr>
              <a:t>- QuyÒn ch¨m sãc søc khoÎ</a:t>
            </a:r>
          </a:p>
          <a:p>
            <a:r>
              <a:rPr lang="en-US" sz="2800" b="1">
                <a:latin typeface=".VnTime" pitchFamily="34" charset="0"/>
              </a:rPr>
              <a:t>- QuyÒn ®­îc sèng cßn vµ ph¸t triÓn </a:t>
            </a:r>
          </a:p>
          <a:p>
            <a:r>
              <a:rPr lang="en-US" sz="2800" b="1">
                <a:latin typeface=".VnTime" pitchFamily="34" charset="0"/>
              </a:rPr>
              <a:t>- QuyÒn b×nh ®¼ng giíi</a:t>
            </a:r>
          </a:p>
          <a:p>
            <a:r>
              <a:rPr lang="en-US" sz="2800" b="1">
                <a:latin typeface=".VnTime" pitchFamily="34" charset="0"/>
              </a:rPr>
              <a:t>- QuyÒn ®­îc ch¨m sãc, gi¸o dôc bëi cha mÑ vµ ng­êi th©n trong gia ®×nh</a:t>
            </a:r>
          </a:p>
          <a:p>
            <a:r>
              <a:rPr lang="en-US" sz="2800" b="1">
                <a:latin typeface=".VnTime" pitchFamily="34" charset="0"/>
              </a:rPr>
              <a:t>- Bæn phËn kÝnh träng, v©ng lêi «ng bµ , cha mÑ</a:t>
            </a:r>
            <a:r>
              <a:rPr lang="en-US" sz="2800">
                <a:latin typeface=".VnTime" pitchFamily="34" charset="0"/>
              </a:rPr>
              <a:t>        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381000" y="304800"/>
            <a:ext cx="8763000" cy="1676400"/>
          </a:xfrm>
          <a:prstGeom prst="cloudCallout">
            <a:avLst>
              <a:gd name="adj1" fmla="val 22046"/>
              <a:gd name="adj2" fmla="val 141759"/>
            </a:avLst>
          </a:prstGeom>
          <a:solidFill>
            <a:srgbClr val="0000FF"/>
          </a:solidFill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.VnTime" pitchFamily="34" charset="0"/>
              </a:rPr>
              <a:t>Nªu mét sè  quyÒn vµ bæn phËn cña trÎ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  <p:bldP spid="491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33400" y="129540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    1. C¬ thÓ cña mçi con ng­êi ®­îc h×nh thµnh nh­ thÕ nµo?</a:t>
            </a:r>
          </a:p>
        </p:txBody>
      </p:sp>
      <p:grpSp>
        <p:nvGrpSpPr>
          <p:cNvPr id="12292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12293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2294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95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296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295400" y="228600"/>
            <a:ext cx="5791200" cy="1143000"/>
          </a:xfrm>
          <a:prstGeom prst="cloudCallout">
            <a:avLst>
              <a:gd name="adj1" fmla="val 12611"/>
              <a:gd name="adj2" fmla="val 205139"/>
            </a:avLst>
          </a:prstGeom>
          <a:solidFill>
            <a:srgbClr val="0000FF"/>
          </a:solidFill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000">
                <a:solidFill>
                  <a:schemeClr val="bg1"/>
                </a:solidFill>
                <a:latin typeface=".VnTime" pitchFamily="34" charset="0"/>
              </a:rPr>
              <a:t>KiÓm tra bµi cò: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9600" y="2300288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   2. H·y m« t¶ kh¸i qu¸t qu¸ tr×nh thô tinh?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33400" y="2940050"/>
            <a:ext cx="7315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    3. H·y m« t¶ mét vµi giai ®o¹n ph¸t triÓn cña thai nhi?</a:t>
            </a: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152400" y="3810000"/>
            <a:ext cx="8610600" cy="2286000"/>
          </a:xfrm>
          <a:prstGeom prst="cloudCallout">
            <a:avLst>
              <a:gd name="adj1" fmla="val 34051"/>
              <a:gd name="adj2" fmla="val 54097"/>
            </a:avLst>
          </a:prstGeom>
          <a:solidFill>
            <a:srgbClr val="FF0000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.VnTime" pitchFamily="34" charset="0"/>
              </a:rPr>
              <a:t>Theo em, ng­êi mÑ vµ thai nhi cã ¶nh h­ëng ®Õn nhau kh«ng? T¹i sao?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/>
      <p:bldP spid="12303" grpId="0" animBg="1"/>
      <p:bldP spid="12309" grpId="0"/>
      <p:bldP spid="12311" grpId="0"/>
      <p:bldP spid="123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00" name="Picture 152" descr="IMG_24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225" t="4073" r="3349" b="14204"/>
          <a:stretch>
            <a:fillRect/>
          </a:stretch>
        </p:blipFill>
        <p:spPr bwMode="auto">
          <a:xfrm>
            <a:off x="4800600" y="3833813"/>
            <a:ext cx="4013200" cy="2689225"/>
          </a:xfrm>
          <a:prstGeom prst="rect">
            <a:avLst/>
          </a:prstGeom>
          <a:noFill/>
        </p:spPr>
      </p:pic>
      <p:grpSp>
        <p:nvGrpSpPr>
          <p:cNvPr id="27650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27651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7652" name="Picture 10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53" name="Picture 11" descr="n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654" name="Picture 12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13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27721" name="Text Box 73"/>
          <p:cNvSpPr txBox="1">
            <a:spLocks noChangeArrowheads="1"/>
          </p:cNvSpPr>
          <p:nvPr/>
        </p:nvSpPr>
        <p:spPr bwMode="auto">
          <a:xfrm>
            <a:off x="381000" y="1981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.VnTime" pitchFamily="34" charset="0"/>
              </a:rPr>
              <a:t>1. Phô n÷ cã thai nªn vµ kh«ng nªn lµm g×? T¹i sao?</a:t>
            </a:r>
          </a:p>
        </p:txBody>
      </p:sp>
      <p:pic>
        <p:nvPicPr>
          <p:cNvPr id="27797" name="Picture 149" descr="h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8600"/>
            <a:ext cx="3733800" cy="3330575"/>
          </a:xfrm>
          <a:prstGeom prst="rect">
            <a:avLst/>
          </a:prstGeom>
          <a:noFill/>
        </p:spPr>
      </p:pic>
      <p:pic>
        <p:nvPicPr>
          <p:cNvPr id="27798" name="Picture 150" descr="h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 t="4924" r="2083"/>
          <a:stretch>
            <a:fillRect/>
          </a:stretch>
        </p:blipFill>
        <p:spPr bwMode="auto">
          <a:xfrm>
            <a:off x="5105400" y="609600"/>
            <a:ext cx="3336925" cy="3124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7799" name="Picture 151" descr="h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886200"/>
            <a:ext cx="4191000" cy="2790825"/>
          </a:xfrm>
          <a:prstGeom prst="rect">
            <a:avLst/>
          </a:prstGeom>
          <a:noFill/>
        </p:spPr>
      </p:pic>
      <p:sp>
        <p:nvSpPr>
          <p:cNvPr id="27801" name="AutoShape 153"/>
          <p:cNvSpPr>
            <a:spLocks noChangeArrowheads="1"/>
          </p:cNvSpPr>
          <p:nvPr/>
        </p:nvSpPr>
        <p:spPr bwMode="auto">
          <a:xfrm>
            <a:off x="7467600" y="6096000"/>
            <a:ext cx="533400" cy="5334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802" name="AutoShape 154"/>
          <p:cNvSpPr>
            <a:spLocks noChangeArrowheads="1"/>
          </p:cNvSpPr>
          <p:nvPr/>
        </p:nvSpPr>
        <p:spPr bwMode="auto">
          <a:xfrm>
            <a:off x="533400" y="27432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803" name="AutoShape 155"/>
          <p:cNvSpPr>
            <a:spLocks noChangeArrowheads="1"/>
          </p:cNvSpPr>
          <p:nvPr/>
        </p:nvSpPr>
        <p:spPr bwMode="auto">
          <a:xfrm>
            <a:off x="533400" y="5943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804" name="AutoShape 156"/>
          <p:cNvSpPr>
            <a:spLocks noChangeArrowheads="1"/>
          </p:cNvSpPr>
          <p:nvPr/>
        </p:nvSpPr>
        <p:spPr bwMode="auto">
          <a:xfrm>
            <a:off x="6400800" y="3200400"/>
            <a:ext cx="533400" cy="5334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720" name="AutoShape 72"/>
          <p:cNvSpPr>
            <a:spLocks noChangeArrowheads="1"/>
          </p:cNvSpPr>
          <p:nvPr/>
        </p:nvSpPr>
        <p:spPr bwMode="auto">
          <a:xfrm rot="-124158">
            <a:off x="3352800" y="1752600"/>
            <a:ext cx="2133600" cy="3962400"/>
          </a:xfrm>
          <a:prstGeom prst="cloudCallout">
            <a:avLst>
              <a:gd name="adj1" fmla="val 45611"/>
              <a:gd name="adj2" fmla="val 23556"/>
            </a:avLst>
          </a:prstGeom>
          <a:solidFill>
            <a:srgbClr val="0000FF"/>
          </a:solidFill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000">
                <a:solidFill>
                  <a:schemeClr val="bg1"/>
                </a:solidFill>
                <a:latin typeface=".VnTime" pitchFamily="34" charset="0"/>
              </a:rPr>
              <a:t>Th¶o luËn nhãm bèn</a:t>
            </a:r>
          </a:p>
        </p:txBody>
      </p:sp>
      <p:sp>
        <p:nvSpPr>
          <p:cNvPr id="27719" name="Text Box 71"/>
          <p:cNvSpPr txBox="1">
            <a:spLocks noChangeArrowheads="1"/>
          </p:cNvSpPr>
          <p:nvPr/>
        </p:nvSpPr>
        <p:spPr bwMode="auto">
          <a:xfrm>
            <a:off x="457200" y="12954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.VnTime" pitchFamily="34" charset="0"/>
              </a:rPr>
              <a:t>        Quan s¸t c¸c h×nh 1, 2, 3, 4 trang 12 SGK vµ dùa c¸c hiÓu biÕt thùc tÕ cña m×nh ®Ó tr¶ lêi c©u hái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7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4431E-6 L 0 -0.266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7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1" grpId="0"/>
      <p:bldP spid="27721" grpId="1"/>
      <p:bldP spid="27801" grpId="0" animBg="1"/>
      <p:bldP spid="27802" grpId="0" animBg="1"/>
      <p:bldP spid="27803" grpId="0" animBg="1"/>
      <p:bldP spid="27804" grpId="0" animBg="1"/>
      <p:bldP spid="27720" grpId="0" animBg="1"/>
      <p:bldP spid="27720" grpId="1" animBg="1"/>
      <p:bldP spid="27719" grpId="0"/>
      <p:bldP spid="2771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38915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8916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17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8918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381000" y="609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.VnTime" pitchFamily="34" charset="0"/>
              </a:rPr>
              <a:t>1. Phô n÷ cã thai nªn vµ kh«ng nªn lµm g×? T¹i sao?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8976" name="Group 64"/>
          <p:cNvGraphicFramePr>
            <a:graphicFrameLocks noGrp="1"/>
          </p:cNvGraphicFramePr>
          <p:nvPr>
            <p:ph/>
          </p:nvPr>
        </p:nvGraphicFramePr>
        <p:xfrm>
          <a:off x="457200" y="1447800"/>
          <a:ext cx="8686800" cy="4574223"/>
        </p:xfrm>
        <a:graphic>
          <a:graphicData uri="http://schemas.openxmlformats.org/drawingml/2006/table">
            <a:tbl>
              <a:tblPr/>
              <a:tblGrid>
                <a:gridCol w="1149350"/>
                <a:gridCol w="5708650"/>
                <a:gridCol w="742950"/>
                <a:gridCol w="10858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H×nh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Néi dung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Nªn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Kh«ng nªn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H×nh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H×nh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H×nh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H×nh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62" name="Text Box 50"/>
          <p:cNvSpPr txBox="1">
            <a:spLocks noChangeArrowheads="1"/>
          </p:cNvSpPr>
          <p:nvPr/>
        </p:nvSpPr>
        <p:spPr bwMode="auto">
          <a:xfrm>
            <a:off x="1676400" y="22860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C¸c nhãm thøc ¨n cã lîi cho søc khoÎ cña ng­êi mÑ vµ thai nhi.</a:t>
            </a:r>
          </a:p>
        </p:txBody>
      </p:sp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1600200" y="3200400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Mét sè thø kh«ng tèt hoÆc g©y h¹i cho søc khoÎ cña ng­êi mÑ vµ thai nhi.</a:t>
            </a: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7391400" y="25146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8305800" y="34290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99"/>
                </a:solidFill>
              </a:rPr>
              <a:t>x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1600200" y="3962400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Ng­êi phô n÷ cã thai ®ang ®­îc kh¸m thai t¹i c¬ së y tÕ.</a:t>
            </a:r>
          </a:p>
        </p:txBody>
      </p:sp>
      <p:sp>
        <p:nvSpPr>
          <p:cNvPr id="38967" name="Text Box 55"/>
          <p:cNvSpPr txBox="1">
            <a:spLocks noChangeArrowheads="1"/>
          </p:cNvSpPr>
          <p:nvPr/>
        </p:nvSpPr>
        <p:spPr bwMode="auto">
          <a:xfrm>
            <a:off x="7391400" y="41910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1676400" y="4800600"/>
            <a:ext cx="579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Ng­êi phô n÷ cã thai ®ang g¸nh lóa vµ tiÕp xóc víi c¸c chÊt ®éc ho¸ häc nh­ thuèc trõ s©u, thuèc diÖt cá,…</a:t>
            </a:r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8229600" y="51054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99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2" grpId="0"/>
      <p:bldP spid="38963" grpId="0"/>
      <p:bldP spid="38964" grpId="0"/>
      <p:bldP spid="38965" grpId="0"/>
      <p:bldP spid="38966" grpId="0"/>
      <p:bldP spid="38967" grpId="0"/>
      <p:bldP spid="38968" grpId="0"/>
      <p:bldP spid="389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35843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5844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845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5846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066800" y="3048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.VnTime" pitchFamily="34" charset="0"/>
              </a:rPr>
              <a:t>1. Phô n÷ cã thai nªn vµ kh«ng nªn lµm g×?  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99" name="Text Box 59"/>
          <p:cNvSpPr txBox="1">
            <a:spLocks noChangeArrowheads="1"/>
          </p:cNvSpPr>
          <p:nvPr/>
        </p:nvSpPr>
        <p:spPr bwMode="auto">
          <a:xfrm>
            <a:off x="457200" y="2057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5928" name="Group 88"/>
          <p:cNvGraphicFramePr>
            <a:graphicFrameLocks noGrp="1"/>
          </p:cNvGraphicFramePr>
          <p:nvPr>
            <p:ph/>
          </p:nvPr>
        </p:nvGraphicFramePr>
        <p:xfrm>
          <a:off x="152400" y="1066800"/>
          <a:ext cx="8715375" cy="4975860"/>
        </p:xfrm>
        <a:graphic>
          <a:graphicData uri="http://schemas.openxmlformats.org/drawingml/2006/table">
            <a:tbl>
              <a:tblPr/>
              <a:tblGrid>
                <a:gridCol w="4095750"/>
                <a:gridCol w="461962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Kh«ng nªn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¡n nhiÒu thøc ¨n chøa chÊt ®¹m: T«m, c¸, thÞt lîn, thÞt gµ, thÞt bß, trøng, èc, cua,..            - ¡n nhiÒu hoa qu¶, rau xanh    - ¡n nhiÒu thùc vËt, võng  l¹c.   - ¡n ®ñ chÊt bét ®­êng, g¹o, m×, ng«,…                                   - §i kh¸m thai ®Þnh k×.             - VËn ®éng võa ph¶i.                 - Lu«n t¹o kh«ng khÝ, tinh thÇn vui vÎ, tho¶i m¸i.              - Lµm viÖc nhÑ,…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C¸u g¾t.                                         - Hót thuèc l¸.                                         - ¡n kiªng qu¸ møc.                        - Uèng r­îu, cµ phª.                         - Sö dông ma tuý vµ c¸c chÊt kÝch thÝch.                                                - ¡n qu¸ cay, qu¸ mÆm.                       - Lµm viÖc nÆng.                               </a:t>
                      </a: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TiÕp xóc trùc tiÕp víi ph©n bãn, thuèc trõ s©u, c¸c ho¸ chÊt ®éc h¹i.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                                                - TiÕp xóc víi ©m thanh qu¸ to,..    - Uèng thuèc bõa b·i.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36867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6868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69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6870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057400" y="6858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  <a:latin typeface=".VnTime" pitchFamily="34" charset="0"/>
              </a:rPr>
              <a:t>1. Phô n÷ cã thai cÇn:  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457200" y="2057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762000" y="1997075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-  ¡n uèng ®ñ chÊt, ®ñ l­îng;  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533400" y="2454275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    -  Kh«ng dïng c¸c chÊt kÝch thÝch nh­ thuèc l¸, thuèc lµo, r­îu , ma tuý,…;  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457200" y="3292475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     -  NghØ ng¬i nhiÒu h¬n, tinh thÇn tho¶i m¸i;   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457200" y="3825875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     -  Tr¸nh lao ®éng nÆng, tr¸nh tiÕp xóc víi c¸c chÊt ®éc ho¸ häc nh­ thuèc trõ s©u, thuèc diÖt cá,…;   </a:t>
            </a: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457200" y="4664075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     -  §i kh¸m thai ®Þnh k×: 3 th¸ng 1 lÇn;   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457200" y="5121275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Time" pitchFamily="34" charset="0"/>
              </a:rPr>
              <a:t>     -  Tiªm v¾c xin phßng bÖnh vµ uèng thuèc khi cÇn theo chØ dÉn cña b¸c sÜ.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/>
      <p:bldP spid="36893" grpId="0"/>
      <p:bldP spid="36894" grpId="0"/>
      <p:bldP spid="36895" grpId="0"/>
      <p:bldP spid="36896" grpId="0"/>
      <p:bldP spid="36897" grpId="0"/>
      <p:bldP spid="368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44035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44036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37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4038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9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57200" y="3048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.VnTime" pitchFamily="34" charset="0"/>
              </a:rPr>
              <a:t>       2. Tr¸ch nhiÖm cña mäi thµnh viªn trong gia ®×nh ®èi víi phô n÷ cã thai:</a:t>
            </a:r>
            <a:r>
              <a:rPr lang="en-US" sz="2400" b="1">
                <a:solidFill>
                  <a:srgbClr val="000099"/>
                </a:solidFill>
                <a:latin typeface=".VnTime" pitchFamily="34" charset="0"/>
              </a:rPr>
              <a:t>  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4056" name="AutoShape 24"/>
          <p:cNvSpPr>
            <a:spLocks noChangeArrowheads="1"/>
          </p:cNvSpPr>
          <p:nvPr/>
        </p:nvSpPr>
        <p:spPr bwMode="auto">
          <a:xfrm>
            <a:off x="533400" y="1295400"/>
            <a:ext cx="8382000" cy="4876800"/>
          </a:xfrm>
          <a:prstGeom prst="horizontalScroll">
            <a:avLst>
              <a:gd name="adj" fmla="val 7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latin typeface=".VnTime" pitchFamily="34" charset="0"/>
              </a:rPr>
              <a:t> 1.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Quan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s¸t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tranh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vµ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biÕt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c¸c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thµnh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viªn</a:t>
            </a:r>
            <a:endParaRPr lang="en-US" sz="2800" b="1" dirty="0">
              <a:solidFill>
                <a:srgbClr val="FFFF00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gia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®×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nh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ang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lµm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g×?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ViÖc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lµm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®ã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cã</a:t>
            </a:r>
            <a:endParaRPr lang="en-US" sz="2800" b="1" dirty="0">
              <a:solidFill>
                <a:srgbClr val="FFFF00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ý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nghÜa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g× ®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èi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víi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phô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n÷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mang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thai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2.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H·y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kÓ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thªm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nh÷ng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viÖc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kh¸c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mµ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c¸c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thµnh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viªn</a:t>
            </a:r>
            <a:endParaRPr lang="en-US" sz="2800" b="1" dirty="0">
              <a:solidFill>
                <a:srgbClr val="FFFF00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gia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®×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nh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cã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thÓ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lµm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®Ó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gióp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®ì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ng­êi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phô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n÷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mang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</a:rPr>
              <a:t>thai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</a:rPr>
              <a:t>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8"/>
          <p:cNvGrpSpPr>
            <a:grpSpLocks/>
          </p:cNvGrpSpPr>
          <p:nvPr/>
        </p:nvGrpSpPr>
        <p:grpSpPr bwMode="auto">
          <a:xfrm>
            <a:off x="-225425" y="-381000"/>
            <a:ext cx="9598025" cy="7507288"/>
            <a:chOff x="0" y="192"/>
            <a:chExt cx="5760" cy="3936"/>
          </a:xfrm>
        </p:grpSpPr>
        <p:grpSp>
          <p:nvGrpSpPr>
            <p:cNvPr id="46083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46084" name="Picture 10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085" name="Picture 11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6086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7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57200" y="3048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.VnTime" pitchFamily="34" charset="0"/>
              </a:rPr>
              <a:t>       2. Tr¸ch nhiÖm cña mäi thµnh viªn trong gia ®×nh ®èi víi phô n÷ cã thai:</a:t>
            </a:r>
            <a:r>
              <a:rPr lang="en-US" sz="2400" b="1">
                <a:solidFill>
                  <a:srgbClr val="000099"/>
                </a:solidFill>
                <a:latin typeface=".VnTime" pitchFamily="34" charset="0"/>
              </a:rPr>
              <a:t>  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457200" y="2057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6098" name="Picture 18" descr="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908425"/>
            <a:ext cx="3124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19" descr="img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802063"/>
            <a:ext cx="37338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Picture 21" descr="IMG_2416"/>
          <p:cNvPicPr>
            <a:picLocks noChangeAspect="1" noChangeArrowheads="1"/>
          </p:cNvPicPr>
          <p:nvPr/>
        </p:nvPicPr>
        <p:blipFill>
          <a:blip r:embed="rId5" cstate="print">
            <a:lum bright="24000"/>
          </a:blip>
          <a:srcRect/>
          <a:stretch>
            <a:fillRect/>
          </a:stretch>
        </p:blipFill>
        <p:spPr bwMode="auto">
          <a:xfrm>
            <a:off x="3200400" y="1219200"/>
            <a:ext cx="3505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2" name="AutoShape 22"/>
          <p:cNvSpPr>
            <a:spLocks noChangeArrowheads="1"/>
          </p:cNvSpPr>
          <p:nvPr/>
        </p:nvSpPr>
        <p:spPr bwMode="auto">
          <a:xfrm>
            <a:off x="2133600" y="2057400"/>
            <a:ext cx="685800" cy="4572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6103" name="AutoShape 23"/>
          <p:cNvSpPr>
            <a:spLocks noChangeArrowheads="1"/>
          </p:cNvSpPr>
          <p:nvPr/>
        </p:nvSpPr>
        <p:spPr bwMode="auto">
          <a:xfrm>
            <a:off x="228600" y="6172200"/>
            <a:ext cx="685800" cy="4572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104" name="AutoShape 24"/>
          <p:cNvSpPr>
            <a:spLocks noChangeArrowheads="1"/>
          </p:cNvSpPr>
          <p:nvPr/>
        </p:nvSpPr>
        <p:spPr bwMode="auto">
          <a:xfrm>
            <a:off x="5257800" y="6172200"/>
            <a:ext cx="685800" cy="4572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/>
      <p:bldP spid="46102" grpId="0" animBg="1"/>
      <p:bldP spid="46103" grpId="0" animBg="1"/>
      <p:bldP spid="46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990600" y="3124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 b="1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81000" y="5334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.VnTime" pitchFamily="34" charset="0"/>
              </a:rPr>
              <a:t>       2. Tr¸ch nhiÖm cña mäi thµnh viªn trong gia ®×nh ®èi víi phô n÷ cã thai:</a:t>
            </a:r>
            <a:r>
              <a:rPr lang="en-US" sz="2400" b="1">
                <a:solidFill>
                  <a:srgbClr val="000099"/>
                </a:solidFill>
                <a:latin typeface=".VnTime" pitchFamily="34" charset="0"/>
              </a:rPr>
              <a:t>  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609600" y="5105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81000" y="2268538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- ChuÈn bÞ cho em bÐ chµo ®êi lµ tr¸ch nhiÖm cña mäi ng­êi trong gia ®×nh, ®Æc biÖt lµ ng­êi bè.</a:t>
            </a:r>
            <a:endParaRPr lang="en-US" sz="2400" b="1">
              <a:latin typeface=".VnTime" pitchFamily="34" charset="0"/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81000" y="3182938"/>
            <a:ext cx="83058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.VnTime" pitchFamily="34" charset="0"/>
              </a:rPr>
              <a:t>- Ch¨m sãc søc khoÎ cña ng­êi mÑ tr­íc khi cã thai vµ trong thêi k× mang thai sÏ gióp cho thai nhi khoÎ m¹nh, sinh tr­ëng vµ ph¸t triÓn tèt; ®ång thêi ng­êi mÑ còng khoÎ m¹nh, gi¶m ®­îc nguy hiÓm cã thÎ x¶y ra khi sinh con.</a:t>
            </a:r>
            <a:endParaRPr lang="en-US" sz="2400" b="1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1"/>
      <p:bldP spid="47121" grpId="0"/>
      <p:bldP spid="47121" grpId="1"/>
      <p:bldP spid="47122" grpId="0"/>
      <p:bldP spid="471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4119"/>
  <p:tag name="VIOLETTITLE" val="khoa học"/>
  <p:tag name="VIOLETLESSON" val="4"/>
  <p:tag name="VIOLETCATID" val="8048938"/>
  <p:tag name="VIOLETSUBJECT" val="Khoa học 5"/>
  <p:tag name="VIOLETAUTHORID" val="1292054"/>
  <p:tag name="VIOLETAUTHORNAME" val="Vũ Thị Hạnh"/>
  <p:tag name="VIOLETAUTHORAVATAR" val="no_avatar.jpg"/>
  <p:tag name="VIOLETAUTHORADDRESS" val="truongtieuhoccamson2 - quangninh"/>
  <p:tag name="VIOLETDATE" val="2010-09-03 22:49:20"/>
  <p:tag name="VIOLETHIT" val="33"/>
  <p:tag name="VIOLETLIKE" val="0"/>
  <p:tag name="MMPROD_NEXTUNIQUEID" val="10012"/>
  <p:tag name="MMPROD_UIDATA" val="&lt;database version=&quot;7.0&quot;&gt;&lt;object type=&quot;1&quot; unique_id=&quot;10001&quot;&gt;&lt;object type=&quot;8&quot; unique_id=&quot;10254&quot;&gt;&lt;/object&gt;&lt;object type=&quot;2&quot; unique_id=&quot;10255&quot;&gt;&lt;object type=&quot;3&quot; unique_id=&quot;10256&quot;&gt;&lt;property id=&quot;20148&quot; value=&quot;5&quot;/&gt;&lt;property id=&quot;20300&quot; value=&quot;Slide 1&quot;/&gt;&lt;property id=&quot;20307&quot; value=&quot;292&quot;/&gt;&lt;/object&gt;&lt;object type=&quot;3&quot; unique_id=&quot;10257&quot;&gt;&lt;property id=&quot;20148&quot; value=&quot;5&quot;/&gt;&lt;property id=&quot;20300&quot; value=&quot;Slide 2&quot;/&gt;&lt;property id=&quot;20307&quot; value=&quot;261&quot;/&gt;&lt;/object&gt;&lt;object type=&quot;3&quot; unique_id=&quot;10258&quot;&gt;&lt;property id=&quot;20148&quot; value=&quot;5&quot;/&gt;&lt;property id=&quot;20300&quot; value=&quot;Slide 3&quot;/&gt;&lt;property id=&quot;20307&quot; value=&quot;274&quot;/&gt;&lt;/object&gt;&lt;object type=&quot;3&quot; unique_id=&quot;10259&quot;&gt;&lt;property id=&quot;20148&quot; value=&quot;5&quot;/&gt;&lt;property id=&quot;20300&quot; value=&quot;Slide 4&quot;/&gt;&lt;property id=&quot;20307&quot; value=&quot;279&quot;/&gt;&lt;/object&gt;&lt;object type=&quot;3&quot; unique_id=&quot;10260&quot;&gt;&lt;property id=&quot;20148&quot; value=&quot;5&quot;/&gt;&lt;property id=&quot;20300&quot; value=&quot;Slide 5&quot;/&gt;&lt;property id=&quot;20307&quot; value=&quot;276&quot;/&gt;&lt;/object&gt;&lt;object type=&quot;3&quot; unique_id=&quot;10261&quot;&gt;&lt;property id=&quot;20148&quot; value=&quot;5&quot;/&gt;&lt;property id=&quot;20300&quot; value=&quot;Slide 6&quot;/&gt;&lt;property id=&quot;20307&quot; value=&quot;277&quot;/&gt;&lt;/object&gt;&lt;object type=&quot;3&quot; unique_id=&quot;10262&quot;&gt;&lt;property id=&quot;20148&quot; value=&quot;5&quot;/&gt;&lt;property id=&quot;20300&quot; value=&quot;Slide 7&quot;/&gt;&lt;property id=&quot;20307&quot; value=&quot;284&quot;/&gt;&lt;/object&gt;&lt;object type=&quot;3&quot; unique_id=&quot;10263&quot;&gt;&lt;property id=&quot;20148&quot; value=&quot;5&quot;/&gt;&lt;property id=&quot;20300&quot; value=&quot;Slide 8&quot;/&gt;&lt;property id=&quot;20307&quot; value=&quot;285&quot;/&gt;&lt;/object&gt;&lt;object type=&quot;3&quot; unique_id=&quot;10264&quot;&gt;&lt;property id=&quot;20148&quot; value=&quot;5&quot;/&gt;&lt;property id=&quot;20300&quot; value=&quot;Slide 9&quot;/&gt;&lt;property id=&quot;20307&quot; value=&quot;286&quot;/&gt;&lt;/object&gt;&lt;object type=&quot;3&quot; unique_id=&quot;10265&quot;&gt;&lt;property id=&quot;20148&quot; value=&quot;5&quot;/&gt;&lt;property id=&quot;20300&quot; value=&quot;Slide 10&quot;/&gt;&lt;property id=&quot;20307&quot; value=&quot;291&quot;/&gt;&lt;/object&gt;&lt;object type=&quot;3&quot; unique_id=&quot;10266&quot;&gt;&lt;property id=&quot;20148&quot; value=&quot;5&quot;/&gt;&lt;property id=&quot;20300&quot; value=&quot;Slide 11&quot;/&gt;&lt;property id=&quot;20307&quot; value=&quot;287&quot;/&gt;&lt;/object&gt;&lt;object type=&quot;3&quot; unique_id=&quot;10267&quot;&gt;&lt;property id=&quot;20148&quot; value=&quot;5&quot;/&gt;&lt;property id=&quot;20300&quot; value=&quot;Slide 12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1325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.VnTime</vt:lpstr>
      <vt:lpstr>.VnLinus</vt:lpstr>
      <vt:lpstr>.VnTimeH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029.3.870.884-091.303.4554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 Ngoc Computer</dc:creator>
  <cp:lastModifiedBy>AutoBVT</cp:lastModifiedBy>
  <cp:revision>68</cp:revision>
  <dcterms:created xsi:type="dcterms:W3CDTF">2010-04-21T02:23:11Z</dcterms:created>
  <dcterms:modified xsi:type="dcterms:W3CDTF">2016-04-25T09:51:33Z</dcterms:modified>
</cp:coreProperties>
</file>