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98" r:id="rId2"/>
    <p:sldId id="275" r:id="rId3"/>
    <p:sldId id="286" r:id="rId4"/>
    <p:sldId id="256" r:id="rId5"/>
    <p:sldId id="290" r:id="rId6"/>
    <p:sldId id="288" r:id="rId7"/>
    <p:sldId id="285" r:id="rId8"/>
    <p:sldId id="295" r:id="rId9"/>
    <p:sldId id="293" r:id="rId10"/>
    <p:sldId id="29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CCFFCC"/>
    <a:srgbClr val="FF00FF"/>
    <a:srgbClr val="008000"/>
    <a:srgbClr val="CC66FF"/>
    <a:srgbClr val="FF3300"/>
    <a:srgbClr val="FF0066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537" autoAdjust="0"/>
    <p:restoredTop sz="96134" autoAdjust="0"/>
  </p:normalViewPr>
  <p:slideViewPr>
    <p:cSldViewPr>
      <p:cViewPr>
        <p:scale>
          <a:sx n="75" d="100"/>
          <a:sy n="75" d="100"/>
        </p:scale>
        <p:origin x="-4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B7D8C2-462E-4E89-828C-E275ADBF9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4C2F1-76BF-4B14-B752-F8F9ECDF3ACD}" type="slidenum">
              <a:rPr lang="en-US"/>
              <a:pPr/>
              <a:t>1</a:t>
            </a:fld>
            <a:endParaRPr 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7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vi-VN"/>
              <a:t>Thứ hai, ngày 19 tháng 10 năm 2015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3349-9E3B-4E86-A4F0-E8BE8A3E6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5187-DA09-4C4D-AC80-22FE8EF31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F021F-24E9-4BDA-85C8-AFEC1A6BB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CE9C-FDCF-452F-B714-DAA95A58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853B-B4BE-433F-BD89-55AB6C5E1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C23A-A3C0-4493-8E6F-F86D2451D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5877-53E2-4740-91B8-0536A2634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BED4-17AC-494A-816A-013B4DCA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A7B2-EA80-493F-A05C-E289FA67C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C1DE-647E-4744-8DFA-DA82A666C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A941-4044-4CEA-AE5F-DFE3CFABB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B18EB58-2EBA-4564-A933-535029BEE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\Nhac%20thieu%20nhi\Cao%20Hu-nh%20Long(TVH)%20-%20Qu&#234;%20Huong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Z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52600" y="-1066800"/>
            <a:ext cx="1250156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95338" y="1905000"/>
            <a:ext cx="8348662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48151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>
              <a:latin typeface="Garamond" pitchFamily="18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584325" y="2627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52600" y="5949950"/>
            <a:ext cx="4267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914400" y="10160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363538" y="1905000"/>
            <a:ext cx="8237537" cy="2133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C5"/>
              </a:extrusionClr>
            </a:sp3d>
          </a:bodyPr>
          <a:lstStyle/>
          <a:p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CHÍNH </a:t>
            </a:r>
            <a:r>
              <a:rPr lang="en-US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TẢ - </a:t>
            </a:r>
            <a:r>
              <a:rPr lang="en-US" sz="3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3 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7" name="Picture 18" descr="Copy of 1097598lgcsepnnyx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791200"/>
            <a:ext cx="1323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Copy of 1097598lgcsepnnyx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867400"/>
            <a:ext cx="1323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Copy of 1097598lgcsepnnyx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86740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1" descr="Copy of 1097598lgcsepnnyx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867400"/>
            <a:ext cx="1781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2" descr="tht2578886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04800"/>
            <a:ext cx="2362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3" descr="tht2578886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04800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4" descr="tht2578886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81000"/>
            <a:ext cx="2133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1524000" y="3962400"/>
            <a:ext cx="54857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RU </a:t>
            </a:r>
            <a:endParaRPr lang="vi-VN" sz="8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/>
      <p:bldP spid="501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Cao Hu-nh Long(TVH) - Quê H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35" fill="hold"/>
                                        <p:tgtEl>
                                          <p:spTgt spid="675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A_Dreamy_World_59th_by_grafixeye[1]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4648200" cy="5334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sz="2800" u="sng" smtClean="0">
                <a:latin typeface="VNI-Times" pitchFamily="2" charset="0"/>
              </a:rPr>
              <a:t>Baøi cuõ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28600" y="-228600"/>
            <a:ext cx="93726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33800" y="228600"/>
            <a:ext cx="165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66"/>
                </a:solidFill>
                <a:latin typeface="VNI-Times" pitchFamily="2" charset="0"/>
              </a:rPr>
              <a:t>Tieáng ru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47800" y="990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101" name="Picture 6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0677898">
            <a:off x="0" y="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-5400000">
            <a:off x="7771607" y="79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400000">
            <a:off x="-793" y="5603081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2819400" y="5257800"/>
            <a:ext cx="5715000" cy="1371600"/>
          </a:xfrm>
          <a:prstGeom prst="wedgeEllipseCallout">
            <a:avLst>
              <a:gd name="adj1" fmla="val 8611"/>
              <a:gd name="adj2" fmla="val -7662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Con ong, con caù, con chim yeâu nhöõng gì ?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457200" y="762000"/>
            <a:ext cx="80772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latin typeface="VNI-Times" pitchFamily="2" charset="0"/>
              </a:rPr>
              <a:t>       </a:t>
            </a:r>
            <a:r>
              <a:rPr lang="en-US" sz="3200">
                <a:latin typeface="VNI-Times" pitchFamily="2" charset="0"/>
              </a:rPr>
              <a:t>Con ong laøm maät, yeâu hoa</a:t>
            </a:r>
          </a:p>
          <a:p>
            <a:pPr algn="ctr"/>
            <a:r>
              <a:rPr lang="en-US" sz="3200">
                <a:latin typeface="VNI-Times" pitchFamily="2" charset="0"/>
              </a:rPr>
              <a:t>Con caù bôi, yeâu nöôùc ; con chim ca, yeâu trôøi</a:t>
            </a:r>
          </a:p>
          <a:p>
            <a:pPr algn="ctr"/>
            <a:r>
              <a:rPr lang="en-US" sz="3200">
                <a:latin typeface="VNI-Times" pitchFamily="2" charset="0"/>
              </a:rPr>
              <a:t>Con ngöôøi muoán soáng, con ôi</a:t>
            </a:r>
          </a:p>
          <a:p>
            <a:pPr algn="ctr"/>
            <a:r>
              <a:rPr lang="en-US" sz="3200">
                <a:latin typeface="VNI-Times" pitchFamily="2" charset="0"/>
              </a:rPr>
              <a:t>Phaûi yeâu ñoàng chí, yeâu ngöôøi anh em.</a:t>
            </a:r>
          </a:p>
          <a:p>
            <a:pPr algn="ctr"/>
            <a:endParaRPr lang="en-US" sz="3200">
              <a:latin typeface="VNI-Times" pitchFamily="2" charset="0"/>
            </a:endParaRPr>
          </a:p>
          <a:p>
            <a:pPr algn="ctr"/>
            <a:r>
              <a:rPr lang="en-US" sz="3200">
                <a:latin typeface="VNI-Times" pitchFamily="2" charset="0"/>
              </a:rPr>
              <a:t>Moät ngoâi sao, chaúng saùng ñeâm</a:t>
            </a:r>
          </a:p>
          <a:p>
            <a:pPr algn="ctr"/>
            <a:r>
              <a:rPr lang="en-US" sz="3200">
                <a:latin typeface="VNI-Times" pitchFamily="2" charset="0"/>
              </a:rPr>
              <a:t>Moät thaân luùa chín, chaúng neân muøa vaøng</a:t>
            </a:r>
          </a:p>
          <a:p>
            <a:pPr algn="ctr"/>
            <a:r>
              <a:rPr lang="en-US" sz="3200">
                <a:latin typeface="VNI-Times" pitchFamily="2" charset="0"/>
              </a:rPr>
              <a:t>Moät ngöôøi- ñaâu phaûi nhaân gian ?</a:t>
            </a:r>
          </a:p>
          <a:p>
            <a:pPr algn="ctr"/>
            <a:r>
              <a:rPr lang="en-US" sz="3200">
                <a:latin typeface="VNI-Times" pitchFamily="2" charset="0"/>
              </a:rPr>
              <a:t>Soáng chaêng, moät ñoám löûa taøn maø thoâi !</a:t>
            </a:r>
          </a:p>
          <a:p>
            <a:endParaRPr lang="en-US" sz="32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1"/>
          <p:cNvSpPr>
            <a:spLocks noChangeArrowheads="1"/>
          </p:cNvSpPr>
          <p:nvPr/>
        </p:nvSpPr>
        <p:spPr bwMode="auto">
          <a:xfrm>
            <a:off x="0" y="0"/>
            <a:ext cx="93726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895600" y="838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>
                <a:latin typeface="VNI-Times" pitchFamily="2" charset="0"/>
              </a:rPr>
              <a:t>Chính taû (Nhôù - vieát)</a:t>
            </a:r>
            <a:endParaRPr lang="en-US" sz="2800">
              <a:latin typeface=".VnTime" pitchFamily="34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810000" y="1524000"/>
            <a:ext cx="146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VNI-Times" pitchFamily="2" charset="0"/>
              </a:rPr>
              <a:t>Tieáng ru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85800" y="914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371600" y="2286000"/>
            <a:ext cx="725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VNI-Times" pitchFamily="2" charset="0"/>
              </a:rPr>
              <a:t>    </a:t>
            </a:r>
            <a:r>
              <a:rPr lang="en-US" sz="2800" b="1" i="1" u="sng">
                <a:latin typeface="VNI-Times" pitchFamily="2" charset="0"/>
              </a:rPr>
              <a:t>Luyeän vieát</a:t>
            </a:r>
            <a:r>
              <a:rPr lang="en-US" sz="2800" b="1" i="1">
                <a:solidFill>
                  <a:schemeClr val="bg1"/>
                </a:solidFill>
                <a:latin typeface="VNI-Times" pitchFamily="2" charset="0"/>
              </a:rPr>
              <a:t>                                 </a:t>
            </a:r>
            <a:r>
              <a:rPr lang="en-US" sz="2800" b="1" i="1" u="sng">
                <a:latin typeface="VNI-Times" pitchFamily="2" charset="0"/>
              </a:rPr>
              <a:t>Luyeän taäp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6096000" y="3581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.VnTime" pitchFamily="34" charset="0"/>
              </a:rPr>
              <a:t> 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4876800" y="2819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52"/>
          <p:cNvSpPr>
            <a:spLocks noChangeShapeType="1"/>
          </p:cNvSpPr>
          <p:nvPr/>
        </p:nvSpPr>
        <p:spPr bwMode="auto">
          <a:xfrm>
            <a:off x="3810000" y="2819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0" name="Picture 54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0677898">
            <a:off x="0" y="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5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-5400000">
            <a:off x="7771607" y="79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56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400000">
            <a:off x="-793" y="5603081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57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990600" y="2971800"/>
            <a:ext cx="2971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.VnTime" pitchFamily="34" charset="0"/>
              </a:rPr>
              <a:t>  -</a:t>
            </a:r>
            <a:r>
              <a:rPr lang="en-US" sz="2800">
                <a:latin typeface="VNI-Times" pitchFamily="2" charset="0"/>
              </a:rPr>
              <a:t> yeâu </a:t>
            </a:r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tr</a:t>
            </a:r>
            <a:r>
              <a:rPr lang="en-US" sz="2800">
                <a:latin typeface="VNI-Times" pitchFamily="2" charset="0"/>
              </a:rPr>
              <a:t>ôøi</a:t>
            </a:r>
          </a:p>
          <a:p>
            <a:r>
              <a:rPr lang="en-US"/>
              <a:t>  </a:t>
            </a:r>
            <a:r>
              <a:rPr lang="en-US" sz="2800">
                <a:latin typeface="VNI-Times" pitchFamily="2" charset="0"/>
              </a:rPr>
              <a:t>- ñoàng </a:t>
            </a:r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ch</a:t>
            </a:r>
            <a:r>
              <a:rPr lang="en-US" sz="2800">
                <a:latin typeface="VNI-Times" pitchFamily="2" charset="0"/>
              </a:rPr>
              <a:t>í</a:t>
            </a:r>
          </a:p>
          <a:p>
            <a:r>
              <a:rPr lang="en-US" sz="2800">
                <a:latin typeface="VNI-Times" pitchFamily="2" charset="0"/>
              </a:rPr>
              <a:t> - nhaân </a:t>
            </a:r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gi</a:t>
            </a:r>
            <a:r>
              <a:rPr lang="en-US" sz="2800">
                <a:latin typeface="VNI-Times" pitchFamily="2" charset="0"/>
              </a:rPr>
              <a:t>an</a:t>
            </a:r>
          </a:p>
          <a:p>
            <a:r>
              <a:rPr lang="en-US" sz="2800">
                <a:latin typeface="VNI-Times" pitchFamily="2" charset="0"/>
              </a:rPr>
              <a:t> - ñoám </a:t>
            </a:r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l</a:t>
            </a:r>
            <a:r>
              <a:rPr lang="en-US" sz="2800">
                <a:latin typeface="VNI-Times" pitchFamily="2" charset="0"/>
              </a:rPr>
              <a:t>öûa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99" grpId="0" animBg="1"/>
      <p:bldP spid="2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228600" y="-228600"/>
            <a:ext cx="93726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447800" y="990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6148" name="Picture 5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0677898">
            <a:off x="0" y="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-5400000">
            <a:off x="7771607" y="79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400000">
            <a:off x="-793" y="5603081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3429000" y="407988"/>
            <a:ext cx="1652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66"/>
                </a:solidFill>
                <a:latin typeface="VNI-Times" pitchFamily="2" charset="0"/>
              </a:rPr>
              <a:t>Tieáng ru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533400" y="1066800"/>
            <a:ext cx="80772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latin typeface="VNI-Times" pitchFamily="2" charset="0"/>
              </a:rPr>
              <a:t>       </a:t>
            </a:r>
            <a:r>
              <a:rPr lang="en-US" sz="3200">
                <a:latin typeface="VNI-Times" pitchFamily="2" charset="0"/>
              </a:rPr>
              <a:t>Con ong laøm maät, yeâu hoa</a:t>
            </a:r>
          </a:p>
          <a:p>
            <a:pPr algn="ctr"/>
            <a:r>
              <a:rPr lang="en-US" sz="3200">
                <a:latin typeface="VNI-Times" pitchFamily="2" charset="0"/>
              </a:rPr>
              <a:t>Con caù bôi, yeâu nöôùc ; con chim ca, yeâu trôøi</a:t>
            </a:r>
          </a:p>
          <a:p>
            <a:pPr algn="ctr"/>
            <a:r>
              <a:rPr lang="en-US" sz="3200">
                <a:latin typeface="VNI-Times" pitchFamily="2" charset="0"/>
              </a:rPr>
              <a:t>Con ngöôøi muoán soáng, con ôi</a:t>
            </a:r>
          </a:p>
          <a:p>
            <a:pPr algn="ctr"/>
            <a:r>
              <a:rPr lang="en-US" sz="3200">
                <a:latin typeface="VNI-Times" pitchFamily="2" charset="0"/>
              </a:rPr>
              <a:t>Phaûi yeâu ñoàng chí, yeâu ngöôøi anh em.</a:t>
            </a:r>
          </a:p>
          <a:p>
            <a:pPr algn="ctr"/>
            <a:endParaRPr lang="en-US" sz="3200">
              <a:latin typeface="VNI-Times" pitchFamily="2" charset="0"/>
            </a:endParaRPr>
          </a:p>
          <a:p>
            <a:pPr algn="ctr"/>
            <a:r>
              <a:rPr lang="en-US" sz="3200">
                <a:latin typeface="VNI-Times" pitchFamily="2" charset="0"/>
              </a:rPr>
              <a:t>Moät ngoâi sao, chaúng saùng ñeâm</a:t>
            </a:r>
          </a:p>
          <a:p>
            <a:pPr algn="ctr"/>
            <a:r>
              <a:rPr lang="en-US" sz="3200">
                <a:latin typeface="VNI-Times" pitchFamily="2" charset="0"/>
              </a:rPr>
              <a:t>Moät thaân luùa chín, chaúng neân muøa vaøng</a:t>
            </a:r>
          </a:p>
          <a:p>
            <a:pPr algn="ctr"/>
            <a:r>
              <a:rPr lang="en-US" sz="3200">
                <a:latin typeface="VNI-Times" pitchFamily="2" charset="0"/>
              </a:rPr>
              <a:t>Moät ngöôøi - ñaâu phaûi nhaân gian ?</a:t>
            </a:r>
          </a:p>
          <a:p>
            <a:pPr algn="ctr"/>
            <a:r>
              <a:rPr lang="en-US" sz="3200">
                <a:latin typeface="VNI-Times" pitchFamily="2" charset="0"/>
              </a:rPr>
              <a:t>Soáng chaêng, moät ñoám löûa taøn maø thoâi !</a:t>
            </a:r>
          </a:p>
          <a:p>
            <a:endParaRPr lang="en-US" sz="32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228600"/>
            <a:ext cx="93726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62400" y="838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>
                <a:latin typeface="VNI-Times" pitchFamily="2" charset="0"/>
              </a:rPr>
              <a:t>Chính taû</a:t>
            </a:r>
            <a:endParaRPr lang="en-US" sz="2800">
              <a:latin typeface=".VnTime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85800" y="914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371600" y="2286000"/>
            <a:ext cx="725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VNI-Times" pitchFamily="2" charset="0"/>
              </a:rPr>
              <a:t>    </a:t>
            </a:r>
            <a:r>
              <a:rPr lang="en-US" sz="2800" b="1" i="1" u="sng">
                <a:latin typeface="VNI-Times" pitchFamily="2" charset="0"/>
              </a:rPr>
              <a:t>Luyeän vieát</a:t>
            </a:r>
            <a:r>
              <a:rPr lang="en-US" sz="2800" b="1" i="1">
                <a:solidFill>
                  <a:schemeClr val="bg1"/>
                </a:solidFill>
                <a:latin typeface="VNI-Times" pitchFamily="2" charset="0"/>
              </a:rPr>
              <a:t>                                 </a:t>
            </a:r>
            <a:r>
              <a:rPr lang="en-US" sz="2800" b="1" i="1" u="sng">
                <a:latin typeface="VNI-Times" pitchFamily="2" charset="0"/>
              </a:rPr>
              <a:t>Luyeän taäp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096000" y="3581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.VnTime" pitchFamily="34" charset="0"/>
              </a:rPr>
              <a:t> 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876800" y="2819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3810000" y="2819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8" name="Picture 11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0677898">
            <a:off x="0" y="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-5400000">
            <a:off x="7771607" y="79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400000">
            <a:off x="-793" y="5603081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3962400" y="1447800"/>
            <a:ext cx="146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VNI-Times" pitchFamily="2" charset="0"/>
              </a:rPr>
              <a:t>Tieáng 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3726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86200" y="331788"/>
            <a:ext cx="1652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66"/>
                </a:solidFill>
                <a:latin typeface="VNI-Times" pitchFamily="2" charset="0"/>
              </a:rPr>
              <a:t>Tieáng ru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47800" y="990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096000" y="3581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.VnTime" pitchFamily="34" charset="0"/>
              </a:rPr>
              <a:t> </a:t>
            </a:r>
            <a:endParaRPr lang="en-US" sz="2800">
              <a:latin typeface="VNI-Times" pitchFamily="2" charset="0"/>
            </a:endParaRPr>
          </a:p>
        </p:txBody>
      </p:sp>
      <p:pic>
        <p:nvPicPr>
          <p:cNvPr id="8198" name="Picture 11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0677898">
            <a:off x="0" y="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-5400000">
            <a:off x="7771607" y="79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400000">
            <a:off x="-793" y="5603081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35"/>
          <p:cNvSpPr txBox="1">
            <a:spLocks noChangeArrowheads="1"/>
          </p:cNvSpPr>
          <p:nvPr/>
        </p:nvSpPr>
        <p:spPr bwMode="auto">
          <a:xfrm>
            <a:off x="609600" y="1295400"/>
            <a:ext cx="80772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latin typeface="VNI-Times" pitchFamily="2" charset="0"/>
              </a:rPr>
              <a:t>       </a:t>
            </a:r>
            <a:r>
              <a:rPr lang="en-US" sz="3200">
                <a:latin typeface="VNI-Times" pitchFamily="2" charset="0"/>
              </a:rPr>
              <a:t>Con ong laøm maät, yeâu hoa</a:t>
            </a:r>
          </a:p>
          <a:p>
            <a:pPr algn="ctr"/>
            <a:r>
              <a:rPr lang="en-US" sz="3200">
                <a:latin typeface="VNI-Times" pitchFamily="2" charset="0"/>
              </a:rPr>
              <a:t>Con caù bôi, yeâu nöôùc ; con chim ca, yeâu trôøi</a:t>
            </a:r>
          </a:p>
          <a:p>
            <a:pPr algn="ctr"/>
            <a:r>
              <a:rPr lang="en-US" sz="3200">
                <a:latin typeface="VNI-Times" pitchFamily="2" charset="0"/>
              </a:rPr>
              <a:t>Con ngöôøi muoán soáng, con ôi</a:t>
            </a:r>
          </a:p>
          <a:p>
            <a:pPr algn="ctr"/>
            <a:r>
              <a:rPr lang="en-US" sz="3200">
                <a:latin typeface="VNI-Times" pitchFamily="2" charset="0"/>
              </a:rPr>
              <a:t>Phaûi yeâu ñoàng chí, yeâu ngöôøi anh em.</a:t>
            </a:r>
          </a:p>
          <a:p>
            <a:pPr algn="ctr"/>
            <a:endParaRPr lang="en-US" sz="3200">
              <a:latin typeface="VNI-Times" pitchFamily="2" charset="0"/>
            </a:endParaRPr>
          </a:p>
          <a:p>
            <a:pPr algn="ctr"/>
            <a:r>
              <a:rPr lang="en-US" sz="3200">
                <a:latin typeface="VNI-Times" pitchFamily="2" charset="0"/>
              </a:rPr>
              <a:t>Moät ngoâi sao, chaúng saùng ñeâm</a:t>
            </a:r>
          </a:p>
          <a:p>
            <a:pPr algn="ctr"/>
            <a:r>
              <a:rPr lang="en-US" sz="3200">
                <a:latin typeface="VNI-Times" pitchFamily="2" charset="0"/>
              </a:rPr>
              <a:t>Moät thaân luùa chín, chaúng neân muøa vaøng</a:t>
            </a:r>
          </a:p>
          <a:p>
            <a:pPr algn="ctr"/>
            <a:r>
              <a:rPr lang="en-US" sz="3200">
                <a:latin typeface="VNI-Times" pitchFamily="2" charset="0"/>
              </a:rPr>
              <a:t>Moät ngöôøi - ñaâu phaûi nhaân gian ?</a:t>
            </a:r>
          </a:p>
          <a:p>
            <a:pPr algn="ctr"/>
            <a:r>
              <a:rPr lang="en-US" sz="3200">
                <a:latin typeface="VNI-Times" pitchFamily="2" charset="0"/>
              </a:rPr>
              <a:t>Soáng chaêng, moät ñoám löûa taøn maø thoâi !</a:t>
            </a:r>
          </a:p>
          <a:p>
            <a:endParaRPr lang="en-US" sz="3200">
              <a:latin typeface="VNI-Times" pitchFamily="2" charset="0"/>
            </a:endParaRPr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5943600" y="1828800"/>
            <a:ext cx="990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7162800" y="2286000"/>
            <a:ext cx="1143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>
            <a:off x="3048000" y="3276600"/>
            <a:ext cx="1371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5791200" y="5257800"/>
            <a:ext cx="1066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>
            <a:off x="4419600" y="5715000"/>
            <a:ext cx="1219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4" grpId="0" animBg="1"/>
      <p:bldP spid="53285" grpId="0" animBg="1"/>
      <p:bldP spid="53286" grpId="0" animBg="1"/>
      <p:bldP spid="53287" grpId="0" animBg="1"/>
      <p:bldP spid="532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228600"/>
            <a:ext cx="93726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2400" y="838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>
                <a:latin typeface="VNI-Times" pitchFamily="2" charset="0"/>
              </a:rPr>
              <a:t>Chính taû</a:t>
            </a:r>
            <a:endParaRPr lang="en-US" sz="2800">
              <a:latin typeface=".VnTime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371600" y="2286000"/>
            <a:ext cx="725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VNI-Times" pitchFamily="2" charset="0"/>
              </a:rPr>
              <a:t>    </a:t>
            </a:r>
            <a:r>
              <a:rPr lang="en-US" sz="2800" b="1" i="1" u="sng">
                <a:latin typeface="VNI-Times" pitchFamily="2" charset="0"/>
              </a:rPr>
              <a:t>Luyeän vieát</a:t>
            </a:r>
            <a:r>
              <a:rPr lang="en-US" sz="2800" b="1" i="1">
                <a:solidFill>
                  <a:schemeClr val="bg1"/>
                </a:solidFill>
                <a:latin typeface="VNI-Times" pitchFamily="2" charset="0"/>
              </a:rPr>
              <a:t>                                 </a:t>
            </a:r>
            <a:r>
              <a:rPr lang="en-US" sz="2800" b="1" i="1" u="sng">
                <a:latin typeface="VNI-Times" pitchFamily="2" charset="0"/>
              </a:rPr>
              <a:t>Luyeän taäp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0" y="3581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.VnTime" pitchFamily="34" charset="0"/>
              </a:rPr>
              <a:t> 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4876800" y="2819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810000" y="2819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6" name="Picture 10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0677898">
            <a:off x="0" y="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-5400000">
            <a:off x="7771607" y="79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400000">
            <a:off x="-793" y="5603081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962400" y="1447800"/>
            <a:ext cx="146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66"/>
                </a:solidFill>
                <a:latin typeface="VNI-Times" pitchFamily="2" charset="0"/>
              </a:rPr>
              <a:t>Tieáng 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3726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57600" y="685800"/>
            <a:ext cx="170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Luyeän taäp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0245" name="Picture 5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10677898">
            <a:off x="0" y="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-5400000">
            <a:off x="7771607" y="79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400000">
            <a:off x="-57943" y="5544343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381000" y="1524000"/>
            <a:ext cx="8763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>
                <a:solidFill>
                  <a:srgbClr val="FF3300"/>
                </a:solidFill>
                <a:latin typeface="VNI-Times" pitchFamily="2" charset="0"/>
              </a:rPr>
              <a:t>2. Tìm caùc töø</a:t>
            </a:r>
          </a:p>
          <a:p>
            <a:pPr marL="342900" indent="-342900">
              <a:buFontTx/>
              <a:buAutoNum type="alphaLcParenR"/>
            </a:pPr>
            <a:r>
              <a:rPr lang="en-US" sz="2800">
                <a:latin typeface="VNI-Times" pitchFamily="2" charset="0"/>
              </a:rPr>
              <a:t>Chöùa tieáng baét ñaàu baèng d, gi hoaëc r coù nghóa nhö sau:</a:t>
            </a:r>
          </a:p>
          <a:p>
            <a:pPr marL="342900" indent="-342900">
              <a:buFontTx/>
              <a:buAutoNum type="alphaLcParenR"/>
            </a:pPr>
            <a:endParaRPr lang="en-US" sz="2800">
              <a:latin typeface="VNI-Times" pitchFamily="2" charset="0"/>
            </a:endParaRPr>
          </a:p>
          <a:p>
            <a:pPr marL="342900" indent="-342900"/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- Laøm chín vaøng thöùc aên trong daàu, môõ soâi.</a:t>
            </a:r>
          </a:p>
          <a:p>
            <a:pPr marL="342900" indent="-342900"/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- Traùi nghóa vôùi khoù.</a:t>
            </a:r>
          </a:p>
          <a:p>
            <a:pPr marL="342900" indent="-342900"/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- Thôøi ñieåm chuyeån töø naêm cuõ sang naêm môùi.   </a:t>
            </a:r>
            <a:r>
              <a:rPr lang="en-US" sz="2800">
                <a:latin typeface="VNI-Times" pitchFamily="2" charset="0"/>
              </a:rPr>
              <a:t>             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3657600" y="685800"/>
            <a:ext cx="170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0"/>
                </a:solidFill>
                <a:latin typeface="VNI-Times" pitchFamily="2" charset="0"/>
              </a:rPr>
              <a:t>Luyeän taäp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6934200" y="2819400"/>
            <a:ext cx="684213" cy="5286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raùn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5200" y="3200400"/>
            <a:ext cx="569913" cy="5286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deã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7239000" y="3581400"/>
            <a:ext cx="1676400" cy="5286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FF"/>
                </a:solidFill>
                <a:latin typeface="VNI-Times" pitchFamily="2" charset="0"/>
              </a:rPr>
              <a:t>giao thöøa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8" grpId="0" animBg="1"/>
      <p:bldP spid="66579" grpId="0" animBg="1"/>
      <p:bldP spid="665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808554"/>
  <p:tag name="VIOLETTITLE" val="Tuần 8. Nhớ-viết: Tiếng ru"/>
  <p:tag name="VIOLETLESSON" val="16"/>
  <p:tag name="VIOLETCATID" val="7840641"/>
  <p:tag name="VIOLETSUBJECT" val="Chính tả 3"/>
  <p:tag name="VIOLETSOURCE" val="Bai giang"/>
  <p:tag name="VIOLETAUTHORID" val="2066950"/>
  <p:tag name="VIOLETAUTHORNAME" val="Trần Thu Hà"/>
  <p:tag name="VIOLETAUTHORAVATAR" val="no_avatar.jpg"/>
  <p:tag name="VIOLETAUTHORADDRESS" val="viettri - viettri"/>
  <p:tag name="VIOLETDATE" val="2016-10-27 09:05:08"/>
  <p:tag name="VIOLETHIT" val="210"/>
  <p:tag name="VIOLETLIKE" val="0"/>
  <p:tag name="MMPROD_UIDATA" val="&lt;database version=&quot;7.0&quot;&gt;&lt;object type=&quot;1&quot; unique_id=&quot;10001&quot;&gt;&lt;/object&gt;&lt;/database&gt;"/>
  <p:tag name="MMPROD_NEXTUNIQUEID" val="1001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368</Words>
  <Application>Microsoft Office PowerPoint</Application>
  <PresentationFormat>On-screen Show (4:3)</PresentationFormat>
  <Paragraphs>67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Garamond</vt:lpstr>
      <vt:lpstr>Times New Roman</vt:lpstr>
      <vt:lpstr>VNI-Times</vt:lpstr>
      <vt:lpstr>.VnTime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 Office 2003 SP 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AutoBVT</cp:lastModifiedBy>
  <cp:revision>903</cp:revision>
  <dcterms:created xsi:type="dcterms:W3CDTF">2007-03-14T02:28:39Z</dcterms:created>
  <dcterms:modified xsi:type="dcterms:W3CDTF">2017-10-23T00:22:07Z</dcterms:modified>
</cp:coreProperties>
</file>