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69" r:id="rId5"/>
    <p:sldId id="258" r:id="rId6"/>
    <p:sldId id="259" r:id="rId7"/>
    <p:sldId id="262" r:id="rId8"/>
    <p:sldId id="261" r:id="rId9"/>
    <p:sldId id="265" r:id="rId10"/>
    <p:sldId id="266" r:id="rId11"/>
    <p:sldId id="267" r:id="rId12"/>
    <p:sldId id="271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0000"/>
    <a:srgbClr val="0000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047" autoAdjust="0"/>
    <p:restoredTop sz="88640" autoAdjust="0"/>
  </p:normalViewPr>
  <p:slideViewPr>
    <p:cSldViewPr>
      <p:cViewPr varScale="1">
        <p:scale>
          <a:sx n="64" d="100"/>
          <a:sy n="64" d="100"/>
        </p:scale>
        <p:origin x="-7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E13FE-24CC-4A43-A1AB-C929E2FD5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6BA46-5318-4AA1-8E64-5DB22FB71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E31F3-FB8A-43BB-850A-817CAA14A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970DD-1DB1-469C-B051-7C88CED05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83B50-AACD-455C-ABDD-34387971A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08D4D-FB4B-43CB-A3FB-3930A798A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03800-EBAE-4237-9AFD-CB28647BD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84352-73C6-475B-872F-B7F2D17DB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066DE-D500-42B9-AD05-11CF6462F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45145-159B-40C7-9AE2-DE9D3D03B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7114B-4BA0-4DDF-B6F5-0F3F87C69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00B23-4122-4621-A743-ADAF04C34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B9FA68-846E-4132-A004-C4F94818F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jpeg"/><Relationship Id="rId7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wmf"/><Relationship Id="rId9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êu đề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Tiêu đề phụ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1752600"/>
            <a:ext cx="883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800" b="1" u="sng">
                <a:solidFill>
                  <a:srgbClr val="0000FF"/>
                </a:solidFill>
                <a:latin typeface="Times New Roman" pitchFamily="18" charset="0"/>
              </a:rPr>
              <a:t>Bài 2</a:t>
            </a: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: Điền vào chỗ trống và giải câu đố:</a:t>
            </a:r>
            <a:endParaRPr lang="en-US" sz="3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2362200"/>
            <a:ext cx="312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a, tr hay ch ?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429000" y="3048000"/>
            <a:ext cx="5715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500" b="1">
                <a:solidFill>
                  <a:srgbClr val="0000FF"/>
                </a:solidFill>
                <a:latin typeface="Times New Roman" pitchFamily="18" charset="0"/>
              </a:rPr>
              <a:t>Mình </a:t>
            </a:r>
            <a:r>
              <a:rPr lang="en-US" sz="3500">
                <a:solidFill>
                  <a:srgbClr val="0000FF"/>
                </a:solidFill>
                <a:latin typeface="Times New Roman" pitchFamily="18" charset="0"/>
              </a:rPr>
              <a:t>….</a:t>
            </a:r>
            <a:r>
              <a:rPr lang="en-US" sz="3500" b="1">
                <a:solidFill>
                  <a:srgbClr val="0000FF"/>
                </a:solidFill>
                <a:latin typeface="Times New Roman" pitchFamily="18" charset="0"/>
              </a:rPr>
              <a:t>òn, mũi nhọn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500">
                <a:solidFill>
                  <a:srgbClr val="0000FF"/>
                </a:solidFill>
                <a:latin typeface="Times New Roman" pitchFamily="18" charset="0"/>
              </a:rPr>
              <a:t>…</a:t>
            </a:r>
            <a:r>
              <a:rPr lang="en-US" sz="3500" b="1">
                <a:solidFill>
                  <a:srgbClr val="0000FF"/>
                </a:solidFill>
                <a:latin typeface="Times New Roman" pitchFamily="18" charset="0"/>
              </a:rPr>
              <a:t>ẳng phải bò, </a:t>
            </a:r>
            <a:r>
              <a:rPr lang="en-US" sz="3500">
                <a:solidFill>
                  <a:srgbClr val="0000FF"/>
                </a:solidFill>
                <a:latin typeface="Times New Roman" pitchFamily="18" charset="0"/>
              </a:rPr>
              <a:t>…</a:t>
            </a:r>
            <a:r>
              <a:rPr lang="en-US" sz="3500" b="1">
                <a:solidFill>
                  <a:srgbClr val="0000FF"/>
                </a:solidFill>
                <a:latin typeface="Times New Roman" pitchFamily="18" charset="0"/>
              </a:rPr>
              <a:t>âu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500" b="1">
                <a:solidFill>
                  <a:srgbClr val="0000FF"/>
                </a:solidFill>
                <a:latin typeface="Times New Roman" pitchFamily="18" charset="0"/>
              </a:rPr>
              <a:t>Uống nước ao sâu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500" b="1">
                <a:solidFill>
                  <a:srgbClr val="0000FF"/>
                </a:solidFill>
                <a:latin typeface="Times New Roman" pitchFamily="18" charset="0"/>
              </a:rPr>
              <a:t>Lên cày ruộng cạn </a:t>
            </a:r>
          </a:p>
          <a:p>
            <a:pPr marL="342900" indent="-342900" algn="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500" b="1">
                <a:solidFill>
                  <a:srgbClr val="0000FF"/>
                </a:solidFill>
                <a:latin typeface="Times New Roman" pitchFamily="18" charset="0"/>
              </a:rPr>
              <a:t>(Là cái gì?)</a:t>
            </a:r>
          </a:p>
          <a:p>
            <a:pPr marL="342900" indent="-342900" algn="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35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962400" y="6248400"/>
            <a:ext cx="487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5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 cái bút mực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00600" y="3048000"/>
            <a:ext cx="6096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5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76600" y="3657600"/>
            <a:ext cx="9906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5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400800" y="3657600"/>
            <a:ext cx="6858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5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</a:p>
        </p:txBody>
      </p:sp>
      <p:pic>
        <p:nvPicPr>
          <p:cNvPr id="12302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791200"/>
            <a:ext cx="373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Text Box 16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 nghe – viết)</a:t>
            </a:r>
          </a:p>
        </p:txBody>
      </p:sp>
      <p:sp>
        <p:nvSpPr>
          <p:cNvPr id="11275" name="Text Box 17"/>
          <p:cNvSpPr txBox="1">
            <a:spLocks noChangeArrowheads="1"/>
          </p:cNvSpPr>
          <p:nvPr/>
        </p:nvSpPr>
        <p:spPr bwMode="auto">
          <a:xfrm>
            <a:off x="0" y="1066800"/>
            <a:ext cx="899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 bóng dưới lòng đường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294" grpId="0"/>
      <p:bldP spid="12" grpId="0"/>
      <p:bldP spid="12296" grpId="0"/>
      <p:bldP spid="13" grpId="0"/>
      <p:bldP spid="11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2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Viết vào vở những chữ và tên chữ còn thiếu trong bảng sau:</a:t>
            </a:r>
          </a:p>
        </p:txBody>
      </p:sp>
      <p:graphicFrame>
        <p:nvGraphicFramePr>
          <p:cNvPr id="13375" name="Group 63"/>
          <p:cNvGraphicFramePr>
            <a:graphicFrameLocks noGrp="1"/>
          </p:cNvGraphicFramePr>
          <p:nvPr>
            <p:ph/>
          </p:nvPr>
        </p:nvGraphicFramePr>
        <p:xfrm>
          <a:off x="533400" y="1219200"/>
          <a:ext cx="8229600" cy="5486401"/>
        </p:xfrm>
        <a:graphic>
          <a:graphicData uri="http://schemas.openxmlformats.org/drawingml/2006/table">
            <a:tbl>
              <a:tblPr/>
              <a:tblGrid>
                <a:gridCol w="1974850"/>
                <a:gridCol w="1811338"/>
                <a:gridCol w="4443412"/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Soá thöù töï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Chöõ</a:t>
                      </a: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Teân chöõ</a:t>
                      </a: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Aptima" pitchFamily="2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Commerce" pitchFamily="2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Aptima" pitchFamily="2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Commerce" pitchFamily="2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 e-rờ</a:t>
                      </a: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Aptima" pitchFamily="2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Commerce" pitchFamily="2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Commerce" pitchFamily="2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NI-Aptima" pitchFamily="2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5720" marR="45720" marT="9144" marB="91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dài</a:t>
                      </a:r>
                    </a:p>
                  </a:txBody>
                  <a:tcPr marL="45720" marR="4572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21" name="TextBox 76"/>
          <p:cNvSpPr txBox="1">
            <a:spLocks noChangeArrowheads="1"/>
          </p:cNvSpPr>
          <p:nvPr/>
        </p:nvSpPr>
        <p:spPr bwMode="auto">
          <a:xfrm>
            <a:off x="5943600" y="16002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</a:p>
        </p:txBody>
      </p:sp>
      <p:sp>
        <p:nvSpPr>
          <p:cNvPr id="11328" name="TextBox 84"/>
          <p:cNvSpPr txBox="1">
            <a:spLocks noChangeArrowheads="1"/>
          </p:cNvSpPr>
          <p:nvPr/>
        </p:nvSpPr>
        <p:spPr bwMode="auto">
          <a:xfrm>
            <a:off x="3200400" y="21336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r</a:t>
            </a:r>
          </a:p>
        </p:txBody>
      </p:sp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6096000" y="220980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e-rờ</a:t>
            </a:r>
          </a:p>
        </p:txBody>
      </p:sp>
      <p:sp>
        <p:nvSpPr>
          <p:cNvPr id="11327" name="TextBox 82"/>
          <p:cNvSpPr txBox="1">
            <a:spLocks noChangeArrowheads="1"/>
          </p:cNvSpPr>
          <p:nvPr/>
        </p:nvSpPr>
        <p:spPr bwMode="auto">
          <a:xfrm>
            <a:off x="3200400" y="2514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3381" name="Rectangle 69"/>
          <p:cNvSpPr>
            <a:spLocks noChangeArrowheads="1"/>
          </p:cNvSpPr>
          <p:nvPr/>
        </p:nvSpPr>
        <p:spPr bwMode="auto">
          <a:xfrm>
            <a:off x="6096000" y="26670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ét-sì</a:t>
            </a:r>
          </a:p>
        </p:txBody>
      </p:sp>
      <p:sp>
        <p:nvSpPr>
          <p:cNvPr id="11323" name="TextBox 78"/>
          <p:cNvSpPr txBox="1">
            <a:spLocks noChangeArrowheads="1"/>
          </p:cNvSpPr>
          <p:nvPr/>
        </p:nvSpPr>
        <p:spPr bwMode="auto">
          <a:xfrm>
            <a:off x="3200400" y="3048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3383" name="Rectangle 71"/>
          <p:cNvSpPr>
            <a:spLocks noChangeArrowheads="1"/>
          </p:cNvSpPr>
          <p:nvPr/>
        </p:nvSpPr>
        <p:spPr bwMode="auto">
          <a:xfrm>
            <a:off x="6172200" y="3124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</a:t>
            </a:r>
          </a:p>
        </p:txBody>
      </p:sp>
      <p:sp>
        <p:nvSpPr>
          <p:cNvPr id="11330" name="TextBox 86"/>
          <p:cNvSpPr txBox="1">
            <a:spLocks noChangeArrowheads="1"/>
          </p:cNvSpPr>
          <p:nvPr/>
        </p:nvSpPr>
        <p:spPr bwMode="auto">
          <a:xfrm>
            <a:off x="5867400" y="3429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tê-hát</a:t>
            </a:r>
          </a:p>
        </p:txBody>
      </p:sp>
      <p:sp>
        <p:nvSpPr>
          <p:cNvPr id="11326" name="TextBox 81"/>
          <p:cNvSpPr txBox="1">
            <a:spLocks noChangeArrowheads="1"/>
          </p:cNvSpPr>
          <p:nvPr/>
        </p:nvSpPr>
        <p:spPr bwMode="auto">
          <a:xfrm>
            <a:off x="3124200" y="3886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</a:p>
        </p:txBody>
      </p:sp>
      <p:sp>
        <p:nvSpPr>
          <p:cNvPr id="11329" name="TextBox 85"/>
          <p:cNvSpPr txBox="1">
            <a:spLocks noChangeArrowheads="1"/>
          </p:cNvSpPr>
          <p:nvPr/>
        </p:nvSpPr>
        <p:spPr bwMode="auto">
          <a:xfrm>
            <a:off x="6324600" y="43434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1322" name="TextBox 77"/>
          <p:cNvSpPr txBox="1">
            <a:spLocks noChangeArrowheads="1"/>
          </p:cNvSpPr>
          <p:nvPr/>
        </p:nvSpPr>
        <p:spPr bwMode="auto">
          <a:xfrm>
            <a:off x="3124200" y="4800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</a:p>
        </p:txBody>
      </p:sp>
      <p:sp>
        <p:nvSpPr>
          <p:cNvPr id="13388" name="Text Box 155"/>
          <p:cNvSpPr txBox="1">
            <a:spLocks noChangeArrowheads="1"/>
          </p:cNvSpPr>
          <p:nvPr/>
        </p:nvSpPr>
        <p:spPr bwMode="auto">
          <a:xfrm>
            <a:off x="6172200" y="4800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Commerce" pitchFamily="2" charset="0"/>
              </a:rPr>
              <a:t>ư</a:t>
            </a:r>
          </a:p>
        </p:txBody>
      </p:sp>
      <p:sp>
        <p:nvSpPr>
          <p:cNvPr id="17" name="TextBox 80"/>
          <p:cNvSpPr txBox="1">
            <a:spLocks noChangeArrowheads="1"/>
          </p:cNvSpPr>
          <p:nvPr/>
        </p:nvSpPr>
        <p:spPr bwMode="auto">
          <a:xfrm>
            <a:off x="3124200" y="53340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13390" name="Text Box 156"/>
          <p:cNvSpPr txBox="1">
            <a:spLocks noChangeArrowheads="1"/>
          </p:cNvSpPr>
          <p:nvPr/>
        </p:nvSpPr>
        <p:spPr bwMode="auto">
          <a:xfrm>
            <a:off x="6019800" y="5410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vê</a:t>
            </a:r>
          </a:p>
        </p:txBody>
      </p:sp>
      <p:sp>
        <p:nvSpPr>
          <p:cNvPr id="11325" name="TextBox 80"/>
          <p:cNvSpPr txBox="1">
            <a:spLocks noChangeArrowheads="1"/>
          </p:cNvSpPr>
          <p:nvPr/>
        </p:nvSpPr>
        <p:spPr bwMode="auto">
          <a:xfrm>
            <a:off x="6019800" y="5791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ích-xì</a:t>
            </a:r>
          </a:p>
        </p:txBody>
      </p:sp>
      <p:sp>
        <p:nvSpPr>
          <p:cNvPr id="16" name="TextBox 80"/>
          <p:cNvSpPr txBox="1">
            <a:spLocks noChangeArrowheads="1"/>
          </p:cNvSpPr>
          <p:nvPr/>
        </p:nvSpPr>
        <p:spPr bwMode="auto">
          <a:xfrm>
            <a:off x="3200400" y="60960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2 bong tul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0"/>
            <a:ext cx="9372600" cy="6858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13315" name="Picture 5" descr="Book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838200"/>
            <a:ext cx="1752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9" name="WordArt 7"/>
          <p:cNvSpPr>
            <a:spLocks noChangeArrowheads="1" noChangeShapeType="1" noTextEdit="1"/>
          </p:cNvSpPr>
          <p:nvPr/>
        </p:nvSpPr>
        <p:spPr bwMode="auto">
          <a:xfrm>
            <a:off x="685800" y="1600200"/>
            <a:ext cx="7924800" cy="742473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10716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42F846"/>
                </a:solidFill>
                <a:latin typeface="Times New Roman"/>
                <a:cs typeface="Times New Roman"/>
              </a:rPr>
              <a:t>CHÀO CÁC EM !</a:t>
            </a:r>
          </a:p>
        </p:txBody>
      </p:sp>
      <p:pic>
        <p:nvPicPr>
          <p:cNvPr id="13317" name="Picture 10" descr="SPARK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78775" y="703263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1" descr="SPARK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07950" y="990600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2" descr="flower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55675" y="260350"/>
            <a:ext cx="1600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 rot="10558579">
            <a:off x="6318250" y="1365250"/>
            <a:ext cx="1524000" cy="1676400"/>
            <a:chOff x="3600" y="432"/>
            <a:chExt cx="960" cy="1056"/>
          </a:xfrm>
        </p:grpSpPr>
        <p:sp>
          <p:nvSpPr>
            <p:cNvPr id="85007" name="AutoShape 15"/>
            <p:cNvSpPr>
              <a:spLocks noChangeArrowheads="1"/>
            </p:cNvSpPr>
            <p:nvPr/>
          </p:nvSpPr>
          <p:spPr bwMode="auto">
            <a:xfrm rot="-296856">
              <a:off x="3601" y="1059"/>
              <a:ext cx="192" cy="192"/>
            </a:xfrm>
            <a:prstGeom prst="star5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4800">
                <a:solidFill>
                  <a:srgbClr val="0000FF"/>
                </a:solidFill>
                <a:latin typeface="VNI-Arial Rounded" pitchFamily="34" charset="0"/>
                <a:cs typeface="Arial" charset="0"/>
              </a:endParaRPr>
            </a:p>
          </p:txBody>
        </p:sp>
        <p:grpSp>
          <p:nvGrpSpPr>
            <p:cNvPr id="13365" name="Group 16"/>
            <p:cNvGrpSpPr>
              <a:grpSpLocks/>
            </p:cNvGrpSpPr>
            <p:nvPr/>
          </p:nvGrpSpPr>
          <p:grpSpPr bwMode="auto">
            <a:xfrm>
              <a:off x="3600" y="432"/>
              <a:ext cx="960" cy="1056"/>
              <a:chOff x="3600" y="432"/>
              <a:chExt cx="960" cy="1056"/>
            </a:xfrm>
          </p:grpSpPr>
          <p:sp>
            <p:nvSpPr>
              <p:cNvPr id="85009" name="AutoShape 17"/>
              <p:cNvSpPr>
                <a:spLocks noChangeArrowheads="1"/>
              </p:cNvSpPr>
              <p:nvPr/>
            </p:nvSpPr>
            <p:spPr bwMode="auto">
              <a:xfrm>
                <a:off x="4035" y="1298"/>
                <a:ext cx="192" cy="192"/>
              </a:xfrm>
              <a:prstGeom prst="star5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85010" name="AutoShape 18"/>
              <p:cNvSpPr>
                <a:spLocks noChangeArrowheads="1"/>
              </p:cNvSpPr>
              <p:nvPr/>
            </p:nvSpPr>
            <p:spPr bwMode="auto">
              <a:xfrm rot="-296856">
                <a:off x="4368" y="1056"/>
                <a:ext cx="192" cy="192"/>
              </a:xfrm>
              <a:prstGeom prst="star5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85011" name="AutoShape 19"/>
              <p:cNvSpPr>
                <a:spLocks noChangeArrowheads="1"/>
              </p:cNvSpPr>
              <p:nvPr/>
            </p:nvSpPr>
            <p:spPr bwMode="auto">
              <a:xfrm rot="-296856">
                <a:off x="4371" y="625"/>
                <a:ext cx="192" cy="192"/>
              </a:xfrm>
              <a:prstGeom prst="star5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85012" name="AutoShape 20"/>
              <p:cNvSpPr>
                <a:spLocks noChangeArrowheads="1"/>
              </p:cNvSpPr>
              <p:nvPr/>
            </p:nvSpPr>
            <p:spPr bwMode="auto">
              <a:xfrm rot="-296856">
                <a:off x="3600" y="675"/>
                <a:ext cx="192" cy="192"/>
              </a:xfrm>
              <a:prstGeom prst="star5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 eaLnBrk="0" hangingPunct="0">
                  <a:defRPr/>
                </a:pPr>
                <a:endParaRPr lang="th-TH">
                  <a:latin typeface="VNI-Vari" pitchFamily="2" charset="0"/>
                  <a:cs typeface="Arial" charset="0"/>
                </a:endParaRPr>
              </a:p>
            </p:txBody>
          </p:sp>
          <p:sp>
            <p:nvSpPr>
              <p:cNvPr id="85013" name="AutoShape 21"/>
              <p:cNvSpPr>
                <a:spLocks noChangeArrowheads="1"/>
              </p:cNvSpPr>
              <p:nvPr/>
            </p:nvSpPr>
            <p:spPr bwMode="auto">
              <a:xfrm rot="-296856">
                <a:off x="3984" y="435"/>
                <a:ext cx="192" cy="192"/>
              </a:xfrm>
              <a:prstGeom prst="star5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</p:grpSp>
      </p:grpSp>
      <p:grpSp>
        <p:nvGrpSpPr>
          <p:cNvPr id="4" name="Group 22"/>
          <p:cNvGrpSpPr>
            <a:grpSpLocks/>
          </p:cNvGrpSpPr>
          <p:nvPr/>
        </p:nvGrpSpPr>
        <p:grpSpPr bwMode="auto">
          <a:xfrm rot="10558579">
            <a:off x="2508250" y="1136650"/>
            <a:ext cx="1524000" cy="1676400"/>
            <a:chOff x="3600" y="432"/>
            <a:chExt cx="960" cy="1056"/>
          </a:xfrm>
        </p:grpSpPr>
        <p:sp>
          <p:nvSpPr>
            <p:cNvPr id="85015" name="AutoShape 23"/>
            <p:cNvSpPr>
              <a:spLocks noChangeArrowheads="1"/>
            </p:cNvSpPr>
            <p:nvPr/>
          </p:nvSpPr>
          <p:spPr bwMode="auto">
            <a:xfrm rot="-296856">
              <a:off x="3601" y="1059"/>
              <a:ext cx="192" cy="192"/>
            </a:xfrm>
            <a:prstGeom prst="star5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4800">
                <a:solidFill>
                  <a:srgbClr val="0000FF"/>
                </a:solidFill>
                <a:latin typeface="VNI-Arial Rounded" pitchFamily="34" charset="0"/>
                <a:cs typeface="Arial" charset="0"/>
              </a:endParaRPr>
            </a:p>
          </p:txBody>
        </p:sp>
        <p:grpSp>
          <p:nvGrpSpPr>
            <p:cNvPr id="13358" name="Group 24"/>
            <p:cNvGrpSpPr>
              <a:grpSpLocks/>
            </p:cNvGrpSpPr>
            <p:nvPr/>
          </p:nvGrpSpPr>
          <p:grpSpPr bwMode="auto">
            <a:xfrm>
              <a:off x="3600" y="432"/>
              <a:ext cx="960" cy="1056"/>
              <a:chOff x="3600" y="432"/>
              <a:chExt cx="960" cy="1056"/>
            </a:xfrm>
          </p:grpSpPr>
          <p:sp>
            <p:nvSpPr>
              <p:cNvPr id="85017" name="AutoShape 25"/>
              <p:cNvSpPr>
                <a:spLocks noChangeArrowheads="1"/>
              </p:cNvSpPr>
              <p:nvPr/>
            </p:nvSpPr>
            <p:spPr bwMode="auto">
              <a:xfrm>
                <a:off x="4035" y="1298"/>
                <a:ext cx="192" cy="192"/>
              </a:xfrm>
              <a:prstGeom prst="star5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85018" name="AutoShape 26"/>
              <p:cNvSpPr>
                <a:spLocks noChangeArrowheads="1"/>
              </p:cNvSpPr>
              <p:nvPr/>
            </p:nvSpPr>
            <p:spPr bwMode="auto">
              <a:xfrm rot="-296856">
                <a:off x="4368" y="1056"/>
                <a:ext cx="192" cy="192"/>
              </a:xfrm>
              <a:prstGeom prst="star5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85019" name="AutoShape 27"/>
              <p:cNvSpPr>
                <a:spLocks noChangeArrowheads="1"/>
              </p:cNvSpPr>
              <p:nvPr/>
            </p:nvSpPr>
            <p:spPr bwMode="auto">
              <a:xfrm rot="-296856">
                <a:off x="4371" y="625"/>
                <a:ext cx="192" cy="192"/>
              </a:xfrm>
              <a:prstGeom prst="star5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85020" name="AutoShape 28"/>
              <p:cNvSpPr>
                <a:spLocks noChangeArrowheads="1"/>
              </p:cNvSpPr>
              <p:nvPr/>
            </p:nvSpPr>
            <p:spPr bwMode="auto">
              <a:xfrm rot="-296856">
                <a:off x="3600" y="675"/>
                <a:ext cx="192" cy="192"/>
              </a:xfrm>
              <a:prstGeom prst="star5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 eaLnBrk="0" hangingPunct="0">
                  <a:defRPr/>
                </a:pPr>
                <a:endParaRPr lang="th-TH">
                  <a:latin typeface="VNI-Vari" pitchFamily="2" charset="0"/>
                  <a:cs typeface="Arial" charset="0"/>
                </a:endParaRPr>
              </a:p>
            </p:txBody>
          </p:sp>
          <p:sp>
            <p:nvSpPr>
              <p:cNvPr id="85021" name="AutoShape 29"/>
              <p:cNvSpPr>
                <a:spLocks noChangeArrowheads="1"/>
              </p:cNvSpPr>
              <p:nvPr/>
            </p:nvSpPr>
            <p:spPr bwMode="auto">
              <a:xfrm rot="-296856">
                <a:off x="3984" y="435"/>
                <a:ext cx="192" cy="192"/>
              </a:xfrm>
              <a:prstGeom prst="star5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</p:grpSp>
      </p:grpSp>
      <p:grpSp>
        <p:nvGrpSpPr>
          <p:cNvPr id="6" name="Group 30"/>
          <p:cNvGrpSpPr>
            <a:grpSpLocks/>
          </p:cNvGrpSpPr>
          <p:nvPr/>
        </p:nvGrpSpPr>
        <p:grpSpPr bwMode="auto">
          <a:xfrm rot="10119026">
            <a:off x="2813050" y="3956050"/>
            <a:ext cx="2092325" cy="1800225"/>
            <a:chOff x="2013" y="2517"/>
            <a:chExt cx="1318" cy="1134"/>
          </a:xfrm>
        </p:grpSpPr>
        <p:sp>
          <p:nvSpPr>
            <p:cNvPr id="13349" name="Oval 31"/>
            <p:cNvSpPr>
              <a:spLocks noChangeArrowheads="1"/>
            </p:cNvSpPr>
            <p:nvPr/>
          </p:nvSpPr>
          <p:spPr bwMode="auto">
            <a:xfrm rot="293418">
              <a:off x="2488" y="3393"/>
              <a:ext cx="135" cy="258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4800">
                <a:solidFill>
                  <a:srgbClr val="0000FF"/>
                </a:solidFill>
                <a:latin typeface="VNI-Arial Rounded" pitchFamily="34" charset="0"/>
                <a:cs typeface="Arial" charset="0"/>
              </a:endParaRPr>
            </a:p>
          </p:txBody>
        </p:sp>
        <p:grpSp>
          <p:nvGrpSpPr>
            <p:cNvPr id="13350" name="Group 32"/>
            <p:cNvGrpSpPr>
              <a:grpSpLocks/>
            </p:cNvGrpSpPr>
            <p:nvPr/>
          </p:nvGrpSpPr>
          <p:grpSpPr bwMode="auto">
            <a:xfrm>
              <a:off x="2013" y="2517"/>
              <a:ext cx="1318" cy="1129"/>
              <a:chOff x="2013" y="2517"/>
              <a:chExt cx="1318" cy="1129"/>
            </a:xfrm>
          </p:grpSpPr>
          <p:sp>
            <p:nvSpPr>
              <p:cNvPr id="13351" name="Oval 33"/>
              <p:cNvSpPr>
                <a:spLocks noChangeArrowheads="1"/>
              </p:cNvSpPr>
              <p:nvPr/>
            </p:nvSpPr>
            <p:spPr bwMode="auto">
              <a:xfrm rot="-1006356">
                <a:off x="2013" y="3297"/>
                <a:ext cx="204" cy="25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52" name="Oval 34"/>
              <p:cNvSpPr>
                <a:spLocks noChangeArrowheads="1"/>
              </p:cNvSpPr>
              <p:nvPr/>
            </p:nvSpPr>
            <p:spPr bwMode="auto">
              <a:xfrm rot="293418">
                <a:off x="3106" y="2856"/>
                <a:ext cx="225" cy="256"/>
              </a:xfrm>
              <a:prstGeom prst="ellipse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53" name="Oval 35"/>
              <p:cNvSpPr>
                <a:spLocks noChangeArrowheads="1"/>
              </p:cNvSpPr>
              <p:nvPr/>
            </p:nvSpPr>
            <p:spPr bwMode="auto">
              <a:xfrm rot="293418">
                <a:off x="2092" y="2517"/>
                <a:ext cx="166" cy="318"/>
              </a:xfrm>
              <a:prstGeom prst="ellipse">
                <a:avLst/>
              </a:prstGeom>
              <a:solidFill>
                <a:srgbClr val="66FF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54" name="Oval 36"/>
              <p:cNvSpPr>
                <a:spLocks noChangeArrowheads="1"/>
              </p:cNvSpPr>
              <p:nvPr/>
            </p:nvSpPr>
            <p:spPr bwMode="auto">
              <a:xfrm rot="293418">
                <a:off x="2783" y="2528"/>
                <a:ext cx="161" cy="283"/>
              </a:xfrm>
              <a:prstGeom prst="ellipse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55" name="Oval 37"/>
              <p:cNvSpPr>
                <a:spLocks noChangeArrowheads="1"/>
              </p:cNvSpPr>
              <p:nvPr/>
            </p:nvSpPr>
            <p:spPr bwMode="auto">
              <a:xfrm rot="293418">
                <a:off x="2499" y="2906"/>
                <a:ext cx="161" cy="28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56" name="Oval 38"/>
              <p:cNvSpPr>
                <a:spLocks noChangeArrowheads="1"/>
              </p:cNvSpPr>
              <p:nvPr/>
            </p:nvSpPr>
            <p:spPr bwMode="auto">
              <a:xfrm rot="293418">
                <a:off x="2985" y="3363"/>
                <a:ext cx="161" cy="283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</p:grpSp>
      </p:grpSp>
      <p:grpSp>
        <p:nvGrpSpPr>
          <p:cNvPr id="8" name="Group 40"/>
          <p:cNvGrpSpPr>
            <a:grpSpLocks/>
          </p:cNvGrpSpPr>
          <p:nvPr/>
        </p:nvGrpSpPr>
        <p:grpSpPr bwMode="auto">
          <a:xfrm rot="10119026">
            <a:off x="374650" y="4946650"/>
            <a:ext cx="2092325" cy="1800225"/>
            <a:chOff x="2013" y="2517"/>
            <a:chExt cx="1318" cy="1134"/>
          </a:xfrm>
        </p:grpSpPr>
        <p:sp>
          <p:nvSpPr>
            <p:cNvPr id="13341" name="Oval 41"/>
            <p:cNvSpPr>
              <a:spLocks noChangeArrowheads="1"/>
            </p:cNvSpPr>
            <p:nvPr/>
          </p:nvSpPr>
          <p:spPr bwMode="auto">
            <a:xfrm rot="293418">
              <a:off x="2488" y="3393"/>
              <a:ext cx="135" cy="258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4800">
                <a:solidFill>
                  <a:srgbClr val="0000FF"/>
                </a:solidFill>
                <a:latin typeface="VNI-Arial Rounded" pitchFamily="34" charset="0"/>
                <a:cs typeface="Arial" charset="0"/>
              </a:endParaRPr>
            </a:p>
          </p:txBody>
        </p:sp>
        <p:grpSp>
          <p:nvGrpSpPr>
            <p:cNvPr id="13342" name="Group 42"/>
            <p:cNvGrpSpPr>
              <a:grpSpLocks/>
            </p:cNvGrpSpPr>
            <p:nvPr/>
          </p:nvGrpSpPr>
          <p:grpSpPr bwMode="auto">
            <a:xfrm>
              <a:off x="2013" y="2517"/>
              <a:ext cx="1318" cy="1129"/>
              <a:chOff x="2013" y="2517"/>
              <a:chExt cx="1318" cy="1129"/>
            </a:xfrm>
          </p:grpSpPr>
          <p:sp>
            <p:nvSpPr>
              <p:cNvPr id="13343" name="Oval 43"/>
              <p:cNvSpPr>
                <a:spLocks noChangeArrowheads="1"/>
              </p:cNvSpPr>
              <p:nvPr/>
            </p:nvSpPr>
            <p:spPr bwMode="auto">
              <a:xfrm rot="-1006356">
                <a:off x="2013" y="3297"/>
                <a:ext cx="204" cy="25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44" name="Oval 44"/>
              <p:cNvSpPr>
                <a:spLocks noChangeArrowheads="1"/>
              </p:cNvSpPr>
              <p:nvPr/>
            </p:nvSpPr>
            <p:spPr bwMode="auto">
              <a:xfrm rot="293418">
                <a:off x="3106" y="2856"/>
                <a:ext cx="225" cy="256"/>
              </a:xfrm>
              <a:prstGeom prst="ellipse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45" name="Oval 45"/>
              <p:cNvSpPr>
                <a:spLocks noChangeArrowheads="1"/>
              </p:cNvSpPr>
              <p:nvPr/>
            </p:nvSpPr>
            <p:spPr bwMode="auto">
              <a:xfrm rot="293418">
                <a:off x="2092" y="2517"/>
                <a:ext cx="166" cy="318"/>
              </a:xfrm>
              <a:prstGeom prst="ellipse">
                <a:avLst/>
              </a:prstGeom>
              <a:solidFill>
                <a:srgbClr val="66FF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46" name="Oval 46"/>
              <p:cNvSpPr>
                <a:spLocks noChangeArrowheads="1"/>
              </p:cNvSpPr>
              <p:nvPr/>
            </p:nvSpPr>
            <p:spPr bwMode="auto">
              <a:xfrm rot="293418">
                <a:off x="2783" y="2528"/>
                <a:ext cx="161" cy="283"/>
              </a:xfrm>
              <a:prstGeom prst="ellipse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47" name="Oval 47"/>
              <p:cNvSpPr>
                <a:spLocks noChangeArrowheads="1"/>
              </p:cNvSpPr>
              <p:nvPr/>
            </p:nvSpPr>
            <p:spPr bwMode="auto">
              <a:xfrm rot="293418">
                <a:off x="2499" y="2906"/>
                <a:ext cx="161" cy="28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48" name="Oval 48"/>
              <p:cNvSpPr>
                <a:spLocks noChangeArrowheads="1"/>
              </p:cNvSpPr>
              <p:nvPr/>
            </p:nvSpPr>
            <p:spPr bwMode="auto">
              <a:xfrm rot="293418">
                <a:off x="2985" y="3363"/>
                <a:ext cx="161" cy="283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</p:grpSp>
      </p:grpSp>
      <p:grpSp>
        <p:nvGrpSpPr>
          <p:cNvPr id="10" name="Group 49"/>
          <p:cNvGrpSpPr>
            <a:grpSpLocks/>
          </p:cNvGrpSpPr>
          <p:nvPr/>
        </p:nvGrpSpPr>
        <p:grpSpPr bwMode="auto">
          <a:xfrm rot="10119026">
            <a:off x="6851650" y="4870450"/>
            <a:ext cx="2092325" cy="1800225"/>
            <a:chOff x="2013" y="2517"/>
            <a:chExt cx="1318" cy="1134"/>
          </a:xfrm>
        </p:grpSpPr>
        <p:sp>
          <p:nvSpPr>
            <p:cNvPr id="13333" name="Oval 50"/>
            <p:cNvSpPr>
              <a:spLocks noChangeArrowheads="1"/>
            </p:cNvSpPr>
            <p:nvPr/>
          </p:nvSpPr>
          <p:spPr bwMode="auto">
            <a:xfrm rot="293418">
              <a:off x="2488" y="3393"/>
              <a:ext cx="135" cy="258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4800">
                <a:solidFill>
                  <a:srgbClr val="0000FF"/>
                </a:solidFill>
                <a:latin typeface="VNI-Arial Rounded" pitchFamily="34" charset="0"/>
                <a:cs typeface="Arial" charset="0"/>
              </a:endParaRPr>
            </a:p>
          </p:txBody>
        </p:sp>
        <p:grpSp>
          <p:nvGrpSpPr>
            <p:cNvPr id="13334" name="Group 51"/>
            <p:cNvGrpSpPr>
              <a:grpSpLocks/>
            </p:cNvGrpSpPr>
            <p:nvPr/>
          </p:nvGrpSpPr>
          <p:grpSpPr bwMode="auto">
            <a:xfrm>
              <a:off x="2013" y="2517"/>
              <a:ext cx="1318" cy="1129"/>
              <a:chOff x="2013" y="2517"/>
              <a:chExt cx="1318" cy="1129"/>
            </a:xfrm>
          </p:grpSpPr>
          <p:sp>
            <p:nvSpPr>
              <p:cNvPr id="13335" name="Oval 52"/>
              <p:cNvSpPr>
                <a:spLocks noChangeArrowheads="1"/>
              </p:cNvSpPr>
              <p:nvPr/>
            </p:nvSpPr>
            <p:spPr bwMode="auto">
              <a:xfrm rot="-1006356">
                <a:off x="2013" y="3297"/>
                <a:ext cx="204" cy="25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36" name="Oval 53"/>
              <p:cNvSpPr>
                <a:spLocks noChangeArrowheads="1"/>
              </p:cNvSpPr>
              <p:nvPr/>
            </p:nvSpPr>
            <p:spPr bwMode="auto">
              <a:xfrm rot="293418">
                <a:off x="3106" y="2856"/>
                <a:ext cx="225" cy="256"/>
              </a:xfrm>
              <a:prstGeom prst="ellipse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37" name="Oval 54"/>
              <p:cNvSpPr>
                <a:spLocks noChangeArrowheads="1"/>
              </p:cNvSpPr>
              <p:nvPr/>
            </p:nvSpPr>
            <p:spPr bwMode="auto">
              <a:xfrm rot="293418">
                <a:off x="2092" y="2517"/>
                <a:ext cx="166" cy="318"/>
              </a:xfrm>
              <a:prstGeom prst="ellipse">
                <a:avLst/>
              </a:prstGeom>
              <a:solidFill>
                <a:srgbClr val="66FF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38" name="Oval 55"/>
              <p:cNvSpPr>
                <a:spLocks noChangeArrowheads="1"/>
              </p:cNvSpPr>
              <p:nvPr/>
            </p:nvSpPr>
            <p:spPr bwMode="auto">
              <a:xfrm rot="293418">
                <a:off x="2783" y="2528"/>
                <a:ext cx="161" cy="283"/>
              </a:xfrm>
              <a:prstGeom prst="ellipse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39" name="Oval 56"/>
              <p:cNvSpPr>
                <a:spLocks noChangeArrowheads="1"/>
              </p:cNvSpPr>
              <p:nvPr/>
            </p:nvSpPr>
            <p:spPr bwMode="auto">
              <a:xfrm rot="293418">
                <a:off x="2499" y="2906"/>
                <a:ext cx="161" cy="28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  <p:sp>
            <p:nvSpPr>
              <p:cNvPr id="13340" name="Oval 57"/>
              <p:cNvSpPr>
                <a:spLocks noChangeArrowheads="1"/>
              </p:cNvSpPr>
              <p:nvPr/>
            </p:nvSpPr>
            <p:spPr bwMode="auto">
              <a:xfrm rot="293418">
                <a:off x="2985" y="3363"/>
                <a:ext cx="161" cy="283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4800">
                  <a:solidFill>
                    <a:srgbClr val="0000FF"/>
                  </a:solidFill>
                  <a:latin typeface="VNI-Arial Rounded" pitchFamily="34" charset="0"/>
                  <a:cs typeface="Arial" charset="0"/>
                </a:endParaRPr>
              </a:p>
            </p:txBody>
          </p:sp>
        </p:grpSp>
      </p:grpSp>
      <p:pic>
        <p:nvPicPr>
          <p:cNvPr id="13325" name="Picture 58" descr="flower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4388" y="188913"/>
            <a:ext cx="1600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6" name="Picture 52" descr="sun1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252413" y="44450"/>
            <a:ext cx="1219201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52" descr="DSTARS-P"/>
          <p:cNvPicPr>
            <a:picLocks noChangeAspect="1" noChangeArrowheads="1" noCrop="1"/>
          </p:cNvPicPr>
          <p:nvPr/>
        </p:nvPicPr>
        <p:blipFill>
          <a:blip r:embed="rId8">
            <a:lum contrast="-6000"/>
          </a:blip>
          <a:srcRect/>
          <a:stretch>
            <a:fillRect/>
          </a:stretch>
        </p:blipFill>
        <p:spPr bwMode="auto">
          <a:xfrm>
            <a:off x="1143000" y="8382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52" descr="DSTARS-P"/>
          <p:cNvPicPr>
            <a:picLocks noChangeAspect="1" noChangeArrowheads="1" noCrop="1"/>
          </p:cNvPicPr>
          <p:nvPr/>
        </p:nvPicPr>
        <p:blipFill>
          <a:blip r:embed="rId8">
            <a:lum contrast="-6000"/>
          </a:blip>
          <a:srcRect/>
          <a:stretch>
            <a:fillRect/>
          </a:stretch>
        </p:blipFill>
        <p:spPr bwMode="auto">
          <a:xfrm>
            <a:off x="4114800" y="11430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52" descr="DSTARS-P"/>
          <p:cNvPicPr>
            <a:picLocks noChangeAspect="1" noChangeArrowheads="1" noCrop="1"/>
          </p:cNvPicPr>
          <p:nvPr/>
        </p:nvPicPr>
        <p:blipFill>
          <a:blip r:embed="rId8">
            <a:lum contrast="-6000"/>
          </a:blip>
          <a:srcRect/>
          <a:stretch>
            <a:fillRect/>
          </a:stretch>
        </p:blipFill>
        <p:spPr bwMode="auto">
          <a:xfrm>
            <a:off x="1524000" y="42672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52" descr="DSTARS-P"/>
          <p:cNvPicPr>
            <a:picLocks noChangeAspect="1" noChangeArrowheads="1" noCrop="1"/>
          </p:cNvPicPr>
          <p:nvPr/>
        </p:nvPicPr>
        <p:blipFill>
          <a:blip r:embed="rId8">
            <a:lum contrast="-6000"/>
          </a:blip>
          <a:srcRect/>
          <a:stretch>
            <a:fillRect/>
          </a:stretch>
        </p:blipFill>
        <p:spPr bwMode="auto">
          <a:xfrm>
            <a:off x="7696200" y="3962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52" descr="DSTARS-P"/>
          <p:cNvPicPr>
            <a:picLocks noChangeAspect="1" noChangeArrowheads="1" noCrop="1"/>
          </p:cNvPicPr>
          <p:nvPr/>
        </p:nvPicPr>
        <p:blipFill>
          <a:blip r:embed="rId8">
            <a:lum contrast="-6000"/>
          </a:blip>
          <a:srcRect/>
          <a:stretch>
            <a:fillRect/>
          </a:stretch>
        </p:blipFill>
        <p:spPr bwMode="auto">
          <a:xfrm>
            <a:off x="2209800" y="3048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20" descr="Picture1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00400" y="5486400"/>
            <a:ext cx="259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4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4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5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5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5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0.15833 0.35625 " pathEditMode="relative" rAng="0" ptsTypes="AA">
                                      <p:cBhvr>
                                        <p:cTn id="63" dur="35000" fill="hold"/>
                                        <p:tgtEl>
                                          <p:spTgt spid="21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17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4"/>
          <p:cNvSpPr>
            <a:spLocks noChangeArrowheads="1" noChangeShapeType="1" noTextEdit="1"/>
          </p:cNvSpPr>
          <p:nvPr/>
        </p:nvSpPr>
        <p:spPr bwMode="auto">
          <a:xfrm>
            <a:off x="304800" y="3276600"/>
            <a:ext cx="72390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TRẬN BÓNG</a:t>
            </a:r>
          </a:p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DƯỚI LÒNG ĐƯỜNG</a:t>
            </a:r>
            <a:endParaRPr lang="en-US" sz="3600" b="1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075" name="WordArt 8"/>
          <p:cNvSpPr>
            <a:spLocks noChangeArrowheads="1" noChangeShapeType="1" noTextEdit="1"/>
          </p:cNvSpPr>
          <p:nvPr/>
        </p:nvSpPr>
        <p:spPr bwMode="auto">
          <a:xfrm>
            <a:off x="685800" y="152400"/>
            <a:ext cx="7924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spc="-320" dirty="0">
                <a:ln w="12700">
                  <a:solidFill>
                    <a:srgbClr val="66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FFFFCC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200" b="1" kern="10" spc="-320" dirty="0" smtClean="0">
                <a:ln w="12700">
                  <a:solidFill>
                    <a:srgbClr val="66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FFFFCC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ÁI  MỘ A</a:t>
            </a:r>
            <a:endParaRPr lang="en-US" sz="3200" b="1" kern="10" spc="-320" dirty="0">
              <a:ln w="12700">
                <a:solidFill>
                  <a:srgbClr val="66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effectLst>
                <a:outerShdw dist="107763" dir="18900000" algn="ctr" rotWithShape="0">
                  <a:srgbClr val="FFFFCC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9"/>
          <p:cNvSpPr>
            <a:spLocks noChangeArrowheads="1" noChangeShapeType="1" noTextEdit="1"/>
          </p:cNvSpPr>
          <p:nvPr/>
        </p:nvSpPr>
        <p:spPr bwMode="auto">
          <a:xfrm>
            <a:off x="3657600" y="1752600"/>
            <a:ext cx="4852988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 TẢ- LỚP </a:t>
            </a:r>
            <a:r>
              <a:rPr lang="en-US" sz="3600" b="1" kern="10" dirty="0" smtClean="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993366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40862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CŨ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914400" y="35052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Viết: </a:t>
            </a:r>
            <a:r>
              <a:rPr lang="nl-NL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 nghèo, ngoằn ngoèo, xào rau, sóng biển.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05000"/>
            <a:ext cx="7391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: (Tập chép )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0" y="1066800"/>
            <a:ext cx="899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 bóng dưới lòng đường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Box 12"/>
          <p:cNvSpPr txBox="1">
            <a:spLocks noChangeArrowheads="1"/>
          </p:cNvSpPr>
          <p:nvPr/>
        </p:nvSpPr>
        <p:spPr bwMode="auto">
          <a:xfrm>
            <a:off x="0" y="838200"/>
            <a:ext cx="91440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xích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xịch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dìu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bực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0" hangingPunct="0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quắt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 eaLnBrk="0" hangingPunct="0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xích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mếu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máo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0" hangingPunct="0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…! 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hangingPunct="0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2286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Vì sao Quang lại ân hận sau sự việc mình đã gây ra?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0" y="2895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Vì cậu thấy cái lưng còng của ông cụ giống ông nội mình.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0" y="3429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Sau đó Quang đã làm gì?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0" y="39624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Cậu vừa chạy theo chiếc xích lô vừa mếu máo xin lỗi cụ.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1066800"/>
            <a:ext cx="899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 bóng dưới lòng đường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28600" y="16002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28600" y="4572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Những từ nào trong bài phải viết hoa?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0" y="5181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Tên riêng và các từ sau dấu chấm.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  <p:bldP spid="5129" grpId="0"/>
      <p:bldP spid="5130" grpId="0"/>
      <p:bldP spid="5134" grpId="0"/>
      <p:bldP spid="5135" grpId="0"/>
      <p:bldP spid="51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2209800"/>
            <a:ext cx="5410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44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từ khó: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2819400" y="31242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sz="4700" b="1">
                <a:solidFill>
                  <a:srgbClr val="0000FF"/>
                </a:solidFill>
                <a:latin typeface="Times New Roman" pitchFamily="18" charset="0"/>
              </a:rPr>
              <a:t>ích</a:t>
            </a:r>
            <a:r>
              <a:rPr lang="en-US" sz="4700" b="1">
                <a:latin typeface="Times New Roman" pitchFamily="18" charset="0"/>
              </a:rPr>
              <a:t> </a:t>
            </a:r>
            <a:r>
              <a:rPr lang="en-US" sz="4700" b="1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sz="4700" b="1">
                <a:solidFill>
                  <a:srgbClr val="0000FF"/>
                </a:solidFill>
                <a:latin typeface="Times New Roman" pitchFamily="18" charset="0"/>
              </a:rPr>
              <a:t>ô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2743200" y="3962400"/>
            <a:ext cx="3581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1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sz="4700" b="1">
                <a:solidFill>
                  <a:srgbClr val="0000FF"/>
                </a:solidFill>
                <a:latin typeface="Times New Roman" pitchFamily="18" charset="0"/>
              </a:rPr>
              <a:t>ưng còng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2667000" y="4724400"/>
            <a:ext cx="350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 qu</a:t>
            </a:r>
            <a:r>
              <a:rPr lang="en-US" sz="47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ắt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 nghe – viết)</a:t>
            </a:r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0" y="1066800"/>
            <a:ext cx="899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 bóng dưới lòng đường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2"/>
          <p:cNvSpPr txBox="1">
            <a:spLocks noChangeArrowheads="1"/>
          </p:cNvSpPr>
          <p:nvPr/>
        </p:nvSpPr>
        <p:spPr bwMode="auto">
          <a:xfrm>
            <a:off x="0" y="1676400"/>
            <a:ext cx="9144000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Một chiếc xích lô</a:t>
            </a:r>
            <a:r>
              <a:rPr 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xịch tới. Bác đứng tuổi vừa dìu ông cụ lên xe, vừa bực bội:</a:t>
            </a:r>
          </a:p>
          <a:p>
            <a:pPr algn="just" eaLnBrk="0" hangingPunct="0">
              <a:buFontTx/>
              <a:buChar char="-"/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 là quá quắt!</a:t>
            </a:r>
          </a:p>
          <a:p>
            <a:pPr algn="just" eaLnBrk="0" hangingPunct="0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Quang sợ tái cả người. Bỗng cậu thấy cái lưng còng</a:t>
            </a:r>
            <a:r>
              <a:rPr 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 ông cụ sao giống lưng ông nội thế. Cậu bé vừa chạy theo chiếc xích lô, vừa mếu máo:</a:t>
            </a:r>
          </a:p>
          <a:p>
            <a:pPr algn="just" eaLnBrk="0" hangingPunct="0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Ông ơi… cụ ơi…!  Cháu xin lỗi</a:t>
            </a:r>
            <a:r>
              <a:rPr 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cụ.</a:t>
            </a:r>
          </a:p>
          <a:p>
            <a:pPr algn="just" eaLnBrk="0" hangingPunct="0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</a:p>
        </p:txBody>
      </p:sp>
      <p:sp>
        <p:nvSpPr>
          <p:cNvPr id="9219" name="Text Box 10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 nghe – viết)</a:t>
            </a:r>
          </a:p>
        </p:txBody>
      </p:sp>
      <p:sp>
        <p:nvSpPr>
          <p:cNvPr id="9220" name="Text Box 11"/>
          <p:cNvSpPr txBox="1">
            <a:spLocks noChangeArrowheads="1"/>
          </p:cNvSpPr>
          <p:nvPr/>
        </p:nvSpPr>
        <p:spPr bwMode="auto">
          <a:xfrm>
            <a:off x="0" y="1066800"/>
            <a:ext cx="899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 bóng dưới lòng đường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381000" y="1981200"/>
            <a:ext cx="6248400" cy="2743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VIẾT CHÍNH TẢ</a:t>
            </a:r>
          </a:p>
        </p:txBody>
      </p:sp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886200"/>
            <a:ext cx="4724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 tả ( nghe – viết)</a:t>
            </a: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0" y="1066800"/>
            <a:ext cx="899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 bóng dưới lòng đường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148058"/>
  <p:tag name="VIOLETTITLE" val="Tuần 7. Tập chép: Trận bóng dưới lòng đường"/>
  <p:tag name="VIOLETLESSON" val="13"/>
  <p:tag name="VIOLETCATID" val="7840641"/>
  <p:tag name="VIOLETSUBJECT" val="Chính tả 3"/>
  <p:tag name="VIOLETAUTHORID" val="9311753"/>
  <p:tag name="VIOLETAUTHORNAME" val="Lê Thị Nga"/>
  <p:tag name="VIOLETAUTHORAVATAR" val="no_avatar.jpg"/>
  <p:tag name="VIOLETAUTHORADDRESS" val="Trường Tiểu Học Phùng Chí Kiên  - Tỉnh Bắc Kạn"/>
  <p:tag name="VIOLETDATE" val="2017-10-15 15:54:56"/>
  <p:tag name="VIOLETHIT" val="71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56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69&quot;/&gt;&lt;/object&gt;&lt;object type=&quot;3&quot; unique_id=&quot;10008&quot;&gt;&lt;property id=&quot;20148&quot; value=&quot;5&quot;/&gt;&lt;property id=&quot;20300&quot; value=&quot;Slide 5&quot;/&gt;&lt;property id=&quot;20307&quot; value=&quot;258&quot;/&gt;&lt;/object&gt;&lt;object type=&quot;3&quot; unique_id=&quot;10009&quot;&gt;&lt;property id=&quot;20148&quot; value=&quot;5&quot;/&gt;&lt;property id=&quot;20300&quot; value=&quot;Slide 6&quot;/&gt;&lt;property id=&quot;20307&quot; value=&quot;259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1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0&quot;/&gt;&lt;property id=&quot;20307&quot; value=&quot;266&quot;/&gt;&lt;/object&gt;&lt;object type=&quot;3&quot; unique_id=&quot;10014&quot;&gt;&lt;property id=&quot;20148&quot; value=&quot;5&quot;/&gt;&lt;property id=&quot;20300&quot; value=&quot;Slide 11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455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VNI-Times</vt:lpstr>
      <vt:lpstr>VNI-Aptima</vt:lpstr>
      <vt:lpstr>VNI-Commerce</vt:lpstr>
      <vt:lpstr>.VnTime</vt:lpstr>
      <vt:lpstr>VNI-Arial Rounded</vt:lpstr>
      <vt:lpstr>VNI-Vari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&lt;egyptian hak&gt;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AutoBVT</cp:lastModifiedBy>
  <cp:revision>23</cp:revision>
  <dcterms:created xsi:type="dcterms:W3CDTF">2011-10-08T12:55:29Z</dcterms:created>
  <dcterms:modified xsi:type="dcterms:W3CDTF">2017-10-23T00:17:18Z</dcterms:modified>
</cp:coreProperties>
</file>