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69" r:id="rId3"/>
    <p:sldId id="262" r:id="rId4"/>
    <p:sldId id="258" r:id="rId5"/>
    <p:sldId id="277" r:id="rId6"/>
    <p:sldId id="278" r:id="rId7"/>
    <p:sldId id="260" r:id="rId8"/>
    <p:sldId id="265" r:id="rId9"/>
    <p:sldId id="267" r:id="rId10"/>
    <p:sldId id="281" r:id="rId11"/>
    <p:sldId id="280" r:id="rId12"/>
  </p:sldIdLst>
  <p:sldSz cx="9144000" cy="6858000" type="screen4x3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9101" autoAdjust="0"/>
  </p:normalViewPr>
  <p:slideViewPr>
    <p:cSldViewPr>
      <p:cViewPr>
        <p:scale>
          <a:sx n="60" d="100"/>
          <a:sy n="60" d="100"/>
        </p:scale>
        <p:origin x="-786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96"/>
    </p:cViewPr>
  </p:sorterViewPr>
  <p:notesViewPr>
    <p:cSldViewPr>
      <p:cViewPr varScale="1">
        <p:scale>
          <a:sx n="52" d="100"/>
          <a:sy n="52" d="100"/>
        </p:scale>
        <p:origin x="-2994" y="-84"/>
      </p:cViewPr>
      <p:guideLst>
        <p:guide orient="horz" pos="3109"/>
        <p:guide pos="212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70819-3F24-4802-831E-2ABB487EF7F2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9525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B8FD86-928C-4852-AFEF-8EC04C929C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1631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06F4-E20E-40BF-A6E3-9A181A8E0296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3EE57-4E99-4B07-9067-0F646B0F67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2944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C3EE57-4E99-4B07-9067-0F646B0F670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6684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C3EE57-4E99-4B07-9067-0F646B0F670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1868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EEA9-B7B6-4500-8C73-F33715523DA8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9408-487A-47C6-A6AF-42A3F4FD17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596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EEA9-B7B6-4500-8C73-F33715523DA8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9408-487A-47C6-A6AF-42A3F4FD17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5268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EEA9-B7B6-4500-8C73-F33715523DA8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9408-487A-47C6-A6AF-42A3F4FD17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6633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EEA9-B7B6-4500-8C73-F33715523DA8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9408-487A-47C6-A6AF-42A3F4FD17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9089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EEA9-B7B6-4500-8C73-F33715523DA8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9408-487A-47C6-A6AF-42A3F4FD17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609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EEA9-B7B6-4500-8C73-F33715523DA8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9408-487A-47C6-A6AF-42A3F4FD17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3702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EEA9-B7B6-4500-8C73-F33715523DA8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9408-487A-47C6-A6AF-42A3F4FD17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9148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EEA9-B7B6-4500-8C73-F33715523DA8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9408-487A-47C6-A6AF-42A3F4FD17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2518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EEA9-B7B6-4500-8C73-F33715523DA8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9408-487A-47C6-A6AF-42A3F4FD17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0655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EEA9-B7B6-4500-8C73-F33715523DA8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9408-487A-47C6-A6AF-42A3F4FD17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521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EEA9-B7B6-4500-8C73-F33715523DA8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9408-487A-47C6-A6AF-42A3F4FD17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127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BEEA9-B7B6-4500-8C73-F33715523DA8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E9408-487A-47C6-A6AF-42A3F4FD17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475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00042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Trường Tiểu học Ái Mộ A</a:t>
            </a:r>
            <a:endParaRPr lang="en-US" sz="4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29526" y="2216530"/>
            <a:ext cx="63001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Môn: Toán</a:t>
            </a:r>
          </a:p>
          <a:p>
            <a:r>
              <a:rPr lang="en-US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Tên bài: Ki – lo – gam</a:t>
            </a:r>
          </a:p>
          <a:p>
            <a:r>
              <a:rPr lang="en-US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Tuần: 7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1926" y="5844621"/>
            <a:ext cx="6300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 viên: Nguyễn Thị Minh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6014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33"/>
          <p:cNvGrpSpPr>
            <a:grpSpLocks/>
          </p:cNvGrpSpPr>
          <p:nvPr/>
        </p:nvGrpSpPr>
        <p:grpSpPr bwMode="auto">
          <a:xfrm>
            <a:off x="1187624" y="2214554"/>
            <a:ext cx="1025302" cy="1194618"/>
            <a:chOff x="1440" y="528"/>
            <a:chExt cx="336" cy="432"/>
          </a:xfrm>
        </p:grpSpPr>
        <p:sp>
          <p:nvSpPr>
            <p:cNvPr id="11" name="AutoShape 34"/>
            <p:cNvSpPr>
              <a:spLocks noChangeArrowheads="1"/>
            </p:cNvSpPr>
            <p:nvPr/>
          </p:nvSpPr>
          <p:spPr bwMode="auto">
            <a:xfrm>
              <a:off x="1440" y="576"/>
              <a:ext cx="336" cy="384"/>
            </a:xfrm>
            <a:prstGeom prst="flowChartMagneticDisk">
              <a:avLst/>
            </a:prstGeom>
            <a:solidFill>
              <a:srgbClr val="32E9F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vi-VN" sz="2800" b="1">
                  <a:solidFill>
                    <a:srgbClr val="FF0000"/>
                  </a:solidFill>
                </a:rPr>
                <a:t>1kg</a:t>
              </a:r>
            </a:p>
          </p:txBody>
        </p:sp>
        <p:sp>
          <p:nvSpPr>
            <p:cNvPr id="12" name="AutoShape 35"/>
            <p:cNvSpPr>
              <a:spLocks noChangeArrowheads="1"/>
            </p:cNvSpPr>
            <p:nvPr/>
          </p:nvSpPr>
          <p:spPr bwMode="auto">
            <a:xfrm>
              <a:off x="1536" y="528"/>
              <a:ext cx="144" cy="144"/>
            </a:xfrm>
            <a:prstGeom prst="flowChartMagneticDisk">
              <a:avLst/>
            </a:prstGeom>
            <a:solidFill>
              <a:srgbClr val="32E9F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</p:grpSp>
      <p:grpSp>
        <p:nvGrpSpPr>
          <p:cNvPr id="13" name="Group 33"/>
          <p:cNvGrpSpPr>
            <a:grpSpLocks/>
          </p:cNvGrpSpPr>
          <p:nvPr/>
        </p:nvGrpSpPr>
        <p:grpSpPr bwMode="auto">
          <a:xfrm>
            <a:off x="6804248" y="4643446"/>
            <a:ext cx="1224136" cy="1655900"/>
            <a:chOff x="1440" y="528"/>
            <a:chExt cx="336" cy="432"/>
          </a:xfrm>
        </p:grpSpPr>
        <p:sp>
          <p:nvSpPr>
            <p:cNvPr id="14" name="AutoShape 34"/>
            <p:cNvSpPr>
              <a:spLocks noChangeArrowheads="1"/>
            </p:cNvSpPr>
            <p:nvPr/>
          </p:nvSpPr>
          <p:spPr bwMode="auto">
            <a:xfrm>
              <a:off x="1440" y="576"/>
              <a:ext cx="336" cy="384"/>
            </a:xfrm>
            <a:prstGeom prst="flowChartMagneticDisk">
              <a:avLst/>
            </a:prstGeom>
            <a:solidFill>
              <a:srgbClr val="32E9F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vi-VN" sz="2800" b="1" smtClean="0">
                  <a:solidFill>
                    <a:srgbClr val="FF0000"/>
                  </a:solidFill>
                </a:rPr>
                <a:t>2kg</a:t>
              </a:r>
              <a:endParaRPr lang="en-US" altLang="vi-VN" sz="2800" b="1">
                <a:solidFill>
                  <a:srgbClr val="FF0000"/>
                </a:solidFill>
              </a:endParaRPr>
            </a:p>
          </p:txBody>
        </p:sp>
        <p:sp>
          <p:nvSpPr>
            <p:cNvPr id="19" name="AutoShape 35"/>
            <p:cNvSpPr>
              <a:spLocks noChangeArrowheads="1"/>
            </p:cNvSpPr>
            <p:nvPr/>
          </p:nvSpPr>
          <p:spPr bwMode="auto">
            <a:xfrm>
              <a:off x="1536" y="528"/>
              <a:ext cx="144" cy="144"/>
            </a:xfrm>
            <a:prstGeom prst="flowChartMagneticDisk">
              <a:avLst/>
            </a:prstGeom>
            <a:solidFill>
              <a:srgbClr val="32E9F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</p:grpSp>
      <p:grpSp>
        <p:nvGrpSpPr>
          <p:cNvPr id="20" name="Group 33"/>
          <p:cNvGrpSpPr>
            <a:grpSpLocks/>
          </p:cNvGrpSpPr>
          <p:nvPr/>
        </p:nvGrpSpPr>
        <p:grpSpPr bwMode="auto">
          <a:xfrm>
            <a:off x="3750867" y="2357430"/>
            <a:ext cx="1973261" cy="2808935"/>
            <a:chOff x="1440" y="528"/>
            <a:chExt cx="336" cy="432"/>
          </a:xfrm>
        </p:grpSpPr>
        <p:sp>
          <p:nvSpPr>
            <p:cNvPr id="21" name="AutoShape 34"/>
            <p:cNvSpPr>
              <a:spLocks noChangeArrowheads="1"/>
            </p:cNvSpPr>
            <p:nvPr/>
          </p:nvSpPr>
          <p:spPr bwMode="auto">
            <a:xfrm>
              <a:off x="1440" y="576"/>
              <a:ext cx="336" cy="384"/>
            </a:xfrm>
            <a:prstGeom prst="flowChartMagneticDisk">
              <a:avLst/>
            </a:prstGeom>
            <a:solidFill>
              <a:srgbClr val="32E9F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vi-VN" sz="2800" b="1" smtClean="0">
                  <a:solidFill>
                    <a:srgbClr val="FF0000"/>
                  </a:solidFill>
                </a:rPr>
                <a:t>5kg</a:t>
              </a:r>
              <a:endParaRPr lang="en-US" altLang="vi-VN" sz="2800" b="1">
                <a:solidFill>
                  <a:srgbClr val="FF0000"/>
                </a:solidFill>
              </a:endParaRPr>
            </a:p>
          </p:txBody>
        </p:sp>
        <p:sp>
          <p:nvSpPr>
            <p:cNvPr id="22" name="AutoShape 35"/>
            <p:cNvSpPr>
              <a:spLocks noChangeArrowheads="1"/>
            </p:cNvSpPr>
            <p:nvPr/>
          </p:nvSpPr>
          <p:spPr bwMode="auto">
            <a:xfrm>
              <a:off x="1536" y="528"/>
              <a:ext cx="144" cy="144"/>
            </a:xfrm>
            <a:prstGeom prst="flowChartMagneticDisk">
              <a:avLst/>
            </a:prstGeom>
            <a:solidFill>
              <a:srgbClr val="32E9F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</p:grpSp>
      <p:grpSp>
        <p:nvGrpSpPr>
          <p:cNvPr id="18" name="Group 33"/>
          <p:cNvGrpSpPr>
            <a:grpSpLocks/>
          </p:cNvGrpSpPr>
          <p:nvPr/>
        </p:nvGrpSpPr>
        <p:grpSpPr bwMode="auto">
          <a:xfrm>
            <a:off x="1142976" y="3786190"/>
            <a:ext cx="1584176" cy="2304256"/>
            <a:chOff x="1440" y="528"/>
            <a:chExt cx="336" cy="432"/>
          </a:xfrm>
        </p:grpSpPr>
        <p:sp>
          <p:nvSpPr>
            <p:cNvPr id="23" name="AutoShape 34"/>
            <p:cNvSpPr>
              <a:spLocks noChangeArrowheads="1"/>
            </p:cNvSpPr>
            <p:nvPr/>
          </p:nvSpPr>
          <p:spPr bwMode="auto">
            <a:xfrm>
              <a:off x="1440" y="576"/>
              <a:ext cx="336" cy="384"/>
            </a:xfrm>
            <a:prstGeom prst="flowChartMagneticDisk">
              <a:avLst/>
            </a:prstGeom>
            <a:solidFill>
              <a:srgbClr val="32E9F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vi-VN" sz="2800" b="1" smtClean="0">
                  <a:solidFill>
                    <a:srgbClr val="FF0000"/>
                  </a:solidFill>
                </a:rPr>
                <a:t>4kg</a:t>
              </a:r>
              <a:endParaRPr lang="en-US" altLang="vi-VN" sz="2800" b="1">
                <a:solidFill>
                  <a:srgbClr val="FF0000"/>
                </a:solidFill>
              </a:endParaRPr>
            </a:p>
          </p:txBody>
        </p:sp>
        <p:sp>
          <p:nvSpPr>
            <p:cNvPr id="24" name="AutoShape 35"/>
            <p:cNvSpPr>
              <a:spLocks noChangeArrowheads="1"/>
            </p:cNvSpPr>
            <p:nvPr/>
          </p:nvSpPr>
          <p:spPr bwMode="auto">
            <a:xfrm>
              <a:off x="1536" y="528"/>
              <a:ext cx="144" cy="144"/>
            </a:xfrm>
            <a:prstGeom prst="flowChartMagneticDisk">
              <a:avLst/>
            </a:prstGeom>
            <a:solidFill>
              <a:srgbClr val="32E9F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</p:grpSp>
      <p:grpSp>
        <p:nvGrpSpPr>
          <p:cNvPr id="25" name="Group 33"/>
          <p:cNvGrpSpPr>
            <a:grpSpLocks/>
          </p:cNvGrpSpPr>
          <p:nvPr/>
        </p:nvGrpSpPr>
        <p:grpSpPr bwMode="auto">
          <a:xfrm>
            <a:off x="6588224" y="2000240"/>
            <a:ext cx="1504116" cy="1795528"/>
            <a:chOff x="1440" y="528"/>
            <a:chExt cx="336" cy="432"/>
          </a:xfrm>
        </p:grpSpPr>
        <p:sp>
          <p:nvSpPr>
            <p:cNvPr id="26" name="AutoShape 34"/>
            <p:cNvSpPr>
              <a:spLocks noChangeArrowheads="1"/>
            </p:cNvSpPr>
            <p:nvPr/>
          </p:nvSpPr>
          <p:spPr bwMode="auto">
            <a:xfrm>
              <a:off x="1440" y="576"/>
              <a:ext cx="336" cy="384"/>
            </a:xfrm>
            <a:prstGeom prst="flowChartMagneticDisk">
              <a:avLst/>
            </a:prstGeom>
            <a:solidFill>
              <a:srgbClr val="32E9F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vi-VN" sz="2800" b="1" smtClean="0">
                  <a:solidFill>
                    <a:srgbClr val="FF0000"/>
                  </a:solidFill>
                </a:rPr>
                <a:t>3kg</a:t>
              </a:r>
              <a:endParaRPr lang="en-US" altLang="vi-VN" sz="2800" b="1">
                <a:solidFill>
                  <a:srgbClr val="FF0000"/>
                </a:solidFill>
              </a:endParaRPr>
            </a:p>
          </p:txBody>
        </p:sp>
        <p:sp>
          <p:nvSpPr>
            <p:cNvPr id="27" name="AutoShape 35"/>
            <p:cNvSpPr>
              <a:spLocks noChangeArrowheads="1"/>
            </p:cNvSpPr>
            <p:nvPr/>
          </p:nvSpPr>
          <p:spPr bwMode="auto">
            <a:xfrm>
              <a:off x="1536" y="528"/>
              <a:ext cx="144" cy="144"/>
            </a:xfrm>
            <a:prstGeom prst="flowChartMagneticDisk">
              <a:avLst/>
            </a:prstGeom>
            <a:solidFill>
              <a:srgbClr val="32E9F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785786" y="1000108"/>
            <a:ext cx="8216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 các số đo khối lượng các quả cân sau: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845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110048" y="642918"/>
            <a:ext cx="4676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Củng cố - Dặn dò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9552" y="2628201"/>
            <a:ext cx="5104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Chúng ta vừa học bài gì?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9552" y="3431902"/>
            <a:ext cx="82161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 vị đo khối lượng ki-lô-gam viết tắt như thế nào?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17689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2079104"/>
          </a:xfrm>
        </p:spPr>
        <p:txBody>
          <a:bodyPr>
            <a:normAutofit/>
          </a:bodyPr>
          <a:lstStyle/>
          <a:p>
            <a:pPr algn="l"/>
            <a:r>
              <a:rPr lang="en-US" sz="31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en-US" sz="3100" b="1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100" b="1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100" b="1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1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31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1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1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1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95536" y="3717033"/>
            <a:ext cx="4040188" cy="22322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smtClean="0">
                <a:solidFill>
                  <a:schemeClr val="accent4">
                    <a:lumMod val="50000"/>
                  </a:schemeClr>
                </a:solidFill>
              </a:rPr>
              <a:t>    Tóm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tắt :           </a:t>
            </a:r>
          </a:p>
          <a:p>
            <a:pPr marL="0" indent="0">
              <a:buNone/>
            </a:pP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</a:rPr>
              <a:t>Em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: 8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</a:rPr>
              <a:t>tuổi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</a:rPr>
              <a:t>Anh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</a:rPr>
              <a:t>hơn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</a:rPr>
              <a:t>em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: 5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</a:rPr>
              <a:t>tuổi</a:t>
            </a:r>
            <a:endParaRPr lang="en-US" sz="28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</a:rPr>
              <a:t>Anh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: ...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</a:rPr>
              <a:t>tuổi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?</a:t>
            </a: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020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2079104"/>
          </a:xfrm>
        </p:spPr>
        <p:txBody>
          <a:bodyPr>
            <a:normAutofit/>
          </a:bodyPr>
          <a:lstStyle/>
          <a:p>
            <a:pPr algn="l"/>
            <a:r>
              <a:rPr lang="en-US" sz="31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 tra bài cũ: </a:t>
            </a:r>
            <a:br>
              <a:rPr lang="en-US" sz="31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10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en-US" sz="3100" b="1" i="1" u="sng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Bài toán:</a:t>
            </a:r>
            <a:r>
              <a:rPr lang="en-US" sz="31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1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1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Em 8 tuổi, anh hơn em 5 tuổi. Hỏi anh bao nhiêu tuổi?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678165" y="3244334"/>
            <a:ext cx="1350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  <a:endParaRPr lang="en-US" sz="2800" u="sng"/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467544" y="3870176"/>
            <a:ext cx="8229600" cy="2079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1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1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1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1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1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1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8 + 5 = 13 (</a:t>
            </a:r>
            <a:r>
              <a:rPr lang="en-US" sz="31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1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sz="31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3100" b="1" i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100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i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1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13 </a:t>
            </a:r>
            <a:r>
              <a:rPr lang="en-US" sz="31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31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47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16"/>
          <p:cNvGrpSpPr>
            <a:grpSpLocks/>
          </p:cNvGrpSpPr>
          <p:nvPr/>
        </p:nvGrpSpPr>
        <p:grpSpPr bwMode="auto">
          <a:xfrm>
            <a:off x="1691680" y="2636912"/>
            <a:ext cx="5319264" cy="2848860"/>
            <a:chOff x="2976" y="2352"/>
            <a:chExt cx="1824" cy="1104"/>
          </a:xfrm>
        </p:grpSpPr>
        <p:pic>
          <p:nvPicPr>
            <p:cNvPr id="35" name="Picture 17" descr="CAnRobecvan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18823" r="29471" b="27058"/>
            <a:stretch>
              <a:fillRect/>
            </a:stretch>
          </p:blipFill>
          <p:spPr bwMode="auto">
            <a:xfrm>
              <a:off x="2976" y="2352"/>
              <a:ext cx="1680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" name="Rectangle 18"/>
            <p:cNvSpPr>
              <a:spLocks noChangeArrowheads="1"/>
            </p:cNvSpPr>
            <p:nvPr/>
          </p:nvSpPr>
          <p:spPr bwMode="auto">
            <a:xfrm>
              <a:off x="4560" y="3120"/>
              <a:ext cx="240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vi-VN" altLang="vi-VN"/>
            </a:p>
          </p:txBody>
        </p:sp>
      </p:grp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43488" y="5805264"/>
            <a:ext cx="8229600" cy="583059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Đây là gì ? </a:t>
            </a:r>
          </a:p>
        </p:txBody>
      </p:sp>
      <p:cxnSp>
        <p:nvCxnSpPr>
          <p:cNvPr id="19" name="Straight Connector 18"/>
          <p:cNvCxnSpPr>
            <a:stCxn id="14" idx="0"/>
            <a:endCxn id="14" idx="0"/>
          </p:cNvCxnSpPr>
          <p:nvPr/>
        </p:nvCxnSpPr>
        <p:spPr>
          <a:xfrm>
            <a:off x="4407762" y="370649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ontent Placeholder 10"/>
          <p:cNvSpPr txBox="1">
            <a:spLocks/>
          </p:cNvSpPr>
          <p:nvPr/>
        </p:nvSpPr>
        <p:spPr>
          <a:xfrm>
            <a:off x="467544" y="5884267"/>
            <a:ext cx="8229600" cy="5690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Cái cân đĩa 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itle 1"/>
          <p:cNvSpPr txBox="1">
            <a:spLocks/>
          </p:cNvSpPr>
          <p:nvPr/>
        </p:nvSpPr>
        <p:spPr>
          <a:xfrm>
            <a:off x="638920" y="5812259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Cân đĩa có cấu tạo như thế nào ? 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itle 1"/>
          <p:cNvSpPr txBox="1">
            <a:spLocks/>
          </p:cNvSpPr>
          <p:nvPr/>
        </p:nvSpPr>
        <p:spPr>
          <a:xfrm>
            <a:off x="942941" y="5826249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Cân đĩa có hai đĩa, giữa đĩa có vạch thăng bằng và kim thăng bằng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flipH="1">
            <a:off x="3131840" y="2276872"/>
            <a:ext cx="1568394" cy="10801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4700234" y="2276872"/>
            <a:ext cx="1023894" cy="10801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4236670" y="2276872"/>
            <a:ext cx="463564" cy="8640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>
            <a:off x="4236670" y="2324264"/>
            <a:ext cx="417664" cy="5084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024660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5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5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50"/>
                            </p:stCondLst>
                            <p:childTnLst>
                              <p:par>
                                <p:cTn id="4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750"/>
                            </p:stCondLst>
                            <p:childTnLst>
                              <p:par>
                                <p:cTn id="4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25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75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1" grpId="1" build="p"/>
      <p:bldP spid="47" grpId="0" build="p"/>
      <p:bldP spid="47" grpId="1" build="allAtOnce"/>
      <p:bldP spid="48" grpId="0"/>
      <p:bldP spid="48" grpId="1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061048" y="1681964"/>
            <a:ext cx="5319264" cy="2848860"/>
            <a:chOff x="2976" y="2352"/>
            <a:chExt cx="1824" cy="1104"/>
          </a:xfrm>
        </p:grpSpPr>
        <p:pic>
          <p:nvPicPr>
            <p:cNvPr id="4123" name="Picture 17" descr="CAnRobecvan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18823" r="29471" b="27058"/>
            <a:stretch>
              <a:fillRect/>
            </a:stretch>
          </p:blipFill>
          <p:spPr bwMode="auto">
            <a:xfrm>
              <a:off x="2976" y="2352"/>
              <a:ext cx="1680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18"/>
            <p:cNvSpPr>
              <a:spLocks noChangeArrowheads="1"/>
            </p:cNvSpPr>
            <p:nvPr/>
          </p:nvSpPr>
          <p:spPr bwMode="auto">
            <a:xfrm>
              <a:off x="4560" y="3120"/>
              <a:ext cx="240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vi-VN" altLang="vi-VN"/>
            </a:p>
          </p:txBody>
        </p:sp>
      </p:grpSp>
      <p:sp>
        <p:nvSpPr>
          <p:cNvPr id="4115" name="Line 19"/>
          <p:cNvSpPr>
            <a:spLocks noChangeShapeType="1"/>
          </p:cNvSpPr>
          <p:nvPr/>
        </p:nvSpPr>
        <p:spPr bwMode="auto">
          <a:xfrm flipH="1" flipV="1">
            <a:off x="4515758" y="1932598"/>
            <a:ext cx="102270" cy="61931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117" name="Picture 21" descr="Harmidaul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000" r="12000"/>
          <a:stretch>
            <a:fillRect/>
          </a:stretch>
        </p:blipFill>
        <p:spPr bwMode="auto">
          <a:xfrm rot="5279929">
            <a:off x="2495479" y="1074827"/>
            <a:ext cx="1220572" cy="179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8" name="Picture 22" descr="20935370-images2035088_moon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1956" t="22800" r="6969" b="16403"/>
          <a:stretch>
            <a:fillRect/>
          </a:stretch>
        </p:blipFill>
        <p:spPr bwMode="auto">
          <a:xfrm>
            <a:off x="5097402" y="1311480"/>
            <a:ext cx="1679768" cy="1238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2061048" y="4805581"/>
            <a:ext cx="56072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>
                <a:solidFill>
                  <a:srgbClr val="000066"/>
                </a:solidFill>
                <a:latin typeface="Times New Roman" pitchFamily="18" charset="0"/>
              </a:rPr>
              <a:t>Gói kẹo </a:t>
            </a:r>
            <a:r>
              <a:rPr lang="en-US" altLang="vi-VN" sz="3200" b="1">
                <a:solidFill>
                  <a:srgbClr val="A50021"/>
                </a:solidFill>
                <a:latin typeface="Times New Roman" pitchFamily="18" charset="0"/>
              </a:rPr>
              <a:t>nặng hơn</a:t>
            </a:r>
            <a:r>
              <a:rPr lang="en-US" altLang="vi-VN" sz="3200" b="1">
                <a:solidFill>
                  <a:srgbClr val="000066"/>
                </a:solidFill>
                <a:latin typeface="Times New Roman" pitchFamily="18" charset="0"/>
              </a:rPr>
              <a:t> gói bánh.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2061048" y="5504656"/>
            <a:ext cx="56072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>
                <a:solidFill>
                  <a:srgbClr val="000066"/>
                </a:solidFill>
                <a:latin typeface="Times New Roman" pitchFamily="18" charset="0"/>
              </a:rPr>
              <a:t>Gói bánh </a:t>
            </a:r>
            <a:r>
              <a:rPr lang="en-US" altLang="vi-VN" sz="3200" b="1">
                <a:solidFill>
                  <a:srgbClr val="A50021"/>
                </a:solidFill>
                <a:latin typeface="Times New Roman" pitchFamily="18" charset="0"/>
              </a:rPr>
              <a:t>nhẹ hơn</a:t>
            </a:r>
            <a:r>
              <a:rPr lang="en-US" altLang="vi-VN" sz="3200" b="1">
                <a:solidFill>
                  <a:srgbClr val="000066"/>
                </a:solidFill>
                <a:latin typeface="Times New Roman" pitchFamily="18" charset="0"/>
              </a:rPr>
              <a:t> gói kẹo.</a:t>
            </a:r>
          </a:p>
        </p:txBody>
      </p:sp>
    </p:spTree>
    <p:extLst>
      <p:ext uri="{BB962C8B-B14F-4D97-AF65-F5344CB8AC3E}">
        <p14:creationId xmlns:p14="http://schemas.microsoft.com/office/powerpoint/2010/main" xmlns="" val="161179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1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1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5" grpId="0" animBg="1"/>
      <p:bldP spid="4119" grpId="0"/>
      <p:bldP spid="41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30726" y="2832305"/>
            <a:ext cx="3810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000066"/>
                </a:solidFill>
                <a:latin typeface="Times New Roman" pitchFamily="18" charset="0"/>
              </a:rPr>
              <a:t>Quả cân </a:t>
            </a:r>
            <a:r>
              <a:rPr lang="en-US" altLang="vi-VN" sz="2800" b="1" smtClean="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altLang="vi-VN" sz="2800" b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smtClean="0">
                <a:solidFill>
                  <a:srgbClr val="000066"/>
                </a:solidFill>
                <a:latin typeface="Times New Roman" pitchFamily="18" charset="0"/>
              </a:rPr>
              <a:t>ki-lô-gam</a:t>
            </a:r>
            <a:endParaRPr lang="en-US" altLang="vi-VN" sz="2800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57150" y="5426060"/>
            <a:ext cx="422681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000066"/>
                </a:solidFill>
                <a:latin typeface="Times New Roman" pitchFamily="18" charset="0"/>
              </a:rPr>
              <a:t>Ki-lô-gam viết tắt là </a:t>
            </a:r>
            <a:r>
              <a:rPr lang="en-US" altLang="vi-VN" sz="2800" b="1">
                <a:solidFill>
                  <a:srgbClr val="FF0000"/>
                </a:solidFill>
                <a:latin typeface="Times New Roman" pitchFamily="18" charset="0"/>
              </a:rPr>
              <a:t>kg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4716016" y="3182531"/>
            <a:ext cx="4427984" cy="2044314"/>
            <a:chOff x="2976" y="2352"/>
            <a:chExt cx="1824" cy="1104"/>
          </a:xfrm>
        </p:grpSpPr>
        <p:pic>
          <p:nvPicPr>
            <p:cNvPr id="4121" name="Picture 26" descr="CAnRobecvan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18823" r="29471" b="27058"/>
            <a:stretch>
              <a:fillRect/>
            </a:stretch>
          </p:blipFill>
          <p:spPr bwMode="auto">
            <a:xfrm>
              <a:off x="2976" y="2352"/>
              <a:ext cx="1680" cy="1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22" name="Rectangle 27"/>
            <p:cNvSpPr>
              <a:spLocks noChangeArrowheads="1"/>
            </p:cNvSpPr>
            <p:nvPr/>
          </p:nvSpPr>
          <p:spPr bwMode="auto">
            <a:xfrm>
              <a:off x="4560" y="3120"/>
              <a:ext cx="240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vi-VN" altLang="vi-VN"/>
            </a:p>
          </p:txBody>
        </p:sp>
      </p:grpSp>
      <p:pic>
        <p:nvPicPr>
          <p:cNvPr id="4124" name="Picture 28" descr="Harmidaul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000" r="12000"/>
          <a:stretch>
            <a:fillRect/>
          </a:stretch>
        </p:blipFill>
        <p:spPr bwMode="auto">
          <a:xfrm rot="5279929">
            <a:off x="5056634" y="2656506"/>
            <a:ext cx="973834" cy="1268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5195282" y="5426060"/>
            <a:ext cx="38100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000066"/>
                </a:solidFill>
                <a:latin typeface="Times New Roman" pitchFamily="18" charset="0"/>
              </a:rPr>
              <a:t>Gói kẹo cân nặng</a:t>
            </a:r>
            <a:r>
              <a:rPr lang="en-US" altLang="vi-VN" sz="2800" b="1">
                <a:solidFill>
                  <a:srgbClr val="A50021"/>
                </a:solidFill>
                <a:latin typeface="Times New Roman" pitchFamily="18" charset="0"/>
              </a:rPr>
              <a:t> 1kg</a:t>
            </a:r>
            <a:r>
              <a:rPr lang="en-US" altLang="vi-VN" sz="2800" b="1">
                <a:solidFill>
                  <a:srgbClr val="000066"/>
                </a:solidFill>
                <a:latin typeface="Times New Roman" pitchFamily="18" charset="0"/>
              </a:rPr>
              <a:t>.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1314450" y="3799394"/>
            <a:ext cx="1025302" cy="1194618"/>
            <a:chOff x="1440" y="528"/>
            <a:chExt cx="336" cy="432"/>
          </a:xfrm>
        </p:grpSpPr>
        <p:sp>
          <p:nvSpPr>
            <p:cNvPr id="8" name="AutoShape 34"/>
            <p:cNvSpPr>
              <a:spLocks noChangeArrowheads="1"/>
            </p:cNvSpPr>
            <p:nvPr/>
          </p:nvSpPr>
          <p:spPr bwMode="auto">
            <a:xfrm>
              <a:off x="1440" y="576"/>
              <a:ext cx="336" cy="384"/>
            </a:xfrm>
            <a:prstGeom prst="flowChartMagneticDisk">
              <a:avLst/>
            </a:prstGeom>
            <a:solidFill>
              <a:srgbClr val="32E9F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vi-VN" sz="2400" b="1">
                  <a:solidFill>
                    <a:srgbClr val="FF0000"/>
                  </a:solidFill>
                </a:rPr>
                <a:t>1kg</a:t>
              </a:r>
            </a:p>
          </p:txBody>
        </p:sp>
        <p:sp>
          <p:nvSpPr>
            <p:cNvPr id="9" name="AutoShape 35"/>
            <p:cNvSpPr>
              <a:spLocks noChangeArrowheads="1"/>
            </p:cNvSpPr>
            <p:nvPr/>
          </p:nvSpPr>
          <p:spPr bwMode="auto">
            <a:xfrm>
              <a:off x="1536" y="528"/>
              <a:ext cx="144" cy="144"/>
            </a:xfrm>
            <a:prstGeom prst="flowChartMagneticDisk">
              <a:avLst/>
            </a:prstGeom>
            <a:solidFill>
              <a:srgbClr val="32E9F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</p:grp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7447844" y="2848507"/>
            <a:ext cx="1022022" cy="1014035"/>
            <a:chOff x="1440" y="528"/>
            <a:chExt cx="336" cy="432"/>
          </a:xfrm>
        </p:grpSpPr>
        <p:sp>
          <p:nvSpPr>
            <p:cNvPr id="10" name="AutoShape 37"/>
            <p:cNvSpPr>
              <a:spLocks noChangeArrowheads="1"/>
            </p:cNvSpPr>
            <p:nvPr/>
          </p:nvSpPr>
          <p:spPr bwMode="auto">
            <a:xfrm>
              <a:off x="1440" y="576"/>
              <a:ext cx="336" cy="384"/>
            </a:xfrm>
            <a:prstGeom prst="flowChartMagneticDisk">
              <a:avLst/>
            </a:prstGeom>
            <a:solidFill>
              <a:srgbClr val="32E9F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vi-VN" sz="2400" b="1">
                  <a:solidFill>
                    <a:srgbClr val="FF0000"/>
                  </a:solidFill>
                </a:rPr>
                <a:t>1kg</a:t>
              </a:r>
            </a:p>
          </p:txBody>
        </p:sp>
        <p:sp>
          <p:nvSpPr>
            <p:cNvPr id="11" name="AutoShape 38"/>
            <p:cNvSpPr>
              <a:spLocks noChangeArrowheads="1"/>
            </p:cNvSpPr>
            <p:nvPr/>
          </p:nvSpPr>
          <p:spPr bwMode="auto">
            <a:xfrm>
              <a:off x="1536" y="528"/>
              <a:ext cx="144" cy="144"/>
            </a:xfrm>
            <a:prstGeom prst="flowChartMagneticDisk">
              <a:avLst/>
            </a:prstGeom>
            <a:solidFill>
              <a:srgbClr val="32E9F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</p:grpSp>
    </p:spTree>
    <p:extLst>
      <p:ext uri="{BB962C8B-B14F-4D97-AF65-F5344CB8AC3E}">
        <p14:creationId xmlns:p14="http://schemas.microsoft.com/office/powerpoint/2010/main" xmlns="" val="139581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10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/>
      <p:bldP spid="4111" grpId="0"/>
      <p:bldP spid="41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33"/>
          <p:cNvGrpSpPr>
            <a:grpSpLocks/>
          </p:cNvGrpSpPr>
          <p:nvPr/>
        </p:nvGrpSpPr>
        <p:grpSpPr bwMode="auto">
          <a:xfrm>
            <a:off x="1314448" y="4149080"/>
            <a:ext cx="1025302" cy="1194618"/>
            <a:chOff x="1440" y="528"/>
            <a:chExt cx="336" cy="432"/>
          </a:xfrm>
        </p:grpSpPr>
        <p:sp>
          <p:nvSpPr>
            <p:cNvPr id="11" name="AutoShape 34"/>
            <p:cNvSpPr>
              <a:spLocks noChangeArrowheads="1"/>
            </p:cNvSpPr>
            <p:nvPr/>
          </p:nvSpPr>
          <p:spPr bwMode="auto">
            <a:xfrm>
              <a:off x="1440" y="576"/>
              <a:ext cx="336" cy="384"/>
            </a:xfrm>
            <a:prstGeom prst="flowChartMagneticDisk">
              <a:avLst/>
            </a:prstGeom>
            <a:solidFill>
              <a:srgbClr val="32E9F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vi-VN" sz="2800" b="1">
                  <a:solidFill>
                    <a:srgbClr val="FF0000"/>
                  </a:solidFill>
                </a:rPr>
                <a:t>1kg</a:t>
              </a:r>
            </a:p>
          </p:txBody>
        </p:sp>
        <p:sp>
          <p:nvSpPr>
            <p:cNvPr id="12" name="AutoShape 35"/>
            <p:cNvSpPr>
              <a:spLocks noChangeArrowheads="1"/>
            </p:cNvSpPr>
            <p:nvPr/>
          </p:nvSpPr>
          <p:spPr bwMode="auto">
            <a:xfrm>
              <a:off x="1536" y="528"/>
              <a:ext cx="144" cy="144"/>
            </a:xfrm>
            <a:prstGeom prst="flowChartMagneticDisk">
              <a:avLst/>
            </a:prstGeom>
            <a:solidFill>
              <a:srgbClr val="32E9F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</p:grpSp>
      <p:grpSp>
        <p:nvGrpSpPr>
          <p:cNvPr id="13" name="Group 33"/>
          <p:cNvGrpSpPr>
            <a:grpSpLocks/>
          </p:cNvGrpSpPr>
          <p:nvPr/>
        </p:nvGrpSpPr>
        <p:grpSpPr bwMode="auto">
          <a:xfrm>
            <a:off x="4067944" y="3717032"/>
            <a:ext cx="1224136" cy="1655900"/>
            <a:chOff x="1440" y="528"/>
            <a:chExt cx="336" cy="432"/>
          </a:xfrm>
        </p:grpSpPr>
        <p:sp>
          <p:nvSpPr>
            <p:cNvPr id="14" name="AutoShape 34"/>
            <p:cNvSpPr>
              <a:spLocks noChangeArrowheads="1"/>
            </p:cNvSpPr>
            <p:nvPr/>
          </p:nvSpPr>
          <p:spPr bwMode="auto">
            <a:xfrm>
              <a:off x="1440" y="576"/>
              <a:ext cx="336" cy="384"/>
            </a:xfrm>
            <a:prstGeom prst="flowChartMagneticDisk">
              <a:avLst/>
            </a:prstGeom>
            <a:solidFill>
              <a:srgbClr val="32E9F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vi-VN" sz="2800" b="1" smtClean="0">
                  <a:solidFill>
                    <a:srgbClr val="FF0000"/>
                  </a:solidFill>
                </a:rPr>
                <a:t>2kg</a:t>
              </a:r>
              <a:endParaRPr lang="en-US" altLang="vi-VN" sz="2800" b="1">
                <a:solidFill>
                  <a:srgbClr val="FF0000"/>
                </a:solidFill>
              </a:endParaRPr>
            </a:p>
          </p:txBody>
        </p:sp>
        <p:sp>
          <p:nvSpPr>
            <p:cNvPr id="19" name="AutoShape 35"/>
            <p:cNvSpPr>
              <a:spLocks noChangeArrowheads="1"/>
            </p:cNvSpPr>
            <p:nvPr/>
          </p:nvSpPr>
          <p:spPr bwMode="auto">
            <a:xfrm>
              <a:off x="1536" y="528"/>
              <a:ext cx="144" cy="144"/>
            </a:xfrm>
            <a:prstGeom prst="flowChartMagneticDisk">
              <a:avLst/>
            </a:prstGeom>
            <a:solidFill>
              <a:srgbClr val="32E9F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</p:grpSp>
      <p:grpSp>
        <p:nvGrpSpPr>
          <p:cNvPr id="20" name="Group 33"/>
          <p:cNvGrpSpPr>
            <a:grpSpLocks/>
          </p:cNvGrpSpPr>
          <p:nvPr/>
        </p:nvGrpSpPr>
        <p:grpSpPr bwMode="auto">
          <a:xfrm>
            <a:off x="7075090" y="2852936"/>
            <a:ext cx="1529358" cy="2592288"/>
            <a:chOff x="1440" y="528"/>
            <a:chExt cx="336" cy="432"/>
          </a:xfrm>
        </p:grpSpPr>
        <p:sp>
          <p:nvSpPr>
            <p:cNvPr id="21" name="AutoShape 34"/>
            <p:cNvSpPr>
              <a:spLocks noChangeArrowheads="1"/>
            </p:cNvSpPr>
            <p:nvPr/>
          </p:nvSpPr>
          <p:spPr bwMode="auto">
            <a:xfrm>
              <a:off x="1440" y="576"/>
              <a:ext cx="336" cy="384"/>
            </a:xfrm>
            <a:prstGeom prst="flowChartMagneticDisk">
              <a:avLst/>
            </a:prstGeom>
            <a:solidFill>
              <a:srgbClr val="32E9F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vi-VN" sz="2800" b="1" smtClean="0">
                  <a:solidFill>
                    <a:srgbClr val="FF0000"/>
                  </a:solidFill>
                </a:rPr>
                <a:t>5kg</a:t>
              </a:r>
              <a:endParaRPr lang="en-US" altLang="vi-VN" sz="2800" b="1">
                <a:solidFill>
                  <a:srgbClr val="FF0000"/>
                </a:solidFill>
              </a:endParaRPr>
            </a:p>
          </p:txBody>
        </p:sp>
        <p:sp>
          <p:nvSpPr>
            <p:cNvPr id="22" name="AutoShape 35"/>
            <p:cNvSpPr>
              <a:spLocks noChangeArrowheads="1"/>
            </p:cNvSpPr>
            <p:nvPr/>
          </p:nvSpPr>
          <p:spPr bwMode="auto">
            <a:xfrm>
              <a:off x="1536" y="528"/>
              <a:ext cx="144" cy="144"/>
            </a:xfrm>
            <a:prstGeom prst="flowChartMagneticDisk">
              <a:avLst/>
            </a:prstGeom>
            <a:solidFill>
              <a:srgbClr val="32E9F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</p:grp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3775307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107504" y="2041684"/>
            <a:ext cx="8291264" cy="523220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u="sng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u="sng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Group 5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2140590296"/>
              </p:ext>
            </p:extLst>
          </p:nvPr>
        </p:nvGraphicFramePr>
        <p:xfrm>
          <a:off x="174339" y="2639170"/>
          <a:ext cx="8802776" cy="3958182"/>
        </p:xfrm>
        <a:graphic>
          <a:graphicData uri="http://schemas.openxmlformats.org/drawingml/2006/table">
            <a:tbl>
              <a:tblPr/>
              <a:tblGrid>
                <a:gridCol w="1402356"/>
                <a:gridCol w="1697589"/>
                <a:gridCol w="1945788"/>
                <a:gridCol w="3757043"/>
              </a:tblGrid>
              <a:tr h="26467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7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Đọc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7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Viết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" name="Picture 40" descr="1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39874" y="2909610"/>
            <a:ext cx="1464174" cy="1747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1" descr="2k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485674"/>
            <a:ext cx="1304414" cy="1187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5" descr="3k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64790" y="2693586"/>
            <a:ext cx="3463636" cy="2201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39801087"/>
              </p:ext>
            </p:extLst>
          </p:nvPr>
        </p:nvGraphicFramePr>
        <p:xfrm>
          <a:off x="3347864" y="5357882"/>
          <a:ext cx="191692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6926"/>
              </a:tblGrid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lô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-gam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26835631"/>
              </p:ext>
            </p:extLst>
          </p:nvPr>
        </p:nvGraphicFramePr>
        <p:xfrm>
          <a:off x="1771560" y="6122402"/>
          <a:ext cx="1360280" cy="459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280"/>
              </a:tblGrid>
              <a:tr h="4596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kg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55807890"/>
              </p:ext>
            </p:extLst>
          </p:nvPr>
        </p:nvGraphicFramePr>
        <p:xfrm>
          <a:off x="3347864" y="6122402"/>
          <a:ext cx="177291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2910"/>
              </a:tblGrid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kg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64932657"/>
              </p:ext>
            </p:extLst>
          </p:nvPr>
        </p:nvGraphicFramePr>
        <p:xfrm>
          <a:off x="6300192" y="6122402"/>
          <a:ext cx="177291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2910"/>
              </a:tblGrid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kg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73444509"/>
              </p:ext>
            </p:extLst>
          </p:nvPr>
        </p:nvGraphicFramePr>
        <p:xfrm>
          <a:off x="5580112" y="5357882"/>
          <a:ext cx="288032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</a:tblGrid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Ba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lô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-gam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61994098"/>
              </p:ext>
            </p:extLst>
          </p:nvPr>
        </p:nvGraphicFramePr>
        <p:xfrm>
          <a:off x="1619672" y="5357882"/>
          <a:ext cx="177291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2910"/>
              </a:tblGrid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lô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-gam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" name="Title 3"/>
          <p:cNvSpPr txBox="1">
            <a:spLocks/>
          </p:cNvSpPr>
          <p:nvPr/>
        </p:nvSpPr>
        <p:spPr>
          <a:xfrm>
            <a:off x="203548" y="1410950"/>
            <a:ext cx="4399284" cy="649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1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4: Thực hành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6444208" y="980728"/>
            <a:ext cx="2448272" cy="1584176"/>
            <a:chOff x="6444208" y="980728"/>
            <a:chExt cx="2448272" cy="1584176"/>
          </a:xfrm>
        </p:grpSpPr>
        <p:sp>
          <p:nvSpPr>
            <p:cNvPr id="2" name="Oval 1"/>
            <p:cNvSpPr/>
            <p:nvPr/>
          </p:nvSpPr>
          <p:spPr>
            <a:xfrm>
              <a:off x="6444208" y="980728"/>
              <a:ext cx="2448272" cy="15841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itle 1"/>
            <p:cNvSpPr txBox="1">
              <a:spLocks/>
            </p:cNvSpPr>
            <p:nvPr/>
          </p:nvSpPr>
          <p:spPr>
            <a:xfrm>
              <a:off x="6912260" y="1238508"/>
              <a:ext cx="1512168" cy="106478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600" b="1" spc="5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Miệng</a:t>
              </a:r>
              <a:endPara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43371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5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88840"/>
            <a:ext cx="4968552" cy="6375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 smtClean="0">
                <a:solidFill>
                  <a:schemeClr val="accent2">
                    <a:lumMod val="50000"/>
                  </a:schemeClr>
                </a:solidFill>
              </a:rPr>
              <a:t>Bài 2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Tính (theo mẫu)</a:t>
            </a:r>
          </a:p>
          <a:p>
            <a:pPr marL="0" indent="0">
              <a:buNone/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32"/>
          <p:cNvSpPr>
            <a:spLocks noChangeArrowheads="1"/>
          </p:cNvSpPr>
          <p:nvPr/>
        </p:nvSpPr>
        <p:spPr bwMode="auto">
          <a:xfrm>
            <a:off x="708992" y="4399384"/>
            <a:ext cx="3581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66CC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6kg + 20kg  =   </a:t>
            </a:r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708992" y="5418037"/>
            <a:ext cx="3581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47kg + 12kg =   </a:t>
            </a:r>
          </a:p>
        </p:txBody>
      </p:sp>
      <p:sp>
        <p:nvSpPr>
          <p:cNvPr id="9" name="Rectangle 34"/>
          <p:cNvSpPr>
            <a:spLocks noChangeArrowheads="1"/>
          </p:cNvSpPr>
          <p:nvPr/>
        </p:nvSpPr>
        <p:spPr bwMode="auto">
          <a:xfrm>
            <a:off x="4518992" y="5418037"/>
            <a:ext cx="3581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35kg - 25kg = 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4518992" y="4427437"/>
            <a:ext cx="3581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24kg - 13kg = </a:t>
            </a:r>
          </a:p>
        </p:txBody>
      </p:sp>
      <p:sp>
        <p:nvSpPr>
          <p:cNvPr id="11" name="Rectangle 36"/>
          <p:cNvSpPr>
            <a:spLocks noChangeArrowheads="1"/>
          </p:cNvSpPr>
          <p:nvPr/>
        </p:nvSpPr>
        <p:spPr bwMode="auto">
          <a:xfrm>
            <a:off x="4518992" y="3436837"/>
            <a:ext cx="3581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10kg - 5kg   = </a:t>
            </a:r>
          </a:p>
        </p:txBody>
      </p:sp>
      <p:sp>
        <p:nvSpPr>
          <p:cNvPr id="17" name="Rectangle 37"/>
          <p:cNvSpPr>
            <a:spLocks noChangeArrowheads="1"/>
          </p:cNvSpPr>
          <p:nvPr/>
        </p:nvSpPr>
        <p:spPr bwMode="auto">
          <a:xfrm>
            <a:off x="3507432" y="4365104"/>
            <a:ext cx="1066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66CC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26kg</a:t>
            </a:r>
          </a:p>
        </p:txBody>
      </p:sp>
      <p:sp>
        <p:nvSpPr>
          <p:cNvPr id="18" name="Rectangle 38"/>
          <p:cNvSpPr>
            <a:spLocks noChangeArrowheads="1"/>
          </p:cNvSpPr>
          <p:nvPr/>
        </p:nvSpPr>
        <p:spPr bwMode="auto">
          <a:xfrm>
            <a:off x="3583632" y="5418037"/>
            <a:ext cx="1066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66CC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59kg</a:t>
            </a:r>
          </a:p>
        </p:txBody>
      </p:sp>
      <p:sp>
        <p:nvSpPr>
          <p:cNvPr id="19" name="Rectangle 39"/>
          <p:cNvSpPr>
            <a:spLocks noChangeArrowheads="1"/>
          </p:cNvSpPr>
          <p:nvPr/>
        </p:nvSpPr>
        <p:spPr bwMode="auto">
          <a:xfrm>
            <a:off x="7393632" y="3436837"/>
            <a:ext cx="1066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66CC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5kg</a:t>
            </a:r>
          </a:p>
        </p:txBody>
      </p:sp>
      <p:sp>
        <p:nvSpPr>
          <p:cNvPr id="20" name="Rectangle 40"/>
          <p:cNvSpPr>
            <a:spLocks noChangeArrowheads="1"/>
          </p:cNvSpPr>
          <p:nvPr/>
        </p:nvSpPr>
        <p:spPr bwMode="auto">
          <a:xfrm>
            <a:off x="7393632" y="4427437"/>
            <a:ext cx="1066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66CC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11kg</a:t>
            </a:r>
          </a:p>
        </p:txBody>
      </p:sp>
      <p:sp>
        <p:nvSpPr>
          <p:cNvPr id="21" name="Rectangle 41"/>
          <p:cNvSpPr>
            <a:spLocks noChangeArrowheads="1"/>
          </p:cNvSpPr>
          <p:nvPr/>
        </p:nvSpPr>
        <p:spPr bwMode="auto">
          <a:xfrm>
            <a:off x="7393632" y="5418037"/>
            <a:ext cx="1066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66CC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10kg</a:t>
            </a:r>
          </a:p>
        </p:txBody>
      </p:sp>
      <p:sp>
        <p:nvSpPr>
          <p:cNvPr id="22" name="Rectangle 31"/>
          <p:cNvSpPr>
            <a:spLocks noChangeArrowheads="1"/>
          </p:cNvSpPr>
          <p:nvPr/>
        </p:nvSpPr>
        <p:spPr bwMode="auto">
          <a:xfrm>
            <a:off x="838200" y="3212976"/>
            <a:ext cx="3812232" cy="685800"/>
          </a:xfrm>
          <a:prstGeom prst="rect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1kg +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2kg    </a:t>
            </a: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</a:rPr>
              <a:t>=        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9" name="Rectangle 37"/>
          <p:cNvSpPr>
            <a:spLocks noChangeArrowheads="1"/>
          </p:cNvSpPr>
          <p:nvPr/>
        </p:nvSpPr>
        <p:spPr bwMode="auto">
          <a:xfrm>
            <a:off x="3583632" y="3212976"/>
            <a:ext cx="1066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66CC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</a:rPr>
              <a:t>3kg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804248" y="1499418"/>
            <a:ext cx="1980220" cy="1353518"/>
            <a:chOff x="6444208" y="980728"/>
            <a:chExt cx="2448272" cy="1584176"/>
          </a:xfrm>
        </p:grpSpPr>
        <p:sp>
          <p:nvSpPr>
            <p:cNvPr id="31" name="Oval 30"/>
            <p:cNvSpPr/>
            <p:nvPr/>
          </p:nvSpPr>
          <p:spPr>
            <a:xfrm>
              <a:off x="6444208" y="980728"/>
              <a:ext cx="2448272" cy="15841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itle 1"/>
            <p:cNvSpPr txBox="1">
              <a:spLocks/>
            </p:cNvSpPr>
            <p:nvPr/>
          </p:nvSpPr>
          <p:spPr>
            <a:xfrm>
              <a:off x="6912260" y="1238508"/>
              <a:ext cx="1512168" cy="106478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600" b="1" spc="5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Vở</a:t>
              </a:r>
              <a:endPara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06837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7" grpId="0"/>
      <p:bldP spid="18" grpId="0"/>
      <p:bldP spid="19" grpId="0"/>
      <p:bldP spid="20" grpId="0"/>
      <p:bldP spid="21" grpId="0"/>
      <p:bldP spid="22" grpId="0" animBg="1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242</Words>
  <Application>Microsoft Office PowerPoint</Application>
  <PresentationFormat>On-screen Show (4:3)</PresentationFormat>
  <Paragraphs>65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Kiểm tra bài cũ:                                    Bài toán:       Em 8 tuổi, anh hơn em 5 tuổi. Hỏi anh bao nhiêu tuổi? </vt:lpstr>
      <vt:lpstr>Kiểm tra bài cũ:                                    Bài toán:       Em 8 tuổi, anh hơn em 5 tuổi. Hỏi anh bao nhiêu tuổi?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</cp:lastModifiedBy>
  <cp:revision>98</cp:revision>
  <cp:lastPrinted>2017-10-02T14:47:02Z</cp:lastPrinted>
  <dcterms:created xsi:type="dcterms:W3CDTF">2017-04-10T12:44:29Z</dcterms:created>
  <dcterms:modified xsi:type="dcterms:W3CDTF">2017-10-19T07:55:05Z</dcterms:modified>
</cp:coreProperties>
</file>