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4" r:id="rId8"/>
    <p:sldId id="263" r:id="rId9"/>
  </p:sldIdLst>
  <p:sldSz cx="9144000" cy="6858000" type="screen4x3"/>
  <p:notesSz cx="6858000" cy="9144000"/>
  <p:custDataLst>
    <p:tags r:id="rId1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800000"/>
    <a:srgbClr val="0000FF"/>
    <a:srgbClr val="FFFF00"/>
    <a:srgbClr val="6600FF"/>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4AFB2B-DD31-4046-AE1C-E24E046F1DF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CBDB8C-3BEF-4BF4-AD58-58A61ACC956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25B67-95F1-4BCD-89B6-EBFCABC91E2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067EC6-13C9-4645-A676-15B02EFF86F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ACA18D-4950-495A-A983-14F10D61536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A03FFA-5C4B-4FD4-BEA9-E2DC2DE24F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44F6B7D-45E8-47A7-8EAF-1FD9DA008E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81A4C3-E56D-45BA-8B88-CC7AFA8ADFC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7AE6314-4177-41DC-BAA1-3C37752F12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0F001A-2886-4A8E-A7EC-E445E5D458C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C6BE9E-9D9D-4634-AA22-9B07355D1C2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D7907E4-3B3E-44E7-B1FC-F23A3D74E41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slideLayout" Target="../slideLayouts/slideLayout2.xml"/><Relationship Id="rId1" Type="http://schemas.openxmlformats.org/officeDocument/2006/relationships/audio" Target="file:///E:\Nhac%20mp3\108-Ve%20dau%202%20(Truong%20Dan%20Huy).mp3" TargetMode="External"/><Relationship Id="rId6" Type="http://schemas.openxmlformats.org/officeDocument/2006/relationships/image" Target="../media/image7.gif"/><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2050" name="Picture 10" descr="Autumn-Leaves-4_17e95"/>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8199" name="WordArt 7"/>
          <p:cNvSpPr>
            <a:spLocks noChangeArrowheads="1" noChangeShapeType="1" noTextEdit="1"/>
          </p:cNvSpPr>
          <p:nvPr/>
        </p:nvSpPr>
        <p:spPr bwMode="auto">
          <a:xfrm>
            <a:off x="1524000" y="2362200"/>
            <a:ext cx="6172200" cy="1676400"/>
          </a:xfrm>
          <a:prstGeom prst="rect">
            <a:avLst/>
          </a:prstGeom>
        </p:spPr>
        <p:txBody>
          <a:bodyPr wrap="none" fromWordArt="1">
            <a:prstTxWarp prst="textPlain">
              <a:avLst>
                <a:gd name="adj" fmla="val 50000"/>
              </a:avLst>
            </a:prstTxWarp>
          </a:bodyPr>
          <a:lstStyle/>
          <a:p>
            <a:pPr algn="ctr"/>
            <a:r>
              <a:rPr lang="en-US" sz="3600" i="1" kern="10" dirty="0" err="1" smtClean="0">
                <a:ln w="25400" cap="rnd">
                  <a:solidFill>
                    <a:srgbClr val="0000FF"/>
                  </a:solidFill>
                  <a:prstDash val="sysDot"/>
                  <a:round/>
                  <a:headEnd/>
                  <a:tailEnd/>
                </a:ln>
                <a:solidFill>
                  <a:srgbClr val="0070C0"/>
                </a:solidFill>
                <a:effectLst>
                  <a:outerShdw dist="53882" dir="2700000" algn="ctr" rotWithShape="0">
                    <a:srgbClr val="C0C0C0">
                      <a:alpha val="79999"/>
                    </a:srgbClr>
                  </a:outerShdw>
                </a:effectLst>
                <a:latin typeface="Times New Roman"/>
                <a:cs typeface="Times New Roman"/>
              </a:rPr>
              <a:t>Tuần</a:t>
            </a:r>
            <a:r>
              <a:rPr lang="en-US" sz="3600" i="1" kern="10" dirty="0" smtClean="0">
                <a:ln w="25400" cap="rnd">
                  <a:solidFill>
                    <a:srgbClr val="0000FF"/>
                  </a:solidFill>
                  <a:prstDash val="sysDot"/>
                  <a:round/>
                  <a:headEnd/>
                  <a:tailEnd/>
                </a:ln>
                <a:solidFill>
                  <a:srgbClr val="0070C0"/>
                </a:solidFill>
                <a:effectLst>
                  <a:outerShdw dist="53882" dir="2700000" algn="ctr" rotWithShape="0">
                    <a:srgbClr val="C0C0C0">
                      <a:alpha val="79999"/>
                    </a:srgbClr>
                  </a:outerShdw>
                </a:effectLst>
                <a:latin typeface="Times New Roman"/>
                <a:cs typeface="Times New Roman"/>
              </a:rPr>
              <a:t> 11: TIẾNG </a:t>
            </a:r>
            <a:r>
              <a:rPr lang="en-US" sz="3600" i="1" kern="10" dirty="0">
                <a:ln w="25400" cap="rnd">
                  <a:solidFill>
                    <a:srgbClr val="0000FF"/>
                  </a:solidFill>
                  <a:prstDash val="sysDot"/>
                  <a:round/>
                  <a:headEnd/>
                  <a:tailEnd/>
                </a:ln>
                <a:solidFill>
                  <a:srgbClr val="0070C0"/>
                </a:solidFill>
                <a:effectLst>
                  <a:outerShdw dist="53882" dir="2700000" algn="ctr" rotWithShape="0">
                    <a:srgbClr val="C0C0C0">
                      <a:alpha val="79999"/>
                    </a:srgbClr>
                  </a:outerShdw>
                </a:effectLst>
                <a:latin typeface="Times New Roman"/>
                <a:cs typeface="Times New Roman"/>
              </a:rPr>
              <a:t>HÒ TRÊN SÔNG</a:t>
            </a:r>
          </a:p>
        </p:txBody>
      </p:sp>
      <p:sp>
        <p:nvSpPr>
          <p:cNvPr id="8205" name="WordArt 13"/>
          <p:cNvSpPr>
            <a:spLocks noChangeArrowheads="1" noChangeShapeType="1" noTextEdit="1"/>
          </p:cNvSpPr>
          <p:nvPr/>
        </p:nvSpPr>
        <p:spPr bwMode="auto">
          <a:xfrm>
            <a:off x="2514600" y="914400"/>
            <a:ext cx="4495800" cy="838200"/>
          </a:xfrm>
          <a:prstGeom prst="rect">
            <a:avLst/>
          </a:prstGeom>
        </p:spPr>
        <p:txBody>
          <a:bodyPr wrap="none" fromWordArt="1">
            <a:prstTxWarp prst="textPlain">
              <a:avLst>
                <a:gd name="adj" fmla="val 50000"/>
              </a:avLst>
            </a:prstTxWarp>
          </a:bodyPr>
          <a:lstStyle/>
          <a:p>
            <a:pPr algn="ctr"/>
            <a:r>
              <a:rPr lang="en-US" sz="3600" b="1"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CHÍNH </a:t>
            </a:r>
            <a:r>
              <a:rPr lang="en-US" sz="3600" b="1" kern="10" dirty="0"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TẢ - LỚP 3</a:t>
            </a:r>
            <a:endParaRPr lang="en-US" sz="3600" b="1"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05"/>
                                        </p:tgtEl>
                                        <p:attrNameLst>
                                          <p:attrName>style.visibility</p:attrName>
                                        </p:attrNameLst>
                                      </p:cBhvr>
                                      <p:to>
                                        <p:strVal val="visible"/>
                                      </p:to>
                                    </p:set>
                                    <p:animEffect transition="in" filter="blinds(horizontal)">
                                      <p:cBhvr>
                                        <p:cTn id="7" dur="500"/>
                                        <p:tgtEl>
                                          <p:spTgt spid="820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9"/>
                                        </p:tgtEl>
                                        <p:attrNameLst>
                                          <p:attrName>style.visibility</p:attrName>
                                        </p:attrNameLst>
                                      </p:cBhvr>
                                      <p:to>
                                        <p:strVal val="visible"/>
                                      </p:to>
                                    </p:set>
                                    <p:animEffect transition="in" filter="box(in)">
                                      <p:cBhvr>
                                        <p:cTn id="12" dur="500"/>
                                        <p:tgtEl>
                                          <p:spTgt spid="8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P spid="82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838200" y="2895600"/>
            <a:ext cx="5943600" cy="579438"/>
          </a:xfrm>
          <a:prstGeom prst="rect">
            <a:avLst/>
          </a:prstGeom>
          <a:noFill/>
          <a:ln w="9525">
            <a:noFill/>
            <a:miter lim="800000"/>
            <a:headEnd/>
            <a:tailEnd/>
          </a:ln>
        </p:spPr>
        <p:txBody>
          <a:bodyPr>
            <a:spAutoFit/>
          </a:bodyPr>
          <a:lstStyle/>
          <a:p>
            <a:pPr>
              <a:spcBef>
                <a:spcPct val="50000"/>
              </a:spcBef>
            </a:pPr>
            <a:r>
              <a:rPr lang="en-US" sz="3200" b="1" i="1">
                <a:solidFill>
                  <a:srgbClr val="0000FF"/>
                </a:solidFill>
                <a:latin typeface="Times New Roman" pitchFamily="18" charset="0"/>
              </a:rPr>
              <a:t>1. </a:t>
            </a:r>
            <a:r>
              <a:rPr lang="en-US" sz="3200" b="1" i="1" u="sng">
                <a:solidFill>
                  <a:srgbClr val="0000FF"/>
                </a:solidFill>
                <a:latin typeface="Times New Roman" pitchFamily="18" charset="0"/>
              </a:rPr>
              <a:t>Viết 3 từ  có vần oet</a:t>
            </a:r>
            <a:r>
              <a:rPr lang="en-US" sz="3200" b="1" i="1">
                <a:solidFill>
                  <a:srgbClr val="0000FF"/>
                </a:solidFill>
                <a:latin typeface="Times New Roman" pitchFamily="18" charset="0"/>
              </a:rPr>
              <a:t>.</a:t>
            </a:r>
          </a:p>
        </p:txBody>
      </p:sp>
      <p:pic>
        <p:nvPicPr>
          <p:cNvPr id="3075" name="Picture 8"/>
          <p:cNvPicPr>
            <a:picLocks noChangeAspect="1" noChangeArrowheads="1"/>
          </p:cNvPicPr>
          <p:nvPr/>
        </p:nvPicPr>
        <p:blipFill>
          <a:blip r:embed="rId2"/>
          <a:srcRect/>
          <a:stretch>
            <a:fillRect/>
          </a:stretch>
        </p:blipFill>
        <p:spPr bwMode="auto">
          <a:xfrm>
            <a:off x="4495800" y="3352800"/>
            <a:ext cx="152400" cy="152400"/>
          </a:xfrm>
          <a:prstGeom prst="rect">
            <a:avLst/>
          </a:prstGeom>
          <a:noFill/>
          <a:ln w="9525">
            <a:noFill/>
            <a:miter lim="800000"/>
            <a:headEnd/>
            <a:tailEnd/>
          </a:ln>
        </p:spPr>
      </p:pic>
      <p:sp>
        <p:nvSpPr>
          <p:cNvPr id="2057" name="Text Box 9"/>
          <p:cNvSpPr txBox="1">
            <a:spLocks noChangeArrowheads="1"/>
          </p:cNvSpPr>
          <p:nvPr/>
        </p:nvSpPr>
        <p:spPr bwMode="auto">
          <a:xfrm>
            <a:off x="762000" y="4495800"/>
            <a:ext cx="5334000" cy="579438"/>
          </a:xfrm>
          <a:prstGeom prst="rect">
            <a:avLst/>
          </a:prstGeom>
          <a:noFill/>
          <a:ln w="9525">
            <a:noFill/>
            <a:miter lim="800000"/>
            <a:headEnd/>
            <a:tailEnd/>
          </a:ln>
        </p:spPr>
        <p:txBody>
          <a:bodyPr>
            <a:spAutoFit/>
          </a:bodyPr>
          <a:lstStyle/>
          <a:p>
            <a:pPr>
              <a:spcBef>
                <a:spcPct val="50000"/>
              </a:spcBef>
            </a:pPr>
            <a:r>
              <a:rPr lang="en-US" sz="3200" b="1" i="1">
                <a:solidFill>
                  <a:srgbClr val="0000FF"/>
                </a:solidFill>
                <a:latin typeface="Times New Roman" pitchFamily="18" charset="0"/>
              </a:rPr>
              <a:t>2</a:t>
            </a:r>
            <a:r>
              <a:rPr lang="en-US" sz="3200" b="1" i="1" u="sng">
                <a:solidFill>
                  <a:srgbClr val="0000FF"/>
                </a:solidFill>
                <a:latin typeface="Times New Roman" pitchFamily="18" charset="0"/>
              </a:rPr>
              <a:t>. Viết 3 từ có vần et</a:t>
            </a:r>
            <a:r>
              <a:rPr lang="en-US" sz="3200" b="1" i="1">
                <a:solidFill>
                  <a:srgbClr val="0000FF"/>
                </a:solidFill>
                <a:latin typeface="Times New Roman" pitchFamily="18" charset="0"/>
              </a:rPr>
              <a:t>. </a:t>
            </a:r>
            <a:endParaRPr lang="en-US" sz="3200" b="1">
              <a:solidFill>
                <a:srgbClr val="0000FF"/>
              </a:solidFill>
              <a:latin typeface="Times New Roman" pitchFamily="18" charset="0"/>
            </a:endParaRPr>
          </a:p>
        </p:txBody>
      </p:sp>
      <p:sp>
        <p:nvSpPr>
          <p:cNvPr id="2060" name="WordArt 12"/>
          <p:cNvSpPr>
            <a:spLocks noChangeArrowheads="1" noChangeShapeType="1" noTextEdit="1"/>
          </p:cNvSpPr>
          <p:nvPr/>
        </p:nvSpPr>
        <p:spPr bwMode="auto">
          <a:xfrm>
            <a:off x="2362200" y="1447800"/>
            <a:ext cx="4086225" cy="685800"/>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ÔN </a:t>
            </a:r>
            <a:r>
              <a:rPr lang="en-US" sz="3600" b="1" kern="10" dirty="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BÀI CŨ</a:t>
            </a:r>
          </a:p>
        </p:txBody>
      </p:sp>
      <p:sp>
        <p:nvSpPr>
          <p:cNvPr id="3079" name="Text Box 13"/>
          <p:cNvSpPr txBox="1">
            <a:spLocks noChangeArrowheads="1"/>
          </p:cNvSpPr>
          <p:nvPr/>
        </p:nvSpPr>
        <p:spPr bwMode="auto">
          <a:xfrm>
            <a:off x="0" y="533400"/>
            <a:ext cx="9144000" cy="519113"/>
          </a:xfrm>
          <a:prstGeom prst="rect">
            <a:avLst/>
          </a:prstGeom>
          <a:noFill/>
          <a:ln w="9525">
            <a:noFill/>
            <a:miter lim="800000"/>
            <a:headEnd/>
            <a:tailEnd/>
          </a:ln>
        </p:spPr>
        <p:txBody>
          <a:bodyPr>
            <a:spAutoFit/>
          </a:bodyPr>
          <a:lstStyle/>
          <a:p>
            <a:pPr algn="ctr">
              <a:spcBef>
                <a:spcPct val="50000"/>
              </a:spcBef>
            </a:pPr>
            <a:r>
              <a:rPr lang="en-US" sz="2800" b="1" i="1" u="sng">
                <a:solidFill>
                  <a:srgbClr val="0000FF"/>
                </a:solidFill>
                <a:latin typeface="Times New Roman" pitchFamily="18" charset="0"/>
                <a:cs typeface="Times New Roman" pitchFamily="18" charset="0"/>
              </a:rPr>
              <a:t>Chính tả</a:t>
            </a:r>
            <a:r>
              <a:rPr lang="en-US" sz="2800" b="1" i="1">
                <a:solidFill>
                  <a:srgbClr val="0000FF"/>
                </a:solidFill>
                <a:latin typeface="Times New Roman" pitchFamily="18" charset="0"/>
                <a:cs typeface="Times New Roman" pitchFamily="18" charset="0"/>
              </a:rPr>
              <a:t> : (nghe – viết)</a:t>
            </a:r>
          </a:p>
        </p:txBody>
      </p:sp>
      <p:sp>
        <p:nvSpPr>
          <p:cNvPr id="10" name="TextBox 9"/>
          <p:cNvSpPr txBox="1">
            <a:spLocks noChangeArrowheads="1"/>
          </p:cNvSpPr>
          <p:nvPr/>
        </p:nvSpPr>
        <p:spPr bwMode="auto">
          <a:xfrm>
            <a:off x="1066800" y="3733800"/>
            <a:ext cx="6202363" cy="584200"/>
          </a:xfrm>
          <a:prstGeom prst="rect">
            <a:avLst/>
          </a:prstGeom>
          <a:noFill/>
          <a:ln w="9525">
            <a:noFill/>
            <a:miter lim="800000"/>
            <a:headEnd/>
            <a:tailEnd/>
          </a:ln>
        </p:spPr>
        <p:txBody>
          <a:bodyPr>
            <a:spAutoFit/>
          </a:bodyPr>
          <a:lstStyle/>
          <a:p>
            <a:r>
              <a:rPr lang="en-US" sz="3200">
                <a:solidFill>
                  <a:srgbClr val="FF0000"/>
                </a:solidFill>
                <a:latin typeface="Times New Roman" pitchFamily="18" charset="0"/>
                <a:cs typeface="Times New Roman" pitchFamily="18" charset="0"/>
              </a:rPr>
              <a:t>-Xoèn xoẹt, loè loẹt, toét miệng…</a:t>
            </a:r>
          </a:p>
        </p:txBody>
      </p:sp>
      <p:sp>
        <p:nvSpPr>
          <p:cNvPr id="11" name="TextBox 10"/>
          <p:cNvSpPr txBox="1">
            <a:spLocks noChangeArrowheads="1"/>
          </p:cNvSpPr>
          <p:nvPr/>
        </p:nvSpPr>
        <p:spPr bwMode="auto">
          <a:xfrm>
            <a:off x="838200" y="5334000"/>
            <a:ext cx="5822950" cy="584200"/>
          </a:xfrm>
          <a:prstGeom prst="rect">
            <a:avLst/>
          </a:prstGeom>
          <a:noFill/>
          <a:ln w="9525">
            <a:noFill/>
            <a:miter lim="800000"/>
            <a:headEnd/>
            <a:tailEnd/>
          </a:ln>
        </p:spPr>
        <p:txBody>
          <a:bodyPr>
            <a:spAutoFit/>
          </a:bodyPr>
          <a:lstStyle/>
          <a:p>
            <a:r>
              <a:rPr lang="en-US" sz="3200">
                <a:solidFill>
                  <a:srgbClr val="FF0000"/>
                </a:solidFill>
                <a:latin typeface="Times New Roman" pitchFamily="18" charset="0"/>
                <a:cs typeface="Times New Roman" pitchFamily="18" charset="0"/>
              </a:rPr>
              <a:t>  -Bánh tét, nét ch</a:t>
            </a:r>
            <a:r>
              <a:rPr lang="vi-VN" sz="3200">
                <a:solidFill>
                  <a:srgbClr val="FF0000"/>
                </a:solidFill>
                <a:latin typeface="Times New Roman" pitchFamily="18" charset="0"/>
                <a:cs typeface="Times New Roman" pitchFamily="18" charset="0"/>
              </a:rPr>
              <a:t>ữ</a:t>
            </a:r>
            <a:r>
              <a:rPr lang="en-US" sz="3200">
                <a:solidFill>
                  <a:srgbClr val="FF0000"/>
                </a:solidFill>
                <a:latin typeface="Times New Roman" pitchFamily="18" charset="0"/>
                <a:cs typeface="Times New Roman" pitchFamily="18" charset="0"/>
              </a:rPr>
              <a:t>, sấm sét…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 calcmode="lin" valueType="num">
                                      <p:cBhvr additive="base">
                                        <p:cTn id="7" dur="500" fill="hold"/>
                                        <p:tgtEl>
                                          <p:spTgt spid="2060"/>
                                        </p:tgtEl>
                                        <p:attrNameLst>
                                          <p:attrName>ppt_x</p:attrName>
                                        </p:attrNameLst>
                                      </p:cBhvr>
                                      <p:tavLst>
                                        <p:tav tm="0">
                                          <p:val>
                                            <p:strVal val="#ppt_x"/>
                                          </p:val>
                                        </p:tav>
                                        <p:tav tm="100000">
                                          <p:val>
                                            <p:strVal val="#ppt_x"/>
                                          </p:val>
                                        </p:tav>
                                      </p:tavLst>
                                    </p:anim>
                                    <p:anim calcmode="lin" valueType="num">
                                      <p:cBhvr additive="base">
                                        <p:cTn id="8" dur="500" fill="hold"/>
                                        <p:tgtEl>
                                          <p:spTgt spid="20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2054">
                                            <p:txEl>
                                              <p:pRg st="0" end="0"/>
                                            </p:txEl>
                                          </p:spTgt>
                                        </p:tgtEl>
                                        <p:attrNameLst>
                                          <p:attrName>style.visibility</p:attrName>
                                        </p:attrNameLst>
                                      </p:cBhvr>
                                      <p:to>
                                        <p:strVal val="visible"/>
                                      </p:to>
                                    </p:set>
                                    <p:anim calcmode="discrete" valueType="clr">
                                      <p:cBhvr override="childStyle">
                                        <p:cTn id="13" dur="80"/>
                                        <p:tgtEl>
                                          <p:spTgt spid="205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054">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2054">
                                            <p:txEl>
                                              <p:pRg st="0" end="0"/>
                                            </p:txEl>
                                          </p:spTgt>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2057"/>
                                        </p:tgtEl>
                                        <p:attrNameLst>
                                          <p:attrName>style.visibility</p:attrName>
                                        </p:attrNameLst>
                                      </p:cBhvr>
                                      <p:to>
                                        <p:strVal val="visible"/>
                                      </p:to>
                                    </p:set>
                                    <p:anim calcmode="discrete" valueType="clr">
                                      <p:cBhvr override="childStyle">
                                        <p:cTn id="20" dur="80"/>
                                        <p:tgtEl>
                                          <p:spTgt spid="2057"/>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057"/>
                                        </p:tgtEl>
                                        <p:attrNameLst>
                                          <p:attrName>fillcolor</p:attrName>
                                        </p:attrNameLst>
                                      </p:cBhvr>
                                      <p:tavLst>
                                        <p:tav tm="0">
                                          <p:val>
                                            <p:clrVal>
                                              <a:schemeClr val="accent2"/>
                                            </p:clrVal>
                                          </p:val>
                                        </p:tav>
                                        <p:tav tm="50000">
                                          <p:val>
                                            <p:clrVal>
                                              <a:schemeClr val="hlink"/>
                                            </p:clrVal>
                                          </p:val>
                                        </p:tav>
                                      </p:tavLst>
                                    </p:anim>
                                    <p:set>
                                      <p:cBhvr>
                                        <p:cTn id="22" dur="80"/>
                                        <p:tgtEl>
                                          <p:spTgt spid="2057"/>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P spid="2060" grpId="0" animBg="1"/>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Text Box 9"/>
          <p:cNvSpPr txBox="1">
            <a:spLocks noChangeArrowheads="1"/>
          </p:cNvSpPr>
          <p:nvPr/>
        </p:nvSpPr>
        <p:spPr bwMode="auto">
          <a:xfrm>
            <a:off x="0" y="990600"/>
            <a:ext cx="9144000" cy="519113"/>
          </a:xfrm>
          <a:prstGeom prst="rect">
            <a:avLst/>
          </a:prstGeom>
          <a:noFill/>
          <a:ln w="9525">
            <a:noFill/>
            <a:miter lim="800000"/>
            <a:headEnd/>
            <a:tailEnd/>
          </a:ln>
        </p:spPr>
        <p:txBody>
          <a:bodyPr>
            <a:spAutoFit/>
          </a:bodyPr>
          <a:lstStyle/>
          <a:p>
            <a:pPr algn="ctr">
              <a:spcBef>
                <a:spcPct val="50000"/>
              </a:spcBef>
            </a:pPr>
            <a:r>
              <a:rPr lang="en-US" sz="2800" b="1" i="1">
                <a:solidFill>
                  <a:srgbClr val="FF0000"/>
                </a:solidFill>
                <a:latin typeface="Times New Roman" pitchFamily="18" charset="0"/>
              </a:rPr>
              <a:t>Tiếng hò trên sông</a:t>
            </a:r>
          </a:p>
        </p:txBody>
      </p:sp>
      <p:sp>
        <p:nvSpPr>
          <p:cNvPr id="4099" name="Text Box 10"/>
          <p:cNvSpPr txBox="1">
            <a:spLocks noChangeArrowheads="1"/>
          </p:cNvSpPr>
          <p:nvPr/>
        </p:nvSpPr>
        <p:spPr bwMode="auto">
          <a:xfrm>
            <a:off x="838200" y="1049338"/>
            <a:ext cx="7848600" cy="366712"/>
          </a:xfrm>
          <a:prstGeom prst="rect">
            <a:avLst/>
          </a:prstGeom>
          <a:noFill/>
          <a:ln w="9525">
            <a:noFill/>
            <a:miter lim="800000"/>
            <a:headEnd/>
            <a:tailEnd/>
          </a:ln>
        </p:spPr>
        <p:txBody>
          <a:bodyPr>
            <a:spAutoFit/>
          </a:bodyPr>
          <a:lstStyle/>
          <a:p>
            <a:pPr algn="just">
              <a:spcBef>
                <a:spcPct val="50000"/>
              </a:spcBef>
            </a:pPr>
            <a:r>
              <a:rPr lang="en-US" i="1">
                <a:solidFill>
                  <a:srgbClr val="FF0000"/>
                </a:solidFill>
                <a:latin typeface="Times New Roman" pitchFamily="18" charset="0"/>
              </a:rPr>
              <a:t> </a:t>
            </a:r>
          </a:p>
        </p:txBody>
      </p:sp>
      <p:sp>
        <p:nvSpPr>
          <p:cNvPr id="3087" name="Text Box 15"/>
          <p:cNvSpPr txBox="1">
            <a:spLocks noChangeArrowheads="1"/>
          </p:cNvSpPr>
          <p:nvPr/>
        </p:nvSpPr>
        <p:spPr bwMode="auto">
          <a:xfrm>
            <a:off x="0" y="1676400"/>
            <a:ext cx="9144000" cy="2492375"/>
          </a:xfrm>
          <a:prstGeom prst="rect">
            <a:avLst/>
          </a:prstGeom>
          <a:noFill/>
          <a:ln w="9525">
            <a:noFill/>
            <a:miter lim="800000"/>
            <a:headEnd/>
            <a:tailEnd/>
          </a:ln>
        </p:spPr>
        <p:txBody>
          <a:bodyPr>
            <a:spAutoFit/>
          </a:bodyPr>
          <a:lstStyle/>
          <a:p>
            <a:pPr>
              <a:spcBef>
                <a:spcPct val="50000"/>
              </a:spcBef>
            </a:pPr>
            <a:r>
              <a:rPr lang="en-US" sz="2400" b="1" i="1">
                <a:solidFill>
                  <a:srgbClr val="0000FF"/>
                </a:solidFill>
                <a:latin typeface="Times New Roman" pitchFamily="18" charset="0"/>
              </a:rPr>
              <a:t>     Điệu hò chèo thuyền của chị Gái vang lên. Tôi nghe như có cơn gió chiều thổi nhè nhẹ qua đồng rồi  vút bay cao. Đôi cánh thần tiên như nâng tôi bay lên lơ lửng, đưa đến những bến bờ xa lạ. Trước mắt tôi vừa hiện ra con sông giống như sông Thu Bồn từ ngang trời chảy lại…</a:t>
            </a:r>
          </a:p>
          <a:p>
            <a:pPr>
              <a:spcBef>
                <a:spcPct val="50000"/>
              </a:spcBef>
            </a:pPr>
            <a:r>
              <a:rPr lang="en-US" sz="2400" b="1" i="1">
                <a:solidFill>
                  <a:srgbClr val="00B050"/>
                </a:solidFill>
                <a:latin typeface="Times New Roman" pitchFamily="18" charset="0"/>
              </a:rPr>
              <a:t>                                                                                 Võ Quảng</a:t>
            </a:r>
          </a:p>
        </p:txBody>
      </p:sp>
      <p:sp>
        <p:nvSpPr>
          <p:cNvPr id="3091" name="Text Box 19"/>
          <p:cNvSpPr txBox="1">
            <a:spLocks noChangeArrowheads="1"/>
          </p:cNvSpPr>
          <p:nvPr/>
        </p:nvSpPr>
        <p:spPr bwMode="auto">
          <a:xfrm>
            <a:off x="0" y="6035675"/>
            <a:ext cx="9144000" cy="830263"/>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 </a:t>
            </a:r>
            <a:r>
              <a:rPr lang="en-US" sz="2400" b="1" i="1">
                <a:solidFill>
                  <a:srgbClr val="FF0000"/>
                </a:solidFill>
                <a:latin typeface="Times New Roman" pitchFamily="18" charset="0"/>
                <a:cs typeface="Times New Roman" pitchFamily="18" charset="0"/>
              </a:rPr>
              <a:t>Tác giả nghĩ đến quê hương với cơn gió chiều thổi nhẹ qua đồng và con sông Thu Bồn.</a:t>
            </a:r>
            <a:endParaRPr lang="en-US" sz="2400" b="1">
              <a:solidFill>
                <a:srgbClr val="FF0000"/>
              </a:solidFill>
              <a:latin typeface="Times New Roman" pitchFamily="18" charset="0"/>
              <a:cs typeface="Times New Roman" pitchFamily="18" charset="0"/>
            </a:endParaRPr>
          </a:p>
        </p:txBody>
      </p:sp>
      <p:sp>
        <p:nvSpPr>
          <p:cNvPr id="3092" name="Text Box 20"/>
          <p:cNvSpPr txBox="1">
            <a:spLocks noChangeArrowheads="1"/>
          </p:cNvSpPr>
          <p:nvPr/>
        </p:nvSpPr>
        <p:spPr bwMode="auto">
          <a:xfrm>
            <a:off x="0" y="4724400"/>
            <a:ext cx="9144000" cy="457200"/>
          </a:xfrm>
          <a:prstGeom prst="rect">
            <a:avLst/>
          </a:prstGeom>
          <a:noFill/>
          <a:ln w="9525">
            <a:noFill/>
            <a:miter lim="800000"/>
            <a:headEnd/>
            <a:tailEnd/>
          </a:ln>
        </p:spPr>
        <p:txBody>
          <a:bodyPr>
            <a:spAutoFit/>
          </a:bodyPr>
          <a:lstStyle/>
          <a:p>
            <a:pPr>
              <a:spcBef>
                <a:spcPct val="50000"/>
              </a:spcBef>
            </a:pPr>
            <a:r>
              <a:rPr lang="en-US" sz="2400" b="1">
                <a:solidFill>
                  <a:srgbClr val="002060"/>
                </a:solidFill>
                <a:latin typeface="Times New Roman" pitchFamily="18" charset="0"/>
                <a:cs typeface="Times New Roman" pitchFamily="18" charset="0"/>
              </a:rPr>
              <a:t>- </a:t>
            </a:r>
            <a:r>
              <a:rPr lang="en-US" sz="2400" b="1" i="1">
                <a:solidFill>
                  <a:srgbClr val="002060"/>
                </a:solidFill>
                <a:latin typeface="Times New Roman" pitchFamily="18" charset="0"/>
                <a:cs typeface="Times New Roman" pitchFamily="18" charset="0"/>
              </a:rPr>
              <a:t>Nêu các tên riêng trong bài?</a:t>
            </a:r>
            <a:endParaRPr lang="en-US" sz="2400" b="1">
              <a:solidFill>
                <a:srgbClr val="002060"/>
              </a:solidFill>
              <a:latin typeface="Times New Roman" pitchFamily="18" charset="0"/>
              <a:cs typeface="Times New Roman" pitchFamily="18" charset="0"/>
            </a:endParaRPr>
          </a:p>
        </p:txBody>
      </p:sp>
      <p:sp>
        <p:nvSpPr>
          <p:cNvPr id="3093" name="Text Box 21"/>
          <p:cNvSpPr txBox="1">
            <a:spLocks noChangeArrowheads="1"/>
          </p:cNvSpPr>
          <p:nvPr/>
        </p:nvSpPr>
        <p:spPr bwMode="auto">
          <a:xfrm>
            <a:off x="0" y="5486400"/>
            <a:ext cx="9372600" cy="457200"/>
          </a:xfrm>
          <a:prstGeom prst="rect">
            <a:avLst/>
          </a:prstGeom>
          <a:noFill/>
          <a:ln w="9525">
            <a:noFill/>
            <a:miter lim="800000"/>
            <a:headEnd/>
            <a:tailEnd/>
          </a:ln>
        </p:spPr>
        <p:txBody>
          <a:bodyPr>
            <a:spAutoFit/>
          </a:bodyPr>
          <a:lstStyle/>
          <a:p>
            <a:r>
              <a:rPr lang="en-US" sz="2400" b="1" i="1">
                <a:solidFill>
                  <a:srgbClr val="002060"/>
                </a:solidFill>
                <a:latin typeface="Times New Roman" pitchFamily="18" charset="0"/>
                <a:cs typeface="Times New Roman" pitchFamily="18" charset="0"/>
              </a:rPr>
              <a:t>- Điệu hò chèo thuyền của chị Gái gợi cho tác giả nghĩ đến những gì? </a:t>
            </a:r>
            <a:endParaRPr lang="en-US" sz="2400" b="1">
              <a:solidFill>
                <a:srgbClr val="002060"/>
              </a:solidFill>
              <a:latin typeface="Times New Roman" pitchFamily="18" charset="0"/>
              <a:cs typeface="Times New Roman" pitchFamily="18" charset="0"/>
            </a:endParaRPr>
          </a:p>
        </p:txBody>
      </p:sp>
      <p:sp>
        <p:nvSpPr>
          <p:cNvPr id="3094" name="Text Box 22"/>
          <p:cNvSpPr txBox="1">
            <a:spLocks noChangeArrowheads="1"/>
          </p:cNvSpPr>
          <p:nvPr/>
        </p:nvSpPr>
        <p:spPr bwMode="auto">
          <a:xfrm>
            <a:off x="0" y="3810000"/>
            <a:ext cx="7696200" cy="457200"/>
          </a:xfrm>
          <a:prstGeom prst="rect">
            <a:avLst/>
          </a:prstGeom>
          <a:noFill/>
          <a:ln w="9525">
            <a:noFill/>
            <a:miter lim="800000"/>
            <a:headEnd/>
            <a:tailEnd/>
          </a:ln>
        </p:spPr>
        <p:txBody>
          <a:bodyPr>
            <a:spAutoFit/>
          </a:bodyPr>
          <a:lstStyle/>
          <a:p>
            <a:pPr>
              <a:spcBef>
                <a:spcPct val="50000"/>
              </a:spcBef>
            </a:pPr>
            <a:r>
              <a:rPr lang="en-US" sz="2400" b="1">
                <a:solidFill>
                  <a:srgbClr val="002060"/>
                </a:solidFill>
                <a:latin typeface="Times New Roman" pitchFamily="18" charset="0"/>
                <a:cs typeface="Times New Roman" pitchFamily="18" charset="0"/>
              </a:rPr>
              <a:t>- </a:t>
            </a:r>
            <a:r>
              <a:rPr lang="en-US" sz="2400" b="1" i="1">
                <a:solidFill>
                  <a:srgbClr val="002060"/>
                </a:solidFill>
                <a:latin typeface="Times New Roman" pitchFamily="18" charset="0"/>
                <a:cs typeface="Times New Roman" pitchFamily="18" charset="0"/>
              </a:rPr>
              <a:t>Bài chính tả có mấy câu?</a:t>
            </a:r>
            <a:endParaRPr lang="en-US" sz="2400" b="1">
              <a:solidFill>
                <a:srgbClr val="002060"/>
              </a:solidFill>
              <a:latin typeface="Times New Roman" pitchFamily="18" charset="0"/>
              <a:cs typeface="Times New Roman" pitchFamily="18" charset="0"/>
            </a:endParaRPr>
          </a:p>
        </p:txBody>
      </p:sp>
      <p:sp>
        <p:nvSpPr>
          <p:cNvPr id="3095" name="Text Box 23"/>
          <p:cNvSpPr txBox="1">
            <a:spLocks noChangeArrowheads="1"/>
          </p:cNvSpPr>
          <p:nvPr/>
        </p:nvSpPr>
        <p:spPr bwMode="auto">
          <a:xfrm>
            <a:off x="0" y="4267200"/>
            <a:ext cx="91440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 </a:t>
            </a:r>
            <a:r>
              <a:rPr lang="en-US" sz="2400" b="1" i="1">
                <a:solidFill>
                  <a:srgbClr val="FF0000"/>
                </a:solidFill>
                <a:latin typeface="Times New Roman" pitchFamily="18" charset="0"/>
                <a:cs typeface="Times New Roman" pitchFamily="18" charset="0"/>
              </a:rPr>
              <a:t>4 câu</a:t>
            </a:r>
            <a:r>
              <a:rPr lang="en-US" sz="2400" b="1" i="1">
                <a:solidFill>
                  <a:srgbClr val="0000FF"/>
                </a:solidFill>
                <a:latin typeface="Times New Roman" pitchFamily="18" charset="0"/>
                <a:cs typeface="Times New Roman" pitchFamily="18" charset="0"/>
              </a:rPr>
              <a:t>. </a:t>
            </a:r>
            <a:endParaRPr lang="en-US" sz="2400" b="1">
              <a:latin typeface="Times New Roman" pitchFamily="18" charset="0"/>
              <a:cs typeface="Times New Roman" pitchFamily="18" charset="0"/>
            </a:endParaRPr>
          </a:p>
        </p:txBody>
      </p:sp>
      <p:sp>
        <p:nvSpPr>
          <p:cNvPr id="3096" name="Text Box 24"/>
          <p:cNvSpPr txBox="1">
            <a:spLocks noChangeArrowheads="1"/>
          </p:cNvSpPr>
          <p:nvPr/>
        </p:nvSpPr>
        <p:spPr bwMode="auto">
          <a:xfrm>
            <a:off x="0" y="5105400"/>
            <a:ext cx="91440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cs typeface="Times New Roman" pitchFamily="18" charset="0"/>
              </a:rPr>
              <a:t>- </a:t>
            </a:r>
            <a:r>
              <a:rPr lang="en-US" sz="2400" b="1" i="1">
                <a:solidFill>
                  <a:srgbClr val="FF0000"/>
                </a:solidFill>
                <a:latin typeface="Times New Roman" pitchFamily="18" charset="0"/>
                <a:cs typeface="Times New Roman" pitchFamily="18" charset="0"/>
              </a:rPr>
              <a:t>Gái, Thu Bồn</a:t>
            </a:r>
            <a:endParaRPr lang="en-US" sz="2400" b="1">
              <a:solidFill>
                <a:srgbClr val="FF0000"/>
              </a:solidFill>
              <a:latin typeface="Times New Roman" pitchFamily="18" charset="0"/>
              <a:cs typeface="Times New Roman" pitchFamily="18" charset="0"/>
            </a:endParaRPr>
          </a:p>
        </p:txBody>
      </p:sp>
      <p:sp>
        <p:nvSpPr>
          <p:cNvPr id="4108" name="Text Box 26"/>
          <p:cNvSpPr txBox="1">
            <a:spLocks noChangeArrowheads="1"/>
          </p:cNvSpPr>
          <p:nvPr/>
        </p:nvSpPr>
        <p:spPr bwMode="auto">
          <a:xfrm>
            <a:off x="0" y="533400"/>
            <a:ext cx="9144000" cy="519113"/>
          </a:xfrm>
          <a:prstGeom prst="rect">
            <a:avLst/>
          </a:prstGeom>
          <a:noFill/>
          <a:ln w="9525">
            <a:noFill/>
            <a:miter lim="800000"/>
            <a:headEnd/>
            <a:tailEnd/>
          </a:ln>
        </p:spPr>
        <p:txBody>
          <a:bodyPr>
            <a:spAutoFit/>
          </a:bodyPr>
          <a:lstStyle/>
          <a:p>
            <a:pPr algn="ctr">
              <a:spcBef>
                <a:spcPct val="50000"/>
              </a:spcBef>
            </a:pPr>
            <a:r>
              <a:rPr lang="en-US" sz="2800" b="1" i="1" u="sng">
                <a:solidFill>
                  <a:srgbClr val="0000FF"/>
                </a:solidFill>
                <a:latin typeface="Times New Roman" pitchFamily="18" charset="0"/>
                <a:cs typeface="Times New Roman" pitchFamily="18" charset="0"/>
              </a:rPr>
              <a:t>Chính tả: </a:t>
            </a:r>
            <a:r>
              <a:rPr lang="en-US" sz="2800" b="1">
                <a:solidFill>
                  <a:srgbClr val="0000FF"/>
                </a:solidFill>
                <a:latin typeface="Times New Roman" pitchFamily="18" charset="0"/>
                <a:cs typeface="Times New Roman" pitchFamily="18" charset="0"/>
              </a:rPr>
              <a:t>(nghe – 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81"/>
                                        </p:tgtEl>
                                        <p:attrNameLst>
                                          <p:attrName>style.visibility</p:attrName>
                                        </p:attrNameLst>
                                      </p:cBhvr>
                                      <p:to>
                                        <p:strVal val="visible"/>
                                      </p:to>
                                    </p:set>
                                    <p:anim calcmode="discrete" valueType="clr">
                                      <p:cBhvr override="childStyle">
                                        <p:cTn id="7" dur="80"/>
                                        <p:tgtEl>
                                          <p:spTgt spid="308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81"/>
                                        </p:tgtEl>
                                        <p:attrNameLst>
                                          <p:attrName>fillcolor</p:attrName>
                                        </p:attrNameLst>
                                      </p:cBhvr>
                                      <p:tavLst>
                                        <p:tav tm="0">
                                          <p:val>
                                            <p:clrVal>
                                              <a:schemeClr val="accent2"/>
                                            </p:clrVal>
                                          </p:val>
                                        </p:tav>
                                        <p:tav tm="50000">
                                          <p:val>
                                            <p:clrVal>
                                              <a:schemeClr val="hlink"/>
                                            </p:clrVal>
                                          </p:val>
                                        </p:tav>
                                      </p:tavLst>
                                    </p:anim>
                                    <p:set>
                                      <p:cBhvr>
                                        <p:cTn id="9" dur="80"/>
                                        <p:tgtEl>
                                          <p:spTgt spid="3081"/>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087"/>
                                        </p:tgtEl>
                                        <p:attrNameLst>
                                          <p:attrName>style.visibility</p:attrName>
                                        </p:attrNameLst>
                                      </p:cBhvr>
                                      <p:to>
                                        <p:strVal val="visible"/>
                                      </p:to>
                                    </p:set>
                                    <p:animEffect transition="in" filter="blinds(horizontal)">
                                      <p:cBhvr>
                                        <p:cTn id="14" dur="500"/>
                                        <p:tgtEl>
                                          <p:spTgt spid="3087"/>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094"/>
                                        </p:tgtEl>
                                        <p:attrNameLst>
                                          <p:attrName>style.visibility</p:attrName>
                                        </p:attrNameLst>
                                      </p:cBhvr>
                                      <p:to>
                                        <p:strVal val="visible"/>
                                      </p:to>
                                    </p:set>
                                    <p:anim calcmode="discrete" valueType="clr">
                                      <p:cBhvr override="childStyle">
                                        <p:cTn id="19" dur="80"/>
                                        <p:tgtEl>
                                          <p:spTgt spid="3094"/>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94"/>
                                        </p:tgtEl>
                                        <p:attrNameLst>
                                          <p:attrName>fillcolor</p:attrName>
                                        </p:attrNameLst>
                                      </p:cBhvr>
                                      <p:tavLst>
                                        <p:tav tm="0">
                                          <p:val>
                                            <p:clrVal>
                                              <a:schemeClr val="accent2"/>
                                            </p:clrVal>
                                          </p:val>
                                        </p:tav>
                                        <p:tav tm="50000">
                                          <p:val>
                                            <p:clrVal>
                                              <a:schemeClr val="hlink"/>
                                            </p:clrVal>
                                          </p:val>
                                        </p:tav>
                                      </p:tavLst>
                                    </p:anim>
                                    <p:set>
                                      <p:cBhvr>
                                        <p:cTn id="21" dur="80"/>
                                        <p:tgtEl>
                                          <p:spTgt spid="3094"/>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3095">
                                            <p:txEl>
                                              <p:pRg st="0" end="0"/>
                                            </p:txEl>
                                          </p:spTgt>
                                        </p:tgtEl>
                                        <p:attrNameLst>
                                          <p:attrName>style.visibility</p:attrName>
                                        </p:attrNameLst>
                                      </p:cBhvr>
                                      <p:to>
                                        <p:strVal val="visible"/>
                                      </p:to>
                                    </p:set>
                                    <p:anim calcmode="discrete" valueType="clr">
                                      <p:cBhvr override="childStyle">
                                        <p:cTn id="26" dur="80"/>
                                        <p:tgtEl>
                                          <p:spTgt spid="30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095">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3095">
                                            <p:txEl>
                                              <p:pRg st="0" end="0"/>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3092"/>
                                        </p:tgtEl>
                                        <p:attrNameLst>
                                          <p:attrName>style.visibility</p:attrName>
                                        </p:attrNameLst>
                                      </p:cBhvr>
                                      <p:to>
                                        <p:strVal val="visible"/>
                                      </p:to>
                                    </p:set>
                                    <p:anim calcmode="discrete" valueType="clr">
                                      <p:cBhvr override="childStyle">
                                        <p:cTn id="33" dur="80"/>
                                        <p:tgtEl>
                                          <p:spTgt spid="3092"/>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3092"/>
                                        </p:tgtEl>
                                        <p:attrNameLst>
                                          <p:attrName>fillcolor</p:attrName>
                                        </p:attrNameLst>
                                      </p:cBhvr>
                                      <p:tavLst>
                                        <p:tav tm="0">
                                          <p:val>
                                            <p:clrVal>
                                              <a:schemeClr val="accent2"/>
                                            </p:clrVal>
                                          </p:val>
                                        </p:tav>
                                        <p:tav tm="50000">
                                          <p:val>
                                            <p:clrVal>
                                              <a:schemeClr val="hlink"/>
                                            </p:clrVal>
                                          </p:val>
                                        </p:tav>
                                      </p:tavLst>
                                    </p:anim>
                                    <p:set>
                                      <p:cBhvr>
                                        <p:cTn id="35" dur="80"/>
                                        <p:tgtEl>
                                          <p:spTgt spid="3092"/>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3096"/>
                                        </p:tgtEl>
                                        <p:attrNameLst>
                                          <p:attrName>style.visibility</p:attrName>
                                        </p:attrNameLst>
                                      </p:cBhvr>
                                      <p:to>
                                        <p:strVal val="visible"/>
                                      </p:to>
                                    </p:set>
                                    <p:anim calcmode="discrete" valueType="clr">
                                      <p:cBhvr override="childStyle">
                                        <p:cTn id="40" dur="80"/>
                                        <p:tgtEl>
                                          <p:spTgt spid="3096"/>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3096"/>
                                        </p:tgtEl>
                                        <p:attrNameLst>
                                          <p:attrName>fillcolor</p:attrName>
                                        </p:attrNameLst>
                                      </p:cBhvr>
                                      <p:tavLst>
                                        <p:tav tm="0">
                                          <p:val>
                                            <p:clrVal>
                                              <a:schemeClr val="accent2"/>
                                            </p:clrVal>
                                          </p:val>
                                        </p:tav>
                                        <p:tav tm="50000">
                                          <p:val>
                                            <p:clrVal>
                                              <a:schemeClr val="hlink"/>
                                            </p:clrVal>
                                          </p:val>
                                        </p:tav>
                                      </p:tavLst>
                                    </p:anim>
                                    <p:set>
                                      <p:cBhvr>
                                        <p:cTn id="42" dur="80"/>
                                        <p:tgtEl>
                                          <p:spTgt spid="3096"/>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3093"/>
                                        </p:tgtEl>
                                        <p:attrNameLst>
                                          <p:attrName>style.visibility</p:attrName>
                                        </p:attrNameLst>
                                      </p:cBhvr>
                                      <p:to>
                                        <p:strVal val="visible"/>
                                      </p:to>
                                    </p:set>
                                    <p:anim calcmode="discrete" valueType="clr">
                                      <p:cBhvr override="childStyle">
                                        <p:cTn id="47" dur="80"/>
                                        <p:tgtEl>
                                          <p:spTgt spid="3093"/>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3093"/>
                                        </p:tgtEl>
                                        <p:attrNameLst>
                                          <p:attrName>fillcolor</p:attrName>
                                        </p:attrNameLst>
                                      </p:cBhvr>
                                      <p:tavLst>
                                        <p:tav tm="0">
                                          <p:val>
                                            <p:clrVal>
                                              <a:schemeClr val="accent2"/>
                                            </p:clrVal>
                                          </p:val>
                                        </p:tav>
                                        <p:tav tm="50000">
                                          <p:val>
                                            <p:clrVal>
                                              <a:schemeClr val="hlink"/>
                                            </p:clrVal>
                                          </p:val>
                                        </p:tav>
                                      </p:tavLst>
                                    </p:anim>
                                    <p:set>
                                      <p:cBhvr>
                                        <p:cTn id="49" dur="80"/>
                                        <p:tgtEl>
                                          <p:spTgt spid="3093"/>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3091"/>
                                        </p:tgtEl>
                                        <p:attrNameLst>
                                          <p:attrName>style.visibility</p:attrName>
                                        </p:attrNameLst>
                                      </p:cBhvr>
                                      <p:to>
                                        <p:strVal val="visible"/>
                                      </p:to>
                                    </p:set>
                                    <p:anim calcmode="discrete" valueType="clr">
                                      <p:cBhvr override="childStyle">
                                        <p:cTn id="54" dur="80"/>
                                        <p:tgtEl>
                                          <p:spTgt spid="3091"/>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3091"/>
                                        </p:tgtEl>
                                        <p:attrNameLst>
                                          <p:attrName>fillcolor</p:attrName>
                                        </p:attrNameLst>
                                      </p:cBhvr>
                                      <p:tavLst>
                                        <p:tav tm="0">
                                          <p:val>
                                            <p:clrVal>
                                              <a:schemeClr val="accent2"/>
                                            </p:clrVal>
                                          </p:val>
                                        </p:tav>
                                        <p:tav tm="50000">
                                          <p:val>
                                            <p:clrVal>
                                              <a:schemeClr val="hlink"/>
                                            </p:clrVal>
                                          </p:val>
                                        </p:tav>
                                      </p:tavLst>
                                    </p:anim>
                                    <p:set>
                                      <p:cBhvr>
                                        <p:cTn id="56" dur="80"/>
                                        <p:tgtEl>
                                          <p:spTgt spid="309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P spid="3087" grpId="0"/>
      <p:bldP spid="3091" grpId="0"/>
      <p:bldP spid="3092" grpId="0"/>
      <p:bldP spid="3093" grpId="0"/>
      <p:bldP spid="3094" grpId="0"/>
      <p:bldP spid="30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 Box 6"/>
          <p:cNvSpPr txBox="1">
            <a:spLocks noChangeArrowheads="1"/>
          </p:cNvSpPr>
          <p:nvPr/>
        </p:nvSpPr>
        <p:spPr bwMode="auto">
          <a:xfrm>
            <a:off x="228600" y="1981200"/>
            <a:ext cx="3657600" cy="579438"/>
          </a:xfrm>
          <a:prstGeom prst="rect">
            <a:avLst/>
          </a:prstGeom>
          <a:noFill/>
          <a:ln w="9525">
            <a:noFill/>
            <a:miter lim="800000"/>
            <a:headEnd/>
            <a:tailEnd/>
          </a:ln>
        </p:spPr>
        <p:txBody>
          <a:bodyPr>
            <a:spAutoFit/>
          </a:bodyPr>
          <a:lstStyle/>
          <a:p>
            <a:pPr>
              <a:spcBef>
                <a:spcPct val="50000"/>
              </a:spcBef>
            </a:pPr>
            <a:r>
              <a:rPr lang="en-US" sz="3200" b="1" i="1" u="sng">
                <a:solidFill>
                  <a:srgbClr val="800000"/>
                </a:solidFill>
                <a:latin typeface="Times New Roman" pitchFamily="18" charset="0"/>
              </a:rPr>
              <a:t>Luyện viết: </a:t>
            </a:r>
            <a:r>
              <a:rPr lang="en-US" sz="3200" b="1" i="1">
                <a:solidFill>
                  <a:srgbClr val="800000"/>
                </a:solidFill>
                <a:latin typeface="Times New Roman" pitchFamily="18" charset="0"/>
              </a:rPr>
              <a:t> </a:t>
            </a:r>
          </a:p>
        </p:txBody>
      </p:sp>
      <p:sp>
        <p:nvSpPr>
          <p:cNvPr id="4103" name="Text Box 7"/>
          <p:cNvSpPr txBox="1">
            <a:spLocks noChangeArrowheads="1"/>
          </p:cNvSpPr>
          <p:nvPr/>
        </p:nvSpPr>
        <p:spPr bwMode="auto">
          <a:xfrm>
            <a:off x="1066800" y="2667000"/>
            <a:ext cx="2703513" cy="579438"/>
          </a:xfrm>
          <a:prstGeom prst="rect">
            <a:avLst/>
          </a:prstGeom>
          <a:noFill/>
          <a:ln w="9525">
            <a:noFill/>
            <a:miter lim="800000"/>
            <a:headEnd/>
            <a:tailEnd/>
          </a:ln>
        </p:spPr>
        <p:txBody>
          <a:bodyPr>
            <a:spAutoFit/>
          </a:bodyPr>
          <a:lstStyle/>
          <a:p>
            <a:pPr>
              <a:spcBef>
                <a:spcPct val="50000"/>
              </a:spcBef>
            </a:pPr>
            <a:r>
              <a:rPr lang="en-US" sz="3200" b="1" i="1">
                <a:latin typeface="Times New Roman" pitchFamily="18" charset="0"/>
              </a:rPr>
              <a:t>đ</a:t>
            </a:r>
            <a:r>
              <a:rPr lang="en-US" sz="3200" b="1" i="1">
                <a:solidFill>
                  <a:srgbClr val="FF0000"/>
                </a:solidFill>
                <a:latin typeface="Times New Roman" pitchFamily="18" charset="0"/>
              </a:rPr>
              <a:t>iệu</a:t>
            </a:r>
            <a:r>
              <a:rPr lang="en-US" sz="3200" b="1" i="1">
                <a:latin typeface="Times New Roman" pitchFamily="18" charset="0"/>
              </a:rPr>
              <a:t> hò</a:t>
            </a:r>
          </a:p>
        </p:txBody>
      </p:sp>
      <p:sp>
        <p:nvSpPr>
          <p:cNvPr id="4105" name="Text Box 9"/>
          <p:cNvSpPr txBox="1">
            <a:spLocks noChangeArrowheads="1"/>
          </p:cNvSpPr>
          <p:nvPr/>
        </p:nvSpPr>
        <p:spPr bwMode="auto">
          <a:xfrm>
            <a:off x="1066800" y="3352800"/>
            <a:ext cx="2703513" cy="579438"/>
          </a:xfrm>
          <a:prstGeom prst="rect">
            <a:avLst/>
          </a:prstGeom>
          <a:noFill/>
          <a:ln w="9525">
            <a:noFill/>
            <a:miter lim="800000"/>
            <a:headEnd/>
            <a:tailEnd/>
          </a:ln>
        </p:spPr>
        <p:txBody>
          <a:bodyPr>
            <a:spAutoFit/>
          </a:bodyPr>
          <a:lstStyle/>
          <a:p>
            <a:pPr>
              <a:spcBef>
                <a:spcPct val="50000"/>
              </a:spcBef>
            </a:pPr>
            <a:r>
              <a:rPr lang="en-US" sz="3200" b="1" i="1">
                <a:latin typeface="Times New Roman" pitchFamily="18" charset="0"/>
              </a:rPr>
              <a:t>ch</a:t>
            </a:r>
            <a:r>
              <a:rPr lang="en-US" sz="3200" b="1" i="1">
                <a:solidFill>
                  <a:srgbClr val="FF0000"/>
                </a:solidFill>
                <a:latin typeface="Times New Roman" pitchFamily="18" charset="0"/>
              </a:rPr>
              <a:t>ảy</a:t>
            </a:r>
            <a:r>
              <a:rPr lang="en-US" sz="3200" b="1" i="1">
                <a:latin typeface="Times New Roman" pitchFamily="18" charset="0"/>
              </a:rPr>
              <a:t> lại</a:t>
            </a:r>
          </a:p>
        </p:txBody>
      </p:sp>
      <p:sp>
        <p:nvSpPr>
          <p:cNvPr id="5125" name="Text Box 10"/>
          <p:cNvSpPr txBox="1">
            <a:spLocks noChangeArrowheads="1"/>
          </p:cNvSpPr>
          <p:nvPr/>
        </p:nvSpPr>
        <p:spPr bwMode="auto">
          <a:xfrm>
            <a:off x="1752600" y="3352800"/>
            <a:ext cx="1447800" cy="457200"/>
          </a:xfrm>
          <a:prstGeom prst="rect">
            <a:avLst/>
          </a:prstGeom>
          <a:noFill/>
          <a:ln w="9525">
            <a:noFill/>
            <a:miter lim="800000"/>
            <a:headEnd/>
            <a:tailEnd/>
          </a:ln>
        </p:spPr>
        <p:txBody>
          <a:bodyPr>
            <a:spAutoFit/>
          </a:bodyPr>
          <a:lstStyle/>
          <a:p>
            <a:pPr>
              <a:spcBef>
                <a:spcPct val="50000"/>
              </a:spcBef>
            </a:pPr>
            <a:endParaRPr lang="en-US" sz="2400" b="1" i="1">
              <a:latin typeface="Times New Roman" pitchFamily="18" charset="0"/>
            </a:endParaRPr>
          </a:p>
        </p:txBody>
      </p:sp>
      <p:sp>
        <p:nvSpPr>
          <p:cNvPr id="4107" name="Text Box 11"/>
          <p:cNvSpPr txBox="1">
            <a:spLocks noChangeArrowheads="1"/>
          </p:cNvSpPr>
          <p:nvPr/>
        </p:nvSpPr>
        <p:spPr bwMode="auto">
          <a:xfrm>
            <a:off x="1066800" y="4038600"/>
            <a:ext cx="4267200" cy="579438"/>
          </a:xfrm>
          <a:prstGeom prst="rect">
            <a:avLst/>
          </a:prstGeom>
          <a:noFill/>
          <a:ln w="9525">
            <a:noFill/>
            <a:miter lim="800000"/>
            <a:headEnd/>
            <a:tailEnd/>
          </a:ln>
        </p:spPr>
        <p:txBody>
          <a:bodyPr>
            <a:spAutoFit/>
          </a:bodyPr>
          <a:lstStyle/>
          <a:p>
            <a:pPr>
              <a:spcBef>
                <a:spcPct val="50000"/>
              </a:spcBef>
            </a:pPr>
            <a:r>
              <a:rPr lang="en-US" sz="3200" b="1" i="1">
                <a:solidFill>
                  <a:srgbClr val="FF0000"/>
                </a:solidFill>
                <a:latin typeface="Times New Roman" pitchFamily="18" charset="0"/>
              </a:rPr>
              <a:t>ch</a:t>
            </a:r>
            <a:r>
              <a:rPr lang="en-US" sz="3200" b="1" i="1">
                <a:solidFill>
                  <a:srgbClr val="0000FF"/>
                </a:solidFill>
                <a:latin typeface="Times New Roman" pitchFamily="18" charset="0"/>
              </a:rPr>
              <a:t>èo thuyền</a:t>
            </a:r>
            <a:endParaRPr lang="en-US" sz="3200" b="1" i="1">
              <a:latin typeface="Times New Roman" pitchFamily="18" charset="0"/>
            </a:endParaRPr>
          </a:p>
        </p:txBody>
      </p:sp>
      <p:sp>
        <p:nvSpPr>
          <p:cNvPr id="4108" name="Rectangle 12"/>
          <p:cNvSpPr>
            <a:spLocks noChangeArrowheads="1"/>
          </p:cNvSpPr>
          <p:nvPr/>
        </p:nvSpPr>
        <p:spPr bwMode="auto">
          <a:xfrm>
            <a:off x="882650" y="4648200"/>
            <a:ext cx="2844800" cy="579438"/>
          </a:xfrm>
          <a:prstGeom prst="rect">
            <a:avLst/>
          </a:prstGeom>
          <a:noFill/>
          <a:ln w="9525">
            <a:noFill/>
            <a:miter lim="800000"/>
            <a:headEnd/>
            <a:tailEnd/>
          </a:ln>
        </p:spPr>
        <p:txBody>
          <a:bodyPr>
            <a:spAutoFit/>
          </a:bodyPr>
          <a:lstStyle/>
          <a:p>
            <a:r>
              <a:rPr lang="en-US" sz="3200" b="1" i="1">
                <a:solidFill>
                  <a:srgbClr val="0000FF"/>
                </a:solidFill>
                <a:latin typeface="Times New Roman" pitchFamily="18" charset="0"/>
              </a:rPr>
              <a:t>  v</a:t>
            </a:r>
            <a:r>
              <a:rPr lang="en-US" sz="3200" b="1" i="1">
                <a:solidFill>
                  <a:srgbClr val="FF0000"/>
                </a:solidFill>
                <a:latin typeface="Times New Roman" pitchFamily="18" charset="0"/>
              </a:rPr>
              <a:t>út</a:t>
            </a:r>
            <a:r>
              <a:rPr lang="en-US" sz="3200" b="1" i="1">
                <a:solidFill>
                  <a:srgbClr val="0000FF"/>
                </a:solidFill>
                <a:latin typeface="Times New Roman" pitchFamily="18" charset="0"/>
              </a:rPr>
              <a:t> bay</a:t>
            </a:r>
            <a:endParaRPr lang="en-US" sz="3200" b="1" i="1">
              <a:latin typeface="Times New Roman" pitchFamily="18" charset="0"/>
            </a:endParaRPr>
          </a:p>
        </p:txBody>
      </p:sp>
      <p:sp>
        <p:nvSpPr>
          <p:cNvPr id="5128" name="Text Box 16"/>
          <p:cNvSpPr txBox="1">
            <a:spLocks noChangeArrowheads="1"/>
          </p:cNvSpPr>
          <p:nvPr/>
        </p:nvSpPr>
        <p:spPr bwMode="auto">
          <a:xfrm>
            <a:off x="0" y="990600"/>
            <a:ext cx="9144000" cy="519113"/>
          </a:xfrm>
          <a:prstGeom prst="rect">
            <a:avLst/>
          </a:prstGeom>
          <a:noFill/>
          <a:ln w="9525">
            <a:noFill/>
            <a:miter lim="800000"/>
            <a:headEnd/>
            <a:tailEnd/>
          </a:ln>
        </p:spPr>
        <p:txBody>
          <a:bodyPr>
            <a:spAutoFit/>
          </a:bodyPr>
          <a:lstStyle/>
          <a:p>
            <a:pPr algn="ctr">
              <a:spcBef>
                <a:spcPct val="50000"/>
              </a:spcBef>
            </a:pPr>
            <a:r>
              <a:rPr lang="en-US" sz="2800" b="1" i="1">
                <a:solidFill>
                  <a:srgbClr val="FF0000"/>
                </a:solidFill>
                <a:latin typeface="Times New Roman" pitchFamily="18" charset="0"/>
              </a:rPr>
              <a:t>Tiếng hò trên sông</a:t>
            </a:r>
          </a:p>
        </p:txBody>
      </p:sp>
      <p:sp>
        <p:nvSpPr>
          <p:cNvPr id="5130" name="Text Box 18"/>
          <p:cNvSpPr txBox="1">
            <a:spLocks noChangeArrowheads="1"/>
          </p:cNvSpPr>
          <p:nvPr/>
        </p:nvSpPr>
        <p:spPr bwMode="auto">
          <a:xfrm>
            <a:off x="0" y="533400"/>
            <a:ext cx="9144000" cy="519113"/>
          </a:xfrm>
          <a:prstGeom prst="rect">
            <a:avLst/>
          </a:prstGeom>
          <a:noFill/>
          <a:ln w="9525">
            <a:noFill/>
            <a:miter lim="800000"/>
            <a:headEnd/>
            <a:tailEnd/>
          </a:ln>
        </p:spPr>
        <p:txBody>
          <a:bodyPr>
            <a:spAutoFit/>
          </a:bodyPr>
          <a:lstStyle/>
          <a:p>
            <a:pPr algn="ctr">
              <a:spcBef>
                <a:spcPct val="50000"/>
              </a:spcBef>
            </a:pPr>
            <a:r>
              <a:rPr lang="en-US" sz="2800" b="1" i="1" u="sng">
                <a:solidFill>
                  <a:srgbClr val="0000FF"/>
                </a:solidFill>
                <a:latin typeface="Times New Roman" pitchFamily="18" charset="0"/>
                <a:cs typeface="Times New Roman" pitchFamily="18" charset="0"/>
              </a:rPr>
              <a:t>Chính tả: </a:t>
            </a:r>
            <a:r>
              <a:rPr lang="en-US" sz="2800" b="1">
                <a:solidFill>
                  <a:srgbClr val="0000FF"/>
                </a:solidFill>
                <a:latin typeface="Times New Roman" pitchFamily="18" charset="0"/>
                <a:cs typeface="Times New Roman" pitchFamily="18" charset="0"/>
              </a:rPr>
              <a:t>(nghe – 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blinds(horizontal)">
                                      <p:cBhvr>
                                        <p:cTn id="7" dur="500"/>
                                        <p:tgtEl>
                                          <p:spTgt spid="410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diamond(in)">
                                      <p:cBhvr>
                                        <p:cTn id="12" dur="2000"/>
                                        <p:tgtEl>
                                          <p:spTgt spid="410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105"/>
                                        </p:tgtEl>
                                        <p:attrNameLst>
                                          <p:attrName>style.visibility</p:attrName>
                                        </p:attrNameLst>
                                      </p:cBhvr>
                                      <p:to>
                                        <p:strVal val="visible"/>
                                      </p:to>
                                    </p:set>
                                    <p:animEffect transition="in" filter="diamond(in)">
                                      <p:cBhvr>
                                        <p:cTn id="17" dur="2000"/>
                                        <p:tgtEl>
                                          <p:spTgt spid="4105"/>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107"/>
                                        </p:tgtEl>
                                        <p:attrNameLst>
                                          <p:attrName>style.visibility</p:attrName>
                                        </p:attrNameLst>
                                      </p:cBhvr>
                                      <p:to>
                                        <p:strVal val="visible"/>
                                      </p:to>
                                    </p:set>
                                    <p:animEffect transition="in" filter="wedge">
                                      <p:cBhvr>
                                        <p:cTn id="22" dur="2000"/>
                                        <p:tgtEl>
                                          <p:spTgt spid="4107"/>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4108"/>
                                        </p:tgtEl>
                                        <p:attrNameLst>
                                          <p:attrName>style.visibility</p:attrName>
                                        </p:attrNameLst>
                                      </p:cBhvr>
                                      <p:to>
                                        <p:strVal val="visible"/>
                                      </p:to>
                                    </p:set>
                                    <p:animEffect transition="in" filter="wedge">
                                      <p:cBhvr>
                                        <p:cTn id="27" dur="2000"/>
                                        <p:tgtEl>
                                          <p:spTgt spid="4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bldP spid="4105" grpId="0"/>
      <p:bldP spid="4107" grpId="0"/>
      <p:bldP spid="410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1" name="Text Box 11"/>
          <p:cNvSpPr txBox="1">
            <a:spLocks noChangeArrowheads="1"/>
          </p:cNvSpPr>
          <p:nvPr/>
        </p:nvSpPr>
        <p:spPr bwMode="auto">
          <a:xfrm>
            <a:off x="228600" y="2286000"/>
            <a:ext cx="8915400" cy="2868613"/>
          </a:xfrm>
          <a:prstGeom prst="rect">
            <a:avLst/>
          </a:prstGeom>
          <a:noFill/>
          <a:ln w="9525">
            <a:noFill/>
            <a:miter lim="800000"/>
            <a:headEnd/>
            <a:tailEnd/>
          </a:ln>
        </p:spPr>
        <p:txBody>
          <a:bodyPr>
            <a:spAutoFit/>
          </a:bodyPr>
          <a:lstStyle/>
          <a:p>
            <a:pPr>
              <a:spcBef>
                <a:spcPct val="50000"/>
              </a:spcBef>
            </a:pPr>
            <a:r>
              <a:rPr lang="en-US" sz="2800" b="1">
                <a:solidFill>
                  <a:srgbClr val="0000FF"/>
                </a:solidFill>
                <a:latin typeface="Times New Roman" pitchFamily="18" charset="0"/>
                <a:cs typeface="Times New Roman" pitchFamily="18" charset="0"/>
              </a:rPr>
              <a:t>     Điệu hò chèo thuyền của chị Gái vang lên. Tôi nghe như có cơn gió chiều thổi nhè nhẹ qua đồng rồi  vút bay cao. Đôi cánh thần tiên như nâng tôi bay lên lơ lửng, đưa đến những bến bờ xa lạ. Trước mắt tôi vừa hiện ra con sông giống như sông Thu Bồn từ ngang trời chảy lại…</a:t>
            </a:r>
          </a:p>
          <a:p>
            <a:pPr>
              <a:spcBef>
                <a:spcPct val="50000"/>
              </a:spcBef>
            </a:pPr>
            <a:r>
              <a:rPr lang="en-US" sz="2800" b="1">
                <a:solidFill>
                  <a:srgbClr val="0000FF"/>
                </a:solidFill>
                <a:latin typeface="Times New Roman" pitchFamily="18" charset="0"/>
                <a:cs typeface="Times New Roman" pitchFamily="18" charset="0"/>
              </a:rPr>
              <a:t>                                                                        Võ Quảng</a:t>
            </a:r>
          </a:p>
        </p:txBody>
      </p:sp>
      <p:sp>
        <p:nvSpPr>
          <p:cNvPr id="6147" name="Text Box 12"/>
          <p:cNvSpPr txBox="1">
            <a:spLocks noChangeArrowheads="1"/>
          </p:cNvSpPr>
          <p:nvPr/>
        </p:nvSpPr>
        <p:spPr bwMode="auto">
          <a:xfrm>
            <a:off x="0" y="990600"/>
            <a:ext cx="9144000" cy="519113"/>
          </a:xfrm>
          <a:prstGeom prst="rect">
            <a:avLst/>
          </a:prstGeom>
          <a:noFill/>
          <a:ln w="9525">
            <a:noFill/>
            <a:miter lim="800000"/>
            <a:headEnd/>
            <a:tailEnd/>
          </a:ln>
        </p:spPr>
        <p:txBody>
          <a:bodyPr>
            <a:spAutoFit/>
          </a:bodyPr>
          <a:lstStyle/>
          <a:p>
            <a:pPr algn="ctr">
              <a:spcBef>
                <a:spcPct val="50000"/>
              </a:spcBef>
            </a:pPr>
            <a:r>
              <a:rPr lang="en-US" sz="2800" b="1" i="1">
                <a:solidFill>
                  <a:srgbClr val="FF0000"/>
                </a:solidFill>
                <a:latin typeface="Times New Roman" pitchFamily="18" charset="0"/>
              </a:rPr>
              <a:t>Tiếng hò trên sông</a:t>
            </a:r>
          </a:p>
        </p:txBody>
      </p:sp>
      <p:sp>
        <p:nvSpPr>
          <p:cNvPr id="6149" name="Text Box 14"/>
          <p:cNvSpPr txBox="1">
            <a:spLocks noChangeArrowheads="1"/>
          </p:cNvSpPr>
          <p:nvPr/>
        </p:nvSpPr>
        <p:spPr bwMode="auto">
          <a:xfrm>
            <a:off x="0" y="533400"/>
            <a:ext cx="9144000" cy="519113"/>
          </a:xfrm>
          <a:prstGeom prst="rect">
            <a:avLst/>
          </a:prstGeom>
          <a:noFill/>
          <a:ln w="9525">
            <a:noFill/>
            <a:miter lim="800000"/>
            <a:headEnd/>
            <a:tailEnd/>
          </a:ln>
        </p:spPr>
        <p:txBody>
          <a:bodyPr>
            <a:spAutoFit/>
          </a:bodyPr>
          <a:lstStyle/>
          <a:p>
            <a:pPr algn="ctr">
              <a:spcBef>
                <a:spcPct val="50000"/>
              </a:spcBef>
            </a:pPr>
            <a:r>
              <a:rPr lang="en-US" sz="2800" b="1" i="1" u="sng">
                <a:solidFill>
                  <a:srgbClr val="0000FF"/>
                </a:solidFill>
                <a:latin typeface="Times New Roman" pitchFamily="18" charset="0"/>
                <a:cs typeface="Times New Roman" pitchFamily="18" charset="0"/>
              </a:rPr>
              <a:t>Chính tả: </a:t>
            </a:r>
            <a:r>
              <a:rPr lang="en-US" sz="2800" b="1">
                <a:solidFill>
                  <a:srgbClr val="0000FF"/>
                </a:solidFill>
                <a:latin typeface="Times New Roman" pitchFamily="18" charset="0"/>
                <a:cs typeface="Times New Roman" pitchFamily="18" charset="0"/>
              </a:rPr>
              <a:t>(nghe – 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31"/>
                                        </p:tgtEl>
                                        <p:attrNameLst>
                                          <p:attrName>style.visibility</p:attrName>
                                        </p:attrNameLst>
                                      </p:cBhvr>
                                      <p:to>
                                        <p:strVal val="visible"/>
                                      </p:to>
                                    </p:set>
                                    <p:animEffect transition="in" filter="checkerboard(across)">
                                      <p:cBhvr>
                                        <p:cTn id="7" dur="50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6"/>
          <p:cNvSpPr txBox="1">
            <a:spLocks noChangeArrowheads="1"/>
          </p:cNvSpPr>
          <p:nvPr/>
        </p:nvSpPr>
        <p:spPr bwMode="auto">
          <a:xfrm>
            <a:off x="0" y="2133600"/>
            <a:ext cx="8686800" cy="457200"/>
          </a:xfrm>
          <a:prstGeom prst="rect">
            <a:avLst/>
          </a:prstGeom>
          <a:noFill/>
          <a:ln w="9525">
            <a:noFill/>
            <a:miter lim="800000"/>
            <a:headEnd/>
            <a:tailEnd/>
          </a:ln>
        </p:spPr>
        <p:txBody>
          <a:bodyPr>
            <a:spAutoFit/>
          </a:bodyPr>
          <a:lstStyle/>
          <a:p>
            <a:pPr>
              <a:spcBef>
                <a:spcPct val="50000"/>
              </a:spcBef>
            </a:pPr>
            <a:r>
              <a:rPr lang="en-US" sz="2400" b="1">
                <a:solidFill>
                  <a:srgbClr val="002060"/>
                </a:solidFill>
                <a:latin typeface="Times New Roman" pitchFamily="18" charset="0"/>
              </a:rPr>
              <a:t>2.Em chọn chữ nào trong ngoặc đơn điền vào chỗ trống </a:t>
            </a:r>
            <a:r>
              <a:rPr lang="en-US" sz="2400" b="1" i="1">
                <a:solidFill>
                  <a:srgbClr val="002060"/>
                </a:solidFill>
                <a:latin typeface="Times New Roman" pitchFamily="18" charset="0"/>
              </a:rPr>
              <a:t>?</a:t>
            </a:r>
          </a:p>
        </p:txBody>
      </p:sp>
      <p:sp>
        <p:nvSpPr>
          <p:cNvPr id="6151" name="Text Box 7"/>
          <p:cNvSpPr txBox="1">
            <a:spLocks noChangeArrowheads="1"/>
          </p:cNvSpPr>
          <p:nvPr/>
        </p:nvSpPr>
        <p:spPr bwMode="auto">
          <a:xfrm>
            <a:off x="152400" y="3200400"/>
            <a:ext cx="89916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 chuông xe đạp kêu kính ……….., vẽ đường </a:t>
            </a:r>
            <a:r>
              <a:rPr lang="en-US" sz="2800" b="1">
                <a:solidFill>
                  <a:srgbClr val="FF0000"/>
                </a:solidFill>
                <a:latin typeface="Times New Roman" pitchFamily="18" charset="0"/>
              </a:rPr>
              <a:t>……</a:t>
            </a:r>
          </a:p>
        </p:txBody>
      </p:sp>
      <p:sp>
        <p:nvSpPr>
          <p:cNvPr id="6157" name="Text Box 13"/>
          <p:cNvSpPr txBox="1">
            <a:spLocks noChangeArrowheads="1"/>
          </p:cNvSpPr>
          <p:nvPr/>
        </p:nvSpPr>
        <p:spPr bwMode="auto">
          <a:xfrm>
            <a:off x="6934200" y="3200400"/>
            <a:ext cx="10668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rPr>
              <a:t>cong</a:t>
            </a:r>
          </a:p>
        </p:txBody>
      </p:sp>
      <p:sp>
        <p:nvSpPr>
          <p:cNvPr id="6158" name="Text Box 14"/>
          <p:cNvSpPr txBox="1">
            <a:spLocks noChangeArrowheads="1"/>
          </p:cNvSpPr>
          <p:nvPr/>
        </p:nvSpPr>
        <p:spPr bwMode="auto">
          <a:xfrm>
            <a:off x="4114800" y="3200400"/>
            <a:ext cx="10668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rPr>
              <a:t>coong</a:t>
            </a:r>
          </a:p>
        </p:txBody>
      </p:sp>
      <p:sp>
        <p:nvSpPr>
          <p:cNvPr id="6167" name="Text Box 23"/>
          <p:cNvSpPr txBox="1">
            <a:spLocks noChangeArrowheads="1"/>
          </p:cNvSpPr>
          <p:nvPr/>
        </p:nvSpPr>
        <p:spPr bwMode="auto">
          <a:xfrm>
            <a:off x="990600" y="2590800"/>
            <a:ext cx="3505200" cy="457200"/>
          </a:xfrm>
          <a:prstGeom prst="rect">
            <a:avLst/>
          </a:prstGeom>
          <a:noFill/>
          <a:ln w="9525">
            <a:noFill/>
            <a:miter lim="800000"/>
            <a:headEnd/>
            <a:tailEnd/>
          </a:ln>
        </p:spPr>
        <p:txBody>
          <a:bodyPr>
            <a:spAutoFit/>
          </a:bodyPr>
          <a:lstStyle/>
          <a:p>
            <a:pPr>
              <a:spcBef>
                <a:spcPct val="50000"/>
              </a:spcBef>
            </a:pPr>
            <a:r>
              <a:rPr lang="en-US" sz="2400" b="1" i="1">
                <a:solidFill>
                  <a:srgbClr val="6600FF"/>
                </a:solidFill>
                <a:latin typeface="Times New Roman" pitchFamily="18" charset="0"/>
              </a:rPr>
              <a:t>a) (cong, coong)</a:t>
            </a:r>
          </a:p>
        </p:txBody>
      </p:sp>
      <p:sp>
        <p:nvSpPr>
          <p:cNvPr id="6168" name="Text Box 24"/>
          <p:cNvSpPr txBox="1">
            <a:spLocks noChangeArrowheads="1"/>
          </p:cNvSpPr>
          <p:nvPr/>
        </p:nvSpPr>
        <p:spPr bwMode="auto">
          <a:xfrm>
            <a:off x="990600" y="3886200"/>
            <a:ext cx="3505200" cy="457200"/>
          </a:xfrm>
          <a:prstGeom prst="rect">
            <a:avLst/>
          </a:prstGeom>
          <a:noFill/>
          <a:ln w="9525">
            <a:noFill/>
            <a:miter lim="800000"/>
            <a:headEnd/>
            <a:tailEnd/>
          </a:ln>
        </p:spPr>
        <p:txBody>
          <a:bodyPr>
            <a:spAutoFit/>
          </a:bodyPr>
          <a:lstStyle/>
          <a:p>
            <a:pPr>
              <a:spcBef>
                <a:spcPct val="50000"/>
              </a:spcBef>
            </a:pPr>
            <a:r>
              <a:rPr lang="en-US" sz="2400" b="1" i="1">
                <a:solidFill>
                  <a:srgbClr val="6600FF"/>
                </a:solidFill>
                <a:latin typeface="Times New Roman" pitchFamily="18" charset="0"/>
              </a:rPr>
              <a:t>b) (xong, xoong)</a:t>
            </a:r>
          </a:p>
        </p:txBody>
      </p:sp>
      <p:sp>
        <p:nvSpPr>
          <p:cNvPr id="6169" name="Text Box 25"/>
          <p:cNvSpPr txBox="1">
            <a:spLocks noChangeArrowheads="1"/>
          </p:cNvSpPr>
          <p:nvPr/>
        </p:nvSpPr>
        <p:spPr bwMode="auto">
          <a:xfrm>
            <a:off x="152400" y="4419600"/>
            <a:ext cx="89916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 làm ………. việc,  cái …………</a:t>
            </a:r>
          </a:p>
        </p:txBody>
      </p:sp>
      <p:sp>
        <p:nvSpPr>
          <p:cNvPr id="6170" name="Text Box 26"/>
          <p:cNvSpPr txBox="1">
            <a:spLocks noChangeArrowheads="1"/>
          </p:cNvSpPr>
          <p:nvPr/>
        </p:nvSpPr>
        <p:spPr bwMode="auto">
          <a:xfrm>
            <a:off x="3657600" y="4433888"/>
            <a:ext cx="10668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rPr>
              <a:t>xoong</a:t>
            </a:r>
          </a:p>
        </p:txBody>
      </p:sp>
      <p:sp>
        <p:nvSpPr>
          <p:cNvPr id="6171" name="Text Box 27"/>
          <p:cNvSpPr txBox="1">
            <a:spLocks noChangeArrowheads="1"/>
          </p:cNvSpPr>
          <p:nvPr/>
        </p:nvSpPr>
        <p:spPr bwMode="auto">
          <a:xfrm>
            <a:off x="990600" y="4424363"/>
            <a:ext cx="1066800" cy="457200"/>
          </a:xfrm>
          <a:prstGeom prst="rect">
            <a:avLst/>
          </a:prstGeom>
          <a:noFill/>
          <a:ln w="9525">
            <a:noFill/>
            <a:miter lim="800000"/>
            <a:headEnd/>
            <a:tailEnd/>
          </a:ln>
        </p:spPr>
        <p:txBody>
          <a:bodyPr>
            <a:spAutoFit/>
          </a:bodyPr>
          <a:lstStyle/>
          <a:p>
            <a:pPr>
              <a:spcBef>
                <a:spcPct val="50000"/>
              </a:spcBef>
            </a:pPr>
            <a:r>
              <a:rPr lang="en-US" sz="2400" b="1">
                <a:solidFill>
                  <a:srgbClr val="FF0000"/>
                </a:solidFill>
                <a:latin typeface="Times New Roman" pitchFamily="18" charset="0"/>
              </a:rPr>
              <a:t>xong</a:t>
            </a:r>
          </a:p>
        </p:txBody>
      </p:sp>
      <p:sp>
        <p:nvSpPr>
          <p:cNvPr id="7179" name="Text Box 28"/>
          <p:cNvSpPr txBox="1">
            <a:spLocks noChangeArrowheads="1"/>
          </p:cNvSpPr>
          <p:nvPr/>
        </p:nvSpPr>
        <p:spPr bwMode="auto">
          <a:xfrm>
            <a:off x="0" y="990600"/>
            <a:ext cx="9144000" cy="519113"/>
          </a:xfrm>
          <a:prstGeom prst="rect">
            <a:avLst/>
          </a:prstGeom>
          <a:noFill/>
          <a:ln w="9525">
            <a:noFill/>
            <a:miter lim="800000"/>
            <a:headEnd/>
            <a:tailEnd/>
          </a:ln>
        </p:spPr>
        <p:txBody>
          <a:bodyPr>
            <a:spAutoFit/>
          </a:bodyPr>
          <a:lstStyle/>
          <a:p>
            <a:pPr algn="ctr">
              <a:spcBef>
                <a:spcPct val="50000"/>
              </a:spcBef>
            </a:pPr>
            <a:r>
              <a:rPr lang="en-US" sz="2800" b="1" i="1">
                <a:solidFill>
                  <a:srgbClr val="FF0000"/>
                </a:solidFill>
                <a:latin typeface="Times New Roman" pitchFamily="18" charset="0"/>
              </a:rPr>
              <a:t>Tiếng hò trên sông</a:t>
            </a:r>
          </a:p>
        </p:txBody>
      </p:sp>
      <p:sp>
        <p:nvSpPr>
          <p:cNvPr id="7181" name="Text Box 30"/>
          <p:cNvSpPr txBox="1">
            <a:spLocks noChangeArrowheads="1"/>
          </p:cNvSpPr>
          <p:nvPr/>
        </p:nvSpPr>
        <p:spPr bwMode="auto">
          <a:xfrm>
            <a:off x="0" y="533400"/>
            <a:ext cx="9144000" cy="519113"/>
          </a:xfrm>
          <a:prstGeom prst="rect">
            <a:avLst/>
          </a:prstGeom>
          <a:noFill/>
          <a:ln w="9525">
            <a:noFill/>
            <a:miter lim="800000"/>
            <a:headEnd/>
            <a:tailEnd/>
          </a:ln>
        </p:spPr>
        <p:txBody>
          <a:bodyPr>
            <a:spAutoFit/>
          </a:bodyPr>
          <a:lstStyle/>
          <a:p>
            <a:pPr algn="ctr">
              <a:spcBef>
                <a:spcPct val="50000"/>
              </a:spcBef>
            </a:pPr>
            <a:r>
              <a:rPr lang="en-US" sz="2800" b="1" i="1" u="sng">
                <a:solidFill>
                  <a:srgbClr val="0000FF"/>
                </a:solidFill>
                <a:latin typeface="Times New Roman" pitchFamily="18" charset="0"/>
                <a:cs typeface="Times New Roman" pitchFamily="18" charset="0"/>
              </a:rPr>
              <a:t>Chính tả: </a:t>
            </a:r>
            <a:r>
              <a:rPr lang="en-US" sz="2800" b="1">
                <a:solidFill>
                  <a:srgbClr val="0000FF"/>
                </a:solidFill>
                <a:latin typeface="Times New Roman" pitchFamily="18" charset="0"/>
                <a:cs typeface="Times New Roman" pitchFamily="18" charset="0"/>
              </a:rPr>
              <a:t>(nghe – 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wedge">
                                      <p:cBhvr>
                                        <p:cTn id="7" dur="2000"/>
                                        <p:tgtEl>
                                          <p:spTgt spid="6150"/>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6167"/>
                                        </p:tgtEl>
                                        <p:attrNameLst>
                                          <p:attrName>style.visibility</p:attrName>
                                        </p:attrNameLst>
                                      </p:cBhvr>
                                      <p:to>
                                        <p:strVal val="visible"/>
                                      </p:to>
                                    </p:set>
                                    <p:animEffect transition="in" filter="wedge">
                                      <p:cBhvr>
                                        <p:cTn id="10" dur="2000"/>
                                        <p:tgtEl>
                                          <p:spTgt spid="6167"/>
                                        </p:tgtEl>
                                      </p:cBhvr>
                                    </p:animEffect>
                                  </p:childTnLst>
                                </p:cTn>
                              </p:par>
                              <p:par>
                                <p:cTn id="11" presetID="20" presetClass="entr" presetSubtype="0" fill="hold" grpId="0" nodeType="with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wedge">
                                      <p:cBhvr>
                                        <p:cTn id="13" dur="2000"/>
                                        <p:tgtEl>
                                          <p:spTgt spid="6151"/>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6168"/>
                                        </p:tgtEl>
                                        <p:attrNameLst>
                                          <p:attrName>style.visibility</p:attrName>
                                        </p:attrNameLst>
                                      </p:cBhvr>
                                      <p:to>
                                        <p:strVal val="visible"/>
                                      </p:to>
                                    </p:set>
                                    <p:animEffect transition="in" filter="wedge">
                                      <p:cBhvr>
                                        <p:cTn id="16" dur="2000"/>
                                        <p:tgtEl>
                                          <p:spTgt spid="6168"/>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6169"/>
                                        </p:tgtEl>
                                        <p:attrNameLst>
                                          <p:attrName>style.visibility</p:attrName>
                                        </p:attrNameLst>
                                      </p:cBhvr>
                                      <p:to>
                                        <p:strVal val="visible"/>
                                      </p:to>
                                    </p:set>
                                    <p:animEffect transition="in" filter="wedge">
                                      <p:cBhvr>
                                        <p:cTn id="19" dur="2000"/>
                                        <p:tgtEl>
                                          <p:spTgt spid="6169"/>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158"/>
                                        </p:tgtEl>
                                        <p:attrNameLst>
                                          <p:attrName>style.visibility</p:attrName>
                                        </p:attrNameLst>
                                      </p:cBhvr>
                                      <p:to>
                                        <p:strVal val="visible"/>
                                      </p:to>
                                    </p:set>
                                    <p:animEffect transition="in" filter="box(in)">
                                      <p:cBhvr>
                                        <p:cTn id="24" dur="500"/>
                                        <p:tgtEl>
                                          <p:spTgt spid="6158"/>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6157"/>
                                        </p:tgtEl>
                                        <p:attrNameLst>
                                          <p:attrName>style.visibility</p:attrName>
                                        </p:attrNameLst>
                                      </p:cBhvr>
                                      <p:to>
                                        <p:strVal val="visible"/>
                                      </p:to>
                                    </p:set>
                                    <p:animEffect transition="in" filter="box(in)">
                                      <p:cBhvr>
                                        <p:cTn id="29" dur="500"/>
                                        <p:tgtEl>
                                          <p:spTgt spid="6157"/>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6171"/>
                                        </p:tgtEl>
                                        <p:attrNameLst>
                                          <p:attrName>style.visibility</p:attrName>
                                        </p:attrNameLst>
                                      </p:cBhvr>
                                      <p:to>
                                        <p:strVal val="visible"/>
                                      </p:to>
                                    </p:set>
                                    <p:animEffect transition="in" filter="checkerboard(across)">
                                      <p:cBhvr>
                                        <p:cTn id="34" dur="500"/>
                                        <p:tgtEl>
                                          <p:spTgt spid="6171"/>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6170"/>
                                        </p:tgtEl>
                                        <p:attrNameLst>
                                          <p:attrName>style.visibility</p:attrName>
                                        </p:attrNameLst>
                                      </p:cBhvr>
                                      <p:to>
                                        <p:strVal val="visible"/>
                                      </p:to>
                                    </p:set>
                                    <p:animEffect transition="in" filter="checkerboard(across)">
                                      <p:cBhvr>
                                        <p:cTn id="39" dur="500"/>
                                        <p:tgtEl>
                                          <p:spTgt spid="6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51" grpId="0"/>
      <p:bldP spid="6157" grpId="0"/>
      <p:bldP spid="6158" grpId="0"/>
      <p:bldP spid="6167" grpId="0"/>
      <p:bldP spid="6168" grpId="0"/>
      <p:bldP spid="6169" grpId="0"/>
      <p:bldP spid="6170" grpId="0"/>
      <p:bldP spid="61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5" name="Text Box 11"/>
          <p:cNvSpPr txBox="1">
            <a:spLocks noChangeArrowheads="1"/>
          </p:cNvSpPr>
          <p:nvPr/>
        </p:nvSpPr>
        <p:spPr bwMode="auto">
          <a:xfrm>
            <a:off x="0" y="1676400"/>
            <a:ext cx="8915400" cy="4152900"/>
          </a:xfrm>
          <a:prstGeom prst="rect">
            <a:avLst/>
          </a:prstGeom>
          <a:noFill/>
          <a:ln w="9525">
            <a:noFill/>
            <a:miter lim="800000"/>
            <a:headEnd/>
            <a:tailEnd/>
          </a:ln>
        </p:spPr>
        <p:txBody>
          <a:bodyPr>
            <a:spAutoFit/>
          </a:bodyPr>
          <a:lstStyle/>
          <a:p>
            <a:pPr>
              <a:spcBef>
                <a:spcPct val="50000"/>
              </a:spcBef>
            </a:pPr>
            <a:r>
              <a:rPr lang="en-US" sz="2800" b="1" i="1">
                <a:solidFill>
                  <a:srgbClr val="002060"/>
                </a:solidFill>
                <a:latin typeface="Times New Roman" pitchFamily="18" charset="0"/>
              </a:rPr>
              <a:t>3 Tìm nhanh, viết đúng :</a:t>
            </a:r>
          </a:p>
          <a:p>
            <a:pPr>
              <a:spcBef>
                <a:spcPct val="50000"/>
              </a:spcBef>
            </a:pPr>
            <a:r>
              <a:rPr lang="en-US" sz="2800" b="1" i="1">
                <a:solidFill>
                  <a:srgbClr val="002060"/>
                </a:solidFill>
                <a:latin typeface="Times New Roman" pitchFamily="18" charset="0"/>
              </a:rPr>
              <a:t>a.- Từ ngữ chỉ sự vật có tiếng bắt đầu bằng s.</a:t>
            </a:r>
          </a:p>
          <a:p>
            <a:pPr>
              <a:spcBef>
                <a:spcPct val="50000"/>
              </a:spcBef>
            </a:pPr>
            <a:endParaRPr lang="en-US" sz="2800" b="1" i="1">
              <a:solidFill>
                <a:srgbClr val="0000FF"/>
              </a:solidFill>
              <a:latin typeface="Times New Roman" pitchFamily="18" charset="0"/>
            </a:endParaRPr>
          </a:p>
          <a:p>
            <a:pPr>
              <a:spcBef>
                <a:spcPct val="50000"/>
              </a:spcBef>
            </a:pPr>
            <a:endParaRPr lang="en-US" sz="2800" b="1" i="1">
              <a:solidFill>
                <a:srgbClr val="0000FF"/>
              </a:solidFill>
              <a:latin typeface="Times New Roman" pitchFamily="18" charset="0"/>
            </a:endParaRPr>
          </a:p>
          <a:p>
            <a:pPr>
              <a:spcBef>
                <a:spcPct val="50000"/>
              </a:spcBef>
            </a:pPr>
            <a:r>
              <a:rPr lang="en-US" sz="2800" b="1" i="1">
                <a:solidFill>
                  <a:srgbClr val="002060"/>
                </a:solidFill>
                <a:latin typeface="Times New Roman" pitchFamily="18" charset="0"/>
              </a:rPr>
              <a:t>b.- Từ ngữ chỉ hoạt động, đặc điểm, tính chất  có tiếng bắt đầu bằng x.</a:t>
            </a:r>
          </a:p>
          <a:p>
            <a:pPr>
              <a:spcBef>
                <a:spcPct val="50000"/>
              </a:spcBef>
            </a:pPr>
            <a:endParaRPr lang="en-US" sz="2800" b="1" i="1">
              <a:solidFill>
                <a:srgbClr val="0000FF"/>
              </a:solidFill>
              <a:latin typeface="Times New Roman" pitchFamily="18" charset="0"/>
            </a:endParaRPr>
          </a:p>
        </p:txBody>
      </p:sp>
      <p:sp>
        <p:nvSpPr>
          <p:cNvPr id="11278" name="Text Box 14"/>
          <p:cNvSpPr txBox="1">
            <a:spLocks noChangeArrowheads="1"/>
          </p:cNvSpPr>
          <p:nvPr/>
        </p:nvSpPr>
        <p:spPr bwMode="auto">
          <a:xfrm>
            <a:off x="0" y="3048000"/>
            <a:ext cx="9144000" cy="946150"/>
          </a:xfrm>
          <a:prstGeom prst="rect">
            <a:avLst/>
          </a:prstGeom>
          <a:noFill/>
          <a:ln w="9525">
            <a:noFill/>
            <a:miter lim="800000"/>
            <a:headEnd/>
            <a:tailEnd/>
          </a:ln>
        </p:spPr>
        <p:txBody>
          <a:bodyPr>
            <a:spAutoFit/>
          </a:bodyPr>
          <a:lstStyle/>
          <a:p>
            <a:pPr>
              <a:spcBef>
                <a:spcPct val="50000"/>
              </a:spcBef>
            </a:pPr>
            <a:r>
              <a:rPr lang="en-US" sz="2800" b="1" i="1">
                <a:solidFill>
                  <a:srgbClr val="FF0000"/>
                </a:solidFill>
                <a:latin typeface="Times New Roman" pitchFamily="18" charset="0"/>
              </a:rPr>
              <a:t>- sắn, hoa súng, sông, suối, sen, sim, quả sấu, lá sả, sâu sáo, sếu, sóc, sói, sư tử, chim sẻ…</a:t>
            </a:r>
          </a:p>
        </p:txBody>
      </p:sp>
      <p:sp>
        <p:nvSpPr>
          <p:cNvPr id="11279" name="Text Box 15"/>
          <p:cNvSpPr txBox="1">
            <a:spLocks noChangeArrowheads="1"/>
          </p:cNvSpPr>
          <p:nvPr/>
        </p:nvSpPr>
        <p:spPr bwMode="auto">
          <a:xfrm>
            <a:off x="0" y="5181600"/>
            <a:ext cx="9144000" cy="946150"/>
          </a:xfrm>
          <a:prstGeom prst="rect">
            <a:avLst/>
          </a:prstGeom>
          <a:noFill/>
          <a:ln w="9525">
            <a:noFill/>
            <a:miter lim="800000"/>
            <a:headEnd/>
            <a:tailEnd/>
          </a:ln>
        </p:spPr>
        <p:txBody>
          <a:bodyPr>
            <a:spAutoFit/>
          </a:bodyPr>
          <a:lstStyle/>
          <a:p>
            <a:pPr>
              <a:spcBef>
                <a:spcPct val="50000"/>
              </a:spcBef>
            </a:pPr>
            <a:r>
              <a:rPr lang="en-US" sz="2800" b="1" i="1">
                <a:solidFill>
                  <a:srgbClr val="FF0000"/>
                </a:solidFill>
                <a:latin typeface="Times New Roman" pitchFamily="18" charset="0"/>
              </a:rPr>
              <a:t>- xách, xô, xiên, xọc,cuốn xéo, xoạc, xa xa, xôn xao, xáo trộn…</a:t>
            </a:r>
          </a:p>
        </p:txBody>
      </p:sp>
      <p:sp>
        <p:nvSpPr>
          <p:cNvPr id="8197" name="Text Box 16"/>
          <p:cNvSpPr txBox="1">
            <a:spLocks noChangeArrowheads="1"/>
          </p:cNvSpPr>
          <p:nvPr/>
        </p:nvSpPr>
        <p:spPr bwMode="auto">
          <a:xfrm>
            <a:off x="0" y="990600"/>
            <a:ext cx="9144000" cy="519113"/>
          </a:xfrm>
          <a:prstGeom prst="rect">
            <a:avLst/>
          </a:prstGeom>
          <a:noFill/>
          <a:ln w="9525">
            <a:noFill/>
            <a:miter lim="800000"/>
            <a:headEnd/>
            <a:tailEnd/>
          </a:ln>
        </p:spPr>
        <p:txBody>
          <a:bodyPr>
            <a:spAutoFit/>
          </a:bodyPr>
          <a:lstStyle/>
          <a:p>
            <a:pPr algn="ctr">
              <a:spcBef>
                <a:spcPct val="50000"/>
              </a:spcBef>
            </a:pPr>
            <a:r>
              <a:rPr lang="en-US" sz="2800" b="1" i="1">
                <a:solidFill>
                  <a:srgbClr val="FF0000"/>
                </a:solidFill>
                <a:latin typeface="Times New Roman" pitchFamily="18" charset="0"/>
              </a:rPr>
              <a:t>Tiếng hò trên sông</a:t>
            </a:r>
          </a:p>
        </p:txBody>
      </p:sp>
      <p:sp>
        <p:nvSpPr>
          <p:cNvPr id="8199" name="Text Box 18"/>
          <p:cNvSpPr txBox="1">
            <a:spLocks noChangeArrowheads="1"/>
          </p:cNvSpPr>
          <p:nvPr/>
        </p:nvSpPr>
        <p:spPr bwMode="auto">
          <a:xfrm>
            <a:off x="0" y="533400"/>
            <a:ext cx="9144000" cy="519113"/>
          </a:xfrm>
          <a:prstGeom prst="rect">
            <a:avLst/>
          </a:prstGeom>
          <a:noFill/>
          <a:ln w="9525">
            <a:noFill/>
            <a:miter lim="800000"/>
            <a:headEnd/>
            <a:tailEnd/>
          </a:ln>
        </p:spPr>
        <p:txBody>
          <a:bodyPr>
            <a:spAutoFit/>
          </a:bodyPr>
          <a:lstStyle/>
          <a:p>
            <a:pPr algn="ctr">
              <a:spcBef>
                <a:spcPct val="50000"/>
              </a:spcBef>
            </a:pPr>
            <a:r>
              <a:rPr lang="en-US" sz="2800" b="1" i="1" u="sng">
                <a:solidFill>
                  <a:srgbClr val="0000FF"/>
                </a:solidFill>
                <a:latin typeface="Times New Roman" pitchFamily="18" charset="0"/>
                <a:cs typeface="Times New Roman" pitchFamily="18" charset="0"/>
              </a:rPr>
              <a:t>Chính tả: </a:t>
            </a:r>
            <a:r>
              <a:rPr lang="en-US" sz="2800" b="1">
                <a:solidFill>
                  <a:srgbClr val="0000FF"/>
                </a:solidFill>
                <a:latin typeface="Times New Roman" pitchFamily="18" charset="0"/>
                <a:cs typeface="Times New Roman" pitchFamily="18" charset="0"/>
              </a:rPr>
              <a:t>(nghe – viết)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animEffect transition="in" filter="wedge">
                                      <p:cBhvr>
                                        <p:cTn id="7" dur="2000"/>
                                        <p:tgtEl>
                                          <p:spTgt spid="1127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1278"/>
                                        </p:tgtEl>
                                        <p:attrNameLst>
                                          <p:attrName>style.visibility</p:attrName>
                                        </p:attrNameLst>
                                      </p:cBhvr>
                                      <p:to>
                                        <p:strVal val="visible"/>
                                      </p:to>
                                    </p:set>
                                    <p:animEffect transition="in" filter="wedge">
                                      <p:cBhvr>
                                        <p:cTn id="12" dur="2000"/>
                                        <p:tgtEl>
                                          <p:spTgt spid="11278"/>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1279"/>
                                        </p:tgtEl>
                                        <p:attrNameLst>
                                          <p:attrName>style.visibility</p:attrName>
                                        </p:attrNameLst>
                                      </p:cBhvr>
                                      <p:to>
                                        <p:strVal val="visible"/>
                                      </p:to>
                                    </p:set>
                                    <p:animEffect transition="in" filter="wedge">
                                      <p:cBhvr>
                                        <p:cTn id="17" dur="2000"/>
                                        <p:tgtEl>
                                          <p:spTgt spid="11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5" grpId="0"/>
      <p:bldP spid="11278" grpId="0"/>
      <p:bldP spid="112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twinklingstars2[1]"/>
          <p:cNvPicPr>
            <a:picLocks noChangeAspect="1" noChangeArrowheads="1" noCrop="1"/>
          </p:cNvPicPr>
          <p:nvPr/>
        </p:nvPicPr>
        <p:blipFill>
          <a:blip r:embed="rId3"/>
          <a:srcRect/>
          <a:stretch>
            <a:fillRect/>
          </a:stretch>
        </p:blipFill>
        <p:spPr bwMode="auto">
          <a:xfrm>
            <a:off x="0" y="6324600"/>
            <a:ext cx="9144000" cy="533400"/>
          </a:xfrm>
          <a:prstGeom prst="rect">
            <a:avLst/>
          </a:prstGeom>
          <a:noFill/>
          <a:ln w="9525">
            <a:noFill/>
            <a:miter lim="800000"/>
            <a:headEnd/>
            <a:tailEnd/>
          </a:ln>
        </p:spPr>
      </p:pic>
      <p:pic>
        <p:nvPicPr>
          <p:cNvPr id="9219" name="Picture 5" descr="BD21302_"/>
          <p:cNvPicPr>
            <a:picLocks noChangeAspect="1" noChangeArrowheads="1"/>
          </p:cNvPicPr>
          <p:nvPr/>
        </p:nvPicPr>
        <p:blipFill>
          <a:blip r:embed="rId4"/>
          <a:srcRect/>
          <a:stretch>
            <a:fillRect/>
          </a:stretch>
        </p:blipFill>
        <p:spPr bwMode="auto">
          <a:xfrm>
            <a:off x="381000" y="685800"/>
            <a:ext cx="990600" cy="687388"/>
          </a:xfrm>
          <a:prstGeom prst="rect">
            <a:avLst/>
          </a:prstGeom>
          <a:noFill/>
          <a:ln w="9525">
            <a:noFill/>
            <a:miter lim="800000"/>
            <a:headEnd/>
            <a:tailEnd/>
          </a:ln>
        </p:spPr>
      </p:pic>
      <p:pic>
        <p:nvPicPr>
          <p:cNvPr id="9220" name="Picture 6" descr="BD21295_"/>
          <p:cNvPicPr>
            <a:picLocks noChangeAspect="1" noChangeArrowheads="1"/>
          </p:cNvPicPr>
          <p:nvPr/>
        </p:nvPicPr>
        <p:blipFill>
          <a:blip r:embed="rId5"/>
          <a:srcRect/>
          <a:stretch>
            <a:fillRect/>
          </a:stretch>
        </p:blipFill>
        <p:spPr bwMode="auto">
          <a:xfrm>
            <a:off x="8001000" y="685800"/>
            <a:ext cx="760413" cy="990600"/>
          </a:xfrm>
          <a:prstGeom prst="rect">
            <a:avLst/>
          </a:prstGeom>
          <a:noFill/>
          <a:ln w="9525">
            <a:noFill/>
            <a:miter lim="800000"/>
            <a:headEnd/>
            <a:tailEnd/>
          </a:ln>
        </p:spPr>
      </p:pic>
      <p:pic>
        <p:nvPicPr>
          <p:cNvPr id="9221" name="Picture 7" descr="blumen-pflanzen094"/>
          <p:cNvPicPr>
            <a:picLocks noChangeAspect="1" noChangeArrowheads="1" noCrop="1"/>
          </p:cNvPicPr>
          <p:nvPr/>
        </p:nvPicPr>
        <p:blipFill>
          <a:blip r:embed="rId6"/>
          <a:srcRect/>
          <a:stretch>
            <a:fillRect/>
          </a:stretch>
        </p:blipFill>
        <p:spPr bwMode="auto">
          <a:xfrm>
            <a:off x="2971800" y="152400"/>
            <a:ext cx="3048000" cy="2014538"/>
          </a:xfrm>
          <a:prstGeom prst="rect">
            <a:avLst/>
          </a:prstGeom>
          <a:noFill/>
          <a:ln w="9525">
            <a:noFill/>
            <a:miter lim="800000"/>
            <a:headEnd/>
            <a:tailEnd/>
          </a:ln>
        </p:spPr>
      </p:pic>
      <p:pic>
        <p:nvPicPr>
          <p:cNvPr id="9222" name="Picture 8" descr="36_4_8"/>
          <p:cNvPicPr>
            <a:picLocks noChangeAspect="1" noChangeArrowheads="1" noCrop="1"/>
          </p:cNvPicPr>
          <p:nvPr/>
        </p:nvPicPr>
        <p:blipFill>
          <a:blip r:embed="rId7"/>
          <a:srcRect/>
          <a:stretch>
            <a:fillRect/>
          </a:stretch>
        </p:blipFill>
        <p:spPr bwMode="auto">
          <a:xfrm>
            <a:off x="0" y="6172200"/>
            <a:ext cx="685800" cy="685800"/>
          </a:xfrm>
          <a:prstGeom prst="rect">
            <a:avLst/>
          </a:prstGeom>
          <a:noFill/>
          <a:ln w="9525">
            <a:noFill/>
            <a:miter lim="800000"/>
            <a:headEnd/>
            <a:tailEnd/>
          </a:ln>
        </p:spPr>
      </p:pic>
      <p:pic>
        <p:nvPicPr>
          <p:cNvPr id="9223" name="Picture 10" descr="blumen-pflanzen127"/>
          <p:cNvPicPr>
            <a:picLocks noChangeAspect="1" noChangeArrowheads="1" noCrop="1"/>
          </p:cNvPicPr>
          <p:nvPr/>
        </p:nvPicPr>
        <p:blipFill>
          <a:blip r:embed="rId8"/>
          <a:srcRect/>
          <a:stretch>
            <a:fillRect/>
          </a:stretch>
        </p:blipFill>
        <p:spPr bwMode="auto">
          <a:xfrm>
            <a:off x="5562600" y="4114800"/>
            <a:ext cx="1431925" cy="1828800"/>
          </a:xfrm>
          <a:prstGeom prst="rect">
            <a:avLst/>
          </a:prstGeom>
          <a:noFill/>
          <a:ln w="9525">
            <a:noFill/>
            <a:miter lim="800000"/>
            <a:headEnd/>
            <a:tailEnd/>
          </a:ln>
        </p:spPr>
      </p:pic>
      <p:pic>
        <p:nvPicPr>
          <p:cNvPr id="9224" name="Picture 11" descr="blumen-pflanzen141"/>
          <p:cNvPicPr>
            <a:picLocks noChangeAspect="1" noChangeArrowheads="1" noCrop="1"/>
          </p:cNvPicPr>
          <p:nvPr/>
        </p:nvPicPr>
        <p:blipFill>
          <a:blip r:embed="rId9"/>
          <a:srcRect/>
          <a:stretch>
            <a:fillRect/>
          </a:stretch>
        </p:blipFill>
        <p:spPr bwMode="auto">
          <a:xfrm>
            <a:off x="1404938" y="4038600"/>
            <a:ext cx="1795462" cy="1981200"/>
          </a:xfrm>
          <a:prstGeom prst="rect">
            <a:avLst/>
          </a:prstGeom>
          <a:noFill/>
          <a:ln w="9525">
            <a:noFill/>
            <a:miter lim="800000"/>
            <a:headEnd/>
            <a:tailEnd/>
          </a:ln>
        </p:spPr>
      </p:pic>
      <p:pic>
        <p:nvPicPr>
          <p:cNvPr id="9225" name="Picture 12" descr="twinklingstars2[1]"/>
          <p:cNvPicPr>
            <a:picLocks noChangeAspect="1" noChangeArrowheads="1" noCrop="1"/>
          </p:cNvPicPr>
          <p:nvPr/>
        </p:nvPicPr>
        <p:blipFill>
          <a:blip r:embed="rId3"/>
          <a:srcRect/>
          <a:stretch>
            <a:fillRect/>
          </a:stretch>
        </p:blipFill>
        <p:spPr bwMode="auto">
          <a:xfrm>
            <a:off x="0" y="0"/>
            <a:ext cx="9144000" cy="762000"/>
          </a:xfrm>
          <a:prstGeom prst="rect">
            <a:avLst/>
          </a:prstGeom>
          <a:noFill/>
          <a:ln w="9525">
            <a:noFill/>
            <a:miter lim="800000"/>
            <a:headEnd/>
            <a:tailEnd/>
          </a:ln>
        </p:spPr>
      </p:pic>
      <p:pic>
        <p:nvPicPr>
          <p:cNvPr id="9229" name="108-Ve dau 2 (Truong Dan Huy).mp3">
            <a:hlinkClick r:id="" action="ppaction://media"/>
          </p:cNvPr>
          <p:cNvPicPr>
            <a:picLocks noRot="1" noChangeAspect="1" noChangeArrowheads="1"/>
          </p:cNvPicPr>
          <p:nvPr>
            <a:audioFile r:link="rId1"/>
          </p:nvPr>
        </p:nvPicPr>
        <p:blipFill>
          <a:blip r:embed="rId10"/>
          <a:srcRect/>
          <a:stretch>
            <a:fillRect/>
          </a:stretch>
        </p:blipFill>
        <p:spPr bwMode="auto">
          <a:xfrm>
            <a:off x="8839200" y="6553200"/>
            <a:ext cx="304800" cy="304800"/>
          </a:xfrm>
          <a:prstGeom prst="rect">
            <a:avLst/>
          </a:prstGeom>
          <a:noFill/>
          <a:ln w="9525">
            <a:noFill/>
            <a:miter lim="800000"/>
            <a:headEnd/>
            <a:tailEnd/>
          </a:ln>
        </p:spPr>
      </p:pic>
      <p:sp>
        <p:nvSpPr>
          <p:cNvPr id="9227" name="WordArt 14"/>
          <p:cNvSpPr>
            <a:spLocks noChangeArrowheads="1" noChangeShapeType="1" noTextEdit="1"/>
          </p:cNvSpPr>
          <p:nvPr/>
        </p:nvSpPr>
        <p:spPr bwMode="auto">
          <a:xfrm>
            <a:off x="609600" y="762000"/>
            <a:ext cx="7848600" cy="45720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b="1" kern="10">
                <a:ln w="9525">
                  <a:round/>
                  <a:headEnd/>
                  <a:tailEnd/>
                </a:ln>
                <a:gradFill rotWithShape="1">
                  <a:gsLst>
                    <a:gs pos="0">
                      <a:srgbClr val="FFE701"/>
                    </a:gs>
                    <a:gs pos="100000">
                      <a:srgbClr val="FE3E02"/>
                    </a:gs>
                  </a:gsLst>
                  <a:lin ang="5400000" scaled="1"/>
                </a:gradFill>
                <a:latin typeface="Impact"/>
              </a:rPr>
              <a:t>CHÀO CÁC 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15322" fill="hold"/>
                                        <p:tgtEl>
                                          <p:spTgt spid="92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229"/>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866478"/>
  <p:tag name="VIOLETTITLE" val="Tuần 11. Nghe-viết: Tiếng hò trên sông"/>
  <p:tag name="VIOLETLESSON" val="20"/>
  <p:tag name="VIOLETCATID" val="7840641"/>
  <p:tag name="VIOLETSUBJECT" val="Chính tả 3"/>
  <p:tag name="VIOLETAUTHORID" val="11357051"/>
  <p:tag name="VIOLETAUTHORNAME" val="Nguyễn Hà"/>
  <p:tag name="VIOLETAUTHORAVATAR" val="11/357/51/avatar.jpg"/>
  <p:tag name="VIOLETAUTHORADDRESS" val=" - pleiku"/>
  <p:tag name="VIOLETDATE" val="2016-12-03 09:10:20"/>
  <p:tag name="VIOLETHIT" val="80"/>
  <p:tag name="VIOLETLIKE" val="0"/>
  <p:tag name="MMPROD_NEXTUNIQUEID" val="10011"/>
  <p:tag name="MMPROD_UIDATA" val="&lt;database version=&quot;7.0&quot;&gt;&lt;object type=&quot;1&quot; unique_id=&quot;10001&quot;&gt;&lt;object type=&quot;2&quot; unique_id=&quot;10154&quot;&gt;&lt;object type=&quot;3&quot; unique_id=&quot;10155&quot;&gt;&lt;property id=&quot;20148&quot; value=&quot;5&quot;/&gt;&lt;property id=&quot;20300&quot; value=&quot;Slide 1&quot;/&gt;&lt;property id=&quot;20307&quot; value=&quot;262&quot;/&gt;&lt;/object&gt;&lt;object type=&quot;3&quot; unique_id=&quot;10156&quot;&gt;&lt;property id=&quot;20148&quot; value=&quot;5&quot;/&gt;&lt;property id=&quot;20300&quot; value=&quot;Slide 2&quot;/&gt;&lt;property id=&quot;20307&quot; value=&quot;256&quot;/&gt;&lt;/object&gt;&lt;object type=&quot;3&quot; unique_id=&quot;10157&quot;&gt;&lt;property id=&quot;20148&quot; value=&quot;5&quot;/&gt;&lt;property id=&quot;20300&quot; value=&quot;Slide 3&quot;/&gt;&lt;property id=&quot;20307&quot; value=&quot;257&quot;/&gt;&lt;/object&gt;&lt;object type=&quot;3&quot; unique_id=&quot;10158&quot;&gt;&lt;property id=&quot;20148&quot; value=&quot;5&quot;/&gt;&lt;property id=&quot;20300&quot; value=&quot;Slide 4&quot;/&gt;&lt;property id=&quot;20307&quot; value=&quot;258&quot;/&gt;&lt;/object&gt;&lt;object type=&quot;3&quot; unique_id=&quot;10159&quot;&gt;&lt;property id=&quot;20148&quot; value=&quot;5&quot;/&gt;&lt;property id=&quot;20300&quot; value=&quot;Slide 5&quot;/&gt;&lt;property id=&quot;20307&quot; value=&quot;259&quot;/&gt;&lt;/object&gt;&lt;object type=&quot;3&quot; unique_id=&quot;10160&quot;&gt;&lt;property id=&quot;20148&quot; value=&quot;5&quot;/&gt;&lt;property id=&quot;20300&quot; value=&quot;Slide 6&quot;/&gt;&lt;property id=&quot;20307&quot; value=&quot;260&quot;/&gt;&lt;/object&gt;&lt;object type=&quot;3&quot; unique_id=&quot;10161&quot;&gt;&lt;property id=&quot;20148&quot; value=&quot;5&quot;/&gt;&lt;property id=&quot;20300&quot; value=&quot;Slide 7&quot;/&gt;&lt;property id=&quot;20307&quot; value=&quot;264&quot;/&gt;&lt;/object&gt;&lt;object type=&quot;3&quot; unique_id=&quot;10162&quot;&gt;&lt;property id=&quot;20148&quot; value=&quot;5&quot;/&gt;&lt;property id=&quot;20300&quot; value=&quot;Slide 8&quot;/&gt;&lt;property id=&quot;20307&quot; value=&quot;263&quot;/&gt;&lt;/object&gt;&lt;/object&gt;&lt;object type=&quot;8&quot; unique_id=&quot;10172&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216</TotalTime>
  <Words>487</Words>
  <Application>DAINGHIA</Application>
  <PresentationFormat>On-screen Show (4:3)</PresentationFormat>
  <Paragraphs>51</Paragraphs>
  <Slides>8</Slides>
  <Notes>0</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Slide 1</vt:lpstr>
      <vt:lpstr>Slide 2</vt:lpstr>
      <vt:lpstr>Slide 3</vt:lpstr>
      <vt:lpstr>Slide 4</vt:lpstr>
      <vt:lpstr>Slide 5</vt:lpstr>
      <vt:lpstr>Slide 6</vt:lpstr>
      <vt:lpstr>Slide 7</vt:lpstr>
      <vt:lpstr>Slide 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THAOHT</dc:creator>
  <cp:lastModifiedBy>AutoBVT</cp:lastModifiedBy>
  <cp:revision>28</cp:revision>
  <dcterms:created xsi:type="dcterms:W3CDTF">2011-10-23T12:09:43Z</dcterms:created>
  <dcterms:modified xsi:type="dcterms:W3CDTF">2017-10-31T03:48:51Z</dcterms:modified>
</cp:coreProperties>
</file>