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304" r:id="rId2"/>
    <p:sldId id="257" r:id="rId3"/>
    <p:sldId id="270" r:id="rId4"/>
    <p:sldId id="303" r:id="rId5"/>
    <p:sldId id="286" r:id="rId6"/>
    <p:sldId id="300" r:id="rId7"/>
    <p:sldId id="268" r:id="rId8"/>
    <p:sldId id="279" r:id="rId9"/>
    <p:sldId id="269" r:id="rId10"/>
    <p:sldId id="278" r:id="rId11"/>
    <p:sldId id="272" r:id="rId12"/>
    <p:sldId id="271" r:id="rId13"/>
    <p:sldId id="280" r:id="rId14"/>
    <p:sldId id="260" r:id="rId15"/>
    <p:sldId id="261" r:id="rId16"/>
    <p:sldId id="267" r:id="rId17"/>
    <p:sldId id="287" r:id="rId18"/>
    <p:sldId id="256" r:id="rId19"/>
    <p:sldId id="302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33FF"/>
    <a:srgbClr val="FF6600"/>
    <a:srgbClr val="0066FF"/>
    <a:srgbClr val="FF9900"/>
    <a:srgbClr val="FF33CC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820" autoAdjust="0"/>
    <p:restoredTop sz="79572" autoAdjust="0"/>
  </p:normalViewPr>
  <p:slideViewPr>
    <p:cSldViewPr>
      <p:cViewPr varScale="1">
        <p:scale>
          <a:sx n="86" d="100"/>
          <a:sy n="86" d="100"/>
        </p:scale>
        <p:origin x="-5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E759E-A0AA-466C-96F0-E0B0DAD80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AE91-A60C-4927-BB21-BD3002EBB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81A0C-2854-4D2C-9F57-85C96F5F8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DC4AA-B8B9-41EC-BE73-3A4BB0330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BCCBB-96C4-4ED3-B7D6-380ACE22F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3E5F9-5951-4428-8A94-9F493A800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C6488-D8E0-4101-96B6-1F0EF1C1F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BF57F-A28B-4365-B6EE-BAA26C854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0845F-6409-4675-B9F3-5ABBB013F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8791A-61AA-4CDC-B89C-99B793404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2364B-B4C8-4816-982E-D37B41A84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3075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5A4CE8-0CA1-4726-A746-39CAC9E3B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21.gif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32.gi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3.bin"/><Relationship Id="rId2" Type="http://schemas.openxmlformats.org/officeDocument/2006/relationships/audio" Target="file:///D:\GIAO%20AN\KHOI%204\Chuyende-k4(lt&amp;c)07-08\Tap%20tam%20vong.mp3" TargetMode="Externa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33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Đạo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đức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10 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10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kiệm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thời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giờ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(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tiếp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)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0"/>
            <a:ext cx="91694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0" y="1676400"/>
            <a:ext cx="9144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Tiết kiệm thời giờ có tác dụng gì ?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Tiết kiệm thời giờ giúp ta làm được nhiều việc có ích .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Không tiết kiệm thời giờ dẫn đến hậu quả gì ?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Lãng phí thời giờ chúng ta sẽ không làm được việc gì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362200" y="685800"/>
            <a:ext cx="495300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</a:rPr>
              <a:t>Thời giờ rất quý giá. Tiết kiệm thời giờ giúp ta làm được nhiều việc có ích. Lãng phí thời giờ sẽ không làm được việc gì.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i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219200" y="1600200"/>
            <a:ext cx="68580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FF0066"/>
                </a:solidFill>
              </a:rPr>
              <a:t>HOẠT ĐỘNG 2</a:t>
            </a:r>
            <a:r>
              <a:rPr lang="en-US" sz="6000"/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6000"/>
              <a:t> </a:t>
            </a:r>
            <a:r>
              <a:rPr lang="en-US" sz="6000" b="1">
                <a:solidFill>
                  <a:srgbClr val="0066FF"/>
                </a:solidFill>
              </a:rPr>
              <a:t>XỬ LÝ TÌNH HUỐNG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752600" y="1143000"/>
            <a:ext cx="60960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THẢO LUẬN NHÓM ĐÔI</a:t>
            </a:r>
          </a:p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0066"/>
                </a:solidFill>
              </a:rPr>
              <a:t>Tình huống 1 :</a:t>
            </a:r>
            <a:r>
              <a:rPr lang="en-US" sz="2800" b="1">
                <a:solidFill>
                  <a:srgbClr val="0000FF"/>
                </a:solidFill>
              </a:rPr>
              <a:t> Hoa đang ngồi vẽ tranh để làm báo tường thì Mai rủ Hoa đi chơi. Thấy Hoa từ chối, Mai bảo : “Cậu lo xa quá, cuối tuần mới phải nộp cơ mà</a:t>
            </a:r>
          </a:p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0066"/>
                </a:solidFill>
              </a:rPr>
              <a:t>Tình huống 2 :</a:t>
            </a:r>
            <a:r>
              <a:rPr lang="en-US" sz="2800" b="1">
                <a:solidFill>
                  <a:srgbClr val="0000FF"/>
                </a:solidFill>
              </a:rPr>
              <a:t> Đến giờ làm bài, Nam đến rủ Minh học nhóm. Minh bảo Minh còn phải xem xong Ti vi và đọc xong bài báo.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ROWN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411" name="Picture 6" descr="Rin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057400"/>
            <a:ext cx="10207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 descr="JULY40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133600"/>
            <a:ext cx="1023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JULY40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447800"/>
            <a:ext cx="102393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JULY40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590800"/>
            <a:ext cx="10144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pink_flower_divider_md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71788" y="1168400"/>
            <a:ext cx="3276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0" descr="003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14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1" descr="003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0"/>
            <a:ext cx="114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762000" y="2895600"/>
            <a:ext cx="74676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FF0066"/>
                </a:solidFill>
              </a:rPr>
              <a:t>HOẠT ĐỘNG 3</a:t>
            </a:r>
            <a:r>
              <a:rPr lang="en-US" sz="7200" b="1"/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0000FF"/>
                </a:solidFill>
              </a:rPr>
              <a:t>LIÊN HỆ BẢN THÂN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oa d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38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hoa d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304800" y="41910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hoa d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781800" y="3810000"/>
            <a:ext cx="2362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hoa d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477000" y="304800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1676400" y="1295400"/>
            <a:ext cx="670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pic>
        <p:nvPicPr>
          <p:cNvPr id="18439" name="Picture 10" descr="em be hoc b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495800"/>
            <a:ext cx="167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143000" y="1447800"/>
            <a:ext cx="70104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HỌC SINH VIẾT RA GIẤY THỜI GIAN BIỂU CỦA MÌNH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KỂ MỘT VÀI GƯƠNG TỐT TIẾT KIỆM THỜI GIỜ MÀ EM BIẾT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B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371600" y="2895600"/>
            <a:ext cx="6629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 b="1" u="sng">
                <a:solidFill>
                  <a:srgbClr val="0000FF"/>
                </a:solidFill>
              </a:rPr>
              <a:t>CỦNG CỐ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nnnbn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841750" y="274638"/>
            <a:ext cx="1460500" cy="1143000"/>
          </a:xfrm>
          <a:noFill/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524000" y="1371600"/>
            <a:ext cx="647700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</a:rPr>
              <a:t>Các em hãy cùng nhau thi đua tìm những câu ca dao , tục ngữ thể hiên sự tiết kiệm thời giờ.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SZ1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gradFill rotWithShape="1">
            <a:gsLst>
              <a:gs pos="0">
                <a:srgbClr val="FF99FF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371600" y="1828800"/>
            <a:ext cx="6172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u="sng">
                <a:solidFill>
                  <a:srgbClr val="FF0000"/>
                </a:solidFill>
              </a:rPr>
              <a:t>DẶN DÒ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Hằng ngày thực hiện đúng thời gian biểu đã xây dựng.</a:t>
            </a:r>
          </a:p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</a:rPr>
              <a:t>Chuẩn bị :</a:t>
            </a:r>
            <a:r>
              <a:rPr lang="en-US" sz="2800" b="1">
                <a:solidFill>
                  <a:srgbClr val="0000FF"/>
                </a:solidFill>
              </a:rPr>
              <a:t> Hiếu thảo với ông bà cha mẹ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0" y="4365625"/>
            <a:ext cx="9144000" cy="1763713"/>
          </a:xfrm>
          <a:prstGeom prst="doubleWave">
            <a:avLst>
              <a:gd name="adj1" fmla="val 10319"/>
              <a:gd name="adj2" fmla="val 0"/>
            </a:avLst>
          </a:prstGeom>
          <a:solidFill>
            <a:srgbClr val="CCFFFF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5750" y="4643438"/>
            <a:ext cx="8643938" cy="1279525"/>
            <a:chOff x="180" y="3090"/>
            <a:chExt cx="5445" cy="625"/>
          </a:xfrm>
        </p:grpSpPr>
        <p:grpSp>
          <p:nvGrpSpPr>
            <p:cNvPr id="1051" name="Group 4"/>
            <p:cNvGrpSpPr>
              <a:grpSpLocks/>
            </p:cNvGrpSpPr>
            <p:nvPr/>
          </p:nvGrpSpPr>
          <p:grpSpPr bwMode="auto">
            <a:xfrm rot="339701">
              <a:off x="180" y="3113"/>
              <a:ext cx="364" cy="466"/>
              <a:chOff x="180" y="3113"/>
              <a:chExt cx="364" cy="466"/>
            </a:xfrm>
          </p:grpSpPr>
          <p:sp>
            <p:nvSpPr>
              <p:cNvPr id="1112" name="Freeform 5"/>
              <p:cNvSpPr>
                <a:spLocks/>
              </p:cNvSpPr>
              <p:nvPr/>
            </p:nvSpPr>
            <p:spPr bwMode="auto">
              <a:xfrm>
                <a:off x="180" y="3113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3" name="Freeform 6"/>
              <p:cNvSpPr>
                <a:spLocks/>
              </p:cNvSpPr>
              <p:nvPr/>
            </p:nvSpPr>
            <p:spPr bwMode="auto">
              <a:xfrm>
                <a:off x="294" y="3226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4" name="Freeform 7"/>
              <p:cNvSpPr>
                <a:spLocks/>
              </p:cNvSpPr>
              <p:nvPr/>
            </p:nvSpPr>
            <p:spPr bwMode="auto">
              <a:xfrm>
                <a:off x="203" y="3339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5" name="Freeform 8"/>
              <p:cNvSpPr>
                <a:spLocks/>
              </p:cNvSpPr>
              <p:nvPr/>
            </p:nvSpPr>
            <p:spPr bwMode="auto">
              <a:xfrm>
                <a:off x="316" y="3453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6" name="Freeform 9"/>
              <p:cNvSpPr>
                <a:spLocks/>
              </p:cNvSpPr>
              <p:nvPr/>
            </p:nvSpPr>
            <p:spPr bwMode="auto">
              <a:xfrm>
                <a:off x="248" y="3543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052" name="Group 10"/>
            <p:cNvGrpSpPr>
              <a:grpSpLocks/>
            </p:cNvGrpSpPr>
            <p:nvPr/>
          </p:nvGrpSpPr>
          <p:grpSpPr bwMode="auto">
            <a:xfrm>
              <a:off x="3198" y="3091"/>
              <a:ext cx="364" cy="466"/>
              <a:chOff x="3198" y="3091"/>
              <a:chExt cx="364" cy="466"/>
            </a:xfrm>
          </p:grpSpPr>
          <p:sp>
            <p:nvSpPr>
              <p:cNvPr id="1107" name="Freeform 11"/>
              <p:cNvSpPr>
                <a:spLocks/>
              </p:cNvSpPr>
              <p:nvPr/>
            </p:nvSpPr>
            <p:spPr bwMode="auto">
              <a:xfrm>
                <a:off x="3198" y="3091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8" name="Freeform 12"/>
              <p:cNvSpPr>
                <a:spLocks/>
              </p:cNvSpPr>
              <p:nvPr/>
            </p:nvSpPr>
            <p:spPr bwMode="auto">
              <a:xfrm>
                <a:off x="3312" y="3204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9" name="Freeform 13"/>
              <p:cNvSpPr>
                <a:spLocks/>
              </p:cNvSpPr>
              <p:nvPr/>
            </p:nvSpPr>
            <p:spPr bwMode="auto">
              <a:xfrm>
                <a:off x="3221" y="3317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0" name="Freeform 14"/>
              <p:cNvSpPr>
                <a:spLocks/>
              </p:cNvSpPr>
              <p:nvPr/>
            </p:nvSpPr>
            <p:spPr bwMode="auto">
              <a:xfrm>
                <a:off x="3334" y="3431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11" name="Freeform 15"/>
              <p:cNvSpPr>
                <a:spLocks/>
              </p:cNvSpPr>
              <p:nvPr/>
            </p:nvSpPr>
            <p:spPr bwMode="auto">
              <a:xfrm>
                <a:off x="3266" y="3521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053" name="Group 16"/>
            <p:cNvGrpSpPr>
              <a:grpSpLocks/>
            </p:cNvGrpSpPr>
            <p:nvPr/>
          </p:nvGrpSpPr>
          <p:grpSpPr bwMode="auto">
            <a:xfrm rot="208269">
              <a:off x="5261" y="3226"/>
              <a:ext cx="364" cy="466"/>
              <a:chOff x="3198" y="3091"/>
              <a:chExt cx="364" cy="466"/>
            </a:xfrm>
          </p:grpSpPr>
          <p:sp>
            <p:nvSpPr>
              <p:cNvPr id="1102" name="Freeform 17"/>
              <p:cNvSpPr>
                <a:spLocks/>
              </p:cNvSpPr>
              <p:nvPr/>
            </p:nvSpPr>
            <p:spPr bwMode="auto">
              <a:xfrm>
                <a:off x="3198" y="3091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3" name="Freeform 18"/>
              <p:cNvSpPr>
                <a:spLocks/>
              </p:cNvSpPr>
              <p:nvPr/>
            </p:nvSpPr>
            <p:spPr bwMode="auto">
              <a:xfrm>
                <a:off x="3312" y="3204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4" name="Freeform 19"/>
              <p:cNvSpPr>
                <a:spLocks/>
              </p:cNvSpPr>
              <p:nvPr/>
            </p:nvSpPr>
            <p:spPr bwMode="auto">
              <a:xfrm>
                <a:off x="3221" y="3317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5" name="Freeform 20"/>
              <p:cNvSpPr>
                <a:spLocks/>
              </p:cNvSpPr>
              <p:nvPr/>
            </p:nvSpPr>
            <p:spPr bwMode="auto">
              <a:xfrm>
                <a:off x="3334" y="3431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6" name="Freeform 21"/>
              <p:cNvSpPr>
                <a:spLocks/>
              </p:cNvSpPr>
              <p:nvPr/>
            </p:nvSpPr>
            <p:spPr bwMode="auto">
              <a:xfrm>
                <a:off x="3266" y="3521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054" name="Group 22"/>
            <p:cNvGrpSpPr>
              <a:grpSpLocks/>
            </p:cNvGrpSpPr>
            <p:nvPr/>
          </p:nvGrpSpPr>
          <p:grpSpPr bwMode="auto">
            <a:xfrm rot="1006503">
              <a:off x="4762" y="3249"/>
              <a:ext cx="364" cy="466"/>
              <a:chOff x="3198" y="3091"/>
              <a:chExt cx="364" cy="466"/>
            </a:xfrm>
          </p:grpSpPr>
          <p:sp>
            <p:nvSpPr>
              <p:cNvPr id="1097" name="Freeform 23"/>
              <p:cNvSpPr>
                <a:spLocks/>
              </p:cNvSpPr>
              <p:nvPr/>
            </p:nvSpPr>
            <p:spPr bwMode="auto">
              <a:xfrm>
                <a:off x="3198" y="3091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98" name="Freeform 24"/>
              <p:cNvSpPr>
                <a:spLocks/>
              </p:cNvSpPr>
              <p:nvPr/>
            </p:nvSpPr>
            <p:spPr bwMode="auto">
              <a:xfrm>
                <a:off x="3312" y="3204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99" name="Freeform 25"/>
              <p:cNvSpPr>
                <a:spLocks/>
              </p:cNvSpPr>
              <p:nvPr/>
            </p:nvSpPr>
            <p:spPr bwMode="auto">
              <a:xfrm>
                <a:off x="3221" y="3317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0" name="Freeform 26"/>
              <p:cNvSpPr>
                <a:spLocks/>
              </p:cNvSpPr>
              <p:nvPr/>
            </p:nvSpPr>
            <p:spPr bwMode="auto">
              <a:xfrm>
                <a:off x="3334" y="3431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01" name="Freeform 27"/>
              <p:cNvSpPr>
                <a:spLocks/>
              </p:cNvSpPr>
              <p:nvPr/>
            </p:nvSpPr>
            <p:spPr bwMode="auto">
              <a:xfrm>
                <a:off x="3266" y="3521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055" name="Group 28"/>
            <p:cNvGrpSpPr>
              <a:grpSpLocks/>
            </p:cNvGrpSpPr>
            <p:nvPr/>
          </p:nvGrpSpPr>
          <p:grpSpPr bwMode="auto">
            <a:xfrm rot="1006503">
              <a:off x="4195" y="3181"/>
              <a:ext cx="364" cy="466"/>
              <a:chOff x="3198" y="3091"/>
              <a:chExt cx="364" cy="466"/>
            </a:xfrm>
          </p:grpSpPr>
          <p:sp>
            <p:nvSpPr>
              <p:cNvPr id="1092" name="Freeform 29"/>
              <p:cNvSpPr>
                <a:spLocks/>
              </p:cNvSpPr>
              <p:nvPr/>
            </p:nvSpPr>
            <p:spPr bwMode="auto">
              <a:xfrm>
                <a:off x="3198" y="3091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93" name="Freeform 30"/>
              <p:cNvSpPr>
                <a:spLocks/>
              </p:cNvSpPr>
              <p:nvPr/>
            </p:nvSpPr>
            <p:spPr bwMode="auto">
              <a:xfrm>
                <a:off x="3312" y="3204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94" name="Freeform 31"/>
              <p:cNvSpPr>
                <a:spLocks/>
              </p:cNvSpPr>
              <p:nvPr/>
            </p:nvSpPr>
            <p:spPr bwMode="auto">
              <a:xfrm>
                <a:off x="3221" y="3317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95" name="Freeform 32"/>
              <p:cNvSpPr>
                <a:spLocks/>
              </p:cNvSpPr>
              <p:nvPr/>
            </p:nvSpPr>
            <p:spPr bwMode="auto">
              <a:xfrm>
                <a:off x="3334" y="3431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96" name="Freeform 33"/>
              <p:cNvSpPr>
                <a:spLocks/>
              </p:cNvSpPr>
              <p:nvPr/>
            </p:nvSpPr>
            <p:spPr bwMode="auto">
              <a:xfrm>
                <a:off x="3266" y="3521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056" name="Group 34"/>
            <p:cNvGrpSpPr>
              <a:grpSpLocks/>
            </p:cNvGrpSpPr>
            <p:nvPr/>
          </p:nvGrpSpPr>
          <p:grpSpPr bwMode="auto">
            <a:xfrm rot="713319">
              <a:off x="3719" y="3090"/>
              <a:ext cx="364" cy="466"/>
              <a:chOff x="3198" y="3091"/>
              <a:chExt cx="364" cy="466"/>
            </a:xfrm>
          </p:grpSpPr>
          <p:sp>
            <p:nvSpPr>
              <p:cNvPr id="1087" name="Freeform 35"/>
              <p:cNvSpPr>
                <a:spLocks/>
              </p:cNvSpPr>
              <p:nvPr/>
            </p:nvSpPr>
            <p:spPr bwMode="auto">
              <a:xfrm>
                <a:off x="3198" y="3091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88" name="Freeform 36"/>
              <p:cNvSpPr>
                <a:spLocks/>
              </p:cNvSpPr>
              <p:nvPr/>
            </p:nvSpPr>
            <p:spPr bwMode="auto">
              <a:xfrm>
                <a:off x="3312" y="3204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89" name="Freeform 37"/>
              <p:cNvSpPr>
                <a:spLocks/>
              </p:cNvSpPr>
              <p:nvPr/>
            </p:nvSpPr>
            <p:spPr bwMode="auto">
              <a:xfrm>
                <a:off x="3221" y="3317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90" name="Freeform 38"/>
              <p:cNvSpPr>
                <a:spLocks/>
              </p:cNvSpPr>
              <p:nvPr/>
            </p:nvSpPr>
            <p:spPr bwMode="auto">
              <a:xfrm>
                <a:off x="3334" y="3431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91" name="Freeform 39"/>
              <p:cNvSpPr>
                <a:spLocks/>
              </p:cNvSpPr>
              <p:nvPr/>
            </p:nvSpPr>
            <p:spPr bwMode="auto">
              <a:xfrm>
                <a:off x="3266" y="3521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057" name="Group 40"/>
            <p:cNvGrpSpPr>
              <a:grpSpLocks/>
            </p:cNvGrpSpPr>
            <p:nvPr/>
          </p:nvGrpSpPr>
          <p:grpSpPr bwMode="auto">
            <a:xfrm rot="-531477">
              <a:off x="2721" y="3135"/>
              <a:ext cx="364" cy="466"/>
              <a:chOff x="3198" y="3091"/>
              <a:chExt cx="364" cy="466"/>
            </a:xfrm>
          </p:grpSpPr>
          <p:sp>
            <p:nvSpPr>
              <p:cNvPr id="1082" name="Freeform 41"/>
              <p:cNvSpPr>
                <a:spLocks/>
              </p:cNvSpPr>
              <p:nvPr/>
            </p:nvSpPr>
            <p:spPr bwMode="auto">
              <a:xfrm>
                <a:off x="3198" y="3091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83" name="Freeform 42"/>
              <p:cNvSpPr>
                <a:spLocks/>
              </p:cNvSpPr>
              <p:nvPr/>
            </p:nvSpPr>
            <p:spPr bwMode="auto">
              <a:xfrm>
                <a:off x="3312" y="3204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84" name="Freeform 43"/>
              <p:cNvSpPr>
                <a:spLocks/>
              </p:cNvSpPr>
              <p:nvPr/>
            </p:nvSpPr>
            <p:spPr bwMode="auto">
              <a:xfrm>
                <a:off x="3221" y="3317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85" name="Freeform 44"/>
              <p:cNvSpPr>
                <a:spLocks/>
              </p:cNvSpPr>
              <p:nvPr/>
            </p:nvSpPr>
            <p:spPr bwMode="auto">
              <a:xfrm>
                <a:off x="3334" y="3431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86" name="Freeform 45"/>
              <p:cNvSpPr>
                <a:spLocks/>
              </p:cNvSpPr>
              <p:nvPr/>
            </p:nvSpPr>
            <p:spPr bwMode="auto">
              <a:xfrm>
                <a:off x="3266" y="3521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058" name="Group 46"/>
            <p:cNvGrpSpPr>
              <a:grpSpLocks/>
            </p:cNvGrpSpPr>
            <p:nvPr/>
          </p:nvGrpSpPr>
          <p:grpSpPr bwMode="auto">
            <a:xfrm rot="196267">
              <a:off x="2245" y="3249"/>
              <a:ext cx="364" cy="466"/>
              <a:chOff x="3198" y="3091"/>
              <a:chExt cx="364" cy="466"/>
            </a:xfrm>
          </p:grpSpPr>
          <p:sp>
            <p:nvSpPr>
              <p:cNvPr id="1077" name="Freeform 47"/>
              <p:cNvSpPr>
                <a:spLocks/>
              </p:cNvSpPr>
              <p:nvPr/>
            </p:nvSpPr>
            <p:spPr bwMode="auto">
              <a:xfrm>
                <a:off x="3198" y="3091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78" name="Freeform 48"/>
              <p:cNvSpPr>
                <a:spLocks/>
              </p:cNvSpPr>
              <p:nvPr/>
            </p:nvSpPr>
            <p:spPr bwMode="auto">
              <a:xfrm>
                <a:off x="3312" y="3204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79" name="Freeform 49"/>
              <p:cNvSpPr>
                <a:spLocks/>
              </p:cNvSpPr>
              <p:nvPr/>
            </p:nvSpPr>
            <p:spPr bwMode="auto">
              <a:xfrm>
                <a:off x="3221" y="3317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80" name="Freeform 50"/>
              <p:cNvSpPr>
                <a:spLocks/>
              </p:cNvSpPr>
              <p:nvPr/>
            </p:nvSpPr>
            <p:spPr bwMode="auto">
              <a:xfrm>
                <a:off x="3334" y="3431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81" name="Freeform 51"/>
              <p:cNvSpPr>
                <a:spLocks/>
              </p:cNvSpPr>
              <p:nvPr/>
            </p:nvSpPr>
            <p:spPr bwMode="auto">
              <a:xfrm>
                <a:off x="3266" y="3521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059" name="Group 52"/>
            <p:cNvGrpSpPr>
              <a:grpSpLocks/>
            </p:cNvGrpSpPr>
            <p:nvPr/>
          </p:nvGrpSpPr>
          <p:grpSpPr bwMode="auto">
            <a:xfrm rot="669480">
              <a:off x="1769" y="3226"/>
              <a:ext cx="364" cy="466"/>
              <a:chOff x="3198" y="3091"/>
              <a:chExt cx="364" cy="466"/>
            </a:xfrm>
          </p:grpSpPr>
          <p:sp>
            <p:nvSpPr>
              <p:cNvPr id="1072" name="Freeform 53"/>
              <p:cNvSpPr>
                <a:spLocks/>
              </p:cNvSpPr>
              <p:nvPr/>
            </p:nvSpPr>
            <p:spPr bwMode="auto">
              <a:xfrm>
                <a:off x="3198" y="3091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73" name="Freeform 54"/>
              <p:cNvSpPr>
                <a:spLocks/>
              </p:cNvSpPr>
              <p:nvPr/>
            </p:nvSpPr>
            <p:spPr bwMode="auto">
              <a:xfrm>
                <a:off x="3312" y="3204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74" name="Freeform 55"/>
              <p:cNvSpPr>
                <a:spLocks/>
              </p:cNvSpPr>
              <p:nvPr/>
            </p:nvSpPr>
            <p:spPr bwMode="auto">
              <a:xfrm>
                <a:off x="3221" y="3317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75" name="Freeform 56"/>
              <p:cNvSpPr>
                <a:spLocks/>
              </p:cNvSpPr>
              <p:nvPr/>
            </p:nvSpPr>
            <p:spPr bwMode="auto">
              <a:xfrm>
                <a:off x="3334" y="3431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76" name="Freeform 57"/>
              <p:cNvSpPr>
                <a:spLocks/>
              </p:cNvSpPr>
              <p:nvPr/>
            </p:nvSpPr>
            <p:spPr bwMode="auto">
              <a:xfrm>
                <a:off x="3266" y="3521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060" name="Group 58"/>
            <p:cNvGrpSpPr>
              <a:grpSpLocks/>
            </p:cNvGrpSpPr>
            <p:nvPr/>
          </p:nvGrpSpPr>
          <p:grpSpPr bwMode="auto">
            <a:xfrm rot="934531">
              <a:off x="1292" y="3158"/>
              <a:ext cx="364" cy="466"/>
              <a:chOff x="3198" y="3091"/>
              <a:chExt cx="364" cy="466"/>
            </a:xfrm>
          </p:grpSpPr>
          <p:sp>
            <p:nvSpPr>
              <p:cNvPr id="1067" name="Freeform 59"/>
              <p:cNvSpPr>
                <a:spLocks/>
              </p:cNvSpPr>
              <p:nvPr/>
            </p:nvSpPr>
            <p:spPr bwMode="auto">
              <a:xfrm>
                <a:off x="3198" y="3091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8" name="Freeform 60"/>
              <p:cNvSpPr>
                <a:spLocks/>
              </p:cNvSpPr>
              <p:nvPr/>
            </p:nvSpPr>
            <p:spPr bwMode="auto">
              <a:xfrm>
                <a:off x="3312" y="3204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9" name="Freeform 61"/>
              <p:cNvSpPr>
                <a:spLocks/>
              </p:cNvSpPr>
              <p:nvPr/>
            </p:nvSpPr>
            <p:spPr bwMode="auto">
              <a:xfrm>
                <a:off x="3221" y="3317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70" name="Freeform 62"/>
              <p:cNvSpPr>
                <a:spLocks/>
              </p:cNvSpPr>
              <p:nvPr/>
            </p:nvSpPr>
            <p:spPr bwMode="auto">
              <a:xfrm>
                <a:off x="3334" y="3431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71" name="Freeform 63"/>
              <p:cNvSpPr>
                <a:spLocks/>
              </p:cNvSpPr>
              <p:nvPr/>
            </p:nvSpPr>
            <p:spPr bwMode="auto">
              <a:xfrm>
                <a:off x="3266" y="3521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061" name="Group 64"/>
            <p:cNvGrpSpPr>
              <a:grpSpLocks/>
            </p:cNvGrpSpPr>
            <p:nvPr/>
          </p:nvGrpSpPr>
          <p:grpSpPr bwMode="auto">
            <a:xfrm rot="565508">
              <a:off x="725" y="3090"/>
              <a:ext cx="364" cy="466"/>
              <a:chOff x="3198" y="3091"/>
              <a:chExt cx="364" cy="466"/>
            </a:xfrm>
          </p:grpSpPr>
          <p:sp>
            <p:nvSpPr>
              <p:cNvPr id="1062" name="Freeform 65"/>
              <p:cNvSpPr>
                <a:spLocks/>
              </p:cNvSpPr>
              <p:nvPr/>
            </p:nvSpPr>
            <p:spPr bwMode="auto">
              <a:xfrm>
                <a:off x="3198" y="3091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3" name="Freeform 66"/>
              <p:cNvSpPr>
                <a:spLocks/>
              </p:cNvSpPr>
              <p:nvPr/>
            </p:nvSpPr>
            <p:spPr bwMode="auto">
              <a:xfrm>
                <a:off x="3312" y="3204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4" name="Freeform 67"/>
              <p:cNvSpPr>
                <a:spLocks/>
              </p:cNvSpPr>
              <p:nvPr/>
            </p:nvSpPr>
            <p:spPr bwMode="auto">
              <a:xfrm>
                <a:off x="3221" y="3317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" name="Freeform 68"/>
              <p:cNvSpPr>
                <a:spLocks/>
              </p:cNvSpPr>
              <p:nvPr/>
            </p:nvSpPr>
            <p:spPr bwMode="auto">
              <a:xfrm>
                <a:off x="3334" y="3431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6" name="Freeform 69"/>
              <p:cNvSpPr>
                <a:spLocks/>
              </p:cNvSpPr>
              <p:nvPr/>
            </p:nvSpPr>
            <p:spPr bwMode="auto">
              <a:xfrm>
                <a:off x="3266" y="3521"/>
                <a:ext cx="228" cy="36"/>
              </a:xfrm>
              <a:custGeom>
                <a:avLst/>
                <a:gdLst>
                  <a:gd name="T0" fmla="*/ 0 w 228"/>
                  <a:gd name="T1" fmla="*/ 36 h 36"/>
                  <a:gd name="T2" fmla="*/ 228 w 228"/>
                  <a:gd name="T3" fmla="*/ 0 h 36"/>
                  <a:gd name="T4" fmla="*/ 0 60000 65536"/>
                  <a:gd name="T5" fmla="*/ 0 60000 65536"/>
                  <a:gd name="T6" fmla="*/ 0 w 228"/>
                  <a:gd name="T7" fmla="*/ 0 h 36"/>
                  <a:gd name="T8" fmla="*/ 228 w 228"/>
                  <a:gd name="T9" fmla="*/ 36 h 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8" h="36">
                    <a:moveTo>
                      <a:pt x="0" y="36"/>
                    </a:moveTo>
                    <a:cubicBezTo>
                      <a:pt x="73" y="12"/>
                      <a:pt x="228" y="0"/>
                      <a:pt x="228" y="0"/>
                    </a:cubicBezTo>
                  </a:path>
                </a:pathLst>
              </a:cu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14" name="Group 70"/>
          <p:cNvGrpSpPr>
            <a:grpSpLocks/>
          </p:cNvGrpSpPr>
          <p:nvPr/>
        </p:nvGrpSpPr>
        <p:grpSpPr bwMode="auto">
          <a:xfrm>
            <a:off x="539750" y="0"/>
            <a:ext cx="8604250" cy="2308225"/>
            <a:chOff x="340" y="0"/>
            <a:chExt cx="5420" cy="1454"/>
          </a:xfrm>
        </p:grpSpPr>
        <p:grpSp>
          <p:nvGrpSpPr>
            <p:cNvPr id="1049" name="Group 71"/>
            <p:cNvGrpSpPr>
              <a:grpSpLocks/>
            </p:cNvGrpSpPr>
            <p:nvPr/>
          </p:nvGrpSpPr>
          <p:grpSpPr bwMode="auto">
            <a:xfrm>
              <a:off x="3833" y="0"/>
              <a:ext cx="1927" cy="983"/>
              <a:chOff x="3833" y="0"/>
              <a:chExt cx="1927" cy="983"/>
            </a:xfrm>
          </p:grpSpPr>
          <p:graphicFrame>
            <p:nvGraphicFramePr>
              <p:cNvPr id="1037" name="Object 72"/>
              <p:cNvGraphicFramePr>
                <a:graphicFrameLocks noChangeAspect="1"/>
              </p:cNvGraphicFramePr>
              <p:nvPr/>
            </p:nvGraphicFramePr>
            <p:xfrm>
              <a:off x="3833" y="210"/>
              <a:ext cx="1146" cy="773"/>
            </p:xfrm>
            <a:graphic>
              <a:graphicData uri="http://schemas.openxmlformats.org/presentationml/2006/ole">
                <p:oleObj spid="_x0000_s1037" name="CorelDRAW" r:id="rId4" imgW="2057400" imgH="1661329" progId="CorelDRAW.Graphic.12">
                  <p:embed/>
                </p:oleObj>
              </a:graphicData>
            </a:graphic>
          </p:graphicFrame>
          <p:graphicFrame>
            <p:nvGraphicFramePr>
              <p:cNvPr id="1038" name="Object 73"/>
              <p:cNvGraphicFramePr>
                <a:graphicFrameLocks noChangeAspect="1"/>
              </p:cNvGraphicFramePr>
              <p:nvPr/>
            </p:nvGraphicFramePr>
            <p:xfrm>
              <a:off x="4975" y="0"/>
              <a:ext cx="785" cy="530"/>
            </p:xfrm>
            <a:graphic>
              <a:graphicData uri="http://schemas.openxmlformats.org/presentationml/2006/ole">
                <p:oleObj spid="_x0000_s1038" name="CorelDRAW" r:id="rId5" imgW="2057400" imgH="1661329" progId="CorelDRAW.Graphic.12">
                  <p:embed/>
                </p:oleObj>
              </a:graphicData>
            </a:graphic>
          </p:graphicFrame>
        </p:grpSp>
        <p:grpSp>
          <p:nvGrpSpPr>
            <p:cNvPr id="1050" name="Group 74"/>
            <p:cNvGrpSpPr>
              <a:grpSpLocks/>
            </p:cNvGrpSpPr>
            <p:nvPr/>
          </p:nvGrpSpPr>
          <p:grpSpPr bwMode="auto">
            <a:xfrm>
              <a:off x="340" y="0"/>
              <a:ext cx="3357" cy="1454"/>
              <a:chOff x="340" y="0"/>
              <a:chExt cx="3357" cy="1454"/>
            </a:xfrm>
          </p:grpSpPr>
          <p:graphicFrame>
            <p:nvGraphicFramePr>
              <p:cNvPr id="1035" name="Object 75"/>
              <p:cNvGraphicFramePr>
                <a:graphicFrameLocks noChangeAspect="1"/>
              </p:cNvGraphicFramePr>
              <p:nvPr/>
            </p:nvGraphicFramePr>
            <p:xfrm>
              <a:off x="1678" y="0"/>
              <a:ext cx="2019" cy="1121"/>
            </p:xfrm>
            <a:graphic>
              <a:graphicData uri="http://schemas.openxmlformats.org/presentationml/2006/ole">
                <p:oleObj spid="_x0000_s1035" name="CorelDRAW" r:id="rId6" imgW="2057400" imgH="1661329" progId="CorelDRAW.Graphic.12">
                  <p:embed/>
                </p:oleObj>
              </a:graphicData>
            </a:graphic>
          </p:graphicFrame>
          <p:graphicFrame>
            <p:nvGraphicFramePr>
              <p:cNvPr id="1036" name="Object 76"/>
              <p:cNvGraphicFramePr>
                <a:graphicFrameLocks noChangeAspect="1"/>
              </p:cNvGraphicFramePr>
              <p:nvPr/>
            </p:nvGraphicFramePr>
            <p:xfrm>
              <a:off x="340" y="686"/>
              <a:ext cx="1383" cy="768"/>
            </p:xfrm>
            <a:graphic>
              <a:graphicData uri="http://schemas.openxmlformats.org/presentationml/2006/ole">
                <p:oleObj spid="_x0000_s1036" name="CorelDRAW" r:id="rId7" imgW="2057400" imgH="1661329" progId="CorelDRAW.Graphic.12">
                  <p:embed/>
                </p:oleObj>
              </a:graphicData>
            </a:graphic>
          </p:graphicFrame>
        </p:grpSp>
      </p:grpSp>
      <p:pic>
        <p:nvPicPr>
          <p:cNvPr id="56397" name="Picture 77" descr="birdTran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9829800" y="3962400"/>
            <a:ext cx="15128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6398" name="Object 78"/>
          <p:cNvGraphicFramePr>
            <a:graphicFrameLocks noChangeAspect="1"/>
          </p:cNvGraphicFramePr>
          <p:nvPr/>
        </p:nvGraphicFramePr>
        <p:xfrm>
          <a:off x="0" y="677863"/>
          <a:ext cx="5233988" cy="6180137"/>
        </p:xfrm>
        <a:graphic>
          <a:graphicData uri="http://schemas.openxmlformats.org/presentationml/2006/ole">
            <p:oleObj spid="_x0000_s1026" name="CorelDRAW" r:id="rId9" imgW="5234326" imgH="6179796" progId="CorelDRAW.Graphic.12">
              <p:embed/>
            </p:oleObj>
          </a:graphicData>
        </a:graphic>
      </p:graphicFrame>
      <p:grpSp>
        <p:nvGrpSpPr>
          <p:cNvPr id="17" name="Group 79"/>
          <p:cNvGrpSpPr>
            <a:grpSpLocks/>
          </p:cNvGrpSpPr>
          <p:nvPr/>
        </p:nvGrpSpPr>
        <p:grpSpPr bwMode="auto">
          <a:xfrm>
            <a:off x="909638" y="5084763"/>
            <a:ext cx="8342312" cy="1631950"/>
            <a:chOff x="0" y="3292"/>
            <a:chExt cx="5255" cy="1028"/>
          </a:xfrm>
        </p:grpSpPr>
        <p:graphicFrame>
          <p:nvGraphicFramePr>
            <p:cNvPr id="1031" name="Object 80"/>
            <p:cNvGraphicFramePr>
              <a:graphicFrameLocks noChangeAspect="1"/>
            </p:cNvGraphicFramePr>
            <p:nvPr/>
          </p:nvGraphicFramePr>
          <p:xfrm>
            <a:off x="3356" y="3316"/>
            <a:ext cx="1899" cy="1004"/>
          </p:xfrm>
          <a:graphic>
            <a:graphicData uri="http://schemas.openxmlformats.org/presentationml/2006/ole">
              <p:oleObj spid="_x0000_s1031" name="CorelDRAW" r:id="rId10" imgW="3014775" imgH="1593689" progId="CorelDRAW.Graphic.12">
                <p:embed/>
              </p:oleObj>
            </a:graphicData>
          </a:graphic>
        </p:graphicFrame>
        <p:graphicFrame>
          <p:nvGraphicFramePr>
            <p:cNvPr id="1032" name="Object 81"/>
            <p:cNvGraphicFramePr>
              <a:graphicFrameLocks noChangeAspect="1"/>
            </p:cNvGraphicFramePr>
            <p:nvPr/>
          </p:nvGraphicFramePr>
          <p:xfrm>
            <a:off x="2109" y="3316"/>
            <a:ext cx="1899" cy="1004"/>
          </p:xfrm>
          <a:graphic>
            <a:graphicData uri="http://schemas.openxmlformats.org/presentationml/2006/ole">
              <p:oleObj spid="_x0000_s1032" name="CorelDRAW" r:id="rId11" imgW="3014775" imgH="1593689" progId="CorelDRAW.Graphic.12">
                <p:embed/>
              </p:oleObj>
            </a:graphicData>
          </a:graphic>
        </p:graphicFrame>
        <p:graphicFrame>
          <p:nvGraphicFramePr>
            <p:cNvPr id="1033" name="Object 82"/>
            <p:cNvGraphicFramePr>
              <a:graphicFrameLocks noChangeAspect="1"/>
            </p:cNvGraphicFramePr>
            <p:nvPr/>
          </p:nvGraphicFramePr>
          <p:xfrm>
            <a:off x="0" y="3361"/>
            <a:ext cx="893" cy="959"/>
          </p:xfrm>
          <a:graphic>
            <a:graphicData uri="http://schemas.openxmlformats.org/presentationml/2006/ole">
              <p:oleObj spid="_x0000_s1033" name="CorelDRAW" r:id="rId12" imgW="1417826" imgH="1522433" progId="CorelDRAW.Graphic.12">
                <p:embed/>
              </p:oleObj>
            </a:graphicData>
          </a:graphic>
        </p:graphicFrame>
        <p:graphicFrame>
          <p:nvGraphicFramePr>
            <p:cNvPr id="1034" name="Object 83"/>
            <p:cNvGraphicFramePr>
              <a:graphicFrameLocks noChangeAspect="1"/>
            </p:cNvGraphicFramePr>
            <p:nvPr/>
          </p:nvGraphicFramePr>
          <p:xfrm>
            <a:off x="363" y="3292"/>
            <a:ext cx="2166" cy="1028"/>
          </p:xfrm>
          <a:graphic>
            <a:graphicData uri="http://schemas.openxmlformats.org/presentationml/2006/ole">
              <p:oleObj spid="_x0000_s1034" name="CorelDRAW" r:id="rId13" imgW="3438390" imgH="1631307" progId="CorelDRAW.Graphic.12">
                <p:embed/>
              </p:oleObj>
            </a:graphicData>
          </a:graphic>
        </p:graphicFrame>
      </p:grpSp>
      <p:pic>
        <p:nvPicPr>
          <p:cNvPr id="56404" name="Picture 84" descr="birdTran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0134600" y="2743200"/>
            <a:ext cx="15128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85"/>
          <p:cNvGrpSpPr>
            <a:grpSpLocks/>
          </p:cNvGrpSpPr>
          <p:nvPr/>
        </p:nvGrpSpPr>
        <p:grpSpPr bwMode="auto">
          <a:xfrm>
            <a:off x="-241300" y="5300663"/>
            <a:ext cx="8342313" cy="1631950"/>
            <a:chOff x="0" y="3292"/>
            <a:chExt cx="5255" cy="1028"/>
          </a:xfrm>
        </p:grpSpPr>
        <p:graphicFrame>
          <p:nvGraphicFramePr>
            <p:cNvPr id="1027" name="Object 86"/>
            <p:cNvGraphicFramePr>
              <a:graphicFrameLocks noChangeAspect="1"/>
            </p:cNvGraphicFramePr>
            <p:nvPr/>
          </p:nvGraphicFramePr>
          <p:xfrm>
            <a:off x="3356" y="3316"/>
            <a:ext cx="1899" cy="1004"/>
          </p:xfrm>
          <a:graphic>
            <a:graphicData uri="http://schemas.openxmlformats.org/presentationml/2006/ole">
              <p:oleObj spid="_x0000_s1027" name="CorelDRAW" r:id="rId14" imgW="3014775" imgH="1593689" progId="CorelDRAW.Graphic.12">
                <p:embed/>
              </p:oleObj>
            </a:graphicData>
          </a:graphic>
        </p:graphicFrame>
        <p:graphicFrame>
          <p:nvGraphicFramePr>
            <p:cNvPr id="1028" name="Object 87"/>
            <p:cNvGraphicFramePr>
              <a:graphicFrameLocks noChangeAspect="1"/>
            </p:cNvGraphicFramePr>
            <p:nvPr/>
          </p:nvGraphicFramePr>
          <p:xfrm>
            <a:off x="2109" y="3316"/>
            <a:ext cx="1899" cy="1004"/>
          </p:xfrm>
          <a:graphic>
            <a:graphicData uri="http://schemas.openxmlformats.org/presentationml/2006/ole">
              <p:oleObj spid="_x0000_s1028" name="CorelDRAW" r:id="rId15" imgW="3014775" imgH="1593689" progId="CorelDRAW.Graphic.12">
                <p:embed/>
              </p:oleObj>
            </a:graphicData>
          </a:graphic>
        </p:graphicFrame>
        <p:graphicFrame>
          <p:nvGraphicFramePr>
            <p:cNvPr id="1029" name="Object 88"/>
            <p:cNvGraphicFramePr>
              <a:graphicFrameLocks noChangeAspect="1"/>
            </p:cNvGraphicFramePr>
            <p:nvPr/>
          </p:nvGraphicFramePr>
          <p:xfrm>
            <a:off x="0" y="3361"/>
            <a:ext cx="893" cy="959"/>
          </p:xfrm>
          <a:graphic>
            <a:graphicData uri="http://schemas.openxmlformats.org/presentationml/2006/ole">
              <p:oleObj spid="_x0000_s1029" name="CorelDRAW" r:id="rId16" imgW="1417826" imgH="1522433" progId="CorelDRAW.Graphic.12">
                <p:embed/>
              </p:oleObj>
            </a:graphicData>
          </a:graphic>
        </p:graphicFrame>
        <p:graphicFrame>
          <p:nvGraphicFramePr>
            <p:cNvPr id="1030" name="Object 89"/>
            <p:cNvGraphicFramePr>
              <a:graphicFrameLocks noChangeAspect="1"/>
            </p:cNvGraphicFramePr>
            <p:nvPr/>
          </p:nvGraphicFramePr>
          <p:xfrm>
            <a:off x="363" y="3292"/>
            <a:ext cx="2166" cy="1028"/>
          </p:xfrm>
          <a:graphic>
            <a:graphicData uri="http://schemas.openxmlformats.org/presentationml/2006/ole">
              <p:oleObj spid="_x0000_s1030" name="CorelDRAW" r:id="rId17" imgW="3438390" imgH="1631307" progId="CorelDRAW.Graphic.12">
                <p:embed/>
              </p:oleObj>
            </a:graphicData>
          </a:graphic>
        </p:graphicFrame>
      </p:grpSp>
      <p:pic>
        <p:nvPicPr>
          <p:cNvPr id="56410" name="Picture 90" descr="AG00170_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010525" y="5868988"/>
            <a:ext cx="11334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11" name="Text Box 91"/>
          <p:cNvSpPr txBox="1">
            <a:spLocks noChangeArrowheads="1"/>
          </p:cNvSpPr>
          <p:nvPr/>
        </p:nvSpPr>
        <p:spPr bwMode="auto">
          <a:xfrm>
            <a:off x="4343400" y="1371600"/>
            <a:ext cx="4800600" cy="3751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0066"/>
                </a:solidFill>
              </a:rPr>
              <a:t>Kính chúc quý thầy cô và các em học sinh nhiều sức khỏe.</a:t>
            </a:r>
          </a:p>
        </p:txBody>
      </p:sp>
      <p:pic>
        <p:nvPicPr>
          <p:cNvPr id="56412" name="Tap tam vong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85" fill="hold"/>
                                        <p:tgtEl>
                                          <p:spTgt spid="564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5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5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562 -0.60407 C -1.23819 -0.53885 -1.25764 -0.44334 -1.1467 -0.39916 C -0.98941 -0.33441 -0.8158 -0.60962 -0.62482 -0.53307 C -0.45538 -0.46369 -0.68802 -0.25578 -0.52465 -0.18964 C -0.35295 -0.11933 -0.3618 -0.29232 -0.17934 -0.21739 C -0.01597 -0.15032 -0.10659 -0.09898 0.03872 -0.03908 C 0.12917 0.00532 0.34722 0.00324 0.4099 0.01319 " pathEditMode="relative" rAng="0" ptsTypes="fffffff">
                                      <p:cBhvr>
                                        <p:cTn id="36" dur="5000" spd="-100000" fill="hold"/>
                                        <p:tgtEl>
                                          <p:spTgt spid="56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2" y="30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5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16 -0.37152 C -1.40452 -0.3125 -1.42431 -0.22523 -1.31146 -0.18495 C -1.15226 -0.12615 -0.97587 -0.37685 -0.78212 -0.30694 C -0.61007 -0.24398 -0.84601 -0.0544 -0.68038 0.00556 C -0.50608 0.06991 -0.51493 -0.08796 -0.32986 -0.01967 C -0.16406 0.04167 -0.25573 0.0882 -0.10833 0.14283 C -0.01667 0.18334 0.20469 0.18148 0.26823 0.19051 " pathEditMode="relative" rAng="0" ptsTypes="fffffff">
                                      <p:cBhvr>
                                        <p:cTn id="45" dur="5000" spd="-100000" fill="hold"/>
                                        <p:tgtEl>
                                          <p:spTgt spid="56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" y="27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8" dur="2000"/>
                                        <p:tgtEl>
                                          <p:spTgt spid="56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6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autoRev="1" fill="hold"/>
                                        <p:tgtEl>
                                          <p:spTgt spid="56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56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56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412"/>
                </p:tgtEl>
              </p:cMediaNode>
            </p:audio>
          </p:childTnLst>
        </p:cTn>
      </p:par>
    </p:tnLst>
    <p:bldLst>
      <p:bldP spid="563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600200" y="990600"/>
            <a:ext cx="69342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b="1">
              <a:solidFill>
                <a:srgbClr val="0000FF"/>
              </a:solidFill>
              <a:latin typeface="VNI-Times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</a:rPr>
              <a:t>Đạo Đức</a:t>
            </a:r>
            <a:r>
              <a:rPr lang="en-US" sz="4800" b="1">
                <a:solidFill>
                  <a:srgbClr val="FF00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</a:rPr>
              <a:t>Tiết kiệm thời giờ</a:t>
            </a:r>
            <a:r>
              <a:rPr lang="en-US" sz="6000" b="1"/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CC"/>
                </a:solidFill>
              </a:rPr>
              <a:t>Tiết 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oli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9065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Holi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1390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oli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91063"/>
            <a:ext cx="139065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j00734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0"/>
            <a:ext cx="7740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905000" y="2286000"/>
            <a:ext cx="678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DRPC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838200" y="533400"/>
            <a:ext cx="73914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Đúng chọn Đ , sai chọn 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800" b="1">
                <a:solidFill>
                  <a:srgbClr val="0000FF"/>
                </a:solidFill>
              </a:rPr>
              <a:t>Thời giờ là cái quý nhất.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800" b="1">
                <a:solidFill>
                  <a:srgbClr val="0000FF"/>
                </a:solidFill>
              </a:rPr>
              <a:t>Thời giờ là thứ ai cũng có, không mất tiền mua nên không cần tiết kiệm.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800" b="1">
                <a:solidFill>
                  <a:srgbClr val="0000FF"/>
                </a:solidFill>
              </a:rPr>
              <a:t>Học suốt ngày không làm gì khác là tiết kiệm thời giờ.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800" b="1">
                <a:solidFill>
                  <a:srgbClr val="0000FF"/>
                </a:solidFill>
              </a:rPr>
              <a:t>Tranh thủ làm nhiều việc là tiết kiệm thời giờ.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800" b="1">
                <a:solidFill>
                  <a:srgbClr val="0000FF"/>
                </a:solidFill>
              </a:rPr>
              <a:t>Tiết kiệm thời giờ là sử dụng thời giờ một cách hợp lý, có ích.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57353" name="AutoShape 9"/>
          <p:cNvSpPr>
            <a:spLocks noChangeArrowheads="1"/>
          </p:cNvSpPr>
          <p:nvPr/>
        </p:nvSpPr>
        <p:spPr bwMode="auto">
          <a:xfrm>
            <a:off x="5638800" y="1143000"/>
            <a:ext cx="457200" cy="381000"/>
          </a:xfrm>
          <a:prstGeom prst="parallelogram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/>
              <a:t>Đ</a:t>
            </a:r>
            <a:endParaRPr lang="en-US" b="1"/>
          </a:p>
        </p:txBody>
      </p:sp>
      <p:sp>
        <p:nvSpPr>
          <p:cNvPr id="57354" name="AutoShape 10"/>
          <p:cNvSpPr>
            <a:spLocks noChangeArrowheads="1"/>
          </p:cNvSpPr>
          <p:nvPr/>
        </p:nvSpPr>
        <p:spPr bwMode="auto">
          <a:xfrm>
            <a:off x="7086600" y="2286000"/>
            <a:ext cx="457200" cy="381000"/>
          </a:xfrm>
          <a:prstGeom prst="parallelogram">
            <a:avLst>
              <a:gd name="adj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/>
              <a:t>S</a:t>
            </a:r>
            <a:endParaRPr lang="en-US" b="1"/>
          </a:p>
        </p:txBody>
      </p:sp>
      <p:sp>
        <p:nvSpPr>
          <p:cNvPr id="57355" name="AutoShape 11"/>
          <p:cNvSpPr>
            <a:spLocks noChangeArrowheads="1"/>
          </p:cNvSpPr>
          <p:nvPr/>
        </p:nvSpPr>
        <p:spPr bwMode="auto">
          <a:xfrm>
            <a:off x="3657600" y="3352800"/>
            <a:ext cx="457200" cy="381000"/>
          </a:xfrm>
          <a:prstGeom prst="parallelogram">
            <a:avLst>
              <a:gd name="adj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/>
              <a:t>S</a:t>
            </a:r>
            <a:endParaRPr lang="en-US" b="1"/>
          </a:p>
        </p:txBody>
      </p:sp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2819400" y="4419600"/>
            <a:ext cx="457200" cy="381000"/>
          </a:xfrm>
          <a:prstGeom prst="parallelogram">
            <a:avLst>
              <a:gd name="adj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/>
              <a:t>S</a:t>
            </a:r>
            <a:endParaRPr lang="en-US" b="1"/>
          </a:p>
        </p:txBody>
      </p:sp>
      <p:sp>
        <p:nvSpPr>
          <p:cNvPr id="57357" name="AutoShape 13"/>
          <p:cNvSpPr>
            <a:spLocks noChangeArrowheads="1"/>
          </p:cNvSpPr>
          <p:nvPr/>
        </p:nvSpPr>
        <p:spPr bwMode="auto">
          <a:xfrm>
            <a:off x="5410200" y="5562600"/>
            <a:ext cx="457200" cy="381000"/>
          </a:xfrm>
          <a:prstGeom prst="parallelogram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/>
              <a:t>Đ</a:t>
            </a:r>
            <a:endParaRPr 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0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 animBg="1"/>
      <p:bldP spid="57354" grpId="0" animBg="1"/>
      <p:bldP spid="57355" grpId="0" animBg="1"/>
      <p:bldP spid="57356" grpId="0" animBg="1"/>
      <p:bldP spid="573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8198" name="Picture 5" descr="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8199" name="Oval 6"/>
            <p:cNvSpPr>
              <a:spLocks noChangeArrowheads="1"/>
            </p:cNvSpPr>
            <p:nvPr/>
          </p:nvSpPr>
          <p:spPr bwMode="auto">
            <a:xfrm>
              <a:off x="397" y="288"/>
              <a:ext cx="5040" cy="37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>
                <a:solidFill>
                  <a:schemeClr val="bg1"/>
                </a:solidFill>
              </a:endParaRPr>
            </a:p>
          </p:txBody>
        </p:sp>
      </p:grp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895600" y="1600200"/>
            <a:ext cx="3429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</a:rPr>
              <a:t>Bài</a:t>
            </a:r>
            <a:r>
              <a:rPr lang="en-US" sz="4000" b="1">
                <a:solidFill>
                  <a:srgbClr val="0000FF"/>
                </a:solidFill>
              </a:rPr>
              <a:t> mới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990600" y="2819400"/>
            <a:ext cx="754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>
                <a:solidFill>
                  <a:srgbClr val="0000FF"/>
                </a:solidFill>
              </a:rPr>
              <a:t>Tiết Kiệm Thời Giờ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2971800" y="4191000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Tiết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SZ1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6324600"/>
          </a:xfrm>
          <a:prstGeom prst="rect">
            <a:avLst/>
          </a:prstGeom>
          <a:gradFill rotWithShape="1">
            <a:gsLst>
              <a:gs pos="0">
                <a:srgbClr val="FF99FF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828800" y="1676400"/>
            <a:ext cx="4572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6600"/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828800" y="2057400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49159" name="WordArt 7"/>
          <p:cNvSpPr>
            <a:spLocks noChangeArrowheads="1" noChangeShapeType="1" noTextEdit="1"/>
          </p:cNvSpPr>
          <p:nvPr/>
        </p:nvSpPr>
        <p:spPr bwMode="auto">
          <a:xfrm>
            <a:off x="1447800" y="228600"/>
            <a:ext cx="4876800" cy="2209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07763" dir="2700000" algn="ctr" rotWithShape="0">
                    <a:srgbClr val="000099">
                      <a:alpha val="50000"/>
                    </a:srgbClr>
                  </a:outerShdw>
                </a:effectLst>
              </a:rPr>
              <a:t>Caùc hoaït ñoäng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371600" y="2514600"/>
            <a:ext cx="60198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</a:rPr>
              <a:t>Hoạt động 1</a:t>
            </a:r>
            <a:r>
              <a:rPr lang="en-US" sz="2800">
                <a:solidFill>
                  <a:srgbClr val="0000FF"/>
                </a:solidFill>
              </a:rPr>
              <a:t> : </a:t>
            </a:r>
            <a:r>
              <a:rPr lang="en-US" sz="3200" b="1">
                <a:solidFill>
                  <a:srgbClr val="0000FF"/>
                </a:solidFill>
              </a:rPr>
              <a:t>Bày tỏ ý kiến</a:t>
            </a:r>
          </a:p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</a:rPr>
              <a:t>Hoạt động 2</a:t>
            </a:r>
            <a:r>
              <a:rPr lang="en-US" sz="2800">
                <a:solidFill>
                  <a:srgbClr val="0000FF"/>
                </a:solidFill>
              </a:rPr>
              <a:t> : </a:t>
            </a:r>
            <a:r>
              <a:rPr lang="en-US" sz="3200" b="1">
                <a:solidFill>
                  <a:srgbClr val="0000FF"/>
                </a:solidFill>
              </a:rPr>
              <a:t>Xử lý tình huống</a:t>
            </a:r>
          </a:p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</a:rPr>
              <a:t>Hoạt động 3</a:t>
            </a:r>
            <a:r>
              <a:rPr lang="en-US" sz="2800">
                <a:solidFill>
                  <a:srgbClr val="0000FF"/>
                </a:solidFill>
              </a:rPr>
              <a:t> : </a:t>
            </a:r>
            <a:r>
              <a:rPr lang="en-US" sz="3200" b="1">
                <a:solidFill>
                  <a:srgbClr val="0000FF"/>
                </a:solidFill>
              </a:rPr>
              <a:t>Liên hệ bản thân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6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514600" y="914400"/>
            <a:ext cx="4495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u="sng">
                <a:solidFill>
                  <a:srgbClr val="FF0000"/>
                </a:solidFill>
                <a:latin typeface="VNI-Times" pitchFamily="2" charset="0"/>
              </a:rPr>
              <a:t>HOẠT ĐỘNG 1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28600" y="2209800"/>
            <a:ext cx="8915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>
                <a:solidFill>
                  <a:srgbClr val="0000FF"/>
                </a:solidFill>
              </a:rPr>
              <a:t>XỬ LÝ TÌNH HUỐNG</a:t>
            </a:r>
          </a:p>
        </p:txBody>
      </p:sp>
      <p:pic>
        <p:nvPicPr>
          <p:cNvPr id="10246" name="Picture 16" descr="003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048000"/>
            <a:ext cx="2133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7" descr="003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648200"/>
            <a:ext cx="213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990600" y="685800"/>
            <a:ext cx="7467600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Câu đúng chọn Đ, câu sai chọn 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b="1">
                <a:solidFill>
                  <a:srgbClr val="0000FF"/>
                </a:solidFill>
              </a:rPr>
              <a:t>Ngồi trong lớp, Hạnh luôn chú ý nghe giảng bài, Có điều gì chưa hiểu em tranh thủ hỏi ngay Thầy cô và bạn bè.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b="1">
                <a:solidFill>
                  <a:srgbClr val="0000FF"/>
                </a:solidFill>
              </a:rPr>
              <a:t>Sáng nào thức dậy , Nam cũng nằm cố trên giường. Mẹ giục mãi mới chịu đánh răng, rửa mặt.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b="1">
                <a:solidFill>
                  <a:srgbClr val="0000FF"/>
                </a:solidFill>
              </a:rPr>
              <a:t>Lâm có thời gian biểu quy định rõ giờ học, giờ chơi, giờ làm việc nhà và bạn luôn thực hiện đúng.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b="1">
                <a:solidFill>
                  <a:srgbClr val="0000FF"/>
                </a:solidFill>
              </a:rPr>
              <a:t>Khi đi chăn trâu, Thành thường vừa ngồi trên lưng trâu , vùa tranh thủ học bài.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b="1">
                <a:solidFill>
                  <a:srgbClr val="0000FF"/>
                </a:solidFill>
              </a:rPr>
              <a:t>Hiền có thói quen vừa ăn cơm, vừa đọc truyện hoặc vừa xem Ti vi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b="1">
                <a:solidFill>
                  <a:srgbClr val="0000FF"/>
                </a:solidFill>
              </a:rPr>
              <a:t>Chiều nào Quang cũng đi chơi đá bóng. Tối về, lại xem Ti vi, đến khuya mới mở sách vở ra học bài.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8001000" y="1600200"/>
            <a:ext cx="3048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/>
              <a:t>Đ</a:t>
            </a:r>
            <a:endParaRPr lang="en-US" b="1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6096000" y="2362200"/>
            <a:ext cx="3048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/>
              <a:t>S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6553200" y="3124200"/>
            <a:ext cx="3048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/>
              <a:t>Đ</a:t>
            </a:r>
            <a:endParaRPr lang="en-US" b="1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4038600" y="3886200"/>
            <a:ext cx="3048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/>
              <a:t>Đ</a:t>
            </a:r>
            <a:endParaRPr lang="en-US" b="1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2590800" y="4648200"/>
            <a:ext cx="3048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/>
              <a:t>S</a:t>
            </a:r>
            <a:endParaRPr lang="en-US" b="1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6477000" y="5486400"/>
            <a:ext cx="3048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/>
              <a:t>S</a:t>
            </a:r>
            <a:endParaRPr 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1000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 animBg="1"/>
      <p:bldP spid="26632" grpId="0" animBg="1"/>
      <p:bldP spid="26633" grpId="0" animBg="1"/>
      <p:bldP spid="26634" grpId="0" animBg="1"/>
      <p:bldP spid="266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05_1_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2291" name="Picture 2" descr="005_1_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-31750"/>
            <a:ext cx="9144000" cy="68897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2292" name="Picture 6" descr="CROPS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047254">
            <a:off x="3609975" y="4391025"/>
            <a:ext cx="124142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CROPS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001844">
            <a:off x="1600200" y="3505200"/>
            <a:ext cx="15763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57200" y="685800"/>
            <a:ext cx="8839200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chemeClr val="bg1"/>
                </a:solidFill>
              </a:rPr>
              <a:t>Tại sao phải tiết kiệm thời giờ ?</a:t>
            </a:r>
          </a:p>
          <a:p>
            <a:pPr>
              <a:spcBef>
                <a:spcPct val="50000"/>
              </a:spcBef>
            </a:pPr>
            <a:r>
              <a:rPr lang="en-US" sz="4800">
                <a:solidFill>
                  <a:srgbClr val="3333FF"/>
                </a:solidFill>
              </a:rPr>
              <a:t>Vì thời giờ rất quý giá. Khi nó đã trôi qua thì không bao giờ trở lại được</a:t>
            </a:r>
          </a:p>
          <a:p>
            <a:pPr>
              <a:spcBef>
                <a:spcPct val="50000"/>
              </a:spcBef>
            </a:pPr>
            <a:endParaRPr lang="en-US" sz="4800">
              <a:solidFill>
                <a:srgbClr val="3333FF"/>
              </a:solidFill>
            </a:endParaRPr>
          </a:p>
        </p:txBody>
      </p:sp>
      <p:pic>
        <p:nvPicPr>
          <p:cNvPr id="15371" name="Picture 11" descr="gau hoc bai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200400"/>
            <a:ext cx="2133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453803"/>
  <p:tag name="VIOLETTITLE" val="Bài 5. Tiết kiệm thời giờ"/>
  <p:tag name="VIOLETLESSON" val="5"/>
  <p:tag name="VIOLETCATID" val="2225"/>
  <p:tag name="VIOLETSUBJECT" val="Đạo đức 4"/>
  <p:tag name="VIOLETAUTHORID" val="9311753"/>
  <p:tag name="VIOLETAUTHORNAME" val="Lê Thị Nga"/>
  <p:tag name="VIOLETAUTHORAVATAR" val="no_avatar.jpg"/>
  <p:tag name="VIOLETAUTHORADDRESS" val="Trường Tiểu Học Phùng Chí Kiên  - Tỉnh Bắc Kạn"/>
  <p:tag name="VIOLETDATE" val="2018-10-28 12:41:32"/>
  <p:tag name="VIOLETHIT" val="208"/>
  <p:tag name="VIOLETLIKE" val="1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601</Words>
  <Application>Microsoft Office PowerPoint</Application>
  <PresentationFormat>On-screen Show (4:3)</PresentationFormat>
  <Paragraphs>66</Paragraphs>
  <Slides>19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VNI-Times</vt:lpstr>
      <vt:lpstr>Chủ đề của Office</vt:lpstr>
      <vt:lpstr>CorelDRAW 12.0 Graphic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PHONGKYTHUAT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PHONGVU</dc:creator>
  <cp:lastModifiedBy>Computer</cp:lastModifiedBy>
  <cp:revision>24</cp:revision>
  <dcterms:created xsi:type="dcterms:W3CDTF">2009-10-10T11:53:20Z</dcterms:created>
  <dcterms:modified xsi:type="dcterms:W3CDTF">2018-11-06T03:20:48Z</dcterms:modified>
</cp:coreProperties>
</file>