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96" r:id="rId2"/>
    <p:sldId id="258" r:id="rId3"/>
    <p:sldId id="259" r:id="rId4"/>
    <p:sldId id="260" r:id="rId5"/>
    <p:sldId id="262" r:id="rId6"/>
    <p:sldId id="271" r:id="rId7"/>
    <p:sldId id="272" r:id="rId8"/>
    <p:sldId id="286" r:id="rId9"/>
    <p:sldId id="287" r:id="rId10"/>
    <p:sldId id="288" r:id="rId11"/>
    <p:sldId id="289" r:id="rId12"/>
    <p:sldId id="291" r:id="rId13"/>
    <p:sldId id="295" r:id="rId14"/>
    <p:sldId id="293" r:id="rId15"/>
    <p:sldId id="294" r:id="rId16"/>
    <p:sldId id="284" r:id="rId17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buFont typeface="Arial" pitchFamily="34" charset="0"/>
      <a:defRPr sz="2800" kern="1200">
        <a:solidFill>
          <a:schemeClr val="tx1"/>
        </a:solidFill>
        <a:latin typeface="VNI-Times" pitchFamily="2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itchFamily="34" charset="0"/>
      <a:defRPr sz="2800" kern="1200">
        <a:solidFill>
          <a:schemeClr val="tx1"/>
        </a:solidFill>
        <a:latin typeface="VNI-Times" pitchFamily="2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itchFamily="34" charset="0"/>
      <a:defRPr sz="2800" kern="1200">
        <a:solidFill>
          <a:schemeClr val="tx1"/>
        </a:solidFill>
        <a:latin typeface="VNI-Times" pitchFamily="2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itchFamily="34" charset="0"/>
      <a:defRPr sz="2800" kern="1200">
        <a:solidFill>
          <a:schemeClr val="tx1"/>
        </a:solidFill>
        <a:latin typeface="VNI-Times" pitchFamily="2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itchFamily="34" charset="0"/>
      <a:defRPr sz="2800" kern="1200">
        <a:solidFill>
          <a:schemeClr val="tx1"/>
        </a:solidFill>
        <a:latin typeface="VNI-Times" pitchFamily="2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VNI-Times" pitchFamily="2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VNI-Times" pitchFamily="2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VNI-Times" pitchFamily="2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VNI-Times" pitchFamily="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00"/>
    <a:srgbClr val="D60093"/>
    <a:srgbClr val="CC0066"/>
    <a:srgbClr val="FF0000"/>
    <a:srgbClr val="66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246" autoAdjust="0"/>
    <p:restoredTop sz="87528" autoAdjust="0"/>
  </p:normalViewPr>
  <p:slideViewPr>
    <p:cSldViewPr>
      <p:cViewPr varScale="1">
        <p:scale>
          <a:sx n="75" d="100"/>
          <a:sy n="75" d="100"/>
        </p:scale>
        <p:origin x="-672" y="-3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7213" cy="7802721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vi-VN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noProof="1" smtClean="0"/>
              <a:t>Click to edit Master subtitle style</a:t>
            </a:r>
            <a:endParaRPr lang="vi-VN" noProof="1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50B681-14E6-4EA2-8BBA-E8BE696B45B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vi-VN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vi-VN" noProof="1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76510F-833B-448E-BEB6-C21621A8168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noProof="1" smtClean="0"/>
              <a:t>Click to edit Master title style</a:t>
            </a:r>
            <a:endParaRPr lang="vi-VN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vi-VN" noProof="1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349F7B-5529-46FF-8901-9D80D2D32D7A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vi-VN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vi-VN" noProof="1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vi-VN" noProof="1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vi-VN" noProof="1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57C54C-36D8-4E46-B5EB-B57E1D5A5BF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vi-VN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vi-VN" noProof="1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22A578-29D9-41B1-8280-69A5AFDFDE2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1" smtClean="0"/>
              <a:t>Click to edit Master title style</a:t>
            </a:r>
            <a:endParaRPr lang="vi-VN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7EE320-E216-40B9-8274-1761AAC28E2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vi-VN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vi-VN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vi-VN" noProof="1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034740-B0EB-4D26-9E5D-AA145316D10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1" smtClean="0"/>
              <a:t>Click to edit Master title style</a:t>
            </a:r>
            <a:endParaRPr lang="vi-VN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vi-VN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vi-VN" noProof="1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A0F21D-0A5E-47A8-8CA7-3AADF943116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vi-VN" noProof="1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6C70F4-3D52-45C4-A75F-C5C891128E9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F42FD2-1BF6-4414-94A9-B1AC55E726C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 smtClean="0"/>
              <a:t>Click to edit Master title style</a:t>
            </a:r>
            <a:endParaRPr lang="vi-VN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vi-VN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4B6303-71B9-46DF-9F85-EABE3AA3790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 smtClean="0"/>
              <a:t>Click to edit Master title style</a:t>
            </a:r>
            <a:endParaRPr lang="vi-VN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CC78E8-0839-4985-A45B-4864EA5454FD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fld id="{3F255AC2-B58A-493E-9D7D-A98AF0956580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2.xml"/><Relationship Id="rId1" Type="http://schemas.openxmlformats.org/officeDocument/2006/relationships/audio" Target="file:///D:\TRINH%20CHIEU\LOP%204\TAM%20DD4\CHO%20CON.mp3" TargetMode="Externa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image" Target="../media/image7.png"/><Relationship Id="rId3" Type="http://schemas.openxmlformats.org/officeDocument/2006/relationships/audio" Target="../media/audio2.wav"/><Relationship Id="rId7" Type="http://schemas.openxmlformats.org/officeDocument/2006/relationships/image" Target="../media/image15.wmf"/><Relationship Id="rId12" Type="http://schemas.openxmlformats.org/officeDocument/2006/relationships/image" Target="../media/image20.gif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Nho-Cha.mp3" TargetMode="External"/><Relationship Id="rId6" Type="http://schemas.openxmlformats.org/officeDocument/2006/relationships/image" Target="../media/image14.gif"/><Relationship Id="rId11" Type="http://schemas.openxmlformats.org/officeDocument/2006/relationships/image" Target="../media/image19.gif"/><Relationship Id="rId5" Type="http://schemas.openxmlformats.org/officeDocument/2006/relationships/image" Target="../media/image13.gif"/><Relationship Id="rId10" Type="http://schemas.openxmlformats.org/officeDocument/2006/relationships/image" Target="../media/image18.wmf"/><Relationship Id="rId4" Type="http://schemas.openxmlformats.org/officeDocument/2006/relationships/audio" Target="../media/audio3.wav"/><Relationship Id="rId9" Type="http://schemas.openxmlformats.org/officeDocument/2006/relationships/image" Target="../media/image17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truo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1330390" cy="13169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1676400" y="381000"/>
            <a:ext cx="7239000" cy="107721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PHÒNG GD&amp;ĐT  QUẬN LONG BIÊN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TRƯỜNG TIỂU HỌC ÁI MỘ 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981200"/>
            <a:ext cx="8534400" cy="304698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MÔN: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Đạo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đức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Tiết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: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13  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– </a:t>
            </a: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Tuần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: 13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lvl="2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BÀI: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Hiếu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thảo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với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ông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bà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cha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mẹ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lvl="2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GV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Thực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hiện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: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Phạm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Thúy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Hồng</a:t>
            </a:r>
            <a:endParaRPr lang="en-US" sz="32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533400" y="11430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Ghi laïi những việc em đã làm và sẽ làm để thể hiện </a:t>
            </a:r>
          </a:p>
          <a:p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lòng hiếu thảo với ông bà, cha mẹ. Sau đó, ghi vào</a:t>
            </a:r>
          </a:p>
          <a:p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 phiếu ví dụ nh</a:t>
            </a:r>
            <a:r>
              <a:rPr lang="vi-VN" altLang="en-US" b="1">
                <a:solidFill>
                  <a:schemeClr val="accent2"/>
                </a:solidFill>
                <a:latin typeface="Times New Roman" pitchFamily="18" charset="0"/>
              </a:rPr>
              <a:t>ư</a:t>
            </a:r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 sau :</a:t>
            </a:r>
          </a:p>
          <a:p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a, Việc đã làm:</a:t>
            </a:r>
          </a:p>
          <a:p>
            <a:pPr>
              <a:buFont typeface="Arial" pitchFamily="34" charset="0"/>
              <a:buChar char="-"/>
            </a:pPr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Khi thời tiết thay đổi, bà hay bị đau lưng. Em đã</a:t>
            </a:r>
          </a:p>
          <a:p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 đấm lưng cho bà .</a:t>
            </a:r>
          </a:p>
          <a:p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-…</a:t>
            </a:r>
          </a:p>
          <a:p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b, Việc sẽ làm:</a:t>
            </a:r>
          </a:p>
          <a:p>
            <a:pPr>
              <a:buFont typeface="Arial" pitchFamily="34" charset="0"/>
              <a:buChar char="-"/>
            </a:pPr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Đọc báo hằng ngày cho ông nghe, vì mắt ông đã </a:t>
            </a:r>
          </a:p>
          <a:p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kém.</a:t>
            </a:r>
          </a:p>
          <a:p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-…</a:t>
            </a:r>
          </a:p>
        </p:txBody>
      </p:sp>
      <p:sp>
        <p:nvSpPr>
          <p:cNvPr id="11267" name="WordArt 4"/>
          <p:cNvSpPr>
            <a:spLocks noChangeArrowheads="1" noChangeShapeType="1" noTextEdit="1"/>
          </p:cNvSpPr>
          <p:nvPr/>
        </p:nvSpPr>
        <p:spPr bwMode="auto">
          <a:xfrm>
            <a:off x="381000" y="457200"/>
            <a:ext cx="8229600" cy="666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i="1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Hoạt động 2:Làm việc với phiếu cá nhân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/>
      <p:bldP spid="1126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AutoShape 3"/>
          <p:cNvSpPr>
            <a:spLocks noChangeArrowheads="1"/>
          </p:cNvSpPr>
          <p:nvPr/>
        </p:nvSpPr>
        <p:spPr bwMode="auto">
          <a:xfrm>
            <a:off x="990600" y="1371600"/>
            <a:ext cx="7315200" cy="36576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 u="sng">
                <a:latin typeface="Times New Roman" pitchFamily="18" charset="0"/>
              </a:rPr>
              <a:t>Kết luận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: Cần hiếu thảo, biết </a:t>
            </a:r>
          </a:p>
          <a:p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quan tâm, chăm sóc, đỡ đần ông </a:t>
            </a:r>
          </a:p>
          <a:p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bà, cha mẹ ở mọi lúc, mọi nơi; ở</a:t>
            </a:r>
          </a:p>
          <a:p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 hiện tại và mãi mãi về sau.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2"/>
          <p:cNvSpPr>
            <a:spLocks noChangeArrowheads="1" noChangeShapeType="1" noTextEdit="1"/>
          </p:cNvSpPr>
          <p:nvPr/>
        </p:nvSpPr>
        <p:spPr bwMode="auto">
          <a:xfrm>
            <a:off x="609600" y="0"/>
            <a:ext cx="7391400" cy="1106488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vi-VN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</a:rPr>
              <a:t>nghỉ giữa giờ</a:t>
            </a:r>
          </a:p>
        </p:txBody>
      </p:sp>
      <p:pic>
        <p:nvPicPr>
          <p:cNvPr id="40981" name="CHO CON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04800" y="6324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304800" y="2019300"/>
            <a:ext cx="8305800" cy="3201988"/>
            <a:chOff x="192" y="1416"/>
            <a:chExt cx="5232" cy="2017"/>
          </a:xfrm>
        </p:grpSpPr>
        <p:pic>
          <p:nvPicPr>
            <p:cNvPr id="13316" name="Picture 36" descr="119_MienNam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92" y="1417"/>
              <a:ext cx="2544" cy="20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17" name="Picture 38" descr="&amp;t=1&amp;usg=__MFZLh7W3DI_rRzNbLLnAj2VC3pY=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976" y="1416"/>
              <a:ext cx="2448" cy="1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0981"/>
                </p:tgtEl>
              </p:cMediaNode>
            </p:audio>
          </p:childTnLst>
        </p:cTn>
      </p:par>
    </p:tnLst>
    <p:bldLst>
      <p:bldP spid="133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WordArt 24"/>
          <p:cNvSpPr>
            <a:spLocks noChangeArrowheads="1" noChangeShapeType="1" noTextEdit="1"/>
          </p:cNvSpPr>
          <p:nvPr/>
        </p:nvSpPr>
        <p:spPr bwMode="auto">
          <a:xfrm>
            <a:off x="144463" y="457200"/>
            <a:ext cx="8229600" cy="666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i="1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Hoạt động 3: Trưng bày sản phẩm sưu tầm</a:t>
            </a:r>
          </a:p>
        </p:txBody>
      </p:sp>
      <p:sp>
        <p:nvSpPr>
          <p:cNvPr id="3" name="Rectangle 26"/>
          <p:cNvSpPr>
            <a:spLocks noChangeArrowheads="1"/>
          </p:cNvSpPr>
          <p:nvPr/>
        </p:nvSpPr>
        <p:spPr bwMode="auto">
          <a:xfrm>
            <a:off x="228600" y="1954213"/>
            <a:ext cx="7696200" cy="357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vi-VN" sz="3200"/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609600" y="1371600"/>
            <a:ext cx="5768975" cy="4495800"/>
            <a:chOff x="384" y="864"/>
            <a:chExt cx="3634" cy="2832"/>
          </a:xfrm>
        </p:grpSpPr>
        <p:pic>
          <p:nvPicPr>
            <p:cNvPr id="14340" name="Picture 27" descr="009a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4" y="864"/>
              <a:ext cx="243" cy="2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1" name="Picture 28" descr="line02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76" y="3552"/>
              <a:ext cx="3442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9187" name="Rectangle 35"/>
          <p:cNvSpPr>
            <a:spLocks noChangeArrowheads="1"/>
          </p:cNvSpPr>
          <p:nvPr/>
        </p:nvSpPr>
        <p:spPr bwMode="auto">
          <a:xfrm>
            <a:off x="609600" y="2133600"/>
            <a:ext cx="6705600" cy="403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vi-VN" altLang="en-US" sz="3200" b="1">
                <a:latin typeface="Times New Roman" pitchFamily="18" charset="0"/>
              </a:rPr>
              <a:t>Nhớ lời mẹ</a:t>
            </a:r>
          </a:p>
          <a:p>
            <a:pPr algn="ctr"/>
            <a:r>
              <a:rPr lang="vi-VN" altLang="en-US" sz="3200" b="1">
                <a:latin typeface="Times New Roman" pitchFamily="18" charset="0"/>
              </a:rPr>
              <a:t>Nhớ hôm nào mẹ bận đi xa</a:t>
            </a:r>
          </a:p>
          <a:p>
            <a:pPr algn="ctr"/>
            <a:r>
              <a:rPr lang="vi-VN" altLang="en-US" sz="3200" b="1">
                <a:latin typeface="Times New Roman" pitchFamily="18" charset="0"/>
              </a:rPr>
              <a:t>Dặn em ở nhà em chả rong chơi</a:t>
            </a:r>
          </a:p>
          <a:p>
            <a:pPr algn="ctr"/>
            <a:r>
              <a:rPr lang="vi-VN" altLang="en-US" sz="3200" b="1">
                <a:latin typeface="Times New Roman" pitchFamily="18" charset="0"/>
              </a:rPr>
              <a:t>Thổi cơm gánh nước xong rồi</a:t>
            </a:r>
          </a:p>
          <a:p>
            <a:pPr algn="ctr"/>
            <a:r>
              <a:rPr lang="vi-VN" altLang="en-US" sz="3200" b="1">
                <a:latin typeface="Times New Roman" pitchFamily="18" charset="0"/>
              </a:rPr>
              <a:t>Quét  cho gà hạt thóc rơi bên hè</a:t>
            </a:r>
          </a:p>
          <a:p>
            <a:pPr algn="ctr"/>
            <a:r>
              <a:rPr lang="vi-VN" altLang="en-US" sz="3200" b="1">
                <a:latin typeface="Times New Roman" pitchFamily="18" charset="0"/>
              </a:rPr>
              <a:t>Nắng lên in bóng hàng tre</a:t>
            </a:r>
          </a:p>
          <a:p>
            <a:pPr algn="ctr"/>
            <a:r>
              <a:rPr lang="vi-VN" altLang="en-US" sz="3200" b="1">
                <a:latin typeface="Times New Roman" pitchFamily="18" charset="0"/>
              </a:rPr>
              <a:t>Mâm cơm đón mẹ khi về mẹ vui</a:t>
            </a:r>
          </a:p>
          <a:p>
            <a:endParaRPr lang="vi-VN" altLang="en-US" sz="3200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9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9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nimBg="1"/>
      <p:bldP spid="4918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-309563" y="0"/>
            <a:ext cx="9453563" cy="7318375"/>
            <a:chOff x="-96" y="0"/>
            <a:chExt cx="5955" cy="4610"/>
          </a:xfrm>
        </p:grpSpPr>
        <p:grpSp>
          <p:nvGrpSpPr>
            <p:cNvPr id="15362" name="Group 8"/>
            <p:cNvGrpSpPr>
              <a:grpSpLocks/>
            </p:cNvGrpSpPr>
            <p:nvPr/>
          </p:nvGrpSpPr>
          <p:grpSpPr bwMode="auto">
            <a:xfrm>
              <a:off x="-96" y="672"/>
              <a:ext cx="5192" cy="3938"/>
              <a:chOff x="40" y="384"/>
              <a:chExt cx="5192" cy="3938"/>
            </a:xfrm>
          </p:grpSpPr>
          <p:sp>
            <p:nvSpPr>
              <p:cNvPr id="3" name="Rectangle 4"/>
              <p:cNvSpPr/>
              <p:nvPr/>
            </p:nvSpPr>
            <p:spPr>
              <a:xfrm>
                <a:off x="576" y="384"/>
                <a:ext cx="4656" cy="2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ctr"/>
              <a:lstStyle/>
              <a:p>
                <a:pPr algn="ctr"/>
                <a:r>
                  <a:rPr lang="vi-VN" sz="3200" b="1" i="1" noProof="1">
                    <a:ln w="22225">
                      <a:solidFill>
                        <a:schemeClr val="accent2"/>
                      </a:solidFill>
                      <a:prstDash val="solid"/>
                    </a:ln>
                    <a:solidFill>
                      <a:schemeClr val="accent2">
                        <a:lumMod val="40000"/>
                        <a:lumOff val="60000"/>
                      </a:schemeClr>
                    </a:solidFill>
                    <a:latin typeface="Times New Roman" panose="02020603050405020304" pitchFamily="18" charset="0"/>
                  </a:rPr>
                  <a:t>Một số câu tục ngữ ca dao</a:t>
                </a:r>
              </a:p>
              <a:p>
                <a:pPr algn="ctr"/>
                <a:r>
                  <a:rPr lang="vi-VN" sz="3200" b="1" noProof="1">
                    <a:latin typeface="Times New Roman" panose="02020603050405020304" pitchFamily="18" charset="0"/>
                  </a:rPr>
                  <a:t>Công cha đức mẹ cao dày</a:t>
                </a:r>
              </a:p>
              <a:p>
                <a:pPr algn="ctr"/>
                <a:r>
                  <a:rPr lang="vi-VN" sz="3200" b="1" noProof="1">
                    <a:latin typeface="Times New Roman" panose="02020603050405020304" pitchFamily="18" charset="0"/>
                  </a:rPr>
                  <a:t>Cưu mang trứng nước những ngày ngây thơ</a:t>
                </a:r>
              </a:p>
              <a:p>
                <a:pPr algn="ctr"/>
                <a:r>
                  <a:rPr lang="vi-VN" sz="3200" b="1" noProof="1">
                    <a:latin typeface="Times New Roman" panose="02020603050405020304" pitchFamily="18" charset="0"/>
                  </a:rPr>
                  <a:t>Nuôi con khó nhọc đến giờ </a:t>
                </a:r>
              </a:p>
              <a:p>
                <a:pPr algn="ctr"/>
                <a:r>
                  <a:rPr lang="vi-VN" sz="3200" b="1" noProof="1">
                    <a:latin typeface="Times New Roman" panose="02020603050405020304" pitchFamily="18" charset="0"/>
                  </a:rPr>
                  <a:t>trưởng thành con phải biết nhờ song thân</a:t>
                </a:r>
              </a:p>
              <a:p>
                <a:pPr algn="ctr"/>
                <a:endParaRPr lang="vi-VN" sz="3200" b="1" noProof="1">
                  <a:latin typeface="Times New Roman" panose="02020603050405020304" pitchFamily="18" charset="0"/>
                </a:endParaRPr>
              </a:p>
              <a:p>
                <a:pPr algn="ctr"/>
                <a:r>
                  <a:rPr lang="vi-VN" sz="3200" b="1" noProof="1">
                    <a:latin typeface="Times New Roman" panose="02020603050405020304" pitchFamily="18" charset="0"/>
                  </a:rPr>
                  <a:t>Mẹ ơi đừng đánh con đau</a:t>
                </a:r>
              </a:p>
              <a:p>
                <a:pPr algn="ctr"/>
                <a:r>
                  <a:rPr lang="vi-VN" sz="3200" b="1" noProof="1">
                    <a:latin typeface="Times New Roman" panose="02020603050405020304" pitchFamily="18" charset="0"/>
                  </a:rPr>
                  <a:t>Để con bắt ốc, hái rau mẹ nhờ.</a:t>
                </a:r>
              </a:p>
              <a:p>
                <a:pPr algn="ctr"/>
                <a:endParaRPr sz="3200" noProof="1">
                  <a:latin typeface="Times New Roman" panose="02020603050405020304" pitchFamily="18" charset="0"/>
                </a:endParaRPr>
              </a:p>
            </p:txBody>
          </p:sp>
          <p:pic>
            <p:nvPicPr>
              <p:cNvPr id="15364" name="Picture 7" descr="b36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-641594">
                <a:off x="40" y="2450"/>
                <a:ext cx="1266" cy="18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5365" name="Picture 9" descr="b3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242579">
              <a:off x="4593" y="0"/>
              <a:ext cx="1266" cy="15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AutoShape 4"/>
          <p:cNvSpPr>
            <a:spLocks noChangeArrowheads="1"/>
          </p:cNvSpPr>
          <p:nvPr/>
        </p:nvSpPr>
        <p:spPr bwMode="auto">
          <a:xfrm>
            <a:off x="990600" y="1019175"/>
            <a:ext cx="7315200" cy="44958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 u="sng">
                <a:latin typeface="Times New Roman" pitchFamily="18" charset="0"/>
              </a:rPr>
              <a:t>Kết luậnchung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:</a:t>
            </a:r>
            <a:r>
              <a:rPr lang="vi-VN" altLang="en-US" sz="3600" b="1">
                <a:solidFill>
                  <a:srgbClr val="0000FF"/>
                </a:solidFill>
                <a:latin typeface="Times New Roman" pitchFamily="18" charset="0"/>
              </a:rPr>
              <a:t>Ông bà, cha mẹ đã </a:t>
            </a:r>
          </a:p>
          <a:p>
            <a:r>
              <a:rPr lang="vi-VN" altLang="en-US" sz="3600" b="1">
                <a:solidFill>
                  <a:srgbClr val="0000FF"/>
                </a:solidFill>
                <a:latin typeface="Times New Roman" pitchFamily="18" charset="0"/>
              </a:rPr>
              <a:t>có công lao sinh thành, nuôi day</a:t>
            </a:r>
          </a:p>
          <a:p>
            <a:r>
              <a:rPr lang="vi-VN" altLang="en-US" sz="3600" b="1">
                <a:solidFill>
                  <a:srgbClr val="0000FF"/>
                </a:solidFill>
                <a:latin typeface="Times New Roman" pitchFamily="18" charset="0"/>
              </a:rPr>
              <a:t>chúng ta nên người. Con cháu </a:t>
            </a:r>
          </a:p>
          <a:p>
            <a:r>
              <a:rPr lang="vi-VN" altLang="en-US" sz="3600" b="1">
                <a:solidFill>
                  <a:srgbClr val="0000FF"/>
                </a:solidFill>
                <a:latin typeface="Times New Roman" pitchFamily="18" charset="0"/>
              </a:rPr>
              <a:t>phải có bổn phận hiếu thảo với </a:t>
            </a:r>
          </a:p>
          <a:p>
            <a:r>
              <a:rPr lang="vi-VN" altLang="en-US" sz="3600" b="1">
                <a:solidFill>
                  <a:srgbClr val="0000FF"/>
                </a:solidFill>
                <a:latin typeface="Times New Roman" pitchFamily="18" charset="0"/>
              </a:rPr>
              <a:t>ông bà, cha mẹ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!danc_cl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2895600"/>
            <a:ext cx="2678113" cy="369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AutoShape 3"/>
          <p:cNvSpPr>
            <a:spLocks noChangeArrowheads="1"/>
          </p:cNvSpPr>
          <p:nvPr/>
        </p:nvSpPr>
        <p:spPr bwMode="auto">
          <a:xfrm>
            <a:off x="304800" y="-228600"/>
            <a:ext cx="6629400" cy="23622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accent1"/>
              </a:gs>
              <a:gs pos="100000">
                <a:srgbClr val="FFFF99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990033"/>
                </a:solidFill>
                <a:latin typeface="Arial Unicode MS" pitchFamily="34" charset="-128"/>
              </a:rPr>
              <a:t>Xin ch</a:t>
            </a:r>
            <a:r>
              <a:rPr lang="vi-VN" sz="3600" b="1">
                <a:solidFill>
                  <a:srgbClr val="990033"/>
                </a:solidFill>
                <a:latin typeface="Arial Unicode MS" pitchFamily="34" charset="-128"/>
              </a:rPr>
              <a:t>â</a:t>
            </a:r>
            <a:r>
              <a:rPr lang="en-US" sz="3600" b="1">
                <a:solidFill>
                  <a:srgbClr val="990033"/>
                </a:solidFill>
                <a:latin typeface="Arial Unicode MS" pitchFamily="34" charset="-128"/>
              </a:rPr>
              <a:t>n th</a:t>
            </a:r>
            <a:r>
              <a:rPr lang="vi-VN" sz="3600" b="1">
                <a:solidFill>
                  <a:srgbClr val="990033"/>
                </a:solidFill>
                <a:latin typeface="Arial Unicode MS" pitchFamily="34" charset="-128"/>
                <a:cs typeface="Arial" pitchFamily="34" charset="0"/>
              </a:rPr>
              <a:t>à</a:t>
            </a:r>
            <a:r>
              <a:rPr lang="vi-VN" sz="3600" b="1">
                <a:solidFill>
                  <a:srgbClr val="990033"/>
                </a:solidFill>
                <a:latin typeface="Arial Unicode MS" pitchFamily="34" charset="-128"/>
              </a:rPr>
              <a:t>nh</a:t>
            </a:r>
            <a:r>
              <a:rPr lang="en-US" sz="3600" b="1">
                <a:solidFill>
                  <a:srgbClr val="990033"/>
                </a:solidFill>
                <a:latin typeface="Arial Unicode MS" pitchFamily="34" charset="-128"/>
              </a:rPr>
              <a:t> c</a:t>
            </a:r>
            <a:r>
              <a:rPr lang="vi-VN" sz="3600" b="1">
                <a:solidFill>
                  <a:srgbClr val="990033"/>
                </a:solidFill>
                <a:latin typeface="Arial Unicode MS" pitchFamily="34" charset="-128"/>
              </a:rPr>
              <a:t>á</a:t>
            </a:r>
            <a:r>
              <a:rPr lang="en-US" sz="3600" b="1">
                <a:solidFill>
                  <a:srgbClr val="990033"/>
                </a:solidFill>
                <a:latin typeface="Arial Unicode MS" pitchFamily="34" charset="-128"/>
              </a:rPr>
              <a:t>m </a:t>
            </a:r>
            <a:r>
              <a:rPr lang="vi-VN" sz="3600" b="1">
                <a:solidFill>
                  <a:srgbClr val="990033"/>
                </a:solidFill>
                <a:latin typeface="Arial Unicode MS" pitchFamily="34" charset="-128"/>
              </a:rPr>
              <a:t>ơ</a:t>
            </a:r>
            <a:r>
              <a:rPr lang="en-US" sz="3600" b="1">
                <a:solidFill>
                  <a:srgbClr val="990033"/>
                </a:solidFill>
                <a:latin typeface="Arial Unicode MS" pitchFamily="34" charset="-128"/>
              </a:rPr>
              <a:t>n quý </a:t>
            </a:r>
          </a:p>
          <a:p>
            <a:pPr algn="ctr"/>
            <a:r>
              <a:rPr lang="en-US" sz="3600" b="1">
                <a:solidFill>
                  <a:srgbClr val="990033"/>
                </a:solidFill>
                <a:latin typeface="Arial Unicode MS" pitchFamily="34" charset="-128"/>
              </a:rPr>
              <a:t>th</a:t>
            </a:r>
            <a:r>
              <a:rPr lang="vi-VN" sz="3600" b="1">
                <a:solidFill>
                  <a:srgbClr val="990033"/>
                </a:solidFill>
                <a:latin typeface="Arial Unicode MS" pitchFamily="34" charset="-128"/>
              </a:rPr>
              <a:t>ầ</a:t>
            </a:r>
            <a:r>
              <a:rPr lang="en-US" sz="3600" b="1">
                <a:solidFill>
                  <a:srgbClr val="990033"/>
                </a:solidFill>
                <a:latin typeface="Arial Unicode MS" pitchFamily="34" charset="-128"/>
              </a:rPr>
              <a:t>y c</a:t>
            </a:r>
            <a:r>
              <a:rPr lang="vi-VN" sz="3600" b="1">
                <a:solidFill>
                  <a:srgbClr val="990033"/>
                </a:solidFill>
                <a:latin typeface="Arial Unicode MS" pitchFamily="34" charset="-128"/>
              </a:rPr>
              <a:t>ô</a:t>
            </a:r>
            <a:r>
              <a:rPr lang="en-US" sz="3600" b="1">
                <a:solidFill>
                  <a:srgbClr val="990033"/>
                </a:solidFill>
                <a:latin typeface="Arial Unicode MS" pitchFamily="34" charset="-128"/>
              </a:rPr>
              <a:t> v</a:t>
            </a:r>
            <a:r>
              <a:rPr lang="vi-VN" sz="3600" b="1">
                <a:solidFill>
                  <a:srgbClr val="990033"/>
                </a:solidFill>
                <a:latin typeface="Arial Unicode MS" pitchFamily="34" charset="-128"/>
                <a:cs typeface="Arial" pitchFamily="34" charset="0"/>
              </a:rPr>
              <a:t>à</a:t>
            </a:r>
            <a:r>
              <a:rPr lang="en-US" sz="3600" b="1">
                <a:solidFill>
                  <a:srgbClr val="990033"/>
                </a:solidFill>
                <a:latin typeface="Arial Unicode MS" pitchFamily="34" charset="-128"/>
              </a:rPr>
              <a:t> c</a:t>
            </a:r>
            <a:r>
              <a:rPr lang="vi-VN" sz="3600" b="1">
                <a:solidFill>
                  <a:srgbClr val="990033"/>
                </a:solidFill>
                <a:latin typeface="Arial Unicode MS" pitchFamily="34" charset="-128"/>
              </a:rPr>
              <a:t>á</a:t>
            </a:r>
            <a:r>
              <a:rPr lang="en-US" sz="3600" b="1">
                <a:solidFill>
                  <a:srgbClr val="990033"/>
                </a:solidFill>
                <a:latin typeface="Arial Unicode MS" pitchFamily="34" charset="-128"/>
              </a:rPr>
              <a:t>c em h</a:t>
            </a:r>
            <a:r>
              <a:rPr lang="vi-VN" sz="3600" b="1">
                <a:solidFill>
                  <a:srgbClr val="990033"/>
                </a:solidFill>
                <a:latin typeface="Arial Unicode MS" pitchFamily="34" charset="-128"/>
              </a:rPr>
              <a:t>ọc</a:t>
            </a:r>
            <a:r>
              <a:rPr lang="en-US" sz="3600" b="1">
                <a:solidFill>
                  <a:srgbClr val="990033"/>
                </a:solidFill>
                <a:latin typeface="Arial Unicode MS" pitchFamily="34" charset="-128"/>
              </a:rPr>
              <a:t> sinh</a:t>
            </a:r>
            <a:endParaRPr lang="vi-VN" sz="3600" b="1">
              <a:solidFill>
                <a:srgbClr val="990033"/>
              </a:solidFill>
              <a:latin typeface="Arial Unicode MS" pitchFamily="34" charset="-128"/>
              <a:cs typeface="Arial" pitchFamily="34" charset="0"/>
            </a:endParaRPr>
          </a:p>
        </p:txBody>
      </p:sp>
      <p:pic>
        <p:nvPicPr>
          <p:cNvPr id="17411" name="Picture 4" descr="j023468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6400800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Picture 5" descr="FIREWRK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429000" y="990600"/>
            <a:ext cx="2819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0" name="Picture 6" descr="FIREWRK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057400" y="2286000"/>
            <a:ext cx="4800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1" name="Picture 7" descr="FIREWK4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981200" y="1447800"/>
            <a:ext cx="2438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2" name="Picture 8" descr="FIREWK3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010400" y="2286000"/>
            <a:ext cx="1420813" cy="151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7" name="Line 9"/>
          <p:cNvSpPr>
            <a:spLocks noChangeShapeType="1"/>
          </p:cNvSpPr>
          <p:nvPr/>
        </p:nvSpPr>
        <p:spPr bwMode="auto">
          <a:xfrm flipV="1">
            <a:off x="1143000" y="7086600"/>
            <a:ext cx="381000" cy="609600"/>
          </a:xfrm>
          <a:prstGeom prst="line">
            <a:avLst/>
          </a:prstGeom>
          <a:noFill/>
          <a:ln w="38100">
            <a:pattFill prst="trellis">
              <a:fgClr>
                <a:srgbClr val="FF0066"/>
              </a:fgClr>
              <a:bgClr>
                <a:srgbClr val="FFFFFF"/>
              </a:bgClr>
            </a:pattFill>
            <a:round/>
            <a:headEnd/>
            <a:tailEnd type="triangle" w="med" len="med"/>
          </a:ln>
        </p:spPr>
        <p:txBody>
          <a:bodyPr/>
          <a:lstStyle/>
          <a:p>
            <a:endParaRPr lang="vi-VN"/>
          </a:p>
        </p:txBody>
      </p:sp>
      <p:pic>
        <p:nvPicPr>
          <p:cNvPr id="2" name="Picture 10" descr="bocau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781800" y="-609600"/>
            <a:ext cx="2362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8" name="Picture 12" descr="ctree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715000" y="4229100"/>
            <a:ext cx="28956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9" name="Nho-Cha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13"/>
          <a:srcRect/>
          <a:stretch>
            <a:fillRect/>
          </a:stretch>
        </p:blipFill>
        <p:spPr bwMode="auto">
          <a:xfrm>
            <a:off x="381000" y="5867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9591" fill="hold"/>
                                        <p:tgtEl>
                                          <p:spTgt spid="3175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9591"/>
                            </p:stCondLst>
                            <p:childTnLst>
                              <p:par>
                                <p:cTn id="8" presetID="0" presetClass="path" presetSubtype="0" repeatCount="indefinite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-5.55556E-6 L 0.32501 -0.63334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11591"/>
                            </p:stCondLst>
                            <p:childTnLst>
                              <p:par>
                                <p:cTn id="11" presetID="55" presetClass="exit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12591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12592"/>
                            </p:stCondLst>
                            <p:childTnLst>
                              <p:par>
                                <p:cTn id="20" presetID="10" presetClass="exit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14592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15093"/>
                            </p:stCondLst>
                            <p:childTnLst>
                              <p:par>
                                <p:cTn id="27" presetID="10" presetClass="exit" presetSubtype="0" repeatCount="indefinite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17593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18594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18595"/>
                            </p:stCondLst>
                            <p:childTnLst>
                              <p:par>
                                <p:cTn id="37" presetID="10" presetClass="exit" presetSubtype="0" repeatCount="indefinite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21095"/>
                            </p:stCondLst>
                            <p:childTnLst>
                              <p:par>
                                <p:cTn id="41" presetID="10" presetClass="exit" presetSubtype="0" repeatCount="indefinite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4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759"/>
                </p:tgtEl>
              </p:cMediaNode>
            </p:audio>
          </p:childTnLst>
        </p:cTn>
      </p:par>
    </p:tnLst>
    <p:bldLst>
      <p:bldP spid="17417" grpId="0" animBg="1"/>
      <p:bldP spid="1741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1371600" y="1524000"/>
            <a:ext cx="6705600" cy="2895600"/>
          </a:xfrm>
          <a:prstGeom prst="wedgeEllipseCallout">
            <a:avLst>
              <a:gd name="adj1" fmla="val -33454"/>
              <a:gd name="adj2" fmla="val 10471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3600" b="1" i="1">
                <a:solidFill>
                  <a:schemeClr val="accent2"/>
                </a:solidFill>
                <a:latin typeface="Times New Roman" pitchFamily="18" charset="0"/>
              </a:rPr>
              <a:t>Vì sao chúng ta phải hiếu thảo với ông bà, cha mẹ?</a:t>
            </a: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Cách ứng xử của bạn Sinh trong </a:t>
            </a:r>
          </a:p>
          <a:p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tính huống sau đúng hay sai? Vì sao?</a:t>
            </a:r>
          </a:p>
          <a:p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 Mẹ mệt, bố đi làm mãi chưa về, Sinh </a:t>
            </a:r>
          </a:p>
          <a:p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vùng vằng, bực bội vì chẳng có ai </a:t>
            </a:r>
          </a:p>
          <a:p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đưa Sinh đến nhà bạn dự sinh nhật. </a:t>
            </a:r>
          </a:p>
          <a:p>
            <a:endParaRPr lang="en-US" b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0"/>
            <a:ext cx="100584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vi-VN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838200" y="1066800"/>
            <a:ext cx="7620000" cy="3733800"/>
          </a:xfrm>
          <a:prstGeom prst="cloudCallout">
            <a:avLst>
              <a:gd name="adj1" fmla="val -32250"/>
              <a:gd name="adj2" fmla="val 69981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3200" b="1" i="1">
              <a:solidFill>
                <a:schemeClr val="accent2"/>
              </a:solidFill>
              <a:latin typeface="Times New Roman" pitchFamily="18" charset="0"/>
            </a:endParaRPr>
          </a:p>
          <a:p>
            <a:pPr algn="ctr"/>
            <a:r>
              <a:rPr lang="en-US" sz="3200" b="1" i="1">
                <a:solidFill>
                  <a:schemeClr val="accent2"/>
                </a:solidFill>
                <a:latin typeface="Times New Roman" pitchFamily="18" charset="0"/>
              </a:rPr>
              <a:t>Khi ba mẹ hay ông bà bị bệnh, em sẽ làm gì? 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6"/>
          <p:cNvSpPr>
            <a:spLocks noChangeArrowheads="1" noChangeShapeType="1" noTextEdit="1"/>
          </p:cNvSpPr>
          <p:nvPr/>
        </p:nvSpPr>
        <p:spPr bwMode="auto">
          <a:xfrm>
            <a:off x="1219200" y="1047750"/>
            <a:ext cx="70104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i="1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Hiếu thảo với ông bà, cha mẹ( tiết 2)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342900" y="1809750"/>
            <a:ext cx="7086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1">
                <a:solidFill>
                  <a:schemeClr val="accent2"/>
                </a:solidFill>
                <a:latin typeface="Times New Roman" pitchFamily="18" charset="0"/>
              </a:rPr>
              <a:t>*/Hãy quan sát và nêu nội dung từng bức tranh.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304800" y="2552700"/>
            <a:ext cx="4038600" cy="3486150"/>
            <a:chOff x="192" y="1608"/>
            <a:chExt cx="2544" cy="2196"/>
          </a:xfrm>
        </p:grpSpPr>
        <p:sp>
          <p:nvSpPr>
            <p:cNvPr id="6149" name="Rectangle 9"/>
            <p:cNvSpPr>
              <a:spLocks noChangeArrowheads="1"/>
            </p:cNvSpPr>
            <p:nvPr/>
          </p:nvSpPr>
          <p:spPr bwMode="auto">
            <a:xfrm>
              <a:off x="672" y="3468"/>
              <a:ext cx="144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 i="1">
                  <a:latin typeface="Times New Roman" pitchFamily="18" charset="0"/>
                </a:rPr>
                <a:t>Tranh 1</a:t>
              </a:r>
            </a:p>
          </p:txBody>
        </p:sp>
        <p:pic>
          <p:nvPicPr>
            <p:cNvPr id="6150" name="Picture 13" descr="Xu ly tinh huong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92" y="1608"/>
              <a:ext cx="2544" cy="18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4724400" y="2552700"/>
            <a:ext cx="4191000" cy="3467100"/>
            <a:chOff x="2976" y="1608"/>
            <a:chExt cx="2640" cy="2184"/>
          </a:xfrm>
        </p:grpSpPr>
        <p:sp>
          <p:nvSpPr>
            <p:cNvPr id="6152" name="Rectangle 10"/>
            <p:cNvSpPr>
              <a:spLocks noChangeArrowheads="1"/>
            </p:cNvSpPr>
            <p:nvPr/>
          </p:nvSpPr>
          <p:spPr bwMode="auto">
            <a:xfrm>
              <a:off x="3648" y="3504"/>
              <a:ext cx="13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 i="1">
                  <a:latin typeface="Times New Roman" pitchFamily="18" charset="0"/>
                </a:rPr>
                <a:t>Tranh 2</a:t>
              </a:r>
            </a:p>
          </p:txBody>
        </p:sp>
        <p:pic>
          <p:nvPicPr>
            <p:cNvPr id="6153" name="Picture 16" descr="Xu ly tinh huo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976" y="1608"/>
              <a:ext cx="2640" cy="18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152400" y="5867400"/>
            <a:ext cx="7696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b="1" i="1">
                <a:solidFill>
                  <a:schemeClr val="accent2"/>
                </a:solidFill>
                <a:latin typeface="Times New Roman" pitchFamily="18" charset="0"/>
              </a:rPr>
              <a:t>   </a:t>
            </a:r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*/ Nếu em là bạn nhỏ trong tranh, em sẽ làm gì?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10248" grpId="0"/>
      <p:bldP spid="1025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7"/>
          <p:cNvSpPr>
            <a:spLocks noTextEdit="1"/>
          </p:cNvSpPr>
          <p:nvPr/>
        </p:nvSpPr>
        <p:spPr>
          <a:xfrm>
            <a:off x="228600" y="611188"/>
            <a:ext cx="82296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 eaLnBrk="0" hangingPunct="0"/>
            <a:r>
              <a:rPr lang="en-US" sz="3600" b="1" i="1" noProof="1"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Hoạt động 1:Thảo luận cặp, đóng vai </a:t>
            </a:r>
          </a:p>
          <a:p>
            <a:pPr algn="ctr" eaLnBrk="0" hangingPunct="0"/>
            <a:r>
              <a:rPr lang="en-US" sz="3600" b="1" i="1" noProof="1"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xử lí tình huống theo tranh.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1371600" y="2438400"/>
            <a:ext cx="6400800" cy="8382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 i="1">
                <a:solidFill>
                  <a:schemeClr val="accent2"/>
                </a:solidFill>
              </a:rPr>
              <a:t>T</a:t>
            </a:r>
            <a:r>
              <a:rPr lang="en-US" sz="3200" b="1" i="1">
                <a:solidFill>
                  <a:schemeClr val="accent2"/>
                </a:solidFill>
                <a:latin typeface="Times New Roman" pitchFamily="18" charset="0"/>
              </a:rPr>
              <a:t>ổ 1 &amp; 2 : </a:t>
            </a:r>
            <a:r>
              <a:rPr lang="vi-VN" altLang="en-US" sz="3200" b="1" i="1">
                <a:solidFill>
                  <a:schemeClr val="accent2"/>
                </a:solidFill>
                <a:latin typeface="Times New Roman" pitchFamily="18" charset="0"/>
              </a:rPr>
              <a:t>Đóng </a:t>
            </a:r>
            <a:r>
              <a:rPr lang="en-US" sz="3200" b="1" i="1">
                <a:solidFill>
                  <a:schemeClr val="accent2"/>
                </a:solidFill>
                <a:latin typeface="Times New Roman" pitchFamily="18" charset="0"/>
              </a:rPr>
              <a:t> vai theo tranh 1</a:t>
            </a:r>
            <a:r>
              <a:rPr lang="en-US" sz="3200" b="1" i="1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1409700" y="3581400"/>
            <a:ext cx="6096000" cy="8382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 i="1">
                <a:solidFill>
                  <a:schemeClr val="accent2"/>
                </a:solidFill>
                <a:latin typeface="Times New Roman" pitchFamily="18" charset="0"/>
              </a:rPr>
              <a:t>Tổ 3: </a:t>
            </a:r>
            <a:r>
              <a:rPr lang="vi-VN" altLang="en-US" sz="3200" b="1" i="1">
                <a:solidFill>
                  <a:schemeClr val="accent2"/>
                </a:solidFill>
                <a:latin typeface="Times New Roman" pitchFamily="18" charset="0"/>
              </a:rPr>
              <a:t>Đóng</a:t>
            </a:r>
            <a:r>
              <a:rPr lang="en-US" sz="3200" b="1" i="1">
                <a:solidFill>
                  <a:schemeClr val="accent2"/>
                </a:solidFill>
                <a:latin typeface="Times New Roman" pitchFamily="18" charset="0"/>
              </a:rPr>
              <a:t> vai theo tranh 2 .</a:t>
            </a:r>
          </a:p>
        </p:txBody>
      </p:sp>
      <p:sp>
        <p:nvSpPr>
          <p:cNvPr id="18443" name="AutoShape 11"/>
          <p:cNvSpPr>
            <a:spLocks noChangeArrowheads="1"/>
          </p:cNvSpPr>
          <p:nvPr/>
        </p:nvSpPr>
        <p:spPr bwMode="auto">
          <a:xfrm>
            <a:off x="1752600" y="4724400"/>
            <a:ext cx="5257800" cy="129540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1">
                <a:solidFill>
                  <a:schemeClr val="accent2"/>
                </a:solidFill>
                <a:latin typeface="Times New Roman" pitchFamily="18" charset="0"/>
              </a:rPr>
              <a:t>Th</a:t>
            </a:r>
            <a:r>
              <a:rPr lang="vi-VN" altLang="en-US" b="1" i="1">
                <a:solidFill>
                  <a:schemeClr val="accent2"/>
                </a:solidFill>
                <a:latin typeface="Times New Roman" pitchFamily="18" charset="0"/>
              </a:rPr>
              <a:t>ời</a:t>
            </a:r>
            <a:r>
              <a:rPr lang="en-US" b="1" i="1">
                <a:solidFill>
                  <a:schemeClr val="accent2"/>
                </a:solidFill>
                <a:latin typeface="Times New Roman" pitchFamily="18" charset="0"/>
              </a:rPr>
              <a:t> gian :2 ph</a:t>
            </a:r>
            <a:r>
              <a:rPr lang="vi-VN" altLang="en-US" b="1" i="1">
                <a:solidFill>
                  <a:schemeClr val="accent2"/>
                </a:solidFill>
                <a:latin typeface="Times New Roman" pitchFamily="18" charset="0"/>
              </a:rPr>
              <a:t>ú</a:t>
            </a:r>
            <a:r>
              <a:rPr lang="en-US" b="1" i="1">
                <a:solidFill>
                  <a:schemeClr val="accent2"/>
                </a:solidFill>
                <a:latin typeface="Times New Roman" pitchFamily="18" charset="0"/>
              </a:rPr>
              <a:t>t</a:t>
            </a: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914400" y="6096000"/>
            <a:ext cx="2286000" cy="228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914400" y="6096000"/>
            <a:ext cx="2286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200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20000"/>
                            </p:stCondLst>
                            <p:childTnLst>
                              <p:par>
                                <p:cTn id="2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0" grpId="0" animBg="1"/>
      <p:bldP spid="18442" grpId="0" animBg="1"/>
      <p:bldP spid="18443" grpId="0" animBg="1"/>
      <p:bldP spid="18444" grpId="0" animBg="1"/>
      <p:bldP spid="1844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3" name="Group 3"/>
          <p:cNvGrpSpPr>
            <a:grpSpLocks/>
          </p:cNvGrpSpPr>
          <p:nvPr/>
        </p:nvGrpSpPr>
        <p:grpSpPr bwMode="auto">
          <a:xfrm>
            <a:off x="1752600" y="185738"/>
            <a:ext cx="4876800" cy="4495800"/>
            <a:chOff x="192" y="1608"/>
            <a:chExt cx="2544" cy="2196"/>
          </a:xfrm>
        </p:grpSpPr>
        <p:sp>
          <p:nvSpPr>
            <p:cNvPr id="8194" name="Rectangle 4"/>
            <p:cNvSpPr>
              <a:spLocks noChangeArrowheads="1"/>
            </p:cNvSpPr>
            <p:nvPr/>
          </p:nvSpPr>
          <p:spPr bwMode="auto">
            <a:xfrm>
              <a:off x="672" y="3468"/>
              <a:ext cx="144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 i="1">
                  <a:latin typeface="Times New Roman" pitchFamily="18" charset="0"/>
                </a:rPr>
                <a:t>Tranh 1</a:t>
              </a:r>
            </a:p>
          </p:txBody>
        </p:sp>
        <p:pic>
          <p:nvPicPr>
            <p:cNvPr id="8195" name="Picture 5" descr="Xu ly tinh huong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2" y="1608"/>
              <a:ext cx="2544" cy="18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227013" y="5133975"/>
            <a:ext cx="7924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600" b="1">
                <a:solidFill>
                  <a:schemeClr val="accent2"/>
                </a:solidFill>
                <a:latin typeface="Times New Roman" pitchFamily="18" charset="0"/>
              </a:rPr>
              <a:t>*/ Hãy phỏng vấn bạn đóng vai trong tình huống .</a:t>
            </a: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206375" y="4495800"/>
            <a:ext cx="8077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600" b="1">
                <a:solidFill>
                  <a:schemeClr val="accent2"/>
                </a:solidFill>
                <a:latin typeface="Times New Roman" pitchFamily="18" charset="0"/>
              </a:rPr>
              <a:t>*/ Nhận xét phần đóng vai xử lí tình huống của cặp bạn.</a:t>
            </a:r>
          </a:p>
        </p:txBody>
      </p:sp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-12700" y="5867400"/>
            <a:ext cx="7696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b="1" i="1">
                <a:solidFill>
                  <a:schemeClr val="accent2"/>
                </a:solidFill>
                <a:latin typeface="Times New Roman" pitchFamily="18" charset="0"/>
              </a:rPr>
              <a:t>   </a:t>
            </a:r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*/ Nếu em là bạn nhỏ trong tranh, em sẽ làm gì?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5" grpId="0"/>
      <p:bldP spid="19469" grpId="0"/>
      <p:bldP spid="1947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7" name="Group 5"/>
          <p:cNvGrpSpPr>
            <a:grpSpLocks/>
          </p:cNvGrpSpPr>
          <p:nvPr/>
        </p:nvGrpSpPr>
        <p:grpSpPr bwMode="auto">
          <a:xfrm>
            <a:off x="1447800" y="123825"/>
            <a:ext cx="5791200" cy="4267200"/>
            <a:chOff x="2976" y="1608"/>
            <a:chExt cx="2640" cy="2184"/>
          </a:xfrm>
        </p:grpSpPr>
        <p:sp>
          <p:nvSpPr>
            <p:cNvPr id="9218" name="Rectangle 6"/>
            <p:cNvSpPr>
              <a:spLocks noChangeArrowheads="1"/>
            </p:cNvSpPr>
            <p:nvPr/>
          </p:nvSpPr>
          <p:spPr bwMode="auto">
            <a:xfrm>
              <a:off x="3648" y="3504"/>
              <a:ext cx="13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 i="1">
                  <a:latin typeface="Times New Roman" pitchFamily="18" charset="0"/>
                </a:rPr>
                <a:t>Tranh 2</a:t>
              </a:r>
            </a:p>
          </p:txBody>
        </p:sp>
        <p:pic>
          <p:nvPicPr>
            <p:cNvPr id="9219" name="Picture 7" descr="Xu ly tinh huo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976" y="1608"/>
              <a:ext cx="2640" cy="18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227013" y="5133975"/>
            <a:ext cx="7924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600" b="1">
                <a:solidFill>
                  <a:schemeClr val="accent2"/>
                </a:solidFill>
                <a:latin typeface="Times New Roman" pitchFamily="18" charset="0"/>
              </a:rPr>
              <a:t>*/ Hãy phỏng vấn bạn đóng vai trong tình huống .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206375" y="4495800"/>
            <a:ext cx="8077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600" b="1">
                <a:solidFill>
                  <a:schemeClr val="accent2"/>
                </a:solidFill>
                <a:latin typeface="Times New Roman" pitchFamily="18" charset="0"/>
              </a:rPr>
              <a:t>*/ Nhận xét phần đóng vai xử lí tình huống của cặp bạn.</a:t>
            </a:r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-12700" y="5867400"/>
            <a:ext cx="7696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b="1" i="1">
                <a:solidFill>
                  <a:schemeClr val="accent2"/>
                </a:solidFill>
                <a:latin typeface="Times New Roman" pitchFamily="18" charset="0"/>
              </a:rPr>
              <a:t>   </a:t>
            </a:r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*/ Nếu em là bạn nhỏ trong tranh, em sẽ làm gì?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8" grpId="0"/>
      <p:bldP spid="35849" grpId="0"/>
      <p:bldP spid="3585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762000" y="533400"/>
            <a:ext cx="7618413" cy="53340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 u="sng">
                <a:latin typeface="Times New Roman" pitchFamily="18" charset="0"/>
              </a:rPr>
              <a:t>Kết luận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: Con cháu hiếu thảo cần </a:t>
            </a:r>
          </a:p>
          <a:p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phải quan tâm, chăm sóc ông bà, </a:t>
            </a:r>
          </a:p>
          <a:p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cha mẹ, nhất là khi ông bà già yếu,</a:t>
            </a:r>
          </a:p>
          <a:p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 ốm đau.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2178127"/>
  <p:tag name="VIOLETTITLE" val="Bài 6. Hiếu thảo với ông bà, cha mẹ"/>
  <p:tag name="VIOLETLESSON" val="6"/>
  <p:tag name="VIOLETCATID" val="2225"/>
  <p:tag name="VIOLETSUBJECT" val="Đạo đức 4"/>
  <p:tag name="VIOLETAUTHORID" val="9444894"/>
  <p:tag name="VIOLETAUTHORNAME" val="Trịnh Văn Đăng"/>
  <p:tag name="VIOLETAUTHORAVATAR" val="no_avatar.jpg"/>
  <p:tag name="VIOLETAUTHORADDRESS" val="trường THCS Dĩ An - Bình Dương"/>
  <p:tag name="VIOLETDATE" val="2017-11-08 15:55:52"/>
  <p:tag name="VIOLETHIT" val="89"/>
  <p:tag name="VIOLETLIKE" val="0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616</Words>
  <PresentationFormat>On-screen Show (4:3)</PresentationFormat>
  <Paragraphs>76</Paragraphs>
  <Slides>16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Computer</dc:creator>
  <cp:lastModifiedBy>Computer</cp:lastModifiedBy>
  <cp:revision>3</cp:revision>
  <dcterms:modified xsi:type="dcterms:W3CDTF">2018-11-23T09:25:22Z</dcterms:modified>
</cp:coreProperties>
</file>