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68" r:id="rId3"/>
    <p:sldId id="282" r:id="rId4"/>
    <p:sldId id="258" r:id="rId5"/>
    <p:sldId id="274" r:id="rId6"/>
    <p:sldId id="260" r:id="rId7"/>
    <p:sldId id="266" r:id="rId8"/>
    <p:sldId id="261" r:id="rId9"/>
    <p:sldId id="277" r:id="rId10"/>
    <p:sldId id="284" r:id="rId11"/>
    <p:sldId id="283" r:id="rId12"/>
    <p:sldId id="278" r:id="rId13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.VnTim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FFFF"/>
    <a:srgbClr val="0000CC"/>
    <a:srgbClr val="0000FF"/>
    <a:srgbClr val="FF6600"/>
    <a:srgbClr val="FF99CC"/>
    <a:srgbClr val="FFFF66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156" autoAdjust="0"/>
    <p:restoredTop sz="87974" autoAdjust="0"/>
  </p:normalViewPr>
  <p:slideViewPr>
    <p:cSldViewPr>
      <p:cViewPr varScale="1">
        <p:scale>
          <a:sx n="64" d="100"/>
          <a:sy n="64" d="100"/>
        </p:scale>
        <p:origin x="-6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925E71-22D0-4AB8-AFD1-6995244A07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75B857-686C-4515-894C-7D28DC5374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CB807B-BB96-439F-803A-46E33092E1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450C2-E3C4-4CF7-92B7-CCC1473B33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A7EC7F-29BE-454D-A26D-21160EF3BB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0A141E-0D6A-4DF8-89DD-410FB63832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DFE5A4-6744-4317-8D82-12EB733BB5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545528-5BCD-44F1-8484-EA9399C7BD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ABBDB-FA4E-47B6-8821-1F56E792BC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65077-935D-4217-8CAA-0A9712B816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E56C6-5729-4F6F-B936-C358EB5E9F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008C3-4715-4BD9-89A9-A8F22A167C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D03E4-1EE0-4030-AFE0-96383B30C6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fld id="{F8F9B4A1-7F68-41D3-8231-50E069F3A6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885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8852" name="Picture 4" descr="SLGG_20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855" name="WordArt 7"/>
          <p:cNvSpPr>
            <a:spLocks noChangeArrowheads="1" noChangeShapeType="1" noTextEdit="1"/>
          </p:cNvSpPr>
          <p:nvPr/>
        </p:nvSpPr>
        <p:spPr bwMode="auto">
          <a:xfrm>
            <a:off x="914400" y="228600"/>
            <a:ext cx="71628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 dirty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TRƯỜNG TIỂU </a:t>
            </a:r>
            <a:r>
              <a:rPr lang="vi-VN" sz="3600" b="1" kern="10" dirty="0" smtClean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H</a:t>
            </a:r>
            <a:r>
              <a:rPr lang="en-US" sz="3600" b="1" kern="10" dirty="0" smtClean="0">
                <a:ln w="12700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ỌC ÁI MỘ A</a:t>
            </a:r>
            <a:endParaRPr lang="en-US" sz="3600" b="1" kern="10" dirty="0">
              <a:ln w="12700">
                <a:solidFill>
                  <a:srgbClr val="FF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8859" name="WordArt 11"/>
          <p:cNvSpPr>
            <a:spLocks noChangeArrowheads="1" noChangeShapeType="1" noTextEdit="1"/>
          </p:cNvSpPr>
          <p:nvPr/>
        </p:nvSpPr>
        <p:spPr bwMode="auto">
          <a:xfrm>
            <a:off x="1752600" y="1600200"/>
            <a:ext cx="57150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TOÁN </a:t>
            </a:r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- LỚP </a:t>
            </a:r>
            <a:r>
              <a:rPr lang="en-US" sz="36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3</a:t>
            </a:r>
            <a:endParaRPr lang="en-US" sz="36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78860" name="WordArt 12"/>
          <p:cNvSpPr>
            <a:spLocks noChangeArrowheads="1" noChangeShapeType="1" noTextEdit="1"/>
          </p:cNvSpPr>
          <p:nvPr/>
        </p:nvSpPr>
        <p:spPr bwMode="auto">
          <a:xfrm>
            <a:off x="609600" y="3352800"/>
            <a:ext cx="76962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buNone/>
            </a:pPr>
            <a:r>
              <a:rPr lang="en-US" sz="3600" b="1" kern="10" dirty="0" err="1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.VnArialH" pitchFamily="34" charset="0"/>
                <a:cs typeface="Times New Roman"/>
              </a:rPr>
              <a:t>GiỚI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.VnArialH" pitchFamily="34" charset="0"/>
                <a:cs typeface="Times New Roman"/>
              </a:rPr>
              <a:t> </a:t>
            </a:r>
            <a:r>
              <a:rPr lang="en-US" sz="36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.VnArialH" pitchFamily="34" charset="0"/>
                <a:cs typeface="Times New Roman"/>
              </a:rPr>
              <a:t>THIỆU BẢNG CHIA</a:t>
            </a:r>
            <a:endParaRPr lang="en-US" sz="3600" b="1" kern="10" dirty="0" smtClean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.VnArialH" pitchFamily="34" charset="0"/>
              <a:cs typeface="Times New Roman"/>
            </a:endParaRPr>
          </a:p>
        </p:txBody>
      </p:sp>
      <p:sp>
        <p:nvSpPr>
          <p:cNvPr id="78861" name="WordArt 13"/>
          <p:cNvSpPr>
            <a:spLocks noChangeArrowheads="1" noChangeShapeType="1" noTextEdit="1"/>
          </p:cNvSpPr>
          <p:nvPr/>
        </p:nvSpPr>
        <p:spPr bwMode="auto">
          <a:xfrm>
            <a:off x="1066800" y="5715000"/>
            <a:ext cx="7124700" cy="7524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GIÁO VIÊN: </a:t>
            </a:r>
            <a:r>
              <a:rPr lang="en-US" sz="3600" b="1" kern="10" dirty="0" smtClean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NGUYỄN THỊ THƯỜNG</a:t>
            </a:r>
            <a:endParaRPr lang="en-US" sz="3600" b="1" kern="10" dirty="0">
              <a:ln w="9525">
                <a:solidFill>
                  <a:srgbClr val="800000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99CCFF"/>
            </a:gs>
            <a:gs pos="100000">
              <a:srgbClr val="FFFF6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24" name="Group 4"/>
          <p:cNvGrpSpPr>
            <a:grpSpLocks/>
          </p:cNvGrpSpPr>
          <p:nvPr/>
        </p:nvGrpSpPr>
        <p:grpSpPr bwMode="auto">
          <a:xfrm>
            <a:off x="228600" y="304800"/>
            <a:ext cx="3810000" cy="1838325"/>
            <a:chOff x="144" y="192"/>
            <a:chExt cx="2400" cy="1158"/>
          </a:xfrm>
        </p:grpSpPr>
        <p:sp>
          <p:nvSpPr>
            <p:cNvPr id="56325" name="Cloud"/>
            <p:cNvSpPr>
              <a:spLocks noChangeAspect="1" noEditPoints="1" noChangeArrowheads="1"/>
            </p:cNvSpPr>
            <p:nvPr/>
          </p:nvSpPr>
          <p:spPr bwMode="auto">
            <a:xfrm>
              <a:off x="144" y="192"/>
              <a:ext cx="2400" cy="1158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BE7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/>
            <a:lstStyle/>
            <a:p>
              <a:endParaRPr lang="en-US"/>
            </a:p>
          </p:txBody>
        </p:sp>
        <p:sp>
          <p:nvSpPr>
            <p:cNvPr id="56326" name="Text Box 6"/>
            <p:cNvSpPr txBox="1">
              <a:spLocks noChangeArrowheads="1"/>
            </p:cNvSpPr>
            <p:nvPr/>
          </p:nvSpPr>
          <p:spPr bwMode="auto">
            <a:xfrm>
              <a:off x="576" y="528"/>
              <a:ext cx="158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3200">
                  <a:solidFill>
                    <a:srgbClr val="CC3300"/>
                  </a:solidFill>
                  <a:latin typeface=".VnRevueH" pitchFamily="34" charset="0"/>
                </a:rPr>
                <a:t>Trß ch¬i:</a:t>
              </a:r>
            </a:p>
          </p:txBody>
        </p:sp>
      </p:grpSp>
      <p:sp>
        <p:nvSpPr>
          <p:cNvPr id="56329" name="WordArt 9"/>
          <p:cNvSpPr>
            <a:spLocks noChangeArrowheads="1" noChangeShapeType="1" noTextEdit="1"/>
          </p:cNvSpPr>
          <p:nvPr/>
        </p:nvSpPr>
        <p:spPr bwMode="auto">
          <a:xfrm>
            <a:off x="2514600" y="2133600"/>
            <a:ext cx="5310188" cy="23368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en-US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.VnTime"/>
              </a:rPr>
              <a:t>§èi mÆt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FFFF"/>
            </a:gs>
            <a:gs pos="100000">
              <a:srgbClr val="FF99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1" name="WordArt 5"/>
          <p:cNvSpPr>
            <a:spLocks noChangeArrowheads="1" noChangeShapeType="1" noTextEdit="1"/>
          </p:cNvSpPr>
          <p:nvPr/>
        </p:nvSpPr>
        <p:spPr bwMode="auto">
          <a:xfrm>
            <a:off x="381000" y="381000"/>
            <a:ext cx="8305800" cy="2971800"/>
          </a:xfrm>
          <a:prstGeom prst="rect">
            <a:avLst/>
          </a:prstGeom>
        </p:spPr>
        <p:txBody>
          <a:bodyPr wrap="none" fromWordArt="1">
            <a:prstTxWarp prst="textDeflateBottom">
              <a:avLst>
                <a:gd name="adj" fmla="val 53125"/>
              </a:avLst>
            </a:prstTxWarp>
          </a:bodyPr>
          <a:lstStyle/>
          <a:p>
            <a:pPr algn="ctr"/>
            <a:r>
              <a:rPr lang="en-US" sz="3600" b="1" i="1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Kính chúc các thầy, cô giáo mạnh khoẻ, công tác tốt!</a:t>
            </a:r>
          </a:p>
        </p:txBody>
      </p:sp>
      <p:sp>
        <p:nvSpPr>
          <p:cNvPr id="55302" name="WordArt 6"/>
          <p:cNvSpPr>
            <a:spLocks noChangeArrowheads="1" noChangeShapeType="1" noTextEdit="1"/>
          </p:cNvSpPr>
          <p:nvPr/>
        </p:nvSpPr>
        <p:spPr bwMode="auto">
          <a:xfrm>
            <a:off x="1371600" y="3200400"/>
            <a:ext cx="6838950" cy="1720850"/>
          </a:xfrm>
          <a:prstGeom prst="rect">
            <a:avLst/>
          </a:prstGeom>
        </p:spPr>
        <p:txBody>
          <a:bodyPr wrap="none" fromWordArt="1">
            <a:prstTxWarp prst="textCurveUp">
              <a:avLst>
                <a:gd name="adj" fmla="val 45977"/>
              </a:avLst>
            </a:prstTxWarp>
          </a:bodyPr>
          <a:lstStyle/>
          <a:p>
            <a:pPr algn="ctr"/>
            <a:r>
              <a:rPr lang="vi-VN" sz="3600" b="1" i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80808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Chúc các em chăm ngoan, học giỏi!</a:t>
            </a:r>
            <a:endParaRPr lang="en-US" sz="3600" b="1" i="1" kern="10">
              <a:ln w="12700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80808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55303" name="Text Box 7"/>
          <p:cNvSpPr txBox="1">
            <a:spLocks noChangeArrowheads="1"/>
          </p:cNvSpPr>
          <p:nvPr/>
        </p:nvSpPr>
        <p:spPr bwMode="auto">
          <a:xfrm>
            <a:off x="990600" y="5638800"/>
            <a:ext cx="7772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i="1">
                <a:solidFill>
                  <a:srgbClr val="0000CC"/>
                </a:solidFill>
                <a:latin typeface="Times New Roman" pitchFamily="18" charset="0"/>
              </a:rPr>
              <a:t>Xin chân thành cảm ơn!</a:t>
            </a:r>
          </a:p>
        </p:txBody>
      </p:sp>
      <p:pic>
        <p:nvPicPr>
          <p:cNvPr id="55304" name="Picture 8" descr="Bellcoll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81400" y="2057400"/>
            <a:ext cx="1905000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78" name="Rectangle 1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  </a:t>
            </a:r>
          </a:p>
        </p:txBody>
      </p:sp>
      <p:graphicFrame>
        <p:nvGraphicFramePr>
          <p:cNvPr id="48132" name="Group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table">
            <a:tbl>
              <a:tblPr/>
              <a:tblGrid>
                <a:gridCol w="725488"/>
                <a:gridCol w="715962"/>
                <a:gridCol w="717550"/>
                <a:gridCol w="722313"/>
                <a:gridCol w="719137"/>
                <a:gridCol w="725488"/>
                <a:gridCol w="717550"/>
                <a:gridCol w="715962"/>
                <a:gridCol w="725488"/>
                <a:gridCol w="719137"/>
                <a:gridCol w="1025525"/>
              </a:tblGrid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00FF"/>
                        </a:gs>
                        <a:gs pos="100000">
                          <a:schemeClr val="bg1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00FF"/>
                        </a:gs>
                        <a:gs pos="100000">
                          <a:schemeClr val="bg1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00FF"/>
                        </a:gs>
                        <a:gs pos="100000">
                          <a:schemeClr val="bg1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00FF"/>
                        </a:gs>
                        <a:gs pos="100000">
                          <a:schemeClr val="bg1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00FF"/>
                        </a:gs>
                        <a:gs pos="100000">
                          <a:schemeClr val="bg1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00FF"/>
                        </a:gs>
                        <a:gs pos="100000">
                          <a:schemeClr val="bg1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00FF"/>
                        </a:gs>
                        <a:gs pos="100000">
                          <a:schemeClr val="bg1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00FF"/>
                        </a:gs>
                        <a:gs pos="100000">
                          <a:schemeClr val="bg1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00FF"/>
                        </a:gs>
                        <a:gs pos="100000">
                          <a:schemeClr val="bg1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00FF"/>
                        </a:gs>
                        <a:gs pos="100000">
                          <a:schemeClr val="bg1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</a:tr>
              <a:tr h="4048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3300"/>
                        </a:gs>
                        <a:gs pos="100000">
                          <a:schemeClr val="bg1"/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.VnTime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3300"/>
                        </a:gs>
                        <a:gs pos="100000">
                          <a:schemeClr val="bg1"/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.VnTime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.VnTime" pitchFamily="34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.VnTime" pitchFamily="34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.VnTime" pitchFamily="34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.VnTime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3300"/>
                        </a:gs>
                        <a:gs pos="100000">
                          <a:schemeClr val="bg1"/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.VnTime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.VnTime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.VnTime" pitchFamily="34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.VnTime" pitchFamily="34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.VnTime" pitchFamily="34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.VnTime" pitchFamily="34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.VnTime" pitchFamily="34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3300"/>
                        </a:gs>
                        <a:gs pos="100000">
                          <a:schemeClr val="bg1"/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Time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Time" pitchFamily="34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Time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Time" pitchFamily="34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Time" pitchFamily="34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Time" pitchFamily="34" charset="0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Time" pitchFamily="34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Time" pitchFamily="34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3300"/>
                        </a:gs>
                        <a:gs pos="100000">
                          <a:schemeClr val="bg1"/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.VnTime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.VnTime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.VnTime" pitchFamily="34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.VnTime" pitchFamily="34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.VnTime" pitchFamily="34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.VnTime" pitchFamily="34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.VnTime" pitchFamily="34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.VnTime" pitchFamily="34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3300"/>
                        </a:gs>
                        <a:gs pos="100000">
                          <a:schemeClr val="bg1"/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.VnTime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.VnTime" pitchFamily="34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.VnTime" pitchFamily="34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.VnTime" pitchFamily="34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.VnTime" pitchFamily="34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.VnTime" pitchFamily="34" charset="0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.VnTime" pitchFamily="34" charset="0"/>
                        </a:rPr>
                        <a:t>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.VnTime" pitchFamily="34" charset="0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.VnTime" pitchFamily="34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3300"/>
                        </a:gs>
                        <a:gs pos="100000">
                          <a:schemeClr val="bg1"/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.VnTime" pitchFamily="34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.VnTime" pitchFamily="34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.VnTime" pitchFamily="34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.VnTime" pitchFamily="34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.VnTime" pitchFamily="34" charset="0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.VnTime" pitchFamily="34" charset="0"/>
                        </a:rPr>
                        <a:t>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.VnTime" pitchFamily="34" charset="0"/>
                        </a:rPr>
                        <a:t>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.VnTime" pitchFamily="34" charset="0"/>
                        </a:rPr>
                        <a:t>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.VnTime" pitchFamily="34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3300"/>
                        </a:gs>
                        <a:gs pos="100000">
                          <a:schemeClr val="bg1"/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3300"/>
                        </a:gs>
                        <a:gs pos="100000">
                          <a:schemeClr val="bg1"/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.VnTime" pitchFamily="34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.VnTime" pitchFamily="34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.VnTime" pitchFamily="34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.VnTime" pitchFamily="34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.VnTime" pitchFamily="34" charset="0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.VnTime" pitchFamily="34" charset="0"/>
                        </a:rPr>
                        <a:t>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.VnTime" pitchFamily="34" charset="0"/>
                        </a:rPr>
                        <a:t>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.VnTime" pitchFamily="34" charset="0"/>
                        </a:rPr>
                        <a:t>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.VnTime" pitchFamily="34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3300"/>
                        </a:gs>
                        <a:gs pos="100000">
                          <a:schemeClr val="bg1"/>
                        </a:gs>
                      </a:gsLst>
                      <a:path path="rect">
                        <a:fillToRect r="100000" b="10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.VnTime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.VnTime" pitchFamily="34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.VnTime" pitchFamily="34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.VnTime" pitchFamily="34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.VnTime" pitchFamily="34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.VnTime" pitchFamily="34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.VnTime" pitchFamily="34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.VnTime" pitchFamily="34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.VnTime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58" name="Group 186"/>
          <p:cNvGraphicFramePr>
            <a:graphicFrameLocks noGrp="1"/>
          </p:cNvGraphicFramePr>
          <p:nvPr/>
        </p:nvGraphicFramePr>
        <p:xfrm>
          <a:off x="2768600" y="1300163"/>
          <a:ext cx="6132513" cy="5182235"/>
        </p:xfrm>
        <a:graphic>
          <a:graphicData uri="http://schemas.openxmlformats.org/drawingml/2006/table">
            <a:tbl>
              <a:tblPr/>
              <a:tblGrid>
                <a:gridCol w="541338"/>
                <a:gridCol w="538162"/>
                <a:gridCol w="541338"/>
                <a:gridCol w="541337"/>
                <a:gridCol w="538163"/>
                <a:gridCol w="542925"/>
                <a:gridCol w="538162"/>
                <a:gridCol w="541338"/>
                <a:gridCol w="539750"/>
                <a:gridCol w="609600"/>
                <a:gridCol w="660400"/>
              </a:tblGrid>
              <a:tr h="430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.VnTime" pitchFamily="34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  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 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 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 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49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221" name="Text Box 153"/>
          <p:cNvSpPr txBox="1">
            <a:spLocks noChangeArrowheads="1"/>
          </p:cNvSpPr>
          <p:nvPr/>
        </p:nvSpPr>
        <p:spPr bwMode="auto">
          <a:xfrm flipV="1">
            <a:off x="2971800" y="1143000"/>
            <a:ext cx="2819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>
            <a:spAutoFit/>
          </a:bodyPr>
          <a:lstStyle/>
          <a:p>
            <a:r>
              <a:rPr lang="en-US">
                <a:latin typeface="Arial" charset="0"/>
              </a:rPr>
              <a:t> </a:t>
            </a:r>
            <a:endParaRPr lang="en-US" sz="2400" b="1">
              <a:latin typeface="Arial" charset="0"/>
            </a:endParaRPr>
          </a:p>
        </p:txBody>
      </p:sp>
      <p:sp>
        <p:nvSpPr>
          <p:cNvPr id="3222" name="Text Box 154"/>
          <p:cNvSpPr txBox="1">
            <a:spLocks noChangeArrowheads="1"/>
          </p:cNvSpPr>
          <p:nvPr/>
        </p:nvSpPr>
        <p:spPr bwMode="auto">
          <a:xfrm flipH="1">
            <a:off x="-1216025" y="41910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    </a:t>
            </a:r>
            <a:endParaRPr lang="en-US" sz="2400" b="1">
              <a:latin typeface="Arial" charset="0"/>
            </a:endParaRPr>
          </a:p>
        </p:txBody>
      </p:sp>
      <p:sp>
        <p:nvSpPr>
          <p:cNvPr id="3223" name="Text Box 157"/>
          <p:cNvSpPr txBox="1">
            <a:spLocks noChangeArrowheads="1"/>
          </p:cNvSpPr>
          <p:nvPr/>
        </p:nvSpPr>
        <p:spPr bwMode="auto">
          <a:xfrm>
            <a:off x="-1524000" y="6461125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/>
              <a:t> </a:t>
            </a:r>
          </a:p>
        </p:txBody>
      </p:sp>
      <p:sp>
        <p:nvSpPr>
          <p:cNvPr id="3224" name="Text Box 159"/>
          <p:cNvSpPr txBox="1">
            <a:spLocks noChangeArrowheads="1"/>
          </p:cNvSpPr>
          <p:nvPr/>
        </p:nvSpPr>
        <p:spPr bwMode="auto">
          <a:xfrm>
            <a:off x="-2057400" y="1447800"/>
            <a:ext cx="144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/>
              <a:t>   </a:t>
            </a:r>
          </a:p>
        </p:txBody>
      </p:sp>
      <p:sp>
        <p:nvSpPr>
          <p:cNvPr id="17570" name="Text Box 162"/>
          <p:cNvSpPr txBox="1">
            <a:spLocks noChangeArrowheads="1"/>
          </p:cNvSpPr>
          <p:nvPr/>
        </p:nvSpPr>
        <p:spPr bwMode="auto">
          <a:xfrm>
            <a:off x="0" y="2209800"/>
            <a:ext cx="27432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Arial" charset="0"/>
              </a:rPr>
              <a:t>         </a:t>
            </a:r>
            <a:r>
              <a:rPr lang="en-US" sz="2600" b="1">
                <a:solidFill>
                  <a:srgbClr val="000099"/>
                </a:solidFill>
              </a:rPr>
              <a:t>Dïng b¶ng          nh©n, t×m kÕt qu¶ phÐp nh©n sau:</a:t>
            </a:r>
            <a:endParaRPr lang="en-US" sz="3200" b="1">
              <a:latin typeface="Arial" charset="0"/>
            </a:endParaRPr>
          </a:p>
        </p:txBody>
      </p:sp>
      <p:sp>
        <p:nvSpPr>
          <p:cNvPr id="157" name="Action Button: Help 15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6200" y="2133600"/>
            <a:ext cx="457200" cy="457200"/>
          </a:xfrm>
          <a:prstGeom prst="actionButtonHelp">
            <a:avLst/>
          </a:prstGeom>
          <a:solidFill>
            <a:srgbClr val="FFFF00"/>
          </a:solidFill>
          <a:ln w="9525" algn="ctr">
            <a:solidFill>
              <a:srgbClr val="FF0000"/>
            </a:solidFill>
            <a:miter lim="800000"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vi-VN">
              <a:solidFill>
                <a:schemeClr val="dk1"/>
              </a:solidFill>
              <a:latin typeface="+mn-lt"/>
            </a:endParaRPr>
          </a:p>
        </p:txBody>
      </p:sp>
      <p:sp>
        <p:nvSpPr>
          <p:cNvPr id="3235" name="Text Box 163"/>
          <p:cNvSpPr txBox="1">
            <a:spLocks noChangeArrowheads="1"/>
          </p:cNvSpPr>
          <p:nvPr/>
        </p:nvSpPr>
        <p:spPr bwMode="auto">
          <a:xfrm>
            <a:off x="1752600" y="38862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FF"/>
                </a:solidFill>
              </a:rPr>
              <a:t>30</a:t>
            </a:r>
          </a:p>
        </p:txBody>
      </p:sp>
      <p:sp>
        <p:nvSpPr>
          <p:cNvPr id="3236" name="Text Box 164"/>
          <p:cNvSpPr txBox="1">
            <a:spLocks noChangeArrowheads="1"/>
          </p:cNvSpPr>
          <p:nvPr/>
        </p:nvSpPr>
        <p:spPr bwMode="auto">
          <a:xfrm>
            <a:off x="1752600" y="4495800"/>
            <a:ext cx="625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00FF"/>
                </a:solidFill>
              </a:rPr>
              <a:t>63</a:t>
            </a:r>
          </a:p>
        </p:txBody>
      </p:sp>
      <p:sp>
        <p:nvSpPr>
          <p:cNvPr id="3250" name="Text Box 178"/>
          <p:cNvSpPr txBox="1">
            <a:spLocks noChangeArrowheads="1"/>
          </p:cNvSpPr>
          <p:nvPr/>
        </p:nvSpPr>
        <p:spPr bwMode="auto">
          <a:xfrm>
            <a:off x="381000" y="3886200"/>
            <a:ext cx="1752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5 X 6 =</a:t>
            </a:r>
          </a:p>
        </p:txBody>
      </p:sp>
      <p:sp>
        <p:nvSpPr>
          <p:cNvPr id="3251" name="Text Box 179"/>
          <p:cNvSpPr txBox="1">
            <a:spLocks noChangeArrowheads="1"/>
          </p:cNvSpPr>
          <p:nvPr/>
        </p:nvSpPr>
        <p:spPr bwMode="auto">
          <a:xfrm>
            <a:off x="381000" y="4495800"/>
            <a:ext cx="144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7 X 9 =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3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2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2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70" grpId="0" autoUpdateAnimBg="0"/>
      <p:bldP spid="3235" grpId="0"/>
      <p:bldP spid="3236" grpId="0"/>
      <p:bldP spid="3250" grpId="0"/>
      <p:bldP spid="325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250" name="Group 2"/>
          <p:cNvGraphicFramePr>
            <a:graphicFrameLocks noGrp="1"/>
          </p:cNvGraphicFramePr>
          <p:nvPr/>
        </p:nvGraphicFramePr>
        <p:xfrm>
          <a:off x="838200" y="914400"/>
          <a:ext cx="6113463" cy="5090160"/>
        </p:xfrm>
        <a:graphic>
          <a:graphicData uri="http://schemas.openxmlformats.org/drawingml/2006/table">
            <a:tbl>
              <a:tblPr/>
              <a:tblGrid>
                <a:gridCol w="541338"/>
                <a:gridCol w="538162"/>
                <a:gridCol w="541338"/>
                <a:gridCol w="541337"/>
                <a:gridCol w="538163"/>
                <a:gridCol w="542925"/>
                <a:gridCol w="538162"/>
                <a:gridCol w="541338"/>
                <a:gridCol w="539750"/>
                <a:gridCol w="609600"/>
                <a:gridCol w="641350"/>
              </a:tblGrid>
              <a:tr h="430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.VnTime" pitchFamily="34" charset="0"/>
                        </a:rPr>
                        <a:t>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  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 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 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 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3396" name="Group 148"/>
          <p:cNvGraphicFramePr>
            <a:graphicFrameLocks noGrp="1"/>
          </p:cNvGraphicFramePr>
          <p:nvPr/>
        </p:nvGraphicFramePr>
        <p:xfrm>
          <a:off x="228600" y="914400"/>
          <a:ext cx="6858000" cy="5090160"/>
        </p:xfrm>
        <a:graphic>
          <a:graphicData uri="http://schemas.openxmlformats.org/drawingml/2006/table">
            <a:tbl>
              <a:tblPr/>
              <a:tblGrid>
                <a:gridCol w="604838"/>
                <a:gridCol w="600075"/>
                <a:gridCol w="606425"/>
                <a:gridCol w="603250"/>
                <a:gridCol w="601662"/>
                <a:gridCol w="604838"/>
                <a:gridCol w="601662"/>
                <a:gridCol w="628650"/>
                <a:gridCol w="595313"/>
                <a:gridCol w="595312"/>
                <a:gridCol w="815975"/>
              </a:tblGrid>
              <a:tr h="430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.VnTime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.VnTime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.VnTime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.VnTime" pitchFamily="34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.VnTime" pitchFamily="34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.VnTime" pitchFamily="34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.VnTime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.VnTime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.VnTime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.VnTime" pitchFamily="34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.VnTime" pitchFamily="34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.VnTime" pitchFamily="34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.VnTime" pitchFamily="34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.VnTime" pitchFamily="34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Time" pitchFamily="34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Time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Time" pitchFamily="34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Time" pitchFamily="34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Time" pitchFamily="34" charset="0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Time" pitchFamily="34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Time" pitchFamily="34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.VnTime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.VnTime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.VnTime" pitchFamily="34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.VnTime" pitchFamily="34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.VnTime" pitchFamily="34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.VnTime" pitchFamily="34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.VnTime" pitchFamily="34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.VnTime" pitchFamily="34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.VnTime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.VnTime" pitchFamily="34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.VnTime" pitchFamily="34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.VnTime" pitchFamily="34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.VnTime" pitchFamily="34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.VnTime" pitchFamily="34" charset="0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.VnTime" pitchFamily="34" charset="0"/>
                        </a:rPr>
                        <a:t>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.VnTime" pitchFamily="34" charset="0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.VnTime" pitchFamily="34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.VnTime" pitchFamily="34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.VnTime" pitchFamily="34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.VnTime" pitchFamily="34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.VnTime" pitchFamily="34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.VnTime" pitchFamily="34" charset="0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.VnTime" pitchFamily="34" charset="0"/>
                        </a:rPr>
                        <a:t>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.VnTime" pitchFamily="34" charset="0"/>
                        </a:rPr>
                        <a:t>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.VnTime" pitchFamily="34" charset="0"/>
                        </a:rPr>
                        <a:t>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.VnTime" pitchFamily="34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.VnTime" pitchFamily="34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.VnTime" pitchFamily="34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.VnTime" pitchFamily="34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.VnTime" pitchFamily="34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.VnTime" pitchFamily="34" charset="0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.VnTime" pitchFamily="34" charset="0"/>
                        </a:rPr>
                        <a:t>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.VnTime" pitchFamily="34" charset="0"/>
                        </a:rPr>
                        <a:t>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.VnTime" pitchFamily="34" charset="0"/>
                        </a:rPr>
                        <a:t>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.VnTime" pitchFamily="34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.VnTime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.VnTime" pitchFamily="34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.VnTime" pitchFamily="34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.VnTime" pitchFamily="34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.VnTime" pitchFamily="34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.VnTime" pitchFamily="34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.VnTime" pitchFamily="34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.VnTime" pitchFamily="34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.VnTime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619" name="Text Box 523"/>
          <p:cNvSpPr txBox="1">
            <a:spLocks noChangeArrowheads="1"/>
          </p:cNvSpPr>
          <p:nvPr/>
        </p:nvSpPr>
        <p:spPr bwMode="auto">
          <a:xfrm flipV="1">
            <a:off x="7543800" y="762000"/>
            <a:ext cx="16002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>
            <a:spAutoFit/>
          </a:bodyPr>
          <a:lstStyle/>
          <a:p>
            <a:pPr algn="ctr"/>
            <a:r>
              <a:rPr lang="en-US" sz="2800">
                <a:latin typeface="Arial" charset="0"/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Th­¬ng cña hai sè</a:t>
            </a:r>
            <a:endParaRPr lang="en-US" sz="2800" b="1">
              <a:solidFill>
                <a:srgbClr val="0000FF"/>
              </a:solidFill>
              <a:latin typeface="Arial" charset="0"/>
            </a:endParaRPr>
          </a:p>
        </p:txBody>
      </p:sp>
      <p:cxnSp>
        <p:nvCxnSpPr>
          <p:cNvPr id="53543" name="AutoShape 295"/>
          <p:cNvCxnSpPr>
            <a:cxnSpLocks noChangeShapeType="1"/>
          </p:cNvCxnSpPr>
          <p:nvPr/>
        </p:nvCxnSpPr>
        <p:spPr bwMode="auto">
          <a:xfrm>
            <a:off x="7086600" y="1219200"/>
            <a:ext cx="533400" cy="142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ffectLst/>
        </p:spPr>
      </p:cxnSp>
      <p:graphicFrame>
        <p:nvGraphicFramePr>
          <p:cNvPr id="53544" name="Group 296"/>
          <p:cNvGraphicFramePr>
            <a:graphicFrameLocks noGrp="1"/>
          </p:cNvGraphicFramePr>
          <p:nvPr/>
        </p:nvGraphicFramePr>
        <p:xfrm>
          <a:off x="228600" y="914400"/>
          <a:ext cx="6858000" cy="5140328"/>
        </p:xfrm>
        <a:graphic>
          <a:graphicData uri="http://schemas.openxmlformats.org/drawingml/2006/table">
            <a:tbl>
              <a:tblPr/>
              <a:tblGrid>
                <a:gridCol w="692150"/>
                <a:gridCol w="511175"/>
                <a:gridCol w="609600"/>
                <a:gridCol w="601663"/>
                <a:gridCol w="601662"/>
                <a:gridCol w="604838"/>
                <a:gridCol w="600075"/>
                <a:gridCol w="630237"/>
                <a:gridCol w="595313"/>
                <a:gridCol w="595312"/>
                <a:gridCol w="815975"/>
              </a:tblGrid>
              <a:tr h="5254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3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3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1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3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47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cxnSp>
        <p:nvCxnSpPr>
          <p:cNvPr id="53690" name="AutoShape 442"/>
          <p:cNvCxnSpPr>
            <a:cxnSpLocks noChangeShapeType="1"/>
          </p:cNvCxnSpPr>
          <p:nvPr/>
        </p:nvCxnSpPr>
        <p:spPr bwMode="auto">
          <a:xfrm>
            <a:off x="457200" y="5943600"/>
            <a:ext cx="0" cy="2286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ffectLst/>
        </p:spPr>
      </p:cxnSp>
      <p:sp>
        <p:nvSpPr>
          <p:cNvPr id="2" name="Text Box 523"/>
          <p:cNvSpPr txBox="1">
            <a:spLocks noChangeArrowheads="1"/>
          </p:cNvSpPr>
          <p:nvPr/>
        </p:nvSpPr>
        <p:spPr bwMode="auto">
          <a:xfrm flipV="1">
            <a:off x="-990600" y="6096000"/>
            <a:ext cx="3581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10800000">
            <a:spAutoFit/>
          </a:bodyPr>
          <a:lstStyle/>
          <a:p>
            <a:pPr algn="ctr"/>
            <a:r>
              <a:rPr lang="en-US" sz="2800" b="1">
                <a:solidFill>
                  <a:srgbClr val="0000FF"/>
                </a:solidFill>
              </a:rPr>
              <a:t>Sè chia</a:t>
            </a:r>
          </a:p>
        </p:txBody>
      </p:sp>
      <p:graphicFrame>
        <p:nvGraphicFramePr>
          <p:cNvPr id="53692" name="Group 444"/>
          <p:cNvGraphicFramePr>
            <a:graphicFrameLocks noGrp="1"/>
          </p:cNvGraphicFramePr>
          <p:nvPr/>
        </p:nvGraphicFramePr>
        <p:xfrm>
          <a:off x="228600" y="914400"/>
          <a:ext cx="6858000" cy="5151441"/>
        </p:xfrm>
        <a:graphic>
          <a:graphicData uri="http://schemas.openxmlformats.org/drawingml/2006/table">
            <a:tbl>
              <a:tblPr/>
              <a:tblGrid>
                <a:gridCol w="511175"/>
                <a:gridCol w="582613"/>
                <a:gridCol w="657225"/>
                <a:gridCol w="657225"/>
                <a:gridCol w="655637"/>
                <a:gridCol w="657225"/>
                <a:gridCol w="728663"/>
                <a:gridCol w="584200"/>
                <a:gridCol w="657225"/>
                <a:gridCol w="509587"/>
                <a:gridCol w="657225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: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90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90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3838" name="Group 590"/>
          <p:cNvGraphicFramePr>
            <a:graphicFrameLocks noGrp="1"/>
          </p:cNvGraphicFramePr>
          <p:nvPr/>
        </p:nvGraphicFramePr>
        <p:xfrm>
          <a:off x="228600" y="838200"/>
          <a:ext cx="6934200" cy="5151441"/>
        </p:xfrm>
        <a:graphic>
          <a:graphicData uri="http://schemas.openxmlformats.org/drawingml/2006/table">
            <a:tbl>
              <a:tblPr/>
              <a:tblGrid>
                <a:gridCol w="517525"/>
                <a:gridCol w="588963"/>
                <a:gridCol w="665162"/>
                <a:gridCol w="663575"/>
                <a:gridCol w="661988"/>
                <a:gridCol w="665162"/>
                <a:gridCol w="736600"/>
                <a:gridCol w="590550"/>
                <a:gridCol w="665163"/>
                <a:gridCol w="514350"/>
                <a:gridCol w="665162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: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90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90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3984" name="Group 736"/>
          <p:cNvGraphicFramePr>
            <a:graphicFrameLocks noGrp="1"/>
          </p:cNvGraphicFramePr>
          <p:nvPr/>
        </p:nvGraphicFramePr>
        <p:xfrm>
          <a:off x="152400" y="838200"/>
          <a:ext cx="7050088" cy="5156203"/>
        </p:xfrm>
        <a:graphic>
          <a:graphicData uri="http://schemas.openxmlformats.org/drawingml/2006/table">
            <a:tbl>
              <a:tblPr/>
              <a:tblGrid>
                <a:gridCol w="528638"/>
                <a:gridCol w="601662"/>
                <a:gridCol w="681038"/>
                <a:gridCol w="677862"/>
                <a:gridCol w="676275"/>
                <a:gridCol w="681038"/>
                <a:gridCol w="752475"/>
                <a:gridCol w="603250"/>
                <a:gridCol w="681037"/>
                <a:gridCol w="525463"/>
                <a:gridCol w="641350"/>
              </a:tblGrid>
              <a:tr h="5207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: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6355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90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04825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90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4130" name="Group 882"/>
          <p:cNvGraphicFramePr>
            <a:graphicFrameLocks noGrp="1"/>
          </p:cNvGraphicFramePr>
          <p:nvPr/>
        </p:nvGraphicFramePr>
        <p:xfrm>
          <a:off x="152400" y="838200"/>
          <a:ext cx="7202488" cy="5308603"/>
        </p:xfrm>
        <a:graphic>
          <a:graphicData uri="http://schemas.openxmlformats.org/drawingml/2006/table">
            <a:tbl>
              <a:tblPr/>
              <a:tblGrid>
                <a:gridCol w="539750"/>
                <a:gridCol w="614363"/>
                <a:gridCol w="696912"/>
                <a:gridCol w="692150"/>
                <a:gridCol w="690563"/>
                <a:gridCol w="695325"/>
                <a:gridCol w="769937"/>
                <a:gridCol w="615950"/>
                <a:gridCol w="695325"/>
                <a:gridCol w="536575"/>
                <a:gridCol w="655638"/>
              </a:tblGrid>
              <a:tr h="536575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: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90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90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4276" name="Group 1028"/>
          <p:cNvGraphicFramePr>
            <a:graphicFrameLocks noGrp="1"/>
          </p:cNvGraphicFramePr>
          <p:nvPr/>
        </p:nvGraphicFramePr>
        <p:xfrm>
          <a:off x="152400" y="838200"/>
          <a:ext cx="7202488" cy="5308603"/>
        </p:xfrm>
        <a:graphic>
          <a:graphicData uri="http://schemas.openxmlformats.org/drawingml/2006/table">
            <a:tbl>
              <a:tblPr/>
              <a:tblGrid>
                <a:gridCol w="539750"/>
                <a:gridCol w="614363"/>
                <a:gridCol w="696912"/>
                <a:gridCol w="692150"/>
                <a:gridCol w="690563"/>
                <a:gridCol w="695325"/>
                <a:gridCol w="769937"/>
                <a:gridCol w="615950"/>
                <a:gridCol w="695325"/>
                <a:gridCol w="536575"/>
                <a:gridCol w="655638"/>
              </a:tblGrid>
              <a:tr h="536575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: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90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90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4422" name="Group 1174"/>
          <p:cNvGraphicFramePr>
            <a:graphicFrameLocks noGrp="1"/>
          </p:cNvGraphicFramePr>
          <p:nvPr/>
        </p:nvGraphicFramePr>
        <p:xfrm>
          <a:off x="152400" y="838200"/>
          <a:ext cx="7239000" cy="5308603"/>
        </p:xfrm>
        <a:graphic>
          <a:graphicData uri="http://schemas.openxmlformats.org/drawingml/2006/table">
            <a:tbl>
              <a:tblPr/>
              <a:tblGrid>
                <a:gridCol w="542925"/>
                <a:gridCol w="617538"/>
                <a:gridCol w="700087"/>
                <a:gridCol w="695325"/>
                <a:gridCol w="693738"/>
                <a:gridCol w="700087"/>
                <a:gridCol w="773113"/>
                <a:gridCol w="619125"/>
                <a:gridCol w="708025"/>
                <a:gridCol w="530225"/>
                <a:gridCol w="658812"/>
              </a:tblGrid>
              <a:tr h="536575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: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Time" pitchFamily="34" charset="0"/>
                        </a:rPr>
                        <a:t> 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99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18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27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36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45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54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63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72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81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90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90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100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FF"/>
                    </a:solidFill>
                  </a:tcPr>
                </a:tc>
              </a:tr>
            </a:tbl>
          </a:graphicData>
        </a:graphic>
      </p:graphicFrame>
      <p:sp>
        <p:nvSpPr>
          <p:cNvPr id="54568" name="Text Box 1320"/>
          <p:cNvSpPr txBox="1">
            <a:spLocks noChangeArrowheads="1"/>
          </p:cNvSpPr>
          <p:nvPr/>
        </p:nvSpPr>
        <p:spPr bwMode="auto">
          <a:xfrm>
            <a:off x="2209800" y="0"/>
            <a:ext cx="457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.VnArialH" pitchFamily="34" charset="0"/>
              </a:rPr>
              <a:t>Giíi thiÖu b¶ng chia (75)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4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53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4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53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53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3" dur="500"/>
                                        <p:tgtEl>
                                          <p:spTgt spid="535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6" dur="500"/>
                                        <p:tgtEl>
                                          <p:spTgt spid="46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2" dur="500"/>
                                        <p:tgtEl>
                                          <p:spTgt spid="536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53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53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53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53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54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54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9" grpId="0"/>
      <p:bldP spid="4619" grpId="1"/>
      <p:bldP spid="2" grpId="0"/>
      <p:bldP spid="2" grpId="1"/>
      <p:bldP spid="5456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24" name="Group 228"/>
          <p:cNvGraphicFramePr>
            <a:graphicFrameLocks noGrp="1"/>
          </p:cNvGraphicFramePr>
          <p:nvPr/>
        </p:nvGraphicFramePr>
        <p:xfrm>
          <a:off x="1066800" y="1295400"/>
          <a:ext cx="6324600" cy="5090160"/>
        </p:xfrm>
        <a:graphic>
          <a:graphicData uri="http://schemas.openxmlformats.org/drawingml/2006/table">
            <a:tbl>
              <a:tblPr/>
              <a:tblGrid>
                <a:gridCol w="557213"/>
                <a:gridCol w="554037"/>
                <a:gridCol w="558800"/>
                <a:gridCol w="557213"/>
                <a:gridCol w="554037"/>
                <a:gridCol w="558800"/>
                <a:gridCol w="554038"/>
                <a:gridCol w="579437"/>
                <a:gridCol w="549275"/>
                <a:gridCol w="549275"/>
                <a:gridCol w="752475"/>
              </a:tblGrid>
              <a:tr h="430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.VnTime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86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6600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583" name="Line 487"/>
          <p:cNvSpPr>
            <a:spLocks noChangeShapeType="1"/>
          </p:cNvSpPr>
          <p:nvPr/>
        </p:nvSpPr>
        <p:spPr bwMode="auto">
          <a:xfrm>
            <a:off x="1524000" y="3556000"/>
            <a:ext cx="16764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584" name="Line 488"/>
          <p:cNvSpPr>
            <a:spLocks noChangeShapeType="1"/>
          </p:cNvSpPr>
          <p:nvPr/>
        </p:nvSpPr>
        <p:spPr bwMode="auto">
          <a:xfrm flipH="1" flipV="1">
            <a:off x="3195638" y="1917700"/>
            <a:ext cx="4762" cy="13589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45" name="Text Box 549"/>
          <p:cNvSpPr txBox="1">
            <a:spLocks noChangeArrowheads="1"/>
          </p:cNvSpPr>
          <p:nvPr/>
        </p:nvSpPr>
        <p:spPr bwMode="auto">
          <a:xfrm>
            <a:off x="7620000" y="1219200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8000"/>
                </a:solidFill>
              </a:rPr>
              <a:t> 12 : 4 = </a:t>
            </a:r>
            <a:r>
              <a:rPr lang="en-US" sz="2400" b="1">
                <a:solidFill>
                  <a:srgbClr val="CC3300"/>
                </a:solidFill>
              </a:rPr>
              <a:t>?</a:t>
            </a:r>
          </a:p>
        </p:txBody>
      </p:sp>
      <p:sp>
        <p:nvSpPr>
          <p:cNvPr id="4646" name="Text Box 550"/>
          <p:cNvSpPr txBox="1">
            <a:spLocks noChangeArrowheads="1"/>
          </p:cNvSpPr>
          <p:nvPr/>
        </p:nvSpPr>
        <p:spPr bwMode="auto">
          <a:xfrm rot="10719663" flipV="1">
            <a:off x="7391400" y="4953000"/>
            <a:ext cx="1600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Arial" charset="0"/>
              </a:rPr>
              <a:t>  </a:t>
            </a:r>
            <a:r>
              <a:rPr lang="en-US" sz="2400" b="1">
                <a:solidFill>
                  <a:srgbClr val="CC3300"/>
                </a:solidFill>
              </a:rPr>
              <a:t>12 : 4 = 3</a:t>
            </a:r>
          </a:p>
          <a:p>
            <a:r>
              <a:rPr lang="en-US" sz="2400" b="1">
                <a:solidFill>
                  <a:srgbClr val="CC3300"/>
                </a:solidFill>
              </a:rPr>
              <a:t>  </a:t>
            </a:r>
          </a:p>
        </p:txBody>
      </p:sp>
      <p:sp>
        <p:nvSpPr>
          <p:cNvPr id="4650" name="Text Box 554"/>
          <p:cNvSpPr txBox="1">
            <a:spLocks noChangeArrowheads="1"/>
          </p:cNvSpPr>
          <p:nvPr/>
        </p:nvSpPr>
        <p:spPr bwMode="auto">
          <a:xfrm>
            <a:off x="7391400" y="6019800"/>
            <a:ext cx="1447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FF3300"/>
                </a:solidFill>
              </a:rPr>
              <a:t> 12 : 3 =</a:t>
            </a:r>
          </a:p>
        </p:txBody>
      </p:sp>
      <p:sp>
        <p:nvSpPr>
          <p:cNvPr id="4655" name="Text Box 559"/>
          <p:cNvSpPr txBox="1">
            <a:spLocks noChangeArrowheads="1"/>
          </p:cNvSpPr>
          <p:nvPr/>
        </p:nvSpPr>
        <p:spPr bwMode="auto">
          <a:xfrm>
            <a:off x="8686800" y="5715000"/>
            <a:ext cx="4572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 </a:t>
            </a:r>
            <a:r>
              <a:rPr lang="en-US" sz="2400" b="1">
                <a:solidFill>
                  <a:srgbClr val="FF3300"/>
                </a:solidFill>
              </a:rPr>
              <a:t>4 </a:t>
            </a:r>
          </a:p>
        </p:txBody>
      </p:sp>
      <p:sp>
        <p:nvSpPr>
          <p:cNvPr id="4657" name="Line 561"/>
          <p:cNvSpPr>
            <a:spLocks noChangeShapeType="1"/>
          </p:cNvSpPr>
          <p:nvPr/>
        </p:nvSpPr>
        <p:spPr bwMode="auto">
          <a:xfrm>
            <a:off x="1482725" y="3124200"/>
            <a:ext cx="2133600" cy="0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58" name="Line 562"/>
          <p:cNvSpPr>
            <a:spLocks noChangeShapeType="1"/>
          </p:cNvSpPr>
          <p:nvPr/>
        </p:nvSpPr>
        <p:spPr bwMode="auto">
          <a:xfrm flipV="1">
            <a:off x="3733800" y="1600200"/>
            <a:ext cx="4763" cy="1436688"/>
          </a:xfrm>
          <a:prstGeom prst="line">
            <a:avLst/>
          </a:prstGeom>
          <a:noFill/>
          <a:ln w="38100">
            <a:solidFill>
              <a:srgbClr val="8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04" name="Text Box 208"/>
          <p:cNvSpPr txBox="1">
            <a:spLocks noChangeArrowheads="1"/>
          </p:cNvSpPr>
          <p:nvPr/>
        </p:nvSpPr>
        <p:spPr bwMode="auto">
          <a:xfrm>
            <a:off x="7391400" y="1905000"/>
            <a:ext cx="17526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000" b="1">
                <a:solidFill>
                  <a:srgbClr val="0000FF"/>
                </a:solidFill>
              </a:rPr>
              <a:t>Tõ sè 4 ë cét 1 theo chiÒu mòi tªn sang ph¶i ®Õn sè 12.</a:t>
            </a:r>
          </a:p>
        </p:txBody>
      </p:sp>
      <p:sp>
        <p:nvSpPr>
          <p:cNvPr id="4305" name="Text Box 209"/>
          <p:cNvSpPr txBox="1">
            <a:spLocks noChangeArrowheads="1"/>
          </p:cNvSpPr>
          <p:nvPr/>
        </p:nvSpPr>
        <p:spPr bwMode="auto">
          <a:xfrm>
            <a:off x="7543800" y="55626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FF"/>
                </a:solidFill>
              </a:rPr>
              <a:t>T­¬ng tù :</a:t>
            </a:r>
          </a:p>
        </p:txBody>
      </p:sp>
      <p:sp>
        <p:nvSpPr>
          <p:cNvPr id="4306" name="Text Box 210"/>
          <p:cNvSpPr txBox="1">
            <a:spLocks noChangeArrowheads="1"/>
          </p:cNvSpPr>
          <p:nvPr/>
        </p:nvSpPr>
        <p:spPr bwMode="auto">
          <a:xfrm>
            <a:off x="7315200" y="464820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2000" b="1">
                <a:solidFill>
                  <a:srgbClr val="0000FF"/>
                </a:solidFill>
              </a:rPr>
              <a:t>Ta cã : </a:t>
            </a:r>
            <a:endParaRPr lang="en-US" sz="2000"/>
          </a:p>
        </p:txBody>
      </p:sp>
      <p:sp>
        <p:nvSpPr>
          <p:cNvPr id="4310" name="Text Box 214"/>
          <p:cNvSpPr txBox="1">
            <a:spLocks noChangeArrowheads="1"/>
          </p:cNvSpPr>
          <p:nvPr/>
        </p:nvSpPr>
        <p:spPr bwMode="auto">
          <a:xfrm>
            <a:off x="2286000" y="1066800"/>
            <a:ext cx="495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311" name="Text Box 215"/>
          <p:cNvSpPr txBox="1">
            <a:spLocks noChangeArrowheads="1"/>
          </p:cNvSpPr>
          <p:nvPr/>
        </p:nvSpPr>
        <p:spPr bwMode="auto">
          <a:xfrm>
            <a:off x="2514600" y="609600"/>
            <a:ext cx="457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.VnArialH" pitchFamily="34" charset="0"/>
              </a:rPr>
              <a:t>Giíi thiÖu b¶ng chia (75)</a:t>
            </a:r>
          </a:p>
        </p:txBody>
      </p:sp>
      <p:sp>
        <p:nvSpPr>
          <p:cNvPr id="4326" name="Rectangle 230"/>
          <p:cNvSpPr>
            <a:spLocks noChangeArrowheads="1"/>
          </p:cNvSpPr>
          <p:nvPr/>
        </p:nvSpPr>
        <p:spPr bwMode="auto">
          <a:xfrm>
            <a:off x="7391400" y="3429000"/>
            <a:ext cx="1911350" cy="119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b="1">
                <a:solidFill>
                  <a:srgbClr val="0000FF"/>
                </a:solidFill>
              </a:rPr>
              <a:t>Tõ sè 12 theo 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chiÒu mòi tªn lªn </a:t>
            </a:r>
          </a:p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</a:rPr>
              <a:t>hµng 1 gÆp sè 3.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4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6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6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3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3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3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3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6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3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3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6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6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4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4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6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6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6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83" grpId="0" animBg="1"/>
      <p:bldP spid="4584" grpId="0" animBg="1"/>
      <p:bldP spid="4645" grpId="0"/>
      <p:bldP spid="4655" grpId="0"/>
      <p:bldP spid="4657" grpId="0" animBg="1"/>
      <p:bldP spid="4658" grpId="0" animBg="1"/>
      <p:bldP spid="4304" grpId="1"/>
      <p:bldP spid="4305" grpId="0"/>
      <p:bldP spid="4311" grpId="0"/>
      <p:bldP spid="43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4" name="Text Box 548"/>
          <p:cNvSpPr txBox="1">
            <a:spLocks noChangeArrowheads="1"/>
          </p:cNvSpPr>
          <p:nvPr/>
        </p:nvSpPr>
        <p:spPr bwMode="auto">
          <a:xfrm>
            <a:off x="7162800" y="2209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>
                <a:solidFill>
                  <a:srgbClr val="0000FF"/>
                </a:solidFill>
              </a:rPr>
              <a:t>63 : 7 =</a:t>
            </a:r>
          </a:p>
        </p:txBody>
      </p:sp>
      <p:sp>
        <p:nvSpPr>
          <p:cNvPr id="4647" name="Text Box 551"/>
          <p:cNvSpPr txBox="1">
            <a:spLocks noChangeArrowheads="1"/>
          </p:cNvSpPr>
          <p:nvPr/>
        </p:nvSpPr>
        <p:spPr bwMode="auto">
          <a:xfrm>
            <a:off x="8229600" y="1905000"/>
            <a:ext cx="3810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Arial" charset="0"/>
              </a:rPr>
              <a:t> </a:t>
            </a:r>
            <a:r>
              <a:rPr lang="en-US" sz="2400" b="1">
                <a:solidFill>
                  <a:srgbClr val="FF3300"/>
                </a:solidFill>
              </a:rPr>
              <a:t>9</a:t>
            </a:r>
          </a:p>
        </p:txBody>
      </p:sp>
      <p:graphicFrame>
        <p:nvGraphicFramePr>
          <p:cNvPr id="25767" name="Group 167"/>
          <p:cNvGraphicFramePr>
            <a:graphicFrameLocks noGrp="1"/>
          </p:cNvGraphicFramePr>
          <p:nvPr>
            <p:ph/>
          </p:nvPr>
        </p:nvGraphicFramePr>
        <p:xfrm>
          <a:off x="609600" y="1371600"/>
          <a:ext cx="6324600" cy="5257803"/>
        </p:xfrm>
        <a:graphic>
          <a:graphicData uri="http://schemas.openxmlformats.org/drawingml/2006/table">
            <a:tbl>
              <a:tblPr/>
              <a:tblGrid>
                <a:gridCol w="554038"/>
                <a:gridCol w="552450"/>
                <a:gridCol w="554037"/>
                <a:gridCol w="555625"/>
                <a:gridCol w="550863"/>
                <a:gridCol w="555625"/>
                <a:gridCol w="552450"/>
                <a:gridCol w="554037"/>
                <a:gridCol w="555625"/>
                <a:gridCol w="550863"/>
                <a:gridCol w="788987"/>
              </a:tblGrid>
              <a:tr h="536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FF"/>
                    </a:solidFill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714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5754" name="Rectangle 2"/>
          <p:cNvSpPr>
            <a:spLocks noChangeArrowheads="1"/>
          </p:cNvSpPr>
          <p:nvPr/>
        </p:nvSpPr>
        <p:spPr bwMode="auto">
          <a:xfrm>
            <a:off x="0" y="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b="1">
                <a:solidFill>
                  <a:srgbClr val="0000FF"/>
                </a:solidFill>
              </a:rPr>
              <a:t/>
            </a:r>
            <a:br>
              <a:rPr lang="en-US" sz="2800" b="1">
                <a:solidFill>
                  <a:srgbClr val="0000FF"/>
                </a:solidFill>
              </a:rPr>
            </a:br>
            <a:r>
              <a:rPr lang="en-US" sz="2800" b="1">
                <a:solidFill>
                  <a:srgbClr val="CC0066"/>
                </a:solidFill>
                <a:latin typeface=".VnTimeH" pitchFamily="34" charset="0"/>
              </a:rPr>
              <a:t/>
            </a:r>
            <a:br>
              <a:rPr lang="en-US" sz="2800" b="1">
                <a:solidFill>
                  <a:srgbClr val="CC0066"/>
                </a:solidFill>
                <a:latin typeface=".VnTimeH" pitchFamily="34" charset="0"/>
              </a:rPr>
            </a:br>
            <a:r>
              <a:rPr lang="en-US" sz="2800" b="1">
                <a:solidFill>
                  <a:srgbClr val="FF3300"/>
                </a:solidFill>
              </a:rPr>
              <a:t>Giíi thiÖu b¶ng chia (75)</a:t>
            </a:r>
          </a:p>
        </p:txBody>
      </p:sp>
      <p:sp>
        <p:nvSpPr>
          <p:cNvPr id="25768" name="Text Box 168"/>
          <p:cNvSpPr txBox="1">
            <a:spLocks noChangeArrowheads="1"/>
          </p:cNvSpPr>
          <p:nvPr/>
        </p:nvSpPr>
        <p:spPr bwMode="auto">
          <a:xfrm>
            <a:off x="7162800" y="31242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9900FF"/>
                </a:solidFill>
              </a:rPr>
              <a:t>48 : 6</a:t>
            </a:r>
            <a:r>
              <a:rPr lang="en-US" sz="2400">
                <a:solidFill>
                  <a:srgbClr val="9900FF"/>
                </a:solidFill>
              </a:rPr>
              <a:t> =</a:t>
            </a:r>
            <a:r>
              <a:rPr lang="en-US"/>
              <a:t>  </a:t>
            </a:r>
          </a:p>
        </p:txBody>
      </p:sp>
      <p:sp>
        <p:nvSpPr>
          <p:cNvPr id="25770" name="Text Box 170"/>
          <p:cNvSpPr txBox="1">
            <a:spLocks noChangeArrowheads="1"/>
          </p:cNvSpPr>
          <p:nvPr/>
        </p:nvSpPr>
        <p:spPr bwMode="auto">
          <a:xfrm>
            <a:off x="8305800" y="3124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</a:rPr>
              <a:t>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25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5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7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57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5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5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44" grpId="0" autoUpdateAnimBg="0"/>
      <p:bldP spid="4647" grpId="0" autoUpdateAnimBg="0"/>
      <p:bldP spid="25754" grpId="0"/>
      <p:bldP spid="25768" grpId="0"/>
      <p:bldP spid="2577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533400" y="2890838"/>
            <a:ext cx="609600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 flipV="1">
            <a:off x="1600200" y="2228850"/>
            <a:ext cx="0" cy="38100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>
            <a:off x="2514600" y="2971800"/>
            <a:ext cx="533400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>
            <a:off x="457200" y="5334000"/>
            <a:ext cx="609600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>
            <a:off x="2438400" y="5410200"/>
            <a:ext cx="609600" cy="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57" name="Line 13"/>
          <p:cNvSpPr>
            <a:spLocks noChangeShapeType="1"/>
          </p:cNvSpPr>
          <p:nvPr/>
        </p:nvSpPr>
        <p:spPr bwMode="auto">
          <a:xfrm flipV="1">
            <a:off x="3352800" y="2209800"/>
            <a:ext cx="0" cy="45720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58" name="Line 14"/>
          <p:cNvSpPr>
            <a:spLocks noChangeShapeType="1"/>
          </p:cNvSpPr>
          <p:nvPr/>
        </p:nvSpPr>
        <p:spPr bwMode="auto">
          <a:xfrm flipH="1" flipV="1">
            <a:off x="1600200" y="4495800"/>
            <a:ext cx="0" cy="53340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60" name="Line 16"/>
          <p:cNvSpPr>
            <a:spLocks noChangeShapeType="1"/>
          </p:cNvSpPr>
          <p:nvPr/>
        </p:nvSpPr>
        <p:spPr bwMode="auto">
          <a:xfrm flipV="1">
            <a:off x="3352800" y="4572000"/>
            <a:ext cx="0" cy="457200"/>
          </a:xfrm>
          <a:prstGeom prst="line">
            <a:avLst/>
          </a:prstGeom>
          <a:noFill/>
          <a:ln w="38100">
            <a:solidFill>
              <a:srgbClr val="000099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161" name="Rectangle 17"/>
          <p:cNvSpPr>
            <a:spLocks noChangeArrowheads="1"/>
          </p:cNvSpPr>
          <p:nvPr/>
        </p:nvSpPr>
        <p:spPr bwMode="auto">
          <a:xfrm>
            <a:off x="2971800" y="1447800"/>
            <a:ext cx="685800" cy="609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Arial" charset="0"/>
            </a:endParaRPr>
          </a:p>
        </p:txBody>
      </p:sp>
      <p:sp>
        <p:nvSpPr>
          <p:cNvPr id="6162" name="Rectangle 18"/>
          <p:cNvSpPr>
            <a:spLocks noChangeArrowheads="1"/>
          </p:cNvSpPr>
          <p:nvPr/>
        </p:nvSpPr>
        <p:spPr bwMode="auto">
          <a:xfrm>
            <a:off x="1143000" y="3810000"/>
            <a:ext cx="685800" cy="609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Arial" charset="0"/>
            </a:endParaRPr>
          </a:p>
        </p:txBody>
      </p:sp>
      <p:sp>
        <p:nvSpPr>
          <p:cNvPr id="6163" name="Rectangle 19"/>
          <p:cNvSpPr>
            <a:spLocks noChangeArrowheads="1"/>
          </p:cNvSpPr>
          <p:nvPr/>
        </p:nvSpPr>
        <p:spPr bwMode="auto">
          <a:xfrm>
            <a:off x="3048000" y="3886200"/>
            <a:ext cx="609600" cy="609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Arial" charset="0"/>
            </a:endParaRPr>
          </a:p>
        </p:txBody>
      </p:sp>
      <p:sp>
        <p:nvSpPr>
          <p:cNvPr id="6174" name="Text Box 30"/>
          <p:cNvSpPr txBox="1">
            <a:spLocks noChangeArrowheads="1"/>
          </p:cNvSpPr>
          <p:nvPr/>
        </p:nvSpPr>
        <p:spPr bwMode="auto">
          <a:xfrm>
            <a:off x="2895600" y="1447800"/>
            <a:ext cx="60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latin typeface="Arial" charset="0"/>
              </a:rPr>
              <a:t> </a:t>
            </a:r>
            <a:r>
              <a:rPr lang="en-US">
                <a:solidFill>
                  <a:srgbClr val="CC0000"/>
                </a:solidFill>
                <a:latin typeface="Arial" charset="0"/>
              </a:rPr>
              <a:t> </a:t>
            </a:r>
            <a:r>
              <a:rPr lang="en-US" sz="3200" b="1">
                <a:solidFill>
                  <a:srgbClr val="CC0000"/>
                </a:solidFill>
              </a:rPr>
              <a:t>7</a:t>
            </a:r>
            <a:r>
              <a:rPr lang="en-US" sz="3200" b="1">
                <a:latin typeface=".VnArialH" pitchFamily="34" charset="0"/>
              </a:rPr>
              <a:t>  </a:t>
            </a:r>
            <a:r>
              <a:rPr lang="en-US">
                <a:latin typeface="Arial" charset="0"/>
              </a:rPr>
              <a:t> </a:t>
            </a:r>
            <a:r>
              <a:rPr lang="en-US"/>
              <a:t> </a:t>
            </a:r>
            <a:endParaRPr lang="en-US" sz="3200" b="1"/>
          </a:p>
        </p:txBody>
      </p:sp>
      <p:sp>
        <p:nvSpPr>
          <p:cNvPr id="6176" name="Text Box 32"/>
          <p:cNvSpPr txBox="1">
            <a:spLocks noChangeArrowheads="1"/>
          </p:cNvSpPr>
          <p:nvPr/>
        </p:nvSpPr>
        <p:spPr bwMode="auto">
          <a:xfrm>
            <a:off x="1295400" y="3810000"/>
            <a:ext cx="488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>
                <a:latin typeface="Arial" charset="0"/>
              </a:rPr>
              <a:t> </a:t>
            </a:r>
            <a:r>
              <a:rPr lang="en-US" sz="3200" b="1">
                <a:solidFill>
                  <a:srgbClr val="CC0000"/>
                </a:solidFill>
              </a:rPr>
              <a:t>4</a:t>
            </a:r>
          </a:p>
        </p:txBody>
      </p:sp>
      <p:sp>
        <p:nvSpPr>
          <p:cNvPr id="6177" name="Text Box 33"/>
          <p:cNvSpPr txBox="1">
            <a:spLocks noChangeArrowheads="1"/>
          </p:cNvSpPr>
          <p:nvPr/>
        </p:nvSpPr>
        <p:spPr bwMode="auto">
          <a:xfrm>
            <a:off x="3048000" y="38862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>
                <a:latin typeface="Arial" charset="0"/>
              </a:rPr>
              <a:t> </a:t>
            </a:r>
            <a:r>
              <a:rPr lang="en-US" sz="3200" b="1">
                <a:solidFill>
                  <a:srgbClr val="CC3300"/>
                </a:solidFill>
              </a:rPr>
              <a:t>9</a:t>
            </a:r>
            <a:r>
              <a:rPr lang="en-US" sz="3200" b="1">
                <a:latin typeface="Arial" charset="0"/>
              </a:rPr>
              <a:t> </a:t>
            </a:r>
          </a:p>
        </p:txBody>
      </p:sp>
      <p:sp>
        <p:nvSpPr>
          <p:cNvPr id="6179" name="Rectangle 35"/>
          <p:cNvSpPr>
            <a:spLocks noChangeArrowheads="1"/>
          </p:cNvSpPr>
          <p:nvPr/>
        </p:nvSpPr>
        <p:spPr bwMode="auto">
          <a:xfrm>
            <a:off x="1219200" y="1447800"/>
            <a:ext cx="685800" cy="609600"/>
          </a:xfrm>
          <a:prstGeom prst="rect">
            <a:avLst/>
          </a:prstGeom>
          <a:solidFill>
            <a:srgbClr val="FFFF99"/>
          </a:soli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vi-VN">
              <a:latin typeface="Arial" charset="0"/>
            </a:endParaRPr>
          </a:p>
        </p:txBody>
      </p:sp>
      <p:sp>
        <p:nvSpPr>
          <p:cNvPr id="6188" name="Text Box 44"/>
          <p:cNvSpPr txBox="1">
            <a:spLocks noChangeArrowheads="1"/>
          </p:cNvSpPr>
          <p:nvPr/>
        </p:nvSpPr>
        <p:spPr bwMode="auto">
          <a:xfrm>
            <a:off x="1295400" y="1524000"/>
            <a:ext cx="4508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>
                <a:latin typeface="Arial" charset="0"/>
              </a:rPr>
              <a:t> </a:t>
            </a:r>
            <a:r>
              <a:rPr lang="en-US" sz="3200" b="1">
                <a:solidFill>
                  <a:srgbClr val="CC0000"/>
                </a:solidFill>
              </a:rPr>
              <a:t>5</a:t>
            </a:r>
          </a:p>
        </p:txBody>
      </p:sp>
      <p:graphicFrame>
        <p:nvGraphicFramePr>
          <p:cNvPr id="35885" name="Group 1069"/>
          <p:cNvGraphicFramePr>
            <a:graphicFrameLocks noGrp="1"/>
          </p:cNvGraphicFramePr>
          <p:nvPr/>
        </p:nvGraphicFramePr>
        <p:xfrm>
          <a:off x="3962400" y="1600200"/>
          <a:ext cx="4953000" cy="4023360"/>
        </p:xfrm>
        <a:graphic>
          <a:graphicData uri="http://schemas.openxmlformats.org/drawingml/2006/table">
            <a:tbl>
              <a:tblPr/>
              <a:tblGrid>
                <a:gridCol w="436563"/>
                <a:gridCol w="430212"/>
                <a:gridCol w="433388"/>
                <a:gridCol w="434975"/>
                <a:gridCol w="431800"/>
                <a:gridCol w="436562"/>
                <a:gridCol w="444500"/>
                <a:gridCol w="420688"/>
                <a:gridCol w="434975"/>
                <a:gridCol w="431800"/>
                <a:gridCol w="617537"/>
              </a:tblGrid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: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F33CC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F33CC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F33CC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F33CC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F33CC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F33CC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F33CC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F33CC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F33CC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chemeClr val="bg1"/>
                        </a:gs>
                        <a:gs pos="100000">
                          <a:srgbClr val="FF33CC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.VnTime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CC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.VnTime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.VnTime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.VnTime" pitchFamily="34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.VnTime" pitchFamily="34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.VnTime" pitchFamily="34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.VnTime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.VnTime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.VnTime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.VnTime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.VnTime" pitchFamily="34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.VnTime" pitchFamily="34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.VnTime" pitchFamily="34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.VnTime" pitchFamily="34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FF"/>
                          </a:solidFill>
                          <a:effectLst/>
                          <a:latin typeface=".VnTime" pitchFamily="34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Time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.VnTime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Time" pitchFamily="34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Time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Time" pitchFamily="34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Time" pitchFamily="34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Time" pitchFamily="34" charset="0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Time" pitchFamily="34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Time" pitchFamily="34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.VnTime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.VnTime" pitchFamily="34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.VnTime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.VnTime" pitchFamily="34" charset="0"/>
                        </a:rPr>
                        <a:t>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.VnTime" pitchFamily="34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.VnTime" pitchFamily="34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.VnTime" pitchFamily="34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.VnTime" pitchFamily="34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.VnTime" pitchFamily="34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.VnTime" pitchFamily="34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.VnTime" pitchFamily="34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.VnTime" pitchFamily="34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.VnTime" pitchFamily="34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.VnTime" pitchFamily="34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.VnTime" pitchFamily="34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.VnTime" pitchFamily="34" charset="0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.VnTime" pitchFamily="34" charset="0"/>
                        </a:rPr>
                        <a:t>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.VnTime" pitchFamily="34" charset="0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.VnTime" pitchFamily="34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.VnTime" pitchFamily="34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.VnTime" pitchFamily="34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.VnTime" pitchFamily="34" charset="0"/>
                        </a:rPr>
                        <a:t>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.VnTime" pitchFamily="34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.VnTime" pitchFamily="34" charset="0"/>
                        </a:rPr>
                        <a:t>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.VnTime" pitchFamily="34" charset="0"/>
                        </a:rPr>
                        <a:t>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.VnTime" pitchFamily="34" charset="0"/>
                        </a:rPr>
                        <a:t>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.VnTime" pitchFamily="34" charset="0"/>
                        </a:rPr>
                        <a:t>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.VnTime" pitchFamily="34" charset="0"/>
                        </a:rPr>
                        <a:t>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66"/>
                          </a:solidFill>
                          <a:effectLst/>
                          <a:latin typeface=".VnTime" pitchFamily="34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.VnTime" pitchFamily="34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.VnTime" pitchFamily="34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.VnTime" pitchFamily="34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.VnTime" pitchFamily="34" charset="0"/>
                        </a:rPr>
                        <a:t>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.VnTime" pitchFamily="34" charset="0"/>
                        </a:rPr>
                        <a:t>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.VnTime" pitchFamily="34" charset="0"/>
                        </a:rPr>
                        <a:t>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.VnTime" pitchFamily="34" charset="0"/>
                        </a:rPr>
                        <a:t>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.VnTime" pitchFamily="34" charset="0"/>
                        </a:rPr>
                        <a:t>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.VnTime" pitchFamily="34" charset="0"/>
                        </a:rPr>
                        <a:t>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.VnTime" pitchFamily="34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.VnTime" pitchFamily="34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.VnTime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.VnTime" pitchFamily="34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.VnTime" pitchFamily="34" charset="0"/>
                        </a:rPr>
                        <a:t>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.VnTime" pitchFamily="34" charset="0"/>
                        </a:rPr>
                        <a:t>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.VnTime" pitchFamily="34" charset="0"/>
                        </a:rPr>
                        <a:t>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.VnTime" pitchFamily="34" charset="0"/>
                        </a:rPr>
                        <a:t>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.VnTime" pitchFamily="34" charset="0"/>
                        </a:rPr>
                        <a:t>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.VnTime" pitchFamily="34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.VnTime" pitchFamily="34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016" name="Text Box 896"/>
          <p:cNvSpPr txBox="1">
            <a:spLocks noChangeArrowheads="1"/>
          </p:cNvSpPr>
          <p:nvPr/>
        </p:nvSpPr>
        <p:spPr bwMode="auto">
          <a:xfrm>
            <a:off x="71438" y="2581275"/>
            <a:ext cx="457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6</a:t>
            </a:r>
          </a:p>
        </p:txBody>
      </p:sp>
      <p:sp>
        <p:nvSpPr>
          <p:cNvPr id="35859" name="Text Box 1043"/>
          <p:cNvSpPr txBox="1">
            <a:spLocks noChangeArrowheads="1"/>
          </p:cNvSpPr>
          <p:nvPr/>
        </p:nvSpPr>
        <p:spPr bwMode="auto">
          <a:xfrm>
            <a:off x="1228725" y="2590800"/>
            <a:ext cx="76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30</a:t>
            </a:r>
          </a:p>
        </p:txBody>
      </p:sp>
      <p:sp>
        <p:nvSpPr>
          <p:cNvPr id="35860" name="Text Box 1044"/>
          <p:cNvSpPr txBox="1">
            <a:spLocks noChangeArrowheads="1"/>
          </p:cNvSpPr>
          <p:nvPr/>
        </p:nvSpPr>
        <p:spPr bwMode="auto">
          <a:xfrm>
            <a:off x="2057400" y="5029200"/>
            <a:ext cx="76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8</a:t>
            </a:r>
          </a:p>
        </p:txBody>
      </p:sp>
      <p:sp>
        <p:nvSpPr>
          <p:cNvPr id="35861" name="Text Box 1045"/>
          <p:cNvSpPr txBox="1">
            <a:spLocks noChangeArrowheads="1"/>
          </p:cNvSpPr>
          <p:nvPr/>
        </p:nvSpPr>
        <p:spPr bwMode="auto">
          <a:xfrm>
            <a:off x="1219200" y="5029200"/>
            <a:ext cx="76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28</a:t>
            </a:r>
          </a:p>
        </p:txBody>
      </p:sp>
      <p:sp>
        <p:nvSpPr>
          <p:cNvPr id="35862" name="Text Box 1046"/>
          <p:cNvSpPr txBox="1">
            <a:spLocks noChangeArrowheads="1"/>
          </p:cNvSpPr>
          <p:nvPr/>
        </p:nvSpPr>
        <p:spPr bwMode="auto">
          <a:xfrm>
            <a:off x="0" y="5029200"/>
            <a:ext cx="76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7</a:t>
            </a:r>
          </a:p>
        </p:txBody>
      </p:sp>
      <p:sp>
        <p:nvSpPr>
          <p:cNvPr id="35863" name="Text Box 1047"/>
          <p:cNvSpPr txBox="1">
            <a:spLocks noChangeArrowheads="1"/>
          </p:cNvSpPr>
          <p:nvPr/>
        </p:nvSpPr>
        <p:spPr bwMode="auto">
          <a:xfrm>
            <a:off x="3048000" y="2667000"/>
            <a:ext cx="76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42</a:t>
            </a:r>
          </a:p>
        </p:txBody>
      </p:sp>
      <p:sp>
        <p:nvSpPr>
          <p:cNvPr id="35864" name="Text Box 1048"/>
          <p:cNvSpPr txBox="1">
            <a:spLocks noChangeArrowheads="1"/>
          </p:cNvSpPr>
          <p:nvPr/>
        </p:nvSpPr>
        <p:spPr bwMode="auto">
          <a:xfrm>
            <a:off x="2133600" y="2667000"/>
            <a:ext cx="76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6</a:t>
            </a:r>
          </a:p>
        </p:txBody>
      </p:sp>
      <p:sp>
        <p:nvSpPr>
          <p:cNvPr id="35865" name="Text Box 1049"/>
          <p:cNvSpPr txBox="1">
            <a:spLocks noChangeArrowheads="1"/>
          </p:cNvSpPr>
          <p:nvPr/>
        </p:nvSpPr>
        <p:spPr bwMode="auto">
          <a:xfrm>
            <a:off x="3048000" y="5029200"/>
            <a:ext cx="76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72</a:t>
            </a:r>
          </a:p>
        </p:txBody>
      </p:sp>
      <p:sp>
        <p:nvSpPr>
          <p:cNvPr id="35867" name="Text Box 1051"/>
          <p:cNvSpPr txBox="1">
            <a:spLocks noChangeArrowheads="1"/>
          </p:cNvSpPr>
          <p:nvPr/>
        </p:nvSpPr>
        <p:spPr bwMode="auto">
          <a:xfrm>
            <a:off x="457200" y="685800"/>
            <a:ext cx="868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Bµi 1: Dïng b¶ng chia ®iÒn sè thÝch hîp vµo « trèng (theo mÉu)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8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58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58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5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0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0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0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1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58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58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58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5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58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58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58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5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58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58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58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5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58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58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58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5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58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58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58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5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58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58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58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5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58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358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358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35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58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58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358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35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6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6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6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6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6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6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6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6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nimBg="1"/>
      <p:bldP spid="6151" grpId="0" animBg="1"/>
      <p:bldP spid="6154" grpId="0" animBg="1"/>
      <p:bldP spid="6155" grpId="0" animBg="1"/>
      <p:bldP spid="6156" grpId="0" animBg="1"/>
      <p:bldP spid="6157" grpId="0" animBg="1"/>
      <p:bldP spid="6158" grpId="0" animBg="1"/>
      <p:bldP spid="6160" grpId="0" animBg="1"/>
      <p:bldP spid="6161" grpId="0" animBg="1"/>
      <p:bldP spid="6162" grpId="0" animBg="1"/>
      <p:bldP spid="6163" grpId="0" animBg="1"/>
      <p:bldP spid="6176" grpId="0"/>
      <p:bldP spid="6179" grpId="0" animBg="1"/>
      <p:bldP spid="6188" grpId="0"/>
      <p:bldP spid="6016" grpId="0"/>
      <p:bldP spid="35859" grpId="0"/>
      <p:bldP spid="35860" grpId="0"/>
      <p:bldP spid="35861" grpId="0"/>
      <p:bldP spid="35862" grpId="0"/>
      <p:bldP spid="35863" grpId="0"/>
      <p:bldP spid="35864" grpId="0"/>
      <p:bldP spid="35865" grpId="0"/>
      <p:bldP spid="3586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-914400"/>
            <a:ext cx="8839200" cy="4038600"/>
          </a:xfrm>
        </p:spPr>
        <p:txBody>
          <a:bodyPr/>
          <a:lstStyle/>
          <a:p>
            <a:pPr eaLnBrk="1" hangingPunct="1"/>
            <a:endParaRPr lang="en-US" smtClean="0">
              <a:solidFill>
                <a:srgbClr val="003300"/>
              </a:solidFill>
              <a:latin typeface=".VnTime" pitchFamily="34" charset="0"/>
            </a:endParaRPr>
          </a:p>
          <a:p>
            <a:pPr algn="l" eaLnBrk="1" hangingPunct="1"/>
            <a:endParaRPr lang="en-US" b="1" smtClean="0">
              <a:solidFill>
                <a:srgbClr val="CC0000"/>
              </a:solidFill>
              <a:latin typeface=".VnTime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1676400" y="381000"/>
            <a:ext cx="609600" cy="533400"/>
          </a:xfrm>
          <a:prstGeom prst="rect">
            <a:avLst/>
          </a:prstGeom>
          <a:solidFill>
            <a:srgbClr val="99FF66"/>
          </a:solidFill>
          <a:ln w="38100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200">
                <a:solidFill>
                  <a:srgbClr val="CC0000"/>
                </a:solidFill>
              </a:rPr>
              <a:t>Sè</a:t>
            </a:r>
            <a:endParaRPr lang="en-US" sz="3200">
              <a:solidFill>
                <a:srgbClr val="CC0000"/>
              </a:solidFill>
              <a:latin typeface="Arial" charset="0"/>
            </a:endParaRPr>
          </a:p>
        </p:txBody>
      </p:sp>
      <p:graphicFrame>
        <p:nvGraphicFramePr>
          <p:cNvPr id="14412" name="Group 76"/>
          <p:cNvGraphicFramePr>
            <a:graphicFrameLocks noGrp="1"/>
          </p:cNvGraphicFramePr>
          <p:nvPr/>
        </p:nvGraphicFramePr>
        <p:xfrm>
          <a:off x="304800" y="1828800"/>
          <a:ext cx="8686800" cy="2362200"/>
        </p:xfrm>
        <a:graphic>
          <a:graphicData uri="http://schemas.openxmlformats.org/drawingml/2006/table">
            <a:tbl>
              <a:tblPr/>
              <a:tblGrid>
                <a:gridCol w="1879600"/>
                <a:gridCol w="757238"/>
                <a:gridCol w="755650"/>
                <a:gridCol w="755650"/>
                <a:gridCol w="757237"/>
                <a:gridCol w="755650"/>
                <a:gridCol w="757238"/>
                <a:gridCol w="755650"/>
                <a:gridCol w="755650"/>
                <a:gridCol w="757237"/>
              </a:tblGrid>
              <a:tr h="838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.VnTime" pitchFamily="34" charset="0"/>
                        </a:rPr>
                        <a:t>  Sè bÞ chia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FF"/>
                        </a:gs>
                        <a:gs pos="50000">
                          <a:schemeClr val="bg1"/>
                        </a:gs>
                        <a:gs pos="100000">
                          <a:srgbClr val="FFCC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FF"/>
                        </a:gs>
                        <a:gs pos="50000">
                          <a:schemeClr val="bg1"/>
                        </a:gs>
                        <a:gs pos="100000">
                          <a:srgbClr val="FFCC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FF"/>
                        </a:gs>
                        <a:gs pos="50000">
                          <a:schemeClr val="bg1"/>
                        </a:gs>
                        <a:gs pos="100000">
                          <a:srgbClr val="FFCC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FF"/>
                        </a:gs>
                        <a:gs pos="50000">
                          <a:schemeClr val="bg1"/>
                        </a:gs>
                        <a:gs pos="100000">
                          <a:srgbClr val="FFCC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FF"/>
                        </a:gs>
                        <a:gs pos="50000">
                          <a:schemeClr val="bg1"/>
                        </a:gs>
                        <a:gs pos="100000">
                          <a:srgbClr val="FFCC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FF"/>
                        </a:gs>
                        <a:gs pos="50000">
                          <a:schemeClr val="bg1"/>
                        </a:gs>
                        <a:gs pos="100000">
                          <a:srgbClr val="FFCC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FF"/>
                        </a:gs>
                        <a:gs pos="50000">
                          <a:schemeClr val="bg1"/>
                        </a:gs>
                        <a:gs pos="100000">
                          <a:srgbClr val="FFCC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FF"/>
                        </a:gs>
                        <a:gs pos="50000">
                          <a:schemeClr val="bg1"/>
                        </a:gs>
                        <a:gs pos="100000">
                          <a:srgbClr val="FFCC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FF"/>
                        </a:gs>
                        <a:gs pos="50000">
                          <a:schemeClr val="bg1"/>
                        </a:gs>
                        <a:gs pos="100000">
                          <a:srgbClr val="FFCC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FF"/>
                        </a:gs>
                        <a:gs pos="50000">
                          <a:schemeClr val="bg1"/>
                        </a:gs>
                        <a:gs pos="100000">
                          <a:srgbClr val="FFCCFF"/>
                        </a:gs>
                      </a:gsLst>
                      <a:lin ang="5400000" scaled="1"/>
                    </a:gra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Arial" charset="0"/>
                        </a:rPr>
                        <a:t> 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.VnTime" pitchFamily="34" charset="0"/>
                        </a:rPr>
                        <a:t>Sè chia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FF"/>
                        </a:gs>
                        <a:gs pos="50000">
                          <a:schemeClr val="bg1"/>
                        </a:gs>
                        <a:gs pos="100000">
                          <a:srgbClr val="FFCC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FF"/>
                        </a:gs>
                        <a:gs pos="50000">
                          <a:schemeClr val="bg1"/>
                        </a:gs>
                        <a:gs pos="100000">
                          <a:srgbClr val="FFCC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FF"/>
                        </a:gs>
                        <a:gs pos="50000">
                          <a:schemeClr val="bg1"/>
                        </a:gs>
                        <a:gs pos="100000">
                          <a:srgbClr val="FFCC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FF"/>
                        </a:gs>
                        <a:gs pos="50000">
                          <a:schemeClr val="bg1"/>
                        </a:gs>
                        <a:gs pos="100000">
                          <a:srgbClr val="FFCC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FF"/>
                        </a:gs>
                        <a:gs pos="50000">
                          <a:schemeClr val="bg1"/>
                        </a:gs>
                        <a:gs pos="100000">
                          <a:srgbClr val="FFCC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 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FF"/>
                        </a:gs>
                        <a:gs pos="50000">
                          <a:schemeClr val="bg1"/>
                        </a:gs>
                        <a:gs pos="100000">
                          <a:srgbClr val="FFCC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 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FF"/>
                        </a:gs>
                        <a:gs pos="50000">
                          <a:schemeClr val="bg1"/>
                        </a:gs>
                        <a:gs pos="100000">
                          <a:srgbClr val="FFCC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FF"/>
                        </a:gs>
                        <a:gs pos="50000">
                          <a:schemeClr val="bg1"/>
                        </a:gs>
                        <a:gs pos="100000">
                          <a:srgbClr val="FFCC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</a:rPr>
                        <a:t> 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FF"/>
                        </a:gs>
                        <a:gs pos="50000">
                          <a:schemeClr val="bg1"/>
                        </a:gs>
                        <a:gs pos="100000">
                          <a:srgbClr val="FFCC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FF"/>
                        </a:gs>
                        <a:gs pos="50000">
                          <a:schemeClr val="bg1"/>
                        </a:gs>
                        <a:gs pos="100000">
                          <a:srgbClr val="FFCCFF"/>
                        </a:gs>
                      </a:gsLst>
                      <a:lin ang="5400000" scaled="1"/>
                    </a:gra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.VnTime" pitchFamily="34" charset="0"/>
                        </a:rPr>
                        <a:t>   Th­¬ng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FF"/>
                        </a:gs>
                        <a:gs pos="50000">
                          <a:schemeClr val="bg1"/>
                        </a:gs>
                        <a:gs pos="100000">
                          <a:srgbClr val="FFCC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FF"/>
                        </a:gs>
                        <a:gs pos="50000">
                          <a:schemeClr val="bg1"/>
                        </a:gs>
                        <a:gs pos="100000">
                          <a:srgbClr val="FFCC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FF"/>
                        </a:gs>
                        <a:gs pos="50000">
                          <a:schemeClr val="bg1"/>
                        </a:gs>
                        <a:gs pos="100000">
                          <a:srgbClr val="FFCC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Time" pitchFamily="34" charset="0"/>
                        </a:rPr>
                        <a:t>  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FF"/>
                        </a:gs>
                        <a:gs pos="50000">
                          <a:schemeClr val="bg1"/>
                        </a:gs>
                        <a:gs pos="100000">
                          <a:srgbClr val="FFCC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Time" pitchFamily="34" charset="0"/>
                        </a:rPr>
                        <a:t>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FF"/>
                        </a:gs>
                        <a:gs pos="50000">
                          <a:schemeClr val="bg1"/>
                        </a:gs>
                        <a:gs pos="100000">
                          <a:srgbClr val="FFCC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FF"/>
                        </a:gs>
                        <a:gs pos="50000">
                          <a:schemeClr val="bg1"/>
                        </a:gs>
                        <a:gs pos="100000">
                          <a:srgbClr val="FFCC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Time" pitchFamily="34" charset="0"/>
                        </a:rPr>
                        <a:t>  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FF"/>
                        </a:gs>
                        <a:gs pos="50000">
                          <a:schemeClr val="bg1"/>
                        </a:gs>
                        <a:gs pos="100000">
                          <a:srgbClr val="FFCC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Time" pitchFamily="34" charset="0"/>
                        </a:rPr>
                        <a:t>  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FF"/>
                        </a:gs>
                        <a:gs pos="50000">
                          <a:schemeClr val="bg1"/>
                        </a:gs>
                        <a:gs pos="100000">
                          <a:srgbClr val="FFCC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FF"/>
                        </a:gs>
                        <a:gs pos="50000">
                          <a:schemeClr val="bg1"/>
                        </a:gs>
                        <a:gs pos="100000">
                          <a:srgbClr val="FFCCFF"/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.VnTime" pitchFamily="34" charset="0"/>
                        </a:rPr>
                        <a:t>  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gradFill rotWithShape="1">
                      <a:gsLst>
                        <a:gs pos="0">
                          <a:srgbClr val="FFCCFF"/>
                        </a:gs>
                        <a:gs pos="50000">
                          <a:schemeClr val="bg1"/>
                        </a:gs>
                        <a:gs pos="100000">
                          <a:srgbClr val="FFCCFF"/>
                        </a:gs>
                      </a:gsLst>
                      <a:lin ang="5400000" scaled="1"/>
                    </a:gradFill>
                  </a:tcPr>
                </a:tc>
              </a:tr>
            </a:tbl>
          </a:graphicData>
        </a:graphic>
      </p:graphicFrame>
      <p:sp>
        <p:nvSpPr>
          <p:cNvPr id="14389" name="Text Box 53"/>
          <p:cNvSpPr txBox="1">
            <a:spLocks noChangeArrowheads="1"/>
          </p:cNvSpPr>
          <p:nvPr/>
        </p:nvSpPr>
        <p:spPr bwMode="auto">
          <a:xfrm>
            <a:off x="4495800" y="1828800"/>
            <a:ext cx="625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Arial" charset="0"/>
              </a:rPr>
              <a:t> </a:t>
            </a:r>
            <a:r>
              <a:rPr lang="en-US" sz="2800" b="1">
                <a:solidFill>
                  <a:srgbClr val="FF3300"/>
                </a:solidFill>
              </a:rPr>
              <a:t>21</a:t>
            </a:r>
          </a:p>
        </p:txBody>
      </p:sp>
      <p:sp>
        <p:nvSpPr>
          <p:cNvPr id="14390" name="Text Box 54"/>
          <p:cNvSpPr txBox="1">
            <a:spLocks noChangeArrowheads="1"/>
          </p:cNvSpPr>
          <p:nvPr/>
        </p:nvSpPr>
        <p:spPr bwMode="auto">
          <a:xfrm>
            <a:off x="6096000" y="18288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3300"/>
                </a:solidFill>
              </a:rPr>
              <a:t>72</a:t>
            </a:r>
          </a:p>
        </p:txBody>
      </p:sp>
      <p:sp>
        <p:nvSpPr>
          <p:cNvPr id="14391" name="Text Box 55"/>
          <p:cNvSpPr txBox="1">
            <a:spLocks noChangeArrowheads="1"/>
          </p:cNvSpPr>
          <p:nvPr/>
        </p:nvSpPr>
        <p:spPr bwMode="auto">
          <a:xfrm>
            <a:off x="3886200" y="2743200"/>
            <a:ext cx="5143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14392" name="Text Box 56"/>
          <p:cNvSpPr txBox="1">
            <a:spLocks noChangeArrowheads="1"/>
          </p:cNvSpPr>
          <p:nvPr/>
        </p:nvSpPr>
        <p:spPr bwMode="auto">
          <a:xfrm>
            <a:off x="6934200" y="2438400"/>
            <a:ext cx="41275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Arial" charset="0"/>
              </a:rPr>
              <a:t>     </a:t>
            </a:r>
            <a:r>
              <a:rPr lang="en-US" sz="2800" b="1">
                <a:solidFill>
                  <a:srgbClr val="FF3300"/>
                </a:solidFill>
              </a:rPr>
              <a:t>9</a:t>
            </a:r>
          </a:p>
        </p:txBody>
      </p:sp>
      <p:sp>
        <p:nvSpPr>
          <p:cNvPr id="14393" name="Text Box 57"/>
          <p:cNvSpPr txBox="1">
            <a:spLocks noChangeArrowheads="1"/>
          </p:cNvSpPr>
          <p:nvPr/>
        </p:nvSpPr>
        <p:spPr bwMode="auto">
          <a:xfrm>
            <a:off x="8610600" y="281940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3300"/>
                </a:solidFill>
              </a:rPr>
              <a:t>6</a:t>
            </a:r>
          </a:p>
        </p:txBody>
      </p:sp>
      <p:sp>
        <p:nvSpPr>
          <p:cNvPr id="14394" name="Text Box 58"/>
          <p:cNvSpPr txBox="1">
            <a:spLocks noChangeArrowheads="1"/>
          </p:cNvSpPr>
          <p:nvPr/>
        </p:nvSpPr>
        <p:spPr bwMode="auto">
          <a:xfrm>
            <a:off x="2362200" y="3505200"/>
            <a:ext cx="4254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 </a:t>
            </a:r>
            <a:r>
              <a:rPr lang="en-US" sz="2800" b="1">
                <a:solidFill>
                  <a:srgbClr val="FF3300"/>
                </a:solidFill>
              </a:rPr>
              <a:t>4</a:t>
            </a:r>
          </a:p>
        </p:txBody>
      </p:sp>
      <p:sp>
        <p:nvSpPr>
          <p:cNvPr id="14395" name="Text Box 59"/>
          <p:cNvSpPr txBox="1">
            <a:spLocks noChangeArrowheads="1"/>
          </p:cNvSpPr>
          <p:nvPr/>
        </p:nvSpPr>
        <p:spPr bwMode="auto">
          <a:xfrm>
            <a:off x="3124200" y="3505200"/>
            <a:ext cx="4254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Arial" charset="0"/>
              </a:rPr>
              <a:t> </a:t>
            </a:r>
            <a:r>
              <a:rPr lang="en-US" sz="2800" b="1">
                <a:solidFill>
                  <a:srgbClr val="FF3300"/>
                </a:solidFill>
              </a:rPr>
              <a:t>9</a:t>
            </a:r>
          </a:p>
        </p:txBody>
      </p:sp>
      <p:sp>
        <p:nvSpPr>
          <p:cNvPr id="7226" name="Text Box 61"/>
          <p:cNvSpPr txBox="1">
            <a:spLocks noChangeArrowheads="1"/>
          </p:cNvSpPr>
          <p:nvPr/>
        </p:nvSpPr>
        <p:spPr bwMode="auto">
          <a:xfrm>
            <a:off x="5029200" y="47244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>
              <a:latin typeface="Arial" charset="0"/>
            </a:endParaRPr>
          </a:p>
        </p:txBody>
      </p:sp>
      <p:sp>
        <p:nvSpPr>
          <p:cNvPr id="7227" name="Text Box 62"/>
          <p:cNvSpPr txBox="1">
            <a:spLocks noChangeArrowheads="1"/>
          </p:cNvSpPr>
          <p:nvPr/>
        </p:nvSpPr>
        <p:spPr bwMode="auto">
          <a:xfrm>
            <a:off x="5089525" y="48371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vi-VN">
              <a:latin typeface="Arial" charset="0"/>
            </a:endParaRPr>
          </a:p>
        </p:txBody>
      </p:sp>
      <p:sp>
        <p:nvSpPr>
          <p:cNvPr id="14399" name="Text Box 63"/>
          <p:cNvSpPr txBox="1">
            <a:spLocks noChangeArrowheads="1"/>
          </p:cNvSpPr>
          <p:nvPr/>
        </p:nvSpPr>
        <p:spPr bwMode="auto">
          <a:xfrm>
            <a:off x="5334000" y="3429000"/>
            <a:ext cx="488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Arial" charset="0"/>
              </a:rPr>
              <a:t>  </a:t>
            </a:r>
            <a:r>
              <a:rPr lang="en-US" sz="2800" b="1">
                <a:solidFill>
                  <a:srgbClr val="FF3300"/>
                </a:solidFill>
              </a:rPr>
              <a:t>8</a:t>
            </a:r>
          </a:p>
        </p:txBody>
      </p:sp>
      <p:sp>
        <p:nvSpPr>
          <p:cNvPr id="14400" name="Text Box 64"/>
          <p:cNvSpPr txBox="1">
            <a:spLocks noChangeArrowheads="1"/>
          </p:cNvSpPr>
          <p:nvPr/>
        </p:nvSpPr>
        <p:spPr bwMode="auto">
          <a:xfrm>
            <a:off x="7772400" y="3505200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FF3300"/>
                </a:solidFill>
              </a:rPr>
              <a:t>8</a:t>
            </a:r>
          </a:p>
        </p:txBody>
      </p:sp>
      <p:sp>
        <p:nvSpPr>
          <p:cNvPr id="7385" name="Text Box 217"/>
          <p:cNvSpPr txBox="1">
            <a:spLocks noChangeArrowheads="1"/>
          </p:cNvSpPr>
          <p:nvPr/>
        </p:nvSpPr>
        <p:spPr bwMode="auto">
          <a:xfrm>
            <a:off x="457200" y="7620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386" name="Text Box 218"/>
          <p:cNvSpPr txBox="1">
            <a:spLocks noChangeArrowheads="1"/>
          </p:cNvSpPr>
          <p:nvPr/>
        </p:nvSpPr>
        <p:spPr bwMode="auto">
          <a:xfrm>
            <a:off x="457200" y="304800"/>
            <a:ext cx="1447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660066"/>
                </a:solidFill>
              </a:rPr>
              <a:t>Bµi 2:</a:t>
            </a:r>
            <a:r>
              <a:rPr lang="en-US"/>
              <a:t> </a:t>
            </a:r>
          </a:p>
        </p:txBody>
      </p:sp>
      <p:sp>
        <p:nvSpPr>
          <p:cNvPr id="7387" name="Text Box 219"/>
          <p:cNvSpPr txBox="1">
            <a:spLocks noChangeArrowheads="1"/>
          </p:cNvSpPr>
          <p:nvPr/>
        </p:nvSpPr>
        <p:spPr bwMode="auto">
          <a:xfrm>
            <a:off x="2438400" y="304800"/>
            <a:ext cx="685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660066"/>
                </a:solidFill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7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4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3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14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3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14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3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14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43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14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43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14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43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14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43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900" decel="100000" fill="hold"/>
                                        <p:tgtEl>
                                          <p:spTgt spid="14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4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14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43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4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900" decel="100000" fill="hold"/>
                                        <p:tgtEl>
                                          <p:spTgt spid="14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 animBg="1"/>
      <p:bldP spid="14389" grpId="0"/>
      <p:bldP spid="14390" grpId="0"/>
      <p:bldP spid="14391" grpId="0"/>
      <p:bldP spid="14392" grpId="0"/>
      <p:bldP spid="14393" grpId="0"/>
      <p:bldP spid="14394" grpId="0"/>
      <p:bldP spid="14395" grpId="0"/>
      <p:bldP spid="14399" grpId="0"/>
      <p:bldP spid="14400" grpId="0"/>
      <p:bldP spid="738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50000">
              <a:srgbClr val="CCECFF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609600"/>
            <a:ext cx="9144000" cy="5257800"/>
          </a:xfrm>
        </p:spPr>
        <p:txBody>
          <a:bodyPr/>
          <a:lstStyle/>
          <a:p>
            <a:pPr algn="l" eaLnBrk="1" hangingPunct="1"/>
            <a:r>
              <a:rPr lang="en-US" sz="3600" smtClean="0">
                <a:solidFill>
                  <a:srgbClr val="0000FF"/>
                </a:solidFill>
                <a:latin typeface=".VnTime" pitchFamily="34" charset="0"/>
              </a:rPr>
              <a:t>Bµi 3: Minh cã mét quyÓn truyÖn dµy 132 trang, Minh ®· ®äc ®­îc        quyÓn truyÖn ®ã. Hái Minh cßn ph¶i ®äc bao nhiªu trang n÷a th× xong quyÓn truyÖn?</a:t>
            </a:r>
          </a:p>
          <a:p>
            <a:pPr algn="l" eaLnBrk="1" hangingPunct="1"/>
            <a:r>
              <a:rPr lang="en-US" b="1" smtClean="0">
                <a:latin typeface=".VnTime" pitchFamily="34" charset="0"/>
              </a:rPr>
              <a:t>                               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514350" y="2743200"/>
            <a:ext cx="3521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vi-VN">
              <a:latin typeface="Arial" charset="0"/>
            </a:endParaRPr>
          </a:p>
        </p:txBody>
      </p:sp>
      <p:sp>
        <p:nvSpPr>
          <p:cNvPr id="9237" name="Text Box 41"/>
          <p:cNvSpPr txBox="1">
            <a:spLocks noChangeArrowheads="1"/>
          </p:cNvSpPr>
          <p:nvPr/>
        </p:nvSpPr>
        <p:spPr bwMode="auto">
          <a:xfrm flipV="1">
            <a:off x="4876800" y="457200"/>
            <a:ext cx="426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Arial" charset="0"/>
              </a:rPr>
              <a:t>             </a:t>
            </a:r>
            <a:endParaRPr lang="en-US" b="1">
              <a:solidFill>
                <a:srgbClr val="008000"/>
              </a:solidFill>
              <a:latin typeface="Arial" charset="0"/>
            </a:endParaRPr>
          </a:p>
        </p:txBody>
      </p:sp>
      <p:sp>
        <p:nvSpPr>
          <p:cNvPr id="9239" name="Line 23"/>
          <p:cNvSpPr>
            <a:spLocks noChangeShapeType="1"/>
          </p:cNvSpPr>
          <p:nvPr/>
        </p:nvSpPr>
        <p:spPr bwMode="auto">
          <a:xfrm>
            <a:off x="6553200" y="1219200"/>
            <a:ext cx="2133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40" name="Line 24"/>
          <p:cNvSpPr>
            <a:spLocks noChangeShapeType="1"/>
          </p:cNvSpPr>
          <p:nvPr/>
        </p:nvSpPr>
        <p:spPr bwMode="auto">
          <a:xfrm>
            <a:off x="1219200" y="1812925"/>
            <a:ext cx="3124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42" name="Line 26"/>
          <p:cNvSpPr>
            <a:spLocks noChangeShapeType="1"/>
          </p:cNvSpPr>
          <p:nvPr/>
        </p:nvSpPr>
        <p:spPr bwMode="auto">
          <a:xfrm>
            <a:off x="1524000" y="2362200"/>
            <a:ext cx="71628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graphicFrame>
        <p:nvGraphicFramePr>
          <p:cNvPr id="9248" name="Object 32"/>
          <p:cNvGraphicFramePr>
            <a:graphicFrameLocks noChangeAspect="1"/>
          </p:cNvGraphicFramePr>
          <p:nvPr/>
        </p:nvGraphicFramePr>
        <p:xfrm>
          <a:off x="3657600" y="1066800"/>
          <a:ext cx="539750" cy="838200"/>
        </p:xfrm>
        <a:graphic>
          <a:graphicData uri="http://schemas.openxmlformats.org/presentationml/2006/ole">
            <p:oleObj spid="_x0000_s9248" name="Equation" r:id="rId3" imgW="11412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9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2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2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9237" grpId="0"/>
      <p:bldP spid="9239" grpId="0" animBg="1"/>
      <p:bldP spid="9240" grpId="0" animBg="1"/>
      <p:bldP spid="924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ChangeArrowheads="1"/>
          </p:cNvSpPr>
          <p:nvPr/>
        </p:nvSpPr>
        <p:spPr bwMode="auto">
          <a:xfrm>
            <a:off x="457200" y="381000"/>
            <a:ext cx="7491413" cy="2057400"/>
          </a:xfrm>
          <a:prstGeom prst="star16">
            <a:avLst>
              <a:gd name="adj" fmla="val 37500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>
                <a:solidFill>
                  <a:srgbClr val="FFCC00"/>
                </a:solidFill>
                <a:latin typeface=".VnAristote" pitchFamily="34" charset="0"/>
              </a:rPr>
              <a:t>Ai nhanh ai khÐo</a:t>
            </a:r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228600" y="2611438"/>
            <a:ext cx="6215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Bài 4: Với 8 hình tam giác như hình bên:</a:t>
            </a:r>
          </a:p>
        </p:txBody>
      </p:sp>
      <p:sp>
        <p:nvSpPr>
          <p:cNvPr id="41988" name="AutoShape 4"/>
          <p:cNvSpPr>
            <a:spLocks noChangeArrowheads="1"/>
          </p:cNvSpPr>
          <p:nvPr/>
        </p:nvSpPr>
        <p:spPr bwMode="auto">
          <a:xfrm rot="5400000">
            <a:off x="2584450" y="4216400"/>
            <a:ext cx="1371600" cy="1524000"/>
          </a:xfrm>
          <a:prstGeom prst="rtTriangle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89" name="AutoShape 5"/>
          <p:cNvSpPr>
            <a:spLocks noChangeArrowheads="1"/>
          </p:cNvSpPr>
          <p:nvPr/>
        </p:nvSpPr>
        <p:spPr bwMode="auto">
          <a:xfrm rot="16200000">
            <a:off x="2584450" y="4216400"/>
            <a:ext cx="1371600" cy="1524000"/>
          </a:xfrm>
          <a:prstGeom prst="rtTriangle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0" name="AutoShape 6"/>
          <p:cNvSpPr>
            <a:spLocks noChangeArrowheads="1"/>
          </p:cNvSpPr>
          <p:nvPr/>
        </p:nvSpPr>
        <p:spPr bwMode="auto">
          <a:xfrm rot="5400000">
            <a:off x="4108450" y="4216400"/>
            <a:ext cx="1371600" cy="1524000"/>
          </a:xfrm>
          <a:prstGeom prst="rtTriangle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AutoShape 7"/>
          <p:cNvSpPr>
            <a:spLocks noChangeArrowheads="1"/>
          </p:cNvSpPr>
          <p:nvPr/>
        </p:nvSpPr>
        <p:spPr bwMode="auto">
          <a:xfrm rot="16200000">
            <a:off x="4108450" y="4216400"/>
            <a:ext cx="1371600" cy="1524000"/>
          </a:xfrm>
          <a:prstGeom prst="rtTriangle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2" name="AutoShape 8"/>
          <p:cNvSpPr>
            <a:spLocks noChangeArrowheads="1"/>
          </p:cNvSpPr>
          <p:nvPr/>
        </p:nvSpPr>
        <p:spPr bwMode="auto">
          <a:xfrm>
            <a:off x="7092950" y="2060575"/>
            <a:ext cx="1336675" cy="1524000"/>
          </a:xfrm>
          <a:prstGeom prst="rtTriangl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3" name="AutoShape 9"/>
          <p:cNvSpPr>
            <a:spLocks noChangeArrowheads="1"/>
          </p:cNvSpPr>
          <p:nvPr/>
        </p:nvSpPr>
        <p:spPr bwMode="auto">
          <a:xfrm rot="5400000">
            <a:off x="5632450" y="4216400"/>
            <a:ext cx="1371600" cy="1524000"/>
          </a:xfrm>
          <a:prstGeom prst="rtTriangle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4" name="AutoShape 10"/>
          <p:cNvSpPr>
            <a:spLocks noChangeArrowheads="1"/>
          </p:cNvSpPr>
          <p:nvPr/>
        </p:nvSpPr>
        <p:spPr bwMode="auto">
          <a:xfrm rot="16200000">
            <a:off x="5632450" y="4216400"/>
            <a:ext cx="1371600" cy="1524000"/>
          </a:xfrm>
          <a:prstGeom prst="rtTriangle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5" name="AutoShape 11"/>
          <p:cNvSpPr>
            <a:spLocks noChangeArrowheads="1"/>
          </p:cNvSpPr>
          <p:nvPr/>
        </p:nvSpPr>
        <p:spPr bwMode="auto">
          <a:xfrm rot="5400000">
            <a:off x="7156450" y="4216400"/>
            <a:ext cx="1371600" cy="1524000"/>
          </a:xfrm>
          <a:prstGeom prst="rtTriangle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6" name="AutoShape 12"/>
          <p:cNvSpPr>
            <a:spLocks noChangeArrowheads="1"/>
          </p:cNvSpPr>
          <p:nvPr/>
        </p:nvSpPr>
        <p:spPr bwMode="auto">
          <a:xfrm rot="16200000">
            <a:off x="7156450" y="4216400"/>
            <a:ext cx="1371600" cy="1524000"/>
          </a:xfrm>
          <a:prstGeom prst="rtTriangle">
            <a:avLst/>
          </a:prstGeom>
          <a:solidFill>
            <a:schemeClr val="accent2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7" name="AutoShape 13"/>
          <p:cNvSpPr>
            <a:spLocks noChangeArrowheads="1"/>
          </p:cNvSpPr>
          <p:nvPr/>
        </p:nvSpPr>
        <p:spPr bwMode="auto">
          <a:xfrm rot="5400000">
            <a:off x="2571750" y="4216400"/>
            <a:ext cx="1371600" cy="1524000"/>
          </a:xfrm>
          <a:prstGeom prst="rtTriangl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8" name="AutoShape 14"/>
          <p:cNvSpPr>
            <a:spLocks noChangeArrowheads="1"/>
          </p:cNvSpPr>
          <p:nvPr/>
        </p:nvSpPr>
        <p:spPr bwMode="auto">
          <a:xfrm rot="16200000">
            <a:off x="2547938" y="4216400"/>
            <a:ext cx="1371600" cy="1524000"/>
          </a:xfrm>
          <a:prstGeom prst="rtTriangl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999" name="AutoShape 15"/>
          <p:cNvSpPr>
            <a:spLocks noChangeArrowheads="1"/>
          </p:cNvSpPr>
          <p:nvPr/>
        </p:nvSpPr>
        <p:spPr bwMode="auto">
          <a:xfrm rot="5400000">
            <a:off x="4095750" y="4221163"/>
            <a:ext cx="1371600" cy="1524000"/>
          </a:xfrm>
          <a:prstGeom prst="rtTriangl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00" name="AutoShape 16"/>
          <p:cNvSpPr>
            <a:spLocks noChangeArrowheads="1"/>
          </p:cNvSpPr>
          <p:nvPr/>
        </p:nvSpPr>
        <p:spPr bwMode="auto">
          <a:xfrm rot="16200000">
            <a:off x="4071938" y="4216400"/>
            <a:ext cx="1371600" cy="1524000"/>
          </a:xfrm>
          <a:prstGeom prst="rtTriangl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01" name="AutoShape 17"/>
          <p:cNvSpPr>
            <a:spLocks noChangeArrowheads="1"/>
          </p:cNvSpPr>
          <p:nvPr/>
        </p:nvSpPr>
        <p:spPr bwMode="auto">
          <a:xfrm rot="5400000">
            <a:off x="5619750" y="4216400"/>
            <a:ext cx="1371600" cy="1524000"/>
          </a:xfrm>
          <a:prstGeom prst="rtTriangl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02" name="AutoShape 18"/>
          <p:cNvSpPr>
            <a:spLocks noChangeArrowheads="1"/>
          </p:cNvSpPr>
          <p:nvPr/>
        </p:nvSpPr>
        <p:spPr bwMode="auto">
          <a:xfrm rot="16200000">
            <a:off x="5595938" y="4221163"/>
            <a:ext cx="1371600" cy="1524000"/>
          </a:xfrm>
          <a:prstGeom prst="rtTriangl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03" name="AutoShape 19"/>
          <p:cNvSpPr>
            <a:spLocks noChangeArrowheads="1"/>
          </p:cNvSpPr>
          <p:nvPr/>
        </p:nvSpPr>
        <p:spPr bwMode="auto">
          <a:xfrm rot="5400000">
            <a:off x="7143750" y="4221163"/>
            <a:ext cx="1371600" cy="1524000"/>
          </a:xfrm>
          <a:prstGeom prst="rtTriangl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04" name="AutoShape 20"/>
          <p:cNvSpPr>
            <a:spLocks noChangeArrowheads="1"/>
          </p:cNvSpPr>
          <p:nvPr/>
        </p:nvSpPr>
        <p:spPr bwMode="auto">
          <a:xfrm rot="16200000">
            <a:off x="7156450" y="4216400"/>
            <a:ext cx="1371600" cy="1524000"/>
          </a:xfrm>
          <a:prstGeom prst="rtTriangle">
            <a:avLst/>
          </a:prstGeom>
          <a:solidFill>
            <a:srgbClr val="FF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005" name="Text Box 21"/>
          <p:cNvSpPr txBox="1">
            <a:spLocks noChangeArrowheads="1"/>
          </p:cNvSpPr>
          <p:nvPr/>
        </p:nvSpPr>
        <p:spPr bwMode="auto">
          <a:xfrm>
            <a:off x="179388" y="3500438"/>
            <a:ext cx="50403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Hãy xếp thành hình chữ nhật: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1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41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41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42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42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42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42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42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7" grpId="0" animBg="1"/>
      <p:bldP spid="41998" grpId="0" animBg="1"/>
      <p:bldP spid="41999" grpId="0" animBg="1"/>
      <p:bldP spid="42000" grpId="0" animBg="1"/>
      <p:bldP spid="42001" grpId="0" animBg="1"/>
      <p:bldP spid="42002" grpId="0" animBg="1"/>
      <p:bldP spid="42003" grpId="0" animBg="1"/>
      <p:bldP spid="4200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1341652"/>
  <p:tag name="VIOLETTITLE" val="Giới thiệu bảng chia"/>
  <p:tag name="VIOLETLESSON" val="44"/>
  <p:tag name="VIOLETCATID" val="8049774"/>
  <p:tag name="VIOLETSUBJECT" val="Toán học 3"/>
  <p:tag name="VIOLETAUTHORID" val="6470848"/>
  <p:tag name="VIOLETAUTHORNAME" val="Nguyễn Việt Bình"/>
  <p:tag name="VIOLETAUTHORAVATAR" val="no_avatar.jpg"/>
  <p:tag name="VIOLETAUTHORADDRESS" val="truong TH Tan Nghia B - Đồng Tháp"/>
  <p:tag name="VIOLETDATE" val="2014-11-19 20:20:39"/>
  <p:tag name="VIOLETHIT" val="249"/>
  <p:tag name="VIOLETLIKE" val="0"/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68&quot;/&gt;&lt;/object&gt;&lt;object type=&quot;3&quot; unique_id=&quot;10006&quot;&gt;&lt;property id=&quot;20148&quot; value=&quot;5&quot;/&gt;&lt;property id=&quot;20300&quot; value=&quot;Slide 3&quot;/&gt;&lt;property id=&quot;20307&quot; value=&quot;282&quot;/&gt;&lt;/object&gt;&lt;object type=&quot;3&quot; unique_id=&quot;10007&quot;&gt;&lt;property id=&quot;20148&quot; value=&quot;5&quot;/&gt;&lt;property id=&quot;20300&quot; value=&quot;Slide 4&quot;/&gt;&lt;property id=&quot;20307&quot; value=&quot;258&quot;/&gt;&lt;/object&gt;&lt;object type=&quot;3&quot; unique_id=&quot;10008&quot;&gt;&lt;property id=&quot;20148&quot; value=&quot;5&quot;/&gt;&lt;property id=&quot;20300&quot; value=&quot;Slide 5&quot;/&gt;&lt;property id=&quot;20307&quot; value=&quot;274&quot;/&gt;&lt;/object&gt;&lt;object type=&quot;3&quot; unique_id=&quot;10009&quot;&gt;&lt;property id=&quot;20148&quot; value=&quot;5&quot;/&gt;&lt;property id=&quot;20300&quot; value=&quot;Slide 6&quot;/&gt;&lt;property id=&quot;20307&quot; value=&quot;260&quot;/&gt;&lt;/object&gt;&lt;object type=&quot;3&quot; unique_id=&quot;10010&quot;&gt;&lt;property id=&quot;20148&quot; value=&quot;5&quot;/&gt;&lt;property id=&quot;20300&quot; value=&quot;Slide 7&quot;/&gt;&lt;property id=&quot;20307&quot; value=&quot;266&quot;/&gt;&lt;/object&gt;&lt;object type=&quot;3&quot; unique_id=&quot;10011&quot;&gt;&lt;property id=&quot;20148&quot; value=&quot;5&quot;/&gt;&lt;property id=&quot;20300&quot; value=&quot;Slide 8&quot;/&gt;&lt;property id=&quot;20307&quot; value=&quot;261&quot;/&gt;&lt;/object&gt;&lt;object type=&quot;3&quot; unique_id=&quot;10012&quot;&gt;&lt;property id=&quot;20148&quot; value=&quot;5&quot;/&gt;&lt;property id=&quot;20300&quot; value=&quot;Slide 9&quot;/&gt;&lt;property id=&quot;20307&quot; value=&quot;277&quot;/&gt;&lt;/object&gt;&lt;object type=&quot;3&quot; unique_id=&quot;10013&quot;&gt;&lt;property id=&quot;20148&quot; value=&quot;5&quot;/&gt;&lt;property id=&quot;20300&quot; value=&quot;Slide 10&quot;/&gt;&lt;property id=&quot;20307&quot; value=&quot;284&quot;/&gt;&lt;/object&gt;&lt;object type=&quot;3&quot; unique_id=&quot;10014&quot;&gt;&lt;property id=&quot;20148&quot; value=&quot;5&quot;/&gt;&lt;property id=&quot;20300&quot; value=&quot;Slide 11&quot;/&gt;&lt;property id=&quot;20307&quot; value=&quot;283&quot;/&gt;&lt;/object&gt;&lt;object type=&quot;3&quot; unique_id=&quot;10015&quot;&gt;&lt;property id=&quot;20148&quot; value=&quot;5&quot;/&gt;&lt;property id=&quot;20300&quot; value=&quot;Slide 12 - &amp;quot;  &amp;quot;&quot;/&gt;&lt;property id=&quot;20307&quot; value=&quot;278&quot;/&gt;&lt;/object&gt;&lt;object type=&quot;3&quot; unique_id=&quot;10571&quot;&gt;&lt;property id=&quot;20148&quot; value=&quot;5&quot;/&gt;&lt;property id=&quot;20300&quot; value=&quot;Slide 1&quot;/&gt;&lt;property id=&quot;20307&quot; value=&quot;285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1575</TotalTime>
  <Words>2057</Words>
  <Application>Microsoft Office PowerPoint</Application>
  <PresentationFormat>On-screen Show (4:3)</PresentationFormat>
  <Paragraphs>1785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Default Design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Thø n¨m ngµy 20 th¸ng 12 n¨m 2007 To¸n</dc:title>
  <dc:creator>gy</dc:creator>
  <cp:lastModifiedBy>AutoBVT</cp:lastModifiedBy>
  <cp:revision>102</cp:revision>
  <dcterms:created xsi:type="dcterms:W3CDTF">2007-12-13T18:28:19Z</dcterms:created>
  <dcterms:modified xsi:type="dcterms:W3CDTF">2018-12-24T07:39:08Z</dcterms:modified>
</cp:coreProperties>
</file>