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8" r:id="rId3"/>
    <p:sldId id="269" r:id="rId4"/>
    <p:sldId id="273" r:id="rId5"/>
    <p:sldId id="275" r:id="rId6"/>
    <p:sldId id="262" r:id="rId7"/>
    <p:sldId id="263" r:id="rId8"/>
    <p:sldId id="264" r:id="rId9"/>
    <p:sldId id="265" r:id="rId10"/>
  </p:sldIdLst>
  <p:sldSz cx="9144000" cy="6858000" type="screen4x3"/>
  <p:notesSz cx="6858000" cy="9144000"/>
  <p:custDataLst>
    <p:tags r:id="rId11"/>
  </p:custData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660033"/>
    <a:srgbClr val="FF0066"/>
    <a:srgbClr val="66FF33"/>
    <a:srgbClr val="FF0000"/>
    <a:srgbClr val="FFFF00"/>
    <a:srgbClr val="33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64" autoAdjust="0"/>
    <p:restoredTop sz="94660"/>
  </p:normalViewPr>
  <p:slideViewPr>
    <p:cSldViewPr>
      <p:cViewPr>
        <p:scale>
          <a:sx n="72" d="100"/>
          <a:sy n="72" d="100"/>
        </p:scale>
        <p:origin x="-1206"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D46D3D-98BB-4E17-93AD-6685CB3B2AF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B56ABF-F477-4CF3-978D-69FF0E8F494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DF8D2A-20AA-446D-A9F3-0221214F069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28F77F-8442-4FD2-B768-74F49B7E89C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3397F0-F6BA-4DA5-8F75-C6110B3BCB7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FA7E2B-1A7C-43FF-85D0-976C4E92C6F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5492190-0FCD-40D4-BBAF-92AE640679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9920C13-28F3-4B50-9C22-927F054B9C3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7C11B4E-0D07-4E11-B731-4630C39CAA1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F2620D-FBF3-4F56-AF4A-FC6024A1266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4D1B31-9143-4DAC-9246-7B4D04CBD24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E6762A07-760D-4F7A-B616-61320C4429A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vn/imgres?imgurl=http://1280.com/file/pic/gallery/12935_view.jpg&amp;imgrefurl=http://1280.com/gallery/view/id_12935/title_Xiec-Trung-uong/&amp;usg=__71WFGXTFfXZuOJSe7HWewQUXx9o=&amp;h=363&amp;w=380&amp;sz=65&amp;hl=vi&amp;start=5&amp;um=1&amp;itbs=1&amp;tbnid=viG-F4VfTZ3J9M:&amp;tbnh=117&amp;tbnw=123&amp;prev=/images?q=%E1%BA%A3nh+xi%E1%BA%BFc&amp;um=1&amp;hl=vi&amp;sa=X&amp;tbs=isch:1"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images.google.com.vn/imgres?imgurl=http://www.mangdulich.com/vietnam-tourism/2009/uploads/News/pic/1261793502.nv.jpg&amp;imgrefurl=http://www.mangdulich.com/vietnam-tourism/2009/modules.php?name=News&amp;op=viewcat&amp;catid=19&amp;page=120&amp;usg=___EAtEe8PYxIQ2bgUhLxQAtcONew=&amp;h=300&amp;w=400&amp;sz=39&amp;hl=vi&amp;start=2&amp;um=1&amp;itbs=1&amp;tbnid=jGFEK55Kyj6dPM:&amp;tbnh=93&amp;tbnw=124&amp;prev=/images?q=%E1%BA%A3nh+xi%E1%BA%BFc&amp;um=1&amp;hl=vi&amp;sa=X&amp;tbs=isch: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subTitle" idx="1"/>
          </p:nvPr>
        </p:nvSpPr>
        <p:spPr>
          <a:xfrm>
            <a:off x="914400" y="1752600"/>
            <a:ext cx="6400800" cy="1752600"/>
          </a:xfrm>
        </p:spPr>
        <p:txBody>
          <a:bodyPr/>
          <a:lstStyle/>
          <a:p>
            <a:endParaRPr lang="en-US"/>
          </a:p>
        </p:txBody>
      </p:sp>
      <p:pic>
        <p:nvPicPr>
          <p:cNvPr id="37891" name="Picture 3" descr="a7ef13e6488ebda4182295e359de7186"/>
          <p:cNvPicPr>
            <a:picLocks noGrp="1" noChangeAspect="1" noChangeArrowheads="1"/>
          </p:cNvPicPr>
          <p:nvPr>
            <p:ph type="ctrTitle"/>
          </p:nvPr>
        </p:nvPicPr>
        <p:blipFill>
          <a:blip r:embed="rId2"/>
          <a:srcRect/>
          <a:stretch>
            <a:fillRect/>
          </a:stretch>
        </p:blipFill>
        <p:spPr>
          <a:xfrm>
            <a:off x="0" y="0"/>
            <a:ext cx="9144000" cy="6858000"/>
          </a:xfrm>
          <a:solidFill>
            <a:srgbClr val="0000FF"/>
          </a:solidFill>
          <a:ln>
            <a:solidFill>
              <a:srgbClr val="0000FF"/>
            </a:solidFill>
          </a:ln>
        </p:spPr>
      </p:pic>
      <p:pic>
        <p:nvPicPr>
          <p:cNvPr id="37895" name="Picture 7" descr="Picture2">
            <a:hlinkClick r:id="rId3" action="ppaction://hlinksldjump"/>
          </p:cNvPr>
          <p:cNvPicPr>
            <a:picLocks noChangeAspect="1" noChangeArrowheads="1" noCrop="1"/>
          </p:cNvPicPr>
          <p:nvPr/>
        </p:nvPicPr>
        <p:blipFill>
          <a:blip r:embed="rId4"/>
          <a:srcRect/>
          <a:stretch>
            <a:fillRect/>
          </a:stretch>
        </p:blipFill>
        <p:spPr bwMode="auto">
          <a:xfrm>
            <a:off x="7689850" y="0"/>
            <a:ext cx="1454150" cy="1752600"/>
          </a:xfrm>
          <a:prstGeom prst="rect">
            <a:avLst/>
          </a:prstGeom>
          <a:noFill/>
        </p:spPr>
      </p:pic>
      <p:pic>
        <p:nvPicPr>
          <p:cNvPr id="37896" name="Picture 8" descr="1466F10D5EAC4B0AA7D758AB687A66F8[1]"/>
          <p:cNvPicPr>
            <a:picLocks noChangeAspect="1" noChangeArrowheads="1" noCrop="1"/>
          </p:cNvPicPr>
          <p:nvPr/>
        </p:nvPicPr>
        <p:blipFill>
          <a:blip r:embed="rId5"/>
          <a:srcRect/>
          <a:stretch>
            <a:fillRect/>
          </a:stretch>
        </p:blipFill>
        <p:spPr bwMode="auto">
          <a:xfrm>
            <a:off x="7772400" y="3810000"/>
            <a:ext cx="1371600" cy="1076325"/>
          </a:xfrm>
          <a:prstGeom prst="rect">
            <a:avLst/>
          </a:prstGeom>
          <a:noFill/>
        </p:spPr>
      </p:pic>
      <p:pic>
        <p:nvPicPr>
          <p:cNvPr id="37897" name="Picture 9" descr="1466F10D5EAC4B0AA7D758AB687A66F8[1]"/>
          <p:cNvPicPr>
            <a:picLocks noChangeAspect="1" noChangeArrowheads="1" noCrop="1"/>
          </p:cNvPicPr>
          <p:nvPr/>
        </p:nvPicPr>
        <p:blipFill>
          <a:blip r:embed="rId5"/>
          <a:srcRect/>
          <a:stretch>
            <a:fillRect/>
          </a:stretch>
        </p:blipFill>
        <p:spPr bwMode="auto">
          <a:xfrm>
            <a:off x="7391400" y="5181600"/>
            <a:ext cx="1371600" cy="1076325"/>
          </a:xfrm>
          <a:prstGeom prst="rect">
            <a:avLst/>
          </a:prstGeom>
          <a:noFill/>
        </p:spPr>
      </p:pic>
      <p:pic>
        <p:nvPicPr>
          <p:cNvPr id="37898" name="Picture 10" descr="1466F10D5EAC4B0AA7D758AB687A66F8[1]"/>
          <p:cNvPicPr>
            <a:picLocks noChangeAspect="1" noChangeArrowheads="1" noCrop="1"/>
          </p:cNvPicPr>
          <p:nvPr/>
        </p:nvPicPr>
        <p:blipFill>
          <a:blip r:embed="rId5"/>
          <a:srcRect/>
          <a:stretch>
            <a:fillRect/>
          </a:stretch>
        </p:blipFill>
        <p:spPr bwMode="auto">
          <a:xfrm>
            <a:off x="6019800" y="4267200"/>
            <a:ext cx="1371600" cy="1076325"/>
          </a:xfrm>
          <a:prstGeom prst="rect">
            <a:avLst/>
          </a:prstGeom>
          <a:noFill/>
        </p:spPr>
      </p:pic>
      <p:pic>
        <p:nvPicPr>
          <p:cNvPr id="37899" name="Picture 11" descr="1466F10D5EAC4B0AA7D758AB687A66F8[1]"/>
          <p:cNvPicPr>
            <a:picLocks noChangeAspect="1" noChangeArrowheads="1" noCrop="1"/>
          </p:cNvPicPr>
          <p:nvPr/>
        </p:nvPicPr>
        <p:blipFill>
          <a:blip r:embed="rId5"/>
          <a:srcRect/>
          <a:stretch>
            <a:fillRect/>
          </a:stretch>
        </p:blipFill>
        <p:spPr bwMode="auto">
          <a:xfrm>
            <a:off x="4267200" y="4495800"/>
            <a:ext cx="1371600" cy="1076325"/>
          </a:xfrm>
          <a:prstGeom prst="rect">
            <a:avLst/>
          </a:prstGeom>
          <a:noFill/>
        </p:spPr>
      </p:pic>
      <p:pic>
        <p:nvPicPr>
          <p:cNvPr id="37900" name="Picture 12" descr="1466F10D5EAC4B0AA7D758AB687A66F8[1]"/>
          <p:cNvPicPr>
            <a:picLocks noChangeAspect="1" noChangeArrowheads="1" noCrop="1"/>
          </p:cNvPicPr>
          <p:nvPr/>
        </p:nvPicPr>
        <p:blipFill>
          <a:blip r:embed="rId5"/>
          <a:srcRect/>
          <a:stretch>
            <a:fillRect/>
          </a:stretch>
        </p:blipFill>
        <p:spPr bwMode="auto">
          <a:xfrm>
            <a:off x="3124200" y="4800600"/>
            <a:ext cx="1371600" cy="1076325"/>
          </a:xfrm>
          <a:prstGeom prst="rect">
            <a:avLst/>
          </a:prstGeom>
          <a:noFill/>
        </p:spPr>
      </p:pic>
      <p:pic>
        <p:nvPicPr>
          <p:cNvPr id="37901" name="Picture 13" descr="1466F10D5EAC4B0AA7D758AB687A66F8[1]"/>
          <p:cNvPicPr>
            <a:picLocks noChangeAspect="1" noChangeArrowheads="1" noCrop="1"/>
          </p:cNvPicPr>
          <p:nvPr/>
        </p:nvPicPr>
        <p:blipFill>
          <a:blip r:embed="rId5"/>
          <a:srcRect/>
          <a:stretch>
            <a:fillRect/>
          </a:stretch>
        </p:blipFill>
        <p:spPr bwMode="auto">
          <a:xfrm>
            <a:off x="914400" y="4876800"/>
            <a:ext cx="1371600" cy="1076325"/>
          </a:xfrm>
          <a:prstGeom prst="rect">
            <a:avLst/>
          </a:prstGeom>
          <a:noFill/>
        </p:spPr>
      </p:pic>
      <p:pic>
        <p:nvPicPr>
          <p:cNvPr id="37902" name="Picture 14" descr="1466F10D5EAC4B0AA7D758AB687A66F8[1]"/>
          <p:cNvPicPr>
            <a:picLocks noChangeAspect="1" noChangeArrowheads="1" noCrop="1"/>
          </p:cNvPicPr>
          <p:nvPr/>
        </p:nvPicPr>
        <p:blipFill>
          <a:blip r:embed="rId5"/>
          <a:srcRect/>
          <a:stretch>
            <a:fillRect/>
          </a:stretch>
        </p:blipFill>
        <p:spPr bwMode="auto">
          <a:xfrm>
            <a:off x="457200" y="3657600"/>
            <a:ext cx="1371600" cy="1076325"/>
          </a:xfrm>
          <a:prstGeom prst="rect">
            <a:avLst/>
          </a:prstGeom>
          <a:noFill/>
        </p:spPr>
      </p:pic>
      <p:pic>
        <p:nvPicPr>
          <p:cNvPr id="37903" name="Picture 15" descr="1466F10D5EAC4B0AA7D758AB687A66F8[1]"/>
          <p:cNvPicPr>
            <a:picLocks noChangeAspect="1" noChangeArrowheads="1" noCrop="1"/>
          </p:cNvPicPr>
          <p:nvPr/>
        </p:nvPicPr>
        <p:blipFill>
          <a:blip r:embed="rId5"/>
          <a:srcRect/>
          <a:stretch>
            <a:fillRect/>
          </a:stretch>
        </p:blipFill>
        <p:spPr bwMode="auto">
          <a:xfrm>
            <a:off x="2895600" y="3657600"/>
            <a:ext cx="1371600" cy="1076325"/>
          </a:xfrm>
          <a:prstGeom prst="rect">
            <a:avLst/>
          </a:prstGeom>
          <a:noFill/>
        </p:spPr>
      </p:pic>
      <p:sp>
        <p:nvSpPr>
          <p:cNvPr id="37905" name="WordArt 17"/>
          <p:cNvSpPr>
            <a:spLocks noChangeArrowheads="1" noChangeShapeType="1" noTextEdit="1"/>
          </p:cNvSpPr>
          <p:nvPr/>
        </p:nvSpPr>
        <p:spPr bwMode="auto">
          <a:xfrm>
            <a:off x="5181600" y="1295400"/>
            <a:ext cx="3810000" cy="1143000"/>
          </a:xfrm>
          <a:prstGeom prst="rect">
            <a:avLst/>
          </a:prstGeom>
        </p:spPr>
        <p:txBody>
          <a:bodyPr wrap="none" fromWordArt="1">
            <a:prstTxWarp prst="textPlain">
              <a:avLst>
                <a:gd name="adj" fmla="val 50000"/>
              </a:avLst>
            </a:prstTxWarp>
          </a:bodyPr>
          <a:lstStyle/>
          <a:p>
            <a:pPr algn="ctr"/>
            <a:r>
              <a:rPr lang="en-US" sz="3600" b="1"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CHÍNH TẢ</a:t>
            </a:r>
          </a:p>
          <a:p>
            <a:pPr algn="ctr"/>
            <a:r>
              <a:rPr lang="en-US" sz="3600" b="1"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LỚP </a:t>
            </a:r>
            <a:r>
              <a:rPr lang="en-US" sz="3600" b="1" kern="10" dirty="0" smtClean="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rPr>
              <a:t>3</a:t>
            </a:r>
            <a:endParaRPr lang="en-US" sz="3600" b="1" kern="10" dirty="0">
              <a:ln w="9525">
                <a:solidFill>
                  <a:srgbClr val="0000FF"/>
                </a:solidFill>
                <a:round/>
                <a:headEnd/>
                <a:tailEnd/>
              </a:ln>
              <a:solidFill>
                <a:srgbClr val="000000"/>
              </a:solidFill>
              <a:effectLst>
                <a:outerShdw dist="45791" dir="2021404" algn="ctr" rotWithShape="0">
                  <a:srgbClr val="B2B2B2">
                    <a:alpha val="80000"/>
                  </a:srgbClr>
                </a:outerShdw>
              </a:effectLst>
              <a:latin typeface="Times New Roman"/>
              <a:cs typeface="Times New Roman"/>
            </a:endParaRPr>
          </a:p>
        </p:txBody>
      </p:sp>
      <p:sp>
        <p:nvSpPr>
          <p:cNvPr id="37906" name="WordArt 18"/>
          <p:cNvSpPr>
            <a:spLocks noChangeArrowheads="1" noChangeShapeType="1" noTextEdit="1"/>
          </p:cNvSpPr>
          <p:nvPr/>
        </p:nvSpPr>
        <p:spPr bwMode="auto">
          <a:xfrm>
            <a:off x="304800" y="2895600"/>
            <a:ext cx="5105400" cy="1600200"/>
          </a:xfrm>
          <a:prstGeom prst="rect">
            <a:avLst/>
          </a:prstGeom>
        </p:spPr>
        <p:txBody>
          <a:bodyPr wrap="none" fromWordArt="1">
            <a:prstTxWarp prst="textPlain">
              <a:avLst>
                <a:gd name="adj" fmla="val 50000"/>
              </a:avLst>
            </a:prstTxWarp>
          </a:bodyPr>
          <a:lstStyle/>
          <a:p>
            <a:pPr algn="ctr"/>
            <a:r>
              <a:rPr lang="en-US" sz="3600" b="1" kern="10">
                <a:ln w="9525">
                  <a:solidFill>
                    <a:srgbClr val="FF00FF"/>
                  </a:solidFill>
                  <a:round/>
                  <a:headEnd/>
                  <a:tailEnd/>
                </a:ln>
                <a:solidFill>
                  <a:srgbClr val="FF0000"/>
                </a:solidFill>
                <a:effectLst>
                  <a:outerShdw dist="45791" dir="2021404" algn="ctr" rotWithShape="0">
                    <a:srgbClr val="B2B2B2">
                      <a:alpha val="80000"/>
                    </a:srgbClr>
                  </a:outerShdw>
                </a:effectLst>
                <a:latin typeface="Times New Roman"/>
                <a:cs typeface="Times New Roman"/>
              </a:rPr>
              <a:t>ĐỐI ĐÁP VỚI VUA</a:t>
            </a:r>
          </a:p>
        </p:txBody>
      </p:sp>
      <p:sp>
        <p:nvSpPr>
          <p:cNvPr id="15" name="WordArt 19"/>
          <p:cNvSpPr>
            <a:spLocks noChangeArrowheads="1" noChangeShapeType="1" noTextEdit="1"/>
          </p:cNvSpPr>
          <p:nvPr/>
        </p:nvSpPr>
        <p:spPr bwMode="auto">
          <a:xfrm>
            <a:off x="609600" y="5715000"/>
            <a:ext cx="7696200" cy="676275"/>
          </a:xfrm>
          <a:prstGeom prst="rect">
            <a:avLst/>
          </a:prstGeom>
        </p:spPr>
        <p:txBody>
          <a:bodyPr wrap="none" fromWordArt="1">
            <a:prstTxWarp prst="textPlain">
              <a:avLst>
                <a:gd name="adj" fmla="val 50000"/>
              </a:avLst>
            </a:prstTxWarp>
          </a:bodyPr>
          <a:lstStyle/>
          <a:p>
            <a:pPr algn="ctr"/>
            <a:r>
              <a:rPr lang="en-US" sz="3600" b="1" kern="10" dirty="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GIÁO VIÊN: </a:t>
            </a:r>
            <a:r>
              <a:rPr lang="en-US" sz="3600" b="1" kern="10" dirty="0" err="1"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Nguyễn</a:t>
            </a:r>
            <a:r>
              <a:rPr lang="en-US" sz="3600" b="1" kern="10" dirty="0"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Thị</a:t>
            </a:r>
            <a:r>
              <a:rPr lang="en-US" sz="3600" b="1" kern="10" dirty="0"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Lệ</a:t>
            </a:r>
            <a:r>
              <a:rPr lang="en-US" sz="3600" b="1" kern="10" dirty="0"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rPr>
              <a:t>Hằng</a:t>
            </a:r>
            <a:endParaRPr lang="en-US" sz="3600" b="1" kern="10" dirty="0">
              <a:ln w="9525">
                <a:solidFill>
                  <a:srgbClr val="003300"/>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4" name="Text Box 14"/>
          <p:cNvSpPr txBox="1">
            <a:spLocks noChangeArrowheads="1"/>
          </p:cNvSpPr>
          <p:nvPr/>
        </p:nvSpPr>
        <p:spPr bwMode="auto">
          <a:xfrm>
            <a:off x="1905000" y="3276600"/>
            <a:ext cx="5740400" cy="579438"/>
          </a:xfrm>
          <a:prstGeom prst="rect">
            <a:avLst/>
          </a:prstGeom>
          <a:noFill/>
          <a:ln w="9525">
            <a:noFill/>
            <a:miter lim="800000"/>
            <a:headEnd/>
            <a:tailEnd/>
          </a:ln>
          <a:effectLst/>
        </p:spPr>
        <p:txBody>
          <a:bodyPr wrap="none">
            <a:spAutoFit/>
          </a:bodyPr>
          <a:lstStyle/>
          <a:p>
            <a:r>
              <a:rPr lang="en-US" sz="3200" b="1">
                <a:solidFill>
                  <a:srgbClr val="0000FF"/>
                </a:solidFill>
              </a:rPr>
              <a:t>1. Viết 3từ có tiếng chứa vần uc.</a:t>
            </a:r>
          </a:p>
        </p:txBody>
      </p:sp>
      <p:sp>
        <p:nvSpPr>
          <p:cNvPr id="20496" name="Text Box 16"/>
          <p:cNvSpPr txBox="1">
            <a:spLocks noChangeArrowheads="1"/>
          </p:cNvSpPr>
          <p:nvPr/>
        </p:nvSpPr>
        <p:spPr bwMode="auto">
          <a:xfrm>
            <a:off x="1905000" y="4038600"/>
            <a:ext cx="6248400" cy="579438"/>
          </a:xfrm>
          <a:prstGeom prst="rect">
            <a:avLst/>
          </a:prstGeom>
          <a:noFill/>
          <a:ln w="9525">
            <a:noFill/>
            <a:miter lim="800000"/>
            <a:headEnd/>
            <a:tailEnd/>
          </a:ln>
          <a:effectLst/>
        </p:spPr>
        <p:txBody>
          <a:bodyPr>
            <a:spAutoFit/>
          </a:bodyPr>
          <a:lstStyle/>
          <a:p>
            <a:pPr>
              <a:spcBef>
                <a:spcPct val="50000"/>
              </a:spcBef>
            </a:pPr>
            <a:r>
              <a:rPr lang="en-US" sz="3200" b="1">
                <a:solidFill>
                  <a:srgbClr val="0000FF"/>
                </a:solidFill>
              </a:rPr>
              <a:t>2. Viết 3 từ có tiếng chứa vần ut.</a:t>
            </a:r>
          </a:p>
        </p:txBody>
      </p:sp>
      <p:sp>
        <p:nvSpPr>
          <p:cNvPr id="20500" name="WordArt 20"/>
          <p:cNvSpPr>
            <a:spLocks noChangeArrowheads="1" noChangeShapeType="1" noTextEdit="1"/>
          </p:cNvSpPr>
          <p:nvPr/>
        </p:nvSpPr>
        <p:spPr bwMode="auto">
          <a:xfrm>
            <a:off x="304800" y="2057400"/>
            <a:ext cx="4086225" cy="523875"/>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ÔN BÀI </a:t>
            </a:r>
            <a:r>
              <a:rPr lang="en-US" sz="3600" b="1" kern="10" dirty="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CŨ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0"/>
                                        </p:tgtEl>
                                        <p:attrNameLst>
                                          <p:attrName>style.visibility</p:attrName>
                                        </p:attrNameLst>
                                      </p:cBhvr>
                                      <p:to>
                                        <p:strVal val="visible"/>
                                      </p:to>
                                    </p:set>
                                    <p:anim calcmode="lin" valueType="num">
                                      <p:cBhvr additive="base">
                                        <p:cTn id="7" dur="500" fill="hold"/>
                                        <p:tgtEl>
                                          <p:spTgt spid="20500"/>
                                        </p:tgtEl>
                                        <p:attrNameLst>
                                          <p:attrName>ppt_x</p:attrName>
                                        </p:attrNameLst>
                                      </p:cBhvr>
                                      <p:tavLst>
                                        <p:tav tm="0">
                                          <p:val>
                                            <p:strVal val="#ppt_x"/>
                                          </p:val>
                                        </p:tav>
                                        <p:tav tm="100000">
                                          <p:val>
                                            <p:strVal val="#ppt_x"/>
                                          </p:val>
                                        </p:tav>
                                      </p:tavLst>
                                    </p:anim>
                                    <p:anim calcmode="lin" valueType="num">
                                      <p:cBhvr additive="base">
                                        <p:cTn id="8" dur="500" fill="hold"/>
                                        <p:tgtEl>
                                          <p:spTgt spid="205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20494"/>
                                        </p:tgtEl>
                                        <p:attrNameLst>
                                          <p:attrName>style.visibility</p:attrName>
                                        </p:attrNameLst>
                                      </p:cBhvr>
                                      <p:to>
                                        <p:strVal val="visible"/>
                                      </p:to>
                                    </p:set>
                                    <p:anim calcmode="lin" valueType="num">
                                      <p:cBhvr>
                                        <p:cTn id="13" dur="1000" fill="hold"/>
                                        <p:tgtEl>
                                          <p:spTgt spid="20494"/>
                                        </p:tgtEl>
                                        <p:attrNameLst>
                                          <p:attrName>ppt_w</p:attrName>
                                        </p:attrNameLst>
                                      </p:cBhvr>
                                      <p:tavLst>
                                        <p:tav tm="0">
                                          <p:val>
                                            <p:strVal val="#ppt_w+.3"/>
                                          </p:val>
                                        </p:tav>
                                        <p:tav tm="100000">
                                          <p:val>
                                            <p:strVal val="#ppt_w"/>
                                          </p:val>
                                        </p:tav>
                                      </p:tavLst>
                                    </p:anim>
                                    <p:anim calcmode="lin" valueType="num">
                                      <p:cBhvr>
                                        <p:cTn id="14" dur="1000" fill="hold"/>
                                        <p:tgtEl>
                                          <p:spTgt spid="20494"/>
                                        </p:tgtEl>
                                        <p:attrNameLst>
                                          <p:attrName>ppt_h</p:attrName>
                                        </p:attrNameLst>
                                      </p:cBhvr>
                                      <p:tavLst>
                                        <p:tav tm="0">
                                          <p:val>
                                            <p:strVal val="#ppt_h"/>
                                          </p:val>
                                        </p:tav>
                                        <p:tav tm="100000">
                                          <p:val>
                                            <p:strVal val="#ppt_h"/>
                                          </p:val>
                                        </p:tav>
                                      </p:tavLst>
                                    </p:anim>
                                    <p:animEffect transition="in" filter="fade">
                                      <p:cBhvr>
                                        <p:cTn id="15" dur="1000"/>
                                        <p:tgtEl>
                                          <p:spTgt spid="20494"/>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20496"/>
                                        </p:tgtEl>
                                        <p:attrNameLst>
                                          <p:attrName>style.visibility</p:attrName>
                                        </p:attrNameLst>
                                      </p:cBhvr>
                                      <p:to>
                                        <p:strVal val="visible"/>
                                      </p:to>
                                    </p:set>
                                    <p:anim calcmode="lin" valueType="num">
                                      <p:cBhvr>
                                        <p:cTn id="20" dur="1000" fill="hold"/>
                                        <p:tgtEl>
                                          <p:spTgt spid="20496"/>
                                        </p:tgtEl>
                                        <p:attrNameLst>
                                          <p:attrName>ppt_w</p:attrName>
                                        </p:attrNameLst>
                                      </p:cBhvr>
                                      <p:tavLst>
                                        <p:tav tm="0">
                                          <p:val>
                                            <p:strVal val="#ppt_w+.3"/>
                                          </p:val>
                                        </p:tav>
                                        <p:tav tm="100000">
                                          <p:val>
                                            <p:strVal val="#ppt_w"/>
                                          </p:val>
                                        </p:tav>
                                      </p:tavLst>
                                    </p:anim>
                                    <p:anim calcmode="lin" valueType="num">
                                      <p:cBhvr>
                                        <p:cTn id="21" dur="1000" fill="hold"/>
                                        <p:tgtEl>
                                          <p:spTgt spid="20496"/>
                                        </p:tgtEl>
                                        <p:attrNameLst>
                                          <p:attrName>ppt_h</p:attrName>
                                        </p:attrNameLst>
                                      </p:cBhvr>
                                      <p:tavLst>
                                        <p:tav tm="0">
                                          <p:val>
                                            <p:strVal val="#ppt_h"/>
                                          </p:val>
                                        </p:tav>
                                        <p:tav tm="100000">
                                          <p:val>
                                            <p:strVal val="#ppt_h"/>
                                          </p:val>
                                        </p:tav>
                                      </p:tavLst>
                                    </p:anim>
                                    <p:animEffect transition="in" filter="fade">
                                      <p:cBhvr>
                                        <p:cTn id="22" dur="1000"/>
                                        <p:tgtEl>
                                          <p:spTgt spid="20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4" grpId="0"/>
      <p:bldP spid="20496" grpId="0"/>
      <p:bldP spid="2050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Text Box 9"/>
          <p:cNvSpPr txBox="1">
            <a:spLocks noChangeArrowheads="1"/>
          </p:cNvSpPr>
          <p:nvPr/>
        </p:nvSpPr>
        <p:spPr bwMode="auto">
          <a:xfrm>
            <a:off x="0" y="1828800"/>
            <a:ext cx="9012238" cy="3990975"/>
          </a:xfrm>
          <a:prstGeom prst="rect">
            <a:avLst/>
          </a:prstGeom>
          <a:noFill/>
          <a:ln w="9525">
            <a:noFill/>
            <a:miter lim="800000"/>
            <a:headEnd/>
            <a:tailEnd/>
          </a:ln>
          <a:effectLst/>
        </p:spPr>
        <p:txBody>
          <a:bodyPr>
            <a:spAutoFit/>
          </a:bodyPr>
          <a:lstStyle/>
          <a:p>
            <a:r>
              <a:rPr lang="en-US" sz="2800" b="1">
                <a:solidFill>
                  <a:srgbClr val="0000FF"/>
                </a:solidFill>
              </a:rPr>
              <a:t>      </a:t>
            </a:r>
            <a:r>
              <a:rPr lang="en-US" sz="3200" b="1">
                <a:solidFill>
                  <a:srgbClr val="0000FF"/>
                </a:solidFill>
              </a:rPr>
              <a:t>Thấy nói là học trò, vua ra lệnh cho cậu phải đối được một vế đối thì mới tha. Nhìn thấy trên mặt hồ lúc đó có đàn cá đang đuổi nhau, vua tức cảnh đọc vế đối như sau:</a:t>
            </a:r>
          </a:p>
          <a:p>
            <a:r>
              <a:rPr lang="en-US" sz="3200" b="1">
                <a:solidFill>
                  <a:srgbClr val="0000FF"/>
                </a:solidFill>
              </a:rPr>
              <a:t>                     </a:t>
            </a:r>
            <a:r>
              <a:rPr lang="en-US" sz="3200" b="1" i="1">
                <a:solidFill>
                  <a:srgbClr val="0000FF"/>
                </a:solidFill>
              </a:rPr>
              <a:t>Nước trong leo lẻo cá đớp cá</a:t>
            </a:r>
          </a:p>
          <a:p>
            <a:r>
              <a:rPr lang="en-US" sz="3200" b="1">
                <a:solidFill>
                  <a:srgbClr val="0000FF"/>
                </a:solidFill>
              </a:rPr>
              <a:t>       Chẳng cần nghĩ ngợi lâu la gì, Cao Bá Quát lấy cảnh mình đang bị trói, đối lại luôn:</a:t>
            </a:r>
          </a:p>
          <a:p>
            <a:r>
              <a:rPr lang="en-US" sz="3200" b="1">
                <a:solidFill>
                  <a:srgbClr val="0000FF"/>
                </a:solidFill>
              </a:rPr>
              <a:t>              </a:t>
            </a:r>
            <a:r>
              <a:rPr lang="en-US" sz="3200" b="1" i="1">
                <a:solidFill>
                  <a:srgbClr val="0000FF"/>
                </a:solidFill>
              </a:rPr>
              <a:t>Trời nắng chang chang người trói người.</a:t>
            </a:r>
            <a:endParaRPr lang="en-US" sz="3200" b="1">
              <a:solidFill>
                <a:srgbClr val="0000FF"/>
              </a:solidFill>
            </a:endParaRPr>
          </a:p>
        </p:txBody>
      </p:sp>
      <p:sp>
        <p:nvSpPr>
          <p:cNvPr id="24596" name="Text Box 20"/>
          <p:cNvSpPr txBox="1">
            <a:spLocks noChangeArrowheads="1"/>
          </p:cNvSpPr>
          <p:nvPr/>
        </p:nvSpPr>
        <p:spPr bwMode="auto">
          <a:xfrm>
            <a:off x="0" y="1066800"/>
            <a:ext cx="9144000" cy="579438"/>
          </a:xfrm>
          <a:prstGeom prst="rect">
            <a:avLst/>
          </a:prstGeom>
          <a:noFill/>
          <a:ln w="9525">
            <a:noFill/>
            <a:miter lim="800000"/>
            <a:headEnd/>
            <a:tailEnd/>
          </a:ln>
          <a:effectLst/>
        </p:spPr>
        <p:txBody>
          <a:bodyPr>
            <a:spAutoFit/>
          </a:bodyPr>
          <a:lstStyle/>
          <a:p>
            <a:pPr algn="ctr"/>
            <a:r>
              <a:rPr lang="en-US" sz="3200" b="1">
                <a:solidFill>
                  <a:srgbClr val="FF0000"/>
                </a:solidFill>
              </a:rPr>
              <a:t>Đối đáp với vua.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596"/>
                                        </p:tgtEl>
                                        <p:attrNameLst>
                                          <p:attrName>style.visibility</p:attrName>
                                        </p:attrNameLst>
                                      </p:cBhvr>
                                      <p:to>
                                        <p:strVal val="visible"/>
                                      </p:to>
                                    </p:set>
                                    <p:anim calcmode="discrete" valueType="clr">
                                      <p:cBhvr override="childStyle">
                                        <p:cTn id="7" dur="80"/>
                                        <p:tgtEl>
                                          <p:spTgt spid="2459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596"/>
                                        </p:tgtEl>
                                        <p:attrNameLst>
                                          <p:attrName>fillcolor</p:attrName>
                                        </p:attrNameLst>
                                      </p:cBhvr>
                                      <p:tavLst>
                                        <p:tav tm="0">
                                          <p:val>
                                            <p:clrVal>
                                              <a:schemeClr val="accent2"/>
                                            </p:clrVal>
                                          </p:val>
                                        </p:tav>
                                        <p:tav tm="50000">
                                          <p:val>
                                            <p:clrVal>
                                              <a:schemeClr val="hlink"/>
                                            </p:clrVal>
                                          </p:val>
                                        </p:tav>
                                      </p:tavLst>
                                    </p:anim>
                                    <p:set>
                                      <p:cBhvr>
                                        <p:cTn id="9" dur="80"/>
                                        <p:tgtEl>
                                          <p:spTgt spid="2459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4585"/>
                                        </p:tgtEl>
                                        <p:attrNameLst>
                                          <p:attrName>style.visibility</p:attrName>
                                        </p:attrNameLst>
                                      </p:cBhvr>
                                      <p:to>
                                        <p:strVal val="visible"/>
                                      </p:to>
                                    </p:set>
                                    <p:anim calcmode="lin" valueType="num">
                                      <p:cBhvr>
                                        <p:cTn id="14" dur="1000" fill="hold"/>
                                        <p:tgtEl>
                                          <p:spTgt spid="24585"/>
                                        </p:tgtEl>
                                        <p:attrNameLst>
                                          <p:attrName>ppt_w</p:attrName>
                                        </p:attrNameLst>
                                      </p:cBhvr>
                                      <p:tavLst>
                                        <p:tav tm="0">
                                          <p:val>
                                            <p:strVal val="#ppt_w+.3"/>
                                          </p:val>
                                        </p:tav>
                                        <p:tav tm="100000">
                                          <p:val>
                                            <p:strVal val="#ppt_w"/>
                                          </p:val>
                                        </p:tav>
                                      </p:tavLst>
                                    </p:anim>
                                    <p:anim calcmode="lin" valueType="num">
                                      <p:cBhvr>
                                        <p:cTn id="15" dur="1000" fill="hold"/>
                                        <p:tgtEl>
                                          <p:spTgt spid="24585"/>
                                        </p:tgtEl>
                                        <p:attrNameLst>
                                          <p:attrName>ppt_h</p:attrName>
                                        </p:attrNameLst>
                                      </p:cBhvr>
                                      <p:tavLst>
                                        <p:tav tm="0">
                                          <p:val>
                                            <p:strVal val="#ppt_h"/>
                                          </p:val>
                                        </p:tav>
                                        <p:tav tm="100000">
                                          <p:val>
                                            <p:strVal val="#ppt_h"/>
                                          </p:val>
                                        </p:tav>
                                      </p:tavLst>
                                    </p:anim>
                                    <p:animEffect transition="in" filter="fade">
                                      <p:cBhvr>
                                        <p:cTn id="16" dur="1000"/>
                                        <p:tgtEl>
                                          <p:spTgt spid="245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5" grpId="0"/>
      <p:bldP spid="245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7" name="Text Box 7"/>
          <p:cNvSpPr txBox="1">
            <a:spLocks noChangeArrowheads="1"/>
          </p:cNvSpPr>
          <p:nvPr/>
        </p:nvSpPr>
        <p:spPr bwMode="auto">
          <a:xfrm>
            <a:off x="0" y="1600200"/>
            <a:ext cx="8229600" cy="579438"/>
          </a:xfrm>
          <a:prstGeom prst="rect">
            <a:avLst/>
          </a:prstGeom>
          <a:noFill/>
          <a:ln w="9525">
            <a:noFill/>
            <a:miter lim="800000"/>
            <a:headEnd/>
            <a:tailEnd/>
          </a:ln>
          <a:effectLst/>
        </p:spPr>
        <p:txBody>
          <a:bodyPr>
            <a:spAutoFit/>
          </a:bodyPr>
          <a:lstStyle/>
          <a:p>
            <a:pPr>
              <a:spcBef>
                <a:spcPct val="50000"/>
              </a:spcBef>
            </a:pPr>
            <a:r>
              <a:rPr lang="en-US" sz="3200" b="1">
                <a:solidFill>
                  <a:srgbClr val="0000FF"/>
                </a:solidFill>
                <a:cs typeface="Times New Roman" pitchFamily="18" charset="0"/>
              </a:rPr>
              <a:t>1.Vì sao vua bắt Cao Bá Quát phải đối?</a:t>
            </a:r>
          </a:p>
        </p:txBody>
      </p:sp>
      <p:sp>
        <p:nvSpPr>
          <p:cNvPr id="30730" name="Rectangle 10"/>
          <p:cNvSpPr>
            <a:spLocks noChangeArrowheads="1"/>
          </p:cNvSpPr>
          <p:nvPr/>
        </p:nvSpPr>
        <p:spPr bwMode="auto">
          <a:xfrm>
            <a:off x="0" y="3200400"/>
            <a:ext cx="9144000" cy="1066800"/>
          </a:xfrm>
          <a:prstGeom prst="rect">
            <a:avLst/>
          </a:prstGeom>
          <a:noFill/>
          <a:ln w="9525">
            <a:noFill/>
            <a:miter lim="800000"/>
            <a:headEnd/>
            <a:tailEnd/>
          </a:ln>
          <a:effectLst/>
        </p:spPr>
        <p:txBody>
          <a:bodyPr>
            <a:spAutoFit/>
          </a:bodyPr>
          <a:lstStyle/>
          <a:p>
            <a:pPr algn="ctr"/>
            <a:r>
              <a:rPr lang="en-US" sz="3200" i="1">
                <a:solidFill>
                  <a:srgbClr val="660033"/>
                </a:solidFill>
              </a:rPr>
              <a:t> </a:t>
            </a:r>
            <a:r>
              <a:rPr lang="en-US" sz="3200" b="1" i="1">
                <a:solidFill>
                  <a:srgbClr val="660033"/>
                </a:solidFill>
              </a:rPr>
              <a:t>Nước trong leo lẻo cá đớp cá.</a:t>
            </a:r>
          </a:p>
          <a:p>
            <a:r>
              <a:rPr lang="en-US" sz="3200" b="1" i="1">
                <a:solidFill>
                  <a:srgbClr val="660033"/>
                </a:solidFill>
              </a:rPr>
              <a:t>       Trời nắng chang chang người trói người</a:t>
            </a:r>
          </a:p>
        </p:txBody>
      </p:sp>
      <p:sp>
        <p:nvSpPr>
          <p:cNvPr id="30732" name="Text Box 12"/>
          <p:cNvSpPr txBox="1">
            <a:spLocks noChangeArrowheads="1"/>
          </p:cNvSpPr>
          <p:nvPr/>
        </p:nvSpPr>
        <p:spPr bwMode="auto">
          <a:xfrm>
            <a:off x="0" y="2667000"/>
            <a:ext cx="9144000" cy="579438"/>
          </a:xfrm>
          <a:prstGeom prst="rect">
            <a:avLst/>
          </a:prstGeom>
          <a:noFill/>
          <a:ln w="9525">
            <a:noFill/>
            <a:miter lim="800000"/>
            <a:headEnd/>
            <a:tailEnd/>
          </a:ln>
          <a:effectLst/>
        </p:spPr>
        <p:txBody>
          <a:bodyPr>
            <a:spAutoFit/>
          </a:bodyPr>
          <a:lstStyle/>
          <a:p>
            <a:r>
              <a:rPr lang="en-US" sz="3200" b="1">
                <a:solidFill>
                  <a:srgbClr val="0000FF"/>
                </a:solidFill>
              </a:rPr>
              <a:t>2. Hai vế đối trong đoạn chính tả viết như thế nào?</a:t>
            </a:r>
          </a:p>
        </p:txBody>
      </p:sp>
      <p:sp>
        <p:nvSpPr>
          <p:cNvPr id="30737" name="Text Box 17"/>
          <p:cNvSpPr txBox="1">
            <a:spLocks noChangeArrowheads="1"/>
          </p:cNvSpPr>
          <p:nvPr/>
        </p:nvSpPr>
        <p:spPr bwMode="auto">
          <a:xfrm>
            <a:off x="0" y="1066800"/>
            <a:ext cx="9144000" cy="579438"/>
          </a:xfrm>
          <a:prstGeom prst="rect">
            <a:avLst/>
          </a:prstGeom>
          <a:noFill/>
          <a:ln w="9525">
            <a:noFill/>
            <a:miter lim="800000"/>
            <a:headEnd/>
            <a:tailEnd/>
          </a:ln>
          <a:effectLst/>
        </p:spPr>
        <p:txBody>
          <a:bodyPr>
            <a:spAutoFit/>
          </a:bodyPr>
          <a:lstStyle/>
          <a:p>
            <a:pPr algn="ctr"/>
            <a:r>
              <a:rPr lang="en-US" sz="3200" b="1">
                <a:solidFill>
                  <a:srgbClr val="FF0000"/>
                </a:solidFill>
              </a:rPr>
              <a:t>Đối đáp với vua.</a:t>
            </a:r>
          </a:p>
        </p:txBody>
      </p:sp>
      <p:sp>
        <p:nvSpPr>
          <p:cNvPr id="30738" name="Text Box 18"/>
          <p:cNvSpPr txBox="1">
            <a:spLocks noChangeArrowheads="1"/>
          </p:cNvSpPr>
          <p:nvPr/>
        </p:nvSpPr>
        <p:spPr bwMode="auto">
          <a:xfrm>
            <a:off x="0" y="2133600"/>
            <a:ext cx="9144000" cy="579438"/>
          </a:xfrm>
          <a:prstGeom prst="rect">
            <a:avLst/>
          </a:prstGeom>
          <a:noFill/>
          <a:ln w="9525">
            <a:noFill/>
            <a:miter lim="800000"/>
            <a:headEnd/>
            <a:tailEnd/>
          </a:ln>
          <a:effectLst/>
        </p:spPr>
        <p:txBody>
          <a:bodyPr>
            <a:spAutoFit/>
          </a:bodyPr>
          <a:lstStyle/>
          <a:p>
            <a:r>
              <a:rPr lang="en-US" sz="3200" b="1">
                <a:solidFill>
                  <a:srgbClr val="660033"/>
                </a:solidFill>
              </a:rPr>
              <a:t>- Vì: nghe nói cậu là học trò</a:t>
            </a:r>
          </a:p>
        </p:txBody>
      </p:sp>
      <p:sp>
        <p:nvSpPr>
          <p:cNvPr id="30739" name="Text Box 19"/>
          <p:cNvSpPr txBox="1">
            <a:spLocks noChangeArrowheads="1"/>
          </p:cNvSpPr>
          <p:nvPr/>
        </p:nvSpPr>
        <p:spPr bwMode="auto">
          <a:xfrm>
            <a:off x="0" y="4191000"/>
            <a:ext cx="9144000" cy="579438"/>
          </a:xfrm>
          <a:prstGeom prst="rect">
            <a:avLst/>
          </a:prstGeom>
          <a:noFill/>
          <a:ln w="9525">
            <a:noFill/>
            <a:miter lim="800000"/>
            <a:headEnd/>
            <a:tailEnd/>
          </a:ln>
          <a:effectLst/>
        </p:spPr>
        <p:txBody>
          <a:bodyPr>
            <a:spAutoFit/>
          </a:bodyPr>
          <a:lstStyle/>
          <a:p>
            <a:pPr>
              <a:spcBef>
                <a:spcPct val="50000"/>
              </a:spcBef>
            </a:pPr>
            <a:r>
              <a:rPr lang="en-US" sz="3200" b="1">
                <a:solidFill>
                  <a:srgbClr val="0000FF"/>
                </a:solidFill>
              </a:rPr>
              <a:t>3. Đoạn văn có mấy câu?</a:t>
            </a:r>
          </a:p>
        </p:txBody>
      </p:sp>
      <p:sp>
        <p:nvSpPr>
          <p:cNvPr id="30740" name="Text Box 20"/>
          <p:cNvSpPr txBox="1">
            <a:spLocks noChangeArrowheads="1"/>
          </p:cNvSpPr>
          <p:nvPr/>
        </p:nvSpPr>
        <p:spPr bwMode="auto">
          <a:xfrm>
            <a:off x="0" y="4724400"/>
            <a:ext cx="9144000" cy="579438"/>
          </a:xfrm>
          <a:prstGeom prst="rect">
            <a:avLst/>
          </a:prstGeom>
          <a:noFill/>
          <a:ln w="9525">
            <a:noFill/>
            <a:miter lim="800000"/>
            <a:headEnd/>
            <a:tailEnd/>
          </a:ln>
          <a:effectLst/>
        </p:spPr>
        <p:txBody>
          <a:bodyPr>
            <a:spAutoFit/>
          </a:bodyPr>
          <a:lstStyle/>
          <a:p>
            <a:pPr>
              <a:spcBef>
                <a:spcPct val="50000"/>
              </a:spcBef>
            </a:pPr>
            <a:r>
              <a:rPr lang="en-US" sz="3200" b="1">
                <a:solidFill>
                  <a:srgbClr val="660033"/>
                </a:solidFill>
              </a:rPr>
              <a:t>- Đoạn văn có 5 câu.</a:t>
            </a:r>
          </a:p>
        </p:txBody>
      </p:sp>
      <p:sp>
        <p:nvSpPr>
          <p:cNvPr id="30741" name="Text Box 21"/>
          <p:cNvSpPr txBox="1">
            <a:spLocks noChangeArrowheads="1"/>
          </p:cNvSpPr>
          <p:nvPr/>
        </p:nvSpPr>
        <p:spPr bwMode="auto">
          <a:xfrm>
            <a:off x="0" y="5257800"/>
            <a:ext cx="9144000" cy="579438"/>
          </a:xfrm>
          <a:prstGeom prst="rect">
            <a:avLst/>
          </a:prstGeom>
          <a:noFill/>
          <a:ln w="9525">
            <a:noFill/>
            <a:miter lim="800000"/>
            <a:headEnd/>
            <a:tailEnd/>
          </a:ln>
          <a:effectLst/>
        </p:spPr>
        <p:txBody>
          <a:bodyPr>
            <a:spAutoFit/>
          </a:bodyPr>
          <a:lstStyle/>
          <a:p>
            <a:pPr>
              <a:spcBef>
                <a:spcPct val="50000"/>
              </a:spcBef>
            </a:pPr>
            <a:r>
              <a:rPr lang="en-US" sz="3200" b="1">
                <a:solidFill>
                  <a:srgbClr val="0000FF"/>
                </a:solidFill>
              </a:rPr>
              <a:t>4. Đoạn văn có những chữ nào cần viết hoa?</a:t>
            </a:r>
          </a:p>
        </p:txBody>
      </p:sp>
      <p:sp>
        <p:nvSpPr>
          <p:cNvPr id="30742" name="Text Box 22"/>
          <p:cNvSpPr txBox="1">
            <a:spLocks noChangeArrowheads="1"/>
          </p:cNvSpPr>
          <p:nvPr/>
        </p:nvSpPr>
        <p:spPr bwMode="auto">
          <a:xfrm>
            <a:off x="0" y="5791200"/>
            <a:ext cx="9144000" cy="946150"/>
          </a:xfrm>
          <a:prstGeom prst="rect">
            <a:avLst/>
          </a:prstGeom>
          <a:noFill/>
          <a:ln w="9525">
            <a:noFill/>
            <a:miter lim="800000"/>
            <a:headEnd/>
            <a:tailEnd/>
          </a:ln>
          <a:effectLst/>
        </p:spPr>
        <p:txBody>
          <a:bodyPr>
            <a:spAutoFit/>
          </a:bodyPr>
          <a:lstStyle/>
          <a:p>
            <a:r>
              <a:rPr lang="en-US" sz="2800" b="1">
                <a:solidFill>
                  <a:srgbClr val="660033"/>
                </a:solidFill>
              </a:rPr>
              <a:t>- Những chữ đầu câu: Thấy, Nhìn, Nước, Chẳng, Trời.</a:t>
            </a:r>
          </a:p>
          <a:p>
            <a:r>
              <a:rPr lang="en-US" sz="2800" b="1">
                <a:solidFill>
                  <a:srgbClr val="660033"/>
                </a:solidFill>
              </a:rPr>
              <a:t>- Tên riêng: Cao Bá Quát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0727">
                                            <p:txEl>
                                              <p:pRg st="0" end="0"/>
                                            </p:txEl>
                                          </p:spTgt>
                                        </p:tgtEl>
                                        <p:attrNameLst>
                                          <p:attrName>style.visibility</p:attrName>
                                        </p:attrNameLst>
                                      </p:cBhvr>
                                      <p:to>
                                        <p:strVal val="visible"/>
                                      </p:to>
                                    </p:set>
                                    <p:anim calcmode="discrete" valueType="clr">
                                      <p:cBhvr override="childStyle">
                                        <p:cTn id="7" dur="80"/>
                                        <p:tgtEl>
                                          <p:spTgt spid="3072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2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072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0738"/>
                                        </p:tgtEl>
                                        <p:attrNameLst>
                                          <p:attrName>style.visibility</p:attrName>
                                        </p:attrNameLst>
                                      </p:cBhvr>
                                      <p:to>
                                        <p:strVal val="visible"/>
                                      </p:to>
                                    </p:set>
                                    <p:anim calcmode="discrete" valueType="clr">
                                      <p:cBhvr override="childStyle">
                                        <p:cTn id="14" dur="80"/>
                                        <p:tgtEl>
                                          <p:spTgt spid="3073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38"/>
                                        </p:tgtEl>
                                        <p:attrNameLst>
                                          <p:attrName>fillcolor</p:attrName>
                                        </p:attrNameLst>
                                      </p:cBhvr>
                                      <p:tavLst>
                                        <p:tav tm="0">
                                          <p:val>
                                            <p:clrVal>
                                              <a:schemeClr val="accent2"/>
                                            </p:clrVal>
                                          </p:val>
                                        </p:tav>
                                        <p:tav tm="50000">
                                          <p:val>
                                            <p:clrVal>
                                              <a:schemeClr val="hlink"/>
                                            </p:clrVal>
                                          </p:val>
                                        </p:tav>
                                      </p:tavLst>
                                    </p:anim>
                                    <p:set>
                                      <p:cBhvr>
                                        <p:cTn id="16" dur="80"/>
                                        <p:tgtEl>
                                          <p:spTgt spid="30738"/>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0732"/>
                                        </p:tgtEl>
                                        <p:attrNameLst>
                                          <p:attrName>style.visibility</p:attrName>
                                        </p:attrNameLst>
                                      </p:cBhvr>
                                      <p:to>
                                        <p:strVal val="visible"/>
                                      </p:to>
                                    </p:set>
                                    <p:anim calcmode="discrete" valueType="clr">
                                      <p:cBhvr override="childStyle">
                                        <p:cTn id="21" dur="80"/>
                                        <p:tgtEl>
                                          <p:spTgt spid="3073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0732"/>
                                        </p:tgtEl>
                                        <p:attrNameLst>
                                          <p:attrName>fillcolor</p:attrName>
                                        </p:attrNameLst>
                                      </p:cBhvr>
                                      <p:tavLst>
                                        <p:tav tm="0">
                                          <p:val>
                                            <p:clrVal>
                                              <a:schemeClr val="accent2"/>
                                            </p:clrVal>
                                          </p:val>
                                        </p:tav>
                                        <p:tav tm="50000">
                                          <p:val>
                                            <p:clrVal>
                                              <a:schemeClr val="hlink"/>
                                            </p:clrVal>
                                          </p:val>
                                        </p:tav>
                                      </p:tavLst>
                                    </p:anim>
                                    <p:set>
                                      <p:cBhvr>
                                        <p:cTn id="23" dur="80"/>
                                        <p:tgtEl>
                                          <p:spTgt spid="30732"/>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0730"/>
                                        </p:tgtEl>
                                        <p:attrNameLst>
                                          <p:attrName>style.visibility</p:attrName>
                                        </p:attrNameLst>
                                      </p:cBhvr>
                                      <p:to>
                                        <p:strVal val="visible"/>
                                      </p:to>
                                    </p:set>
                                    <p:anim calcmode="discrete" valueType="clr">
                                      <p:cBhvr override="childStyle">
                                        <p:cTn id="28" dur="80"/>
                                        <p:tgtEl>
                                          <p:spTgt spid="30730"/>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0730"/>
                                        </p:tgtEl>
                                        <p:attrNameLst>
                                          <p:attrName>fillcolor</p:attrName>
                                        </p:attrNameLst>
                                      </p:cBhvr>
                                      <p:tavLst>
                                        <p:tav tm="0">
                                          <p:val>
                                            <p:clrVal>
                                              <a:schemeClr val="accent2"/>
                                            </p:clrVal>
                                          </p:val>
                                        </p:tav>
                                        <p:tav tm="50000">
                                          <p:val>
                                            <p:clrVal>
                                              <a:schemeClr val="hlink"/>
                                            </p:clrVal>
                                          </p:val>
                                        </p:tav>
                                      </p:tavLst>
                                    </p:anim>
                                    <p:set>
                                      <p:cBhvr>
                                        <p:cTn id="30" dur="80"/>
                                        <p:tgtEl>
                                          <p:spTgt spid="30730"/>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0739"/>
                                        </p:tgtEl>
                                        <p:attrNameLst>
                                          <p:attrName>style.visibility</p:attrName>
                                        </p:attrNameLst>
                                      </p:cBhvr>
                                      <p:to>
                                        <p:strVal val="visible"/>
                                      </p:to>
                                    </p:set>
                                    <p:anim calcmode="discrete" valueType="clr">
                                      <p:cBhvr override="childStyle">
                                        <p:cTn id="35" dur="80"/>
                                        <p:tgtEl>
                                          <p:spTgt spid="30739"/>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0739"/>
                                        </p:tgtEl>
                                        <p:attrNameLst>
                                          <p:attrName>fillcolor</p:attrName>
                                        </p:attrNameLst>
                                      </p:cBhvr>
                                      <p:tavLst>
                                        <p:tav tm="0">
                                          <p:val>
                                            <p:clrVal>
                                              <a:schemeClr val="accent2"/>
                                            </p:clrVal>
                                          </p:val>
                                        </p:tav>
                                        <p:tav tm="50000">
                                          <p:val>
                                            <p:clrVal>
                                              <a:schemeClr val="hlink"/>
                                            </p:clrVal>
                                          </p:val>
                                        </p:tav>
                                      </p:tavLst>
                                    </p:anim>
                                    <p:set>
                                      <p:cBhvr>
                                        <p:cTn id="37" dur="80"/>
                                        <p:tgtEl>
                                          <p:spTgt spid="30739"/>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30740"/>
                                        </p:tgtEl>
                                        <p:attrNameLst>
                                          <p:attrName>style.visibility</p:attrName>
                                        </p:attrNameLst>
                                      </p:cBhvr>
                                      <p:to>
                                        <p:strVal val="visible"/>
                                      </p:to>
                                    </p:set>
                                    <p:anim calcmode="discrete" valueType="clr">
                                      <p:cBhvr override="childStyle">
                                        <p:cTn id="42" dur="80"/>
                                        <p:tgtEl>
                                          <p:spTgt spid="30740"/>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30740"/>
                                        </p:tgtEl>
                                        <p:attrNameLst>
                                          <p:attrName>fillcolor</p:attrName>
                                        </p:attrNameLst>
                                      </p:cBhvr>
                                      <p:tavLst>
                                        <p:tav tm="0">
                                          <p:val>
                                            <p:clrVal>
                                              <a:schemeClr val="accent2"/>
                                            </p:clrVal>
                                          </p:val>
                                        </p:tav>
                                        <p:tav tm="50000">
                                          <p:val>
                                            <p:clrVal>
                                              <a:schemeClr val="hlink"/>
                                            </p:clrVal>
                                          </p:val>
                                        </p:tav>
                                      </p:tavLst>
                                    </p:anim>
                                    <p:set>
                                      <p:cBhvr>
                                        <p:cTn id="44" dur="80"/>
                                        <p:tgtEl>
                                          <p:spTgt spid="30740"/>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30741"/>
                                        </p:tgtEl>
                                        <p:attrNameLst>
                                          <p:attrName>style.visibility</p:attrName>
                                        </p:attrNameLst>
                                      </p:cBhvr>
                                      <p:to>
                                        <p:strVal val="visible"/>
                                      </p:to>
                                    </p:set>
                                    <p:anim calcmode="discrete" valueType="clr">
                                      <p:cBhvr override="childStyle">
                                        <p:cTn id="49" dur="80"/>
                                        <p:tgtEl>
                                          <p:spTgt spid="30741"/>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0741"/>
                                        </p:tgtEl>
                                        <p:attrNameLst>
                                          <p:attrName>fillcolor</p:attrName>
                                        </p:attrNameLst>
                                      </p:cBhvr>
                                      <p:tavLst>
                                        <p:tav tm="0">
                                          <p:val>
                                            <p:clrVal>
                                              <a:schemeClr val="accent2"/>
                                            </p:clrVal>
                                          </p:val>
                                        </p:tav>
                                        <p:tav tm="50000">
                                          <p:val>
                                            <p:clrVal>
                                              <a:schemeClr val="hlink"/>
                                            </p:clrVal>
                                          </p:val>
                                        </p:tav>
                                      </p:tavLst>
                                    </p:anim>
                                    <p:set>
                                      <p:cBhvr>
                                        <p:cTn id="51" dur="80"/>
                                        <p:tgtEl>
                                          <p:spTgt spid="30741"/>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30742"/>
                                        </p:tgtEl>
                                        <p:attrNameLst>
                                          <p:attrName>style.visibility</p:attrName>
                                        </p:attrNameLst>
                                      </p:cBhvr>
                                      <p:to>
                                        <p:strVal val="visible"/>
                                      </p:to>
                                    </p:set>
                                    <p:anim calcmode="discrete" valueType="clr">
                                      <p:cBhvr override="childStyle">
                                        <p:cTn id="56" dur="80"/>
                                        <p:tgtEl>
                                          <p:spTgt spid="30742"/>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30742"/>
                                        </p:tgtEl>
                                        <p:attrNameLst>
                                          <p:attrName>fillcolor</p:attrName>
                                        </p:attrNameLst>
                                      </p:cBhvr>
                                      <p:tavLst>
                                        <p:tav tm="0">
                                          <p:val>
                                            <p:clrVal>
                                              <a:schemeClr val="accent2"/>
                                            </p:clrVal>
                                          </p:val>
                                        </p:tav>
                                        <p:tav tm="50000">
                                          <p:val>
                                            <p:clrVal>
                                              <a:schemeClr val="hlink"/>
                                            </p:clrVal>
                                          </p:val>
                                        </p:tav>
                                      </p:tavLst>
                                    </p:anim>
                                    <p:set>
                                      <p:cBhvr>
                                        <p:cTn id="58" dur="80"/>
                                        <p:tgtEl>
                                          <p:spTgt spid="307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0" grpId="0"/>
      <p:bldP spid="30732" grpId="0"/>
      <p:bldP spid="30738" grpId="0"/>
      <p:bldP spid="30739" grpId="0"/>
      <p:bldP spid="30740" grpId="0"/>
      <p:bldP spid="30741" grpId="0"/>
      <p:bldP spid="307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8" name="Text Box 10"/>
          <p:cNvSpPr txBox="1">
            <a:spLocks noChangeArrowheads="1"/>
          </p:cNvSpPr>
          <p:nvPr/>
        </p:nvSpPr>
        <p:spPr bwMode="auto">
          <a:xfrm>
            <a:off x="838200" y="2895600"/>
            <a:ext cx="7620000" cy="1066800"/>
          </a:xfrm>
          <a:prstGeom prst="rect">
            <a:avLst/>
          </a:prstGeom>
          <a:noFill/>
          <a:ln w="9525">
            <a:noFill/>
            <a:miter lim="800000"/>
            <a:headEnd/>
            <a:tailEnd/>
          </a:ln>
          <a:effectLst/>
        </p:spPr>
        <p:txBody>
          <a:bodyPr>
            <a:spAutoFit/>
          </a:bodyPr>
          <a:lstStyle/>
          <a:p>
            <a:r>
              <a:rPr lang="en-US" sz="3200" b="1">
                <a:solidFill>
                  <a:srgbClr val="0000FF"/>
                </a:solidFill>
              </a:rPr>
              <a:t>- nghĩ ngợi, tức cảnh, vế đối, leo lẻo, cá đớp cá, Cao Bá Quát</a:t>
            </a:r>
          </a:p>
        </p:txBody>
      </p:sp>
      <p:pic>
        <p:nvPicPr>
          <p:cNvPr id="32789" name="Picture 21"/>
          <p:cNvPicPr>
            <a:picLocks noChangeAspect="1" noChangeArrowheads="1"/>
          </p:cNvPicPr>
          <p:nvPr/>
        </p:nvPicPr>
        <p:blipFill>
          <a:blip r:embed="rId2"/>
          <a:srcRect/>
          <a:stretch>
            <a:fillRect/>
          </a:stretch>
        </p:blipFill>
        <p:spPr bwMode="auto">
          <a:xfrm>
            <a:off x="0" y="3962400"/>
            <a:ext cx="2200275" cy="2895600"/>
          </a:xfrm>
          <a:prstGeom prst="rect">
            <a:avLst/>
          </a:prstGeom>
          <a:noFill/>
        </p:spPr>
      </p:pic>
      <p:pic>
        <p:nvPicPr>
          <p:cNvPr id="32790" name="Picture 22" descr="POINSET3"/>
          <p:cNvPicPr>
            <a:picLocks noChangeAspect="1" noChangeArrowheads="1"/>
          </p:cNvPicPr>
          <p:nvPr/>
        </p:nvPicPr>
        <p:blipFill>
          <a:blip r:embed="rId3"/>
          <a:srcRect/>
          <a:stretch>
            <a:fillRect/>
          </a:stretch>
        </p:blipFill>
        <p:spPr bwMode="auto">
          <a:xfrm>
            <a:off x="6934200" y="3962400"/>
            <a:ext cx="2209800" cy="2895600"/>
          </a:xfrm>
          <a:prstGeom prst="rect">
            <a:avLst/>
          </a:prstGeom>
          <a:noFill/>
        </p:spPr>
      </p:pic>
      <p:pic>
        <p:nvPicPr>
          <p:cNvPr id="32793" name="Picture 25" descr="1064982z6po9vz212"/>
          <p:cNvPicPr>
            <a:picLocks noChangeAspect="1" noChangeArrowheads="1" noCrop="1"/>
          </p:cNvPicPr>
          <p:nvPr/>
        </p:nvPicPr>
        <p:blipFill>
          <a:blip r:embed="rId4"/>
          <a:srcRect/>
          <a:stretch>
            <a:fillRect/>
          </a:stretch>
        </p:blipFill>
        <p:spPr bwMode="auto">
          <a:xfrm rot="16200000">
            <a:off x="4419600" y="3810000"/>
            <a:ext cx="762000" cy="5334000"/>
          </a:xfrm>
          <a:prstGeom prst="rect">
            <a:avLst/>
          </a:prstGeom>
          <a:noFill/>
        </p:spPr>
      </p:pic>
      <p:sp>
        <p:nvSpPr>
          <p:cNvPr id="32795" name="WordArt 27"/>
          <p:cNvSpPr>
            <a:spLocks noChangeArrowheads="1" noChangeShapeType="1" noTextEdit="1"/>
          </p:cNvSpPr>
          <p:nvPr/>
        </p:nvSpPr>
        <p:spPr bwMode="auto">
          <a:xfrm>
            <a:off x="609600" y="2209800"/>
            <a:ext cx="2847975" cy="523875"/>
          </a:xfrm>
          <a:prstGeom prst="rect">
            <a:avLst/>
          </a:prstGeom>
        </p:spPr>
        <p:txBody>
          <a:bodyPr wrap="none" fromWordArt="1">
            <a:prstTxWarp prst="textPlain">
              <a:avLst>
                <a:gd name="adj" fmla="val 50000"/>
              </a:avLst>
            </a:prstTxWarp>
          </a:bodyPr>
          <a:lstStyle/>
          <a:p>
            <a:pPr algn="ctr"/>
            <a:r>
              <a:rPr lang="en-US" sz="3600" b="1" kern="10">
                <a:ln w="9525">
                  <a:solidFill>
                    <a:srgbClr val="FF0000"/>
                  </a:solidFill>
                  <a:round/>
                  <a:headEnd/>
                  <a:tailEnd/>
                </a:ln>
                <a:solidFill>
                  <a:srgbClr val="000000"/>
                </a:solidFill>
                <a:effectLst>
                  <a:outerShdw dist="45791" dir="2021404" algn="ctr" rotWithShape="0">
                    <a:srgbClr val="B2B2B2">
                      <a:alpha val="80000"/>
                    </a:srgbClr>
                  </a:outerShdw>
                </a:effectLst>
                <a:latin typeface="Times New Roman"/>
                <a:cs typeface="Times New Roman"/>
              </a:rPr>
              <a:t>LUYỆN VIẾT</a:t>
            </a:r>
          </a:p>
        </p:txBody>
      </p:sp>
      <p:sp>
        <p:nvSpPr>
          <p:cNvPr id="32798" name="Text Box 30"/>
          <p:cNvSpPr txBox="1">
            <a:spLocks noChangeArrowheads="1"/>
          </p:cNvSpPr>
          <p:nvPr/>
        </p:nvSpPr>
        <p:spPr bwMode="auto">
          <a:xfrm>
            <a:off x="0" y="1066800"/>
            <a:ext cx="9144000" cy="579438"/>
          </a:xfrm>
          <a:prstGeom prst="rect">
            <a:avLst/>
          </a:prstGeom>
          <a:noFill/>
          <a:ln w="9525">
            <a:noFill/>
            <a:miter lim="800000"/>
            <a:headEnd/>
            <a:tailEnd/>
          </a:ln>
          <a:effectLst/>
        </p:spPr>
        <p:txBody>
          <a:bodyPr>
            <a:spAutoFit/>
          </a:bodyPr>
          <a:lstStyle/>
          <a:p>
            <a:pPr algn="ctr"/>
            <a:r>
              <a:rPr lang="en-US" sz="3200" b="1">
                <a:solidFill>
                  <a:srgbClr val="FF0000"/>
                </a:solidFill>
              </a:rPr>
              <a:t>Đối đáp với vua.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95"/>
                                        </p:tgtEl>
                                        <p:attrNameLst>
                                          <p:attrName>style.visibility</p:attrName>
                                        </p:attrNameLst>
                                      </p:cBhvr>
                                      <p:to>
                                        <p:strVal val="visible"/>
                                      </p:to>
                                    </p:set>
                                    <p:anim calcmode="lin" valueType="num">
                                      <p:cBhvr additive="base">
                                        <p:cTn id="7" dur="500" fill="hold"/>
                                        <p:tgtEl>
                                          <p:spTgt spid="32795"/>
                                        </p:tgtEl>
                                        <p:attrNameLst>
                                          <p:attrName>ppt_x</p:attrName>
                                        </p:attrNameLst>
                                      </p:cBhvr>
                                      <p:tavLst>
                                        <p:tav tm="0">
                                          <p:val>
                                            <p:strVal val="#ppt_x"/>
                                          </p:val>
                                        </p:tav>
                                        <p:tav tm="100000">
                                          <p:val>
                                            <p:strVal val="#ppt_x"/>
                                          </p:val>
                                        </p:tav>
                                      </p:tavLst>
                                    </p:anim>
                                    <p:anim calcmode="lin" valueType="num">
                                      <p:cBhvr additive="base">
                                        <p:cTn id="8" dur="500" fill="hold"/>
                                        <p:tgtEl>
                                          <p:spTgt spid="327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nodeType="clickEffect">
                                  <p:stCondLst>
                                    <p:cond delay="0"/>
                                  </p:stCondLst>
                                  <p:childTnLst>
                                    <p:set>
                                      <p:cBhvr>
                                        <p:cTn id="12" dur="1" fill="hold">
                                          <p:stCondLst>
                                            <p:cond delay="0"/>
                                          </p:stCondLst>
                                        </p:cTn>
                                        <p:tgtEl>
                                          <p:spTgt spid="32778">
                                            <p:txEl>
                                              <p:pRg st="0" end="0"/>
                                            </p:txEl>
                                          </p:spTgt>
                                        </p:tgtEl>
                                        <p:attrNameLst>
                                          <p:attrName>style.visibility</p:attrName>
                                        </p:attrNameLst>
                                      </p:cBhvr>
                                      <p:to>
                                        <p:strVal val="visible"/>
                                      </p:to>
                                    </p:set>
                                    <p:anim calcmode="lin" valueType="num">
                                      <p:cBhvr>
                                        <p:cTn id="13" dur="1000" fill="hold"/>
                                        <p:tgtEl>
                                          <p:spTgt spid="32778">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2778">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277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5"/>
          <p:cNvSpPr txBox="1">
            <a:spLocks noChangeArrowheads="1"/>
          </p:cNvSpPr>
          <p:nvPr/>
        </p:nvSpPr>
        <p:spPr bwMode="auto">
          <a:xfrm>
            <a:off x="3336925" y="-57150"/>
            <a:ext cx="184150" cy="579438"/>
          </a:xfrm>
          <a:prstGeom prst="rect">
            <a:avLst/>
          </a:prstGeom>
          <a:noFill/>
          <a:ln w="9525">
            <a:noFill/>
            <a:miter lim="800000"/>
            <a:headEnd/>
            <a:tailEnd/>
          </a:ln>
          <a:effectLst/>
        </p:spPr>
        <p:txBody>
          <a:bodyPr wrap="none">
            <a:spAutoFit/>
          </a:bodyPr>
          <a:lstStyle/>
          <a:p>
            <a:endParaRPr lang="en-US" sz="3200"/>
          </a:p>
        </p:txBody>
      </p:sp>
      <p:sp>
        <p:nvSpPr>
          <p:cNvPr id="8198" name="Text Box 6"/>
          <p:cNvSpPr txBox="1">
            <a:spLocks noChangeArrowheads="1"/>
          </p:cNvSpPr>
          <p:nvPr/>
        </p:nvSpPr>
        <p:spPr bwMode="auto">
          <a:xfrm>
            <a:off x="2498725" y="400050"/>
            <a:ext cx="184150" cy="579438"/>
          </a:xfrm>
          <a:prstGeom prst="rect">
            <a:avLst/>
          </a:prstGeom>
          <a:noFill/>
          <a:ln w="9525">
            <a:noFill/>
            <a:miter lim="800000"/>
            <a:headEnd/>
            <a:tailEnd/>
          </a:ln>
          <a:effectLst/>
        </p:spPr>
        <p:txBody>
          <a:bodyPr wrap="none">
            <a:spAutoFit/>
          </a:bodyPr>
          <a:lstStyle/>
          <a:p>
            <a:endParaRPr lang="en-US" sz="3200"/>
          </a:p>
        </p:txBody>
      </p:sp>
      <p:sp>
        <p:nvSpPr>
          <p:cNvPr id="8199" name="Text Box 7"/>
          <p:cNvSpPr txBox="1">
            <a:spLocks noChangeArrowheads="1"/>
          </p:cNvSpPr>
          <p:nvPr/>
        </p:nvSpPr>
        <p:spPr bwMode="auto">
          <a:xfrm>
            <a:off x="609600" y="1143000"/>
            <a:ext cx="184150" cy="579438"/>
          </a:xfrm>
          <a:prstGeom prst="rect">
            <a:avLst/>
          </a:prstGeom>
          <a:noFill/>
          <a:ln w="9525">
            <a:noFill/>
            <a:miter lim="800000"/>
            <a:headEnd/>
            <a:tailEnd/>
          </a:ln>
          <a:effectLst/>
        </p:spPr>
        <p:txBody>
          <a:bodyPr wrap="none">
            <a:spAutoFit/>
          </a:bodyPr>
          <a:lstStyle/>
          <a:p>
            <a:endParaRPr lang="en-US" sz="3200"/>
          </a:p>
        </p:txBody>
      </p:sp>
      <p:sp>
        <p:nvSpPr>
          <p:cNvPr id="8200" name="Text Box 8"/>
          <p:cNvSpPr txBox="1">
            <a:spLocks noChangeArrowheads="1"/>
          </p:cNvSpPr>
          <p:nvPr/>
        </p:nvSpPr>
        <p:spPr bwMode="auto">
          <a:xfrm>
            <a:off x="822325" y="2093913"/>
            <a:ext cx="184150" cy="366712"/>
          </a:xfrm>
          <a:prstGeom prst="rect">
            <a:avLst/>
          </a:prstGeom>
          <a:noFill/>
          <a:ln w="9525">
            <a:noFill/>
            <a:miter lim="800000"/>
            <a:headEnd/>
            <a:tailEnd/>
          </a:ln>
          <a:effectLst/>
        </p:spPr>
        <p:txBody>
          <a:bodyPr wrap="none">
            <a:spAutoFit/>
          </a:bodyPr>
          <a:lstStyle/>
          <a:p>
            <a:endParaRPr lang="en-US">
              <a:latin typeface="Arial" charset="0"/>
            </a:endParaRPr>
          </a:p>
        </p:txBody>
      </p:sp>
      <p:sp>
        <p:nvSpPr>
          <p:cNvPr id="8202" name="Text Box 10"/>
          <p:cNvSpPr txBox="1">
            <a:spLocks noChangeArrowheads="1"/>
          </p:cNvSpPr>
          <p:nvPr/>
        </p:nvSpPr>
        <p:spPr bwMode="auto">
          <a:xfrm>
            <a:off x="0" y="1676400"/>
            <a:ext cx="2493963" cy="579438"/>
          </a:xfrm>
          <a:prstGeom prst="rect">
            <a:avLst/>
          </a:prstGeom>
          <a:noFill/>
          <a:ln w="9525">
            <a:noFill/>
            <a:miter lim="800000"/>
            <a:headEnd/>
            <a:tailEnd/>
          </a:ln>
          <a:effectLst/>
        </p:spPr>
        <p:txBody>
          <a:bodyPr wrap="none">
            <a:spAutoFit/>
          </a:bodyPr>
          <a:lstStyle/>
          <a:p>
            <a:r>
              <a:rPr lang="en-US" sz="3200" b="1">
                <a:solidFill>
                  <a:srgbClr val="3333CC"/>
                </a:solidFill>
              </a:rPr>
              <a:t>2.Tìm các từ:</a:t>
            </a:r>
          </a:p>
        </p:txBody>
      </p:sp>
      <p:sp>
        <p:nvSpPr>
          <p:cNvPr id="8203" name="Text Box 11"/>
          <p:cNvSpPr txBox="1">
            <a:spLocks noChangeArrowheads="1"/>
          </p:cNvSpPr>
          <p:nvPr/>
        </p:nvSpPr>
        <p:spPr bwMode="auto">
          <a:xfrm>
            <a:off x="974725" y="1819275"/>
            <a:ext cx="184150" cy="519113"/>
          </a:xfrm>
          <a:prstGeom prst="rect">
            <a:avLst/>
          </a:prstGeom>
          <a:noFill/>
          <a:ln w="9525">
            <a:noFill/>
            <a:miter lim="800000"/>
            <a:headEnd/>
            <a:tailEnd/>
          </a:ln>
          <a:effectLst/>
        </p:spPr>
        <p:txBody>
          <a:bodyPr wrap="none">
            <a:spAutoFit/>
          </a:bodyPr>
          <a:lstStyle/>
          <a:p>
            <a:endParaRPr lang="en-US" sz="2800"/>
          </a:p>
        </p:txBody>
      </p:sp>
      <p:sp>
        <p:nvSpPr>
          <p:cNvPr id="8206" name="Text Box 14"/>
          <p:cNvSpPr txBox="1">
            <a:spLocks noChangeArrowheads="1"/>
          </p:cNvSpPr>
          <p:nvPr/>
        </p:nvSpPr>
        <p:spPr bwMode="auto">
          <a:xfrm>
            <a:off x="1279525" y="4989513"/>
            <a:ext cx="184150" cy="366712"/>
          </a:xfrm>
          <a:prstGeom prst="rect">
            <a:avLst/>
          </a:prstGeom>
          <a:noFill/>
          <a:ln w="9525">
            <a:noFill/>
            <a:miter lim="800000"/>
            <a:headEnd/>
            <a:tailEnd/>
          </a:ln>
          <a:effectLst/>
        </p:spPr>
        <p:txBody>
          <a:bodyPr wrap="none">
            <a:spAutoFit/>
          </a:bodyPr>
          <a:lstStyle/>
          <a:p>
            <a:endParaRPr lang="en-US">
              <a:latin typeface="Arial" charset="0"/>
            </a:endParaRPr>
          </a:p>
        </p:txBody>
      </p:sp>
      <p:pic>
        <p:nvPicPr>
          <p:cNvPr id="8212" name="Picture 20" descr="_7sMFfawcCl0NM"/>
          <p:cNvPicPr>
            <a:picLocks noChangeAspect="1" noChangeArrowheads="1"/>
          </p:cNvPicPr>
          <p:nvPr/>
        </p:nvPicPr>
        <p:blipFill>
          <a:blip r:embed="rId2"/>
          <a:srcRect/>
          <a:stretch>
            <a:fillRect/>
          </a:stretch>
        </p:blipFill>
        <p:spPr bwMode="auto">
          <a:xfrm>
            <a:off x="0" y="3848100"/>
            <a:ext cx="4191000" cy="3009900"/>
          </a:xfrm>
          <a:prstGeom prst="rect">
            <a:avLst/>
          </a:prstGeom>
          <a:noFill/>
        </p:spPr>
      </p:pic>
      <p:pic>
        <p:nvPicPr>
          <p:cNvPr id="8214" name="Picture 22" descr="fw_axs1zdAwdtM"/>
          <p:cNvPicPr>
            <a:picLocks noChangeAspect="1" noChangeArrowheads="1"/>
          </p:cNvPicPr>
          <p:nvPr/>
        </p:nvPicPr>
        <p:blipFill>
          <a:blip r:embed="rId3"/>
          <a:srcRect/>
          <a:stretch>
            <a:fillRect/>
          </a:stretch>
        </p:blipFill>
        <p:spPr bwMode="auto">
          <a:xfrm>
            <a:off x="5791200" y="3886200"/>
            <a:ext cx="3352800" cy="2971800"/>
          </a:xfrm>
          <a:prstGeom prst="rect">
            <a:avLst/>
          </a:prstGeom>
          <a:noFill/>
        </p:spPr>
      </p:pic>
      <p:sp>
        <p:nvSpPr>
          <p:cNvPr id="8215" name="Text Box 23"/>
          <p:cNvSpPr txBox="1">
            <a:spLocks noChangeArrowheads="1"/>
          </p:cNvSpPr>
          <p:nvPr/>
        </p:nvSpPr>
        <p:spPr bwMode="auto">
          <a:xfrm>
            <a:off x="4343400" y="6156325"/>
            <a:ext cx="974725" cy="701675"/>
          </a:xfrm>
          <a:prstGeom prst="rect">
            <a:avLst/>
          </a:prstGeom>
          <a:noFill/>
          <a:ln w="9525">
            <a:noFill/>
            <a:miter lim="800000"/>
            <a:headEnd/>
            <a:tailEnd/>
          </a:ln>
          <a:effectLst/>
        </p:spPr>
        <p:txBody>
          <a:bodyPr wrap="none">
            <a:spAutoFit/>
          </a:bodyPr>
          <a:lstStyle/>
          <a:p>
            <a:r>
              <a:rPr lang="en-US" sz="4000" b="1">
                <a:solidFill>
                  <a:srgbClr val="0000FF"/>
                </a:solidFill>
              </a:rPr>
              <a:t>Sáo</a:t>
            </a:r>
          </a:p>
        </p:txBody>
      </p:sp>
      <p:sp>
        <p:nvSpPr>
          <p:cNvPr id="8219" name="Text Box 27"/>
          <p:cNvSpPr txBox="1">
            <a:spLocks noChangeArrowheads="1"/>
          </p:cNvSpPr>
          <p:nvPr/>
        </p:nvSpPr>
        <p:spPr bwMode="auto">
          <a:xfrm>
            <a:off x="0" y="2971800"/>
            <a:ext cx="8548688" cy="519113"/>
          </a:xfrm>
          <a:prstGeom prst="rect">
            <a:avLst/>
          </a:prstGeom>
          <a:noFill/>
          <a:ln w="9525">
            <a:noFill/>
            <a:miter lim="800000"/>
            <a:headEnd/>
            <a:tailEnd/>
          </a:ln>
          <a:effectLst/>
        </p:spPr>
        <p:txBody>
          <a:bodyPr>
            <a:spAutoFit/>
          </a:bodyPr>
          <a:lstStyle/>
          <a:p>
            <a:r>
              <a:rPr lang="en-US" sz="2800" b="1">
                <a:solidFill>
                  <a:srgbClr val="0000FF"/>
                </a:solidFill>
              </a:rPr>
              <a:t>- Nhạc cụ hình ống, có nhiều lỗ nhỏ, thổi bằng hơi.</a:t>
            </a:r>
          </a:p>
        </p:txBody>
      </p:sp>
      <p:sp>
        <p:nvSpPr>
          <p:cNvPr id="8220" name="Text Box 28"/>
          <p:cNvSpPr txBox="1">
            <a:spLocks noChangeArrowheads="1"/>
          </p:cNvSpPr>
          <p:nvPr/>
        </p:nvSpPr>
        <p:spPr bwMode="auto">
          <a:xfrm>
            <a:off x="0" y="2362200"/>
            <a:ext cx="9144000" cy="519113"/>
          </a:xfrm>
          <a:prstGeom prst="rect">
            <a:avLst/>
          </a:prstGeom>
          <a:noFill/>
          <a:ln w="9525">
            <a:noFill/>
            <a:miter lim="800000"/>
            <a:headEnd/>
            <a:tailEnd/>
          </a:ln>
          <a:effectLst/>
        </p:spPr>
        <p:txBody>
          <a:bodyPr>
            <a:spAutoFit/>
          </a:bodyPr>
          <a:lstStyle/>
          <a:p>
            <a:r>
              <a:rPr lang="en-US" sz="2800" b="1">
                <a:solidFill>
                  <a:srgbClr val="660033"/>
                </a:solidFill>
              </a:rPr>
              <a:t>a) Chứa tiếng bắt đầu bằng s hoặc x, có nghĩa như sau:</a:t>
            </a:r>
          </a:p>
        </p:txBody>
      </p:sp>
      <p:sp>
        <p:nvSpPr>
          <p:cNvPr id="8225" name="Text Box 33"/>
          <p:cNvSpPr txBox="1">
            <a:spLocks noChangeArrowheads="1"/>
          </p:cNvSpPr>
          <p:nvPr/>
        </p:nvSpPr>
        <p:spPr bwMode="auto">
          <a:xfrm>
            <a:off x="0" y="533400"/>
            <a:ext cx="9144000" cy="579438"/>
          </a:xfrm>
          <a:prstGeom prst="rect">
            <a:avLst/>
          </a:prstGeom>
          <a:noFill/>
          <a:ln w="9525">
            <a:noFill/>
            <a:miter lim="800000"/>
            <a:headEnd/>
            <a:tailEnd/>
          </a:ln>
          <a:effectLst/>
        </p:spPr>
        <p:txBody>
          <a:bodyPr>
            <a:spAutoFit/>
          </a:bodyPr>
          <a:lstStyle/>
          <a:p>
            <a:pPr algn="ctr"/>
            <a:r>
              <a:rPr lang="en-US" sz="3200" b="1">
                <a:solidFill>
                  <a:srgbClr val="0000FF"/>
                </a:solidFill>
              </a:rPr>
              <a:t>Chính tả (nghe viết).</a:t>
            </a:r>
          </a:p>
        </p:txBody>
      </p:sp>
      <p:sp>
        <p:nvSpPr>
          <p:cNvPr id="8226" name="Text Box 34"/>
          <p:cNvSpPr txBox="1">
            <a:spLocks noChangeArrowheads="1"/>
          </p:cNvSpPr>
          <p:nvPr/>
        </p:nvSpPr>
        <p:spPr bwMode="auto">
          <a:xfrm>
            <a:off x="0" y="1066800"/>
            <a:ext cx="9144000" cy="579438"/>
          </a:xfrm>
          <a:prstGeom prst="rect">
            <a:avLst/>
          </a:prstGeom>
          <a:noFill/>
          <a:ln w="9525">
            <a:noFill/>
            <a:miter lim="800000"/>
            <a:headEnd/>
            <a:tailEnd/>
          </a:ln>
          <a:effectLst/>
        </p:spPr>
        <p:txBody>
          <a:bodyPr>
            <a:spAutoFit/>
          </a:bodyPr>
          <a:lstStyle/>
          <a:p>
            <a:pPr algn="ctr"/>
            <a:r>
              <a:rPr lang="en-US" sz="3200" b="1">
                <a:solidFill>
                  <a:srgbClr val="FF0000"/>
                </a:solidFill>
              </a:rPr>
              <a:t>Đối đáp với vua.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8202"/>
                                        </p:tgtEl>
                                        <p:attrNameLst>
                                          <p:attrName>style.visibility</p:attrName>
                                        </p:attrNameLst>
                                      </p:cBhvr>
                                      <p:to>
                                        <p:strVal val="visible"/>
                                      </p:to>
                                    </p:set>
                                    <p:anim calcmode="lin" valueType="num">
                                      <p:cBhvr>
                                        <p:cTn id="7" dur="1000" fill="hold"/>
                                        <p:tgtEl>
                                          <p:spTgt spid="8202"/>
                                        </p:tgtEl>
                                        <p:attrNameLst>
                                          <p:attrName>ppt_w</p:attrName>
                                        </p:attrNameLst>
                                      </p:cBhvr>
                                      <p:tavLst>
                                        <p:tav tm="0">
                                          <p:val>
                                            <p:strVal val="#ppt_w+.3"/>
                                          </p:val>
                                        </p:tav>
                                        <p:tav tm="100000">
                                          <p:val>
                                            <p:strVal val="#ppt_w"/>
                                          </p:val>
                                        </p:tav>
                                      </p:tavLst>
                                    </p:anim>
                                    <p:anim calcmode="lin" valueType="num">
                                      <p:cBhvr>
                                        <p:cTn id="8" dur="1000" fill="hold"/>
                                        <p:tgtEl>
                                          <p:spTgt spid="8202"/>
                                        </p:tgtEl>
                                        <p:attrNameLst>
                                          <p:attrName>ppt_h</p:attrName>
                                        </p:attrNameLst>
                                      </p:cBhvr>
                                      <p:tavLst>
                                        <p:tav tm="0">
                                          <p:val>
                                            <p:strVal val="#ppt_h"/>
                                          </p:val>
                                        </p:tav>
                                        <p:tav tm="100000">
                                          <p:val>
                                            <p:strVal val="#ppt_h"/>
                                          </p:val>
                                        </p:tav>
                                      </p:tavLst>
                                    </p:anim>
                                    <p:animEffect transition="in" filter="fade">
                                      <p:cBhvr>
                                        <p:cTn id="9" dur="1000"/>
                                        <p:tgtEl>
                                          <p:spTgt spid="820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8220"/>
                                        </p:tgtEl>
                                        <p:attrNameLst>
                                          <p:attrName>style.visibility</p:attrName>
                                        </p:attrNameLst>
                                      </p:cBhvr>
                                      <p:to>
                                        <p:strVal val="visible"/>
                                      </p:to>
                                    </p:set>
                                    <p:animEffect transition="in" filter="box(in)">
                                      <p:cBhvr>
                                        <p:cTn id="14" dur="500"/>
                                        <p:tgtEl>
                                          <p:spTgt spid="8220"/>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8219"/>
                                        </p:tgtEl>
                                        <p:attrNameLst>
                                          <p:attrName>style.visibility</p:attrName>
                                        </p:attrNameLst>
                                      </p:cBhvr>
                                      <p:to>
                                        <p:strVal val="visible"/>
                                      </p:to>
                                    </p:set>
                                    <p:animEffect transition="in" filter="box(in)">
                                      <p:cBhvr>
                                        <p:cTn id="17" dur="500"/>
                                        <p:tgtEl>
                                          <p:spTgt spid="821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212"/>
                                        </p:tgtEl>
                                        <p:attrNameLst>
                                          <p:attrName>style.visibility</p:attrName>
                                        </p:attrNameLst>
                                      </p:cBhvr>
                                      <p:to>
                                        <p:strVal val="visible"/>
                                      </p:to>
                                    </p:set>
                                    <p:animEffect transition="in" filter="box(in)">
                                      <p:cBhvr>
                                        <p:cTn id="22" dur="500"/>
                                        <p:tgtEl>
                                          <p:spTgt spid="821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214"/>
                                        </p:tgtEl>
                                        <p:attrNameLst>
                                          <p:attrName>style.visibility</p:attrName>
                                        </p:attrNameLst>
                                      </p:cBhvr>
                                      <p:to>
                                        <p:strVal val="visible"/>
                                      </p:to>
                                    </p:set>
                                    <p:animEffect transition="in" filter="box(in)">
                                      <p:cBhvr>
                                        <p:cTn id="27" dur="500"/>
                                        <p:tgtEl>
                                          <p:spTgt spid="821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8215"/>
                                        </p:tgtEl>
                                        <p:attrNameLst>
                                          <p:attrName>style.visibility</p:attrName>
                                        </p:attrNameLst>
                                      </p:cBhvr>
                                      <p:to>
                                        <p:strVal val="visible"/>
                                      </p:to>
                                    </p:set>
                                    <p:anim calcmode="lin" valueType="num">
                                      <p:cBhvr>
                                        <p:cTn id="32" dur="500" fill="hold"/>
                                        <p:tgtEl>
                                          <p:spTgt spid="8215"/>
                                        </p:tgtEl>
                                        <p:attrNameLst>
                                          <p:attrName>ppt_w</p:attrName>
                                        </p:attrNameLst>
                                      </p:cBhvr>
                                      <p:tavLst>
                                        <p:tav tm="0">
                                          <p:val>
                                            <p:fltVal val="0"/>
                                          </p:val>
                                        </p:tav>
                                        <p:tav tm="100000">
                                          <p:val>
                                            <p:strVal val="#ppt_w"/>
                                          </p:val>
                                        </p:tav>
                                      </p:tavLst>
                                    </p:anim>
                                    <p:anim calcmode="lin" valueType="num">
                                      <p:cBhvr>
                                        <p:cTn id="33" dur="500" fill="hold"/>
                                        <p:tgtEl>
                                          <p:spTgt spid="8215"/>
                                        </p:tgtEl>
                                        <p:attrNameLst>
                                          <p:attrName>ppt_h</p:attrName>
                                        </p:attrNameLst>
                                      </p:cBhvr>
                                      <p:tavLst>
                                        <p:tav tm="0">
                                          <p:val>
                                            <p:fltVal val="0"/>
                                          </p:val>
                                        </p:tav>
                                        <p:tav tm="100000">
                                          <p:val>
                                            <p:strVal val="#ppt_h"/>
                                          </p:val>
                                        </p:tav>
                                      </p:tavLst>
                                    </p:anim>
                                    <p:animEffect transition="in" filter="fade">
                                      <p:cBhvr>
                                        <p:cTn id="34" dur="500"/>
                                        <p:tgtEl>
                                          <p:spTgt spid="8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 grpId="0"/>
      <p:bldP spid="8215" grpId="0"/>
      <p:bldP spid="8219" grpId="0"/>
      <p:bldP spid="82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0" y="762000"/>
            <a:ext cx="9144000" cy="946150"/>
          </a:xfrm>
          <a:prstGeom prst="rect">
            <a:avLst/>
          </a:prstGeom>
          <a:noFill/>
          <a:ln w="9525">
            <a:noFill/>
            <a:miter lim="800000"/>
            <a:headEnd/>
            <a:tailEnd/>
          </a:ln>
          <a:effectLst/>
        </p:spPr>
        <p:txBody>
          <a:bodyPr>
            <a:spAutoFit/>
          </a:bodyPr>
          <a:lstStyle/>
          <a:p>
            <a:r>
              <a:rPr lang="en-US" sz="2800" b="1">
                <a:solidFill>
                  <a:srgbClr val="0000FF"/>
                </a:solidFill>
              </a:rPr>
              <a:t>b) Môn nghệ thuật sân khấu trình diễn những động tác leo, nhảy, nhào lộn, …, khéo léo của người và thú.</a:t>
            </a:r>
          </a:p>
        </p:txBody>
      </p:sp>
      <p:pic>
        <p:nvPicPr>
          <p:cNvPr id="9223" name="Picture 7" descr="12935_view">
            <a:hlinkClick r:id="rId2"/>
          </p:cNvPr>
          <p:cNvPicPr>
            <a:picLocks noChangeAspect="1" noChangeArrowheads="1"/>
          </p:cNvPicPr>
          <p:nvPr/>
        </p:nvPicPr>
        <p:blipFill>
          <a:blip r:embed="rId3"/>
          <a:srcRect/>
          <a:stretch>
            <a:fillRect/>
          </a:stretch>
        </p:blipFill>
        <p:spPr bwMode="auto">
          <a:xfrm>
            <a:off x="4724400" y="1905000"/>
            <a:ext cx="4114800" cy="4191000"/>
          </a:xfrm>
          <a:prstGeom prst="rect">
            <a:avLst/>
          </a:prstGeom>
          <a:noFill/>
        </p:spPr>
      </p:pic>
      <p:pic>
        <p:nvPicPr>
          <p:cNvPr id="9225" name="Picture 9" descr="1261793502">
            <a:hlinkClick r:id="rId4"/>
          </p:cNvPr>
          <p:cNvPicPr>
            <a:picLocks noChangeAspect="1" noChangeArrowheads="1"/>
          </p:cNvPicPr>
          <p:nvPr/>
        </p:nvPicPr>
        <p:blipFill>
          <a:blip r:embed="rId5"/>
          <a:srcRect/>
          <a:stretch>
            <a:fillRect/>
          </a:stretch>
        </p:blipFill>
        <p:spPr bwMode="auto">
          <a:xfrm>
            <a:off x="381000" y="1905000"/>
            <a:ext cx="3810000" cy="4191000"/>
          </a:xfrm>
          <a:prstGeom prst="rect">
            <a:avLst/>
          </a:prstGeom>
          <a:noFill/>
        </p:spPr>
      </p:pic>
      <p:sp>
        <p:nvSpPr>
          <p:cNvPr id="9226" name="Text Box 10"/>
          <p:cNvSpPr txBox="1">
            <a:spLocks noChangeArrowheads="1"/>
          </p:cNvSpPr>
          <p:nvPr/>
        </p:nvSpPr>
        <p:spPr bwMode="auto">
          <a:xfrm>
            <a:off x="3489325" y="6080125"/>
            <a:ext cx="1143000" cy="701675"/>
          </a:xfrm>
          <a:prstGeom prst="rect">
            <a:avLst/>
          </a:prstGeom>
          <a:noFill/>
          <a:ln w="9525">
            <a:noFill/>
            <a:miter lim="800000"/>
            <a:headEnd/>
            <a:tailEnd/>
          </a:ln>
          <a:effectLst/>
        </p:spPr>
        <p:txBody>
          <a:bodyPr wrap="none">
            <a:spAutoFit/>
          </a:bodyPr>
          <a:lstStyle/>
          <a:p>
            <a:r>
              <a:rPr lang="en-US" sz="4000">
                <a:solidFill>
                  <a:srgbClr val="FF0000"/>
                </a:solidFill>
              </a:rPr>
              <a:t>Xiếc</a:t>
            </a:r>
          </a:p>
        </p:txBody>
      </p:sp>
      <p:sp>
        <p:nvSpPr>
          <p:cNvPr id="9229" name="Text Box 13"/>
          <p:cNvSpPr txBox="1">
            <a:spLocks noChangeArrowheads="1"/>
          </p:cNvSpPr>
          <p:nvPr/>
        </p:nvSpPr>
        <p:spPr bwMode="auto">
          <a:xfrm>
            <a:off x="304800" y="0"/>
            <a:ext cx="2493963" cy="579438"/>
          </a:xfrm>
          <a:prstGeom prst="rect">
            <a:avLst/>
          </a:prstGeom>
          <a:noFill/>
          <a:ln w="9525">
            <a:noFill/>
            <a:miter lim="800000"/>
            <a:headEnd/>
            <a:tailEnd/>
          </a:ln>
          <a:effectLst/>
        </p:spPr>
        <p:txBody>
          <a:bodyPr wrap="none">
            <a:spAutoFit/>
          </a:bodyPr>
          <a:lstStyle/>
          <a:p>
            <a:r>
              <a:rPr lang="en-US" sz="3200" b="1">
                <a:solidFill>
                  <a:srgbClr val="660033"/>
                </a:solidFill>
              </a:rPr>
              <a:t>2.Tìm các từ:</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fade">
                                      <p:cBhvr>
                                        <p:cTn id="7" dur="2000"/>
                                        <p:tgtEl>
                                          <p:spTgt spid="9221">
                                            <p:txEl>
                                              <p:pRg st="0" end="0"/>
                                            </p:txEl>
                                          </p:spTgt>
                                        </p:tgtEl>
                                      </p:cBhvr>
                                    </p:animEffect>
                                    <p:anim calcmode="lin" valueType="num">
                                      <p:cBhvr>
                                        <p:cTn id="8" dur="2000" fill="hold"/>
                                        <p:tgtEl>
                                          <p:spTgt spid="9221">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922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225"/>
                                        </p:tgtEl>
                                        <p:attrNameLst>
                                          <p:attrName>style.visibility</p:attrName>
                                        </p:attrNameLst>
                                      </p:cBhvr>
                                      <p:to>
                                        <p:strVal val="visible"/>
                                      </p:to>
                                    </p:set>
                                    <p:anim calcmode="lin" valueType="num">
                                      <p:cBhvr>
                                        <p:cTn id="14" dur="500" fill="hold"/>
                                        <p:tgtEl>
                                          <p:spTgt spid="9225"/>
                                        </p:tgtEl>
                                        <p:attrNameLst>
                                          <p:attrName>ppt_w</p:attrName>
                                        </p:attrNameLst>
                                      </p:cBhvr>
                                      <p:tavLst>
                                        <p:tav tm="0">
                                          <p:val>
                                            <p:fltVal val="0"/>
                                          </p:val>
                                        </p:tav>
                                        <p:tav tm="100000">
                                          <p:val>
                                            <p:strVal val="#ppt_w"/>
                                          </p:val>
                                        </p:tav>
                                      </p:tavLst>
                                    </p:anim>
                                    <p:anim calcmode="lin" valueType="num">
                                      <p:cBhvr>
                                        <p:cTn id="15" dur="500" fill="hold"/>
                                        <p:tgtEl>
                                          <p:spTgt spid="9225"/>
                                        </p:tgtEl>
                                        <p:attrNameLst>
                                          <p:attrName>ppt_h</p:attrName>
                                        </p:attrNameLst>
                                      </p:cBhvr>
                                      <p:tavLst>
                                        <p:tav tm="0">
                                          <p:val>
                                            <p:fltVal val="0"/>
                                          </p:val>
                                        </p:tav>
                                        <p:tav tm="100000">
                                          <p:val>
                                            <p:strVal val="#ppt_h"/>
                                          </p:val>
                                        </p:tav>
                                      </p:tavLst>
                                    </p:anim>
                                    <p:animEffect transition="in" filter="fade">
                                      <p:cBhvr>
                                        <p:cTn id="16" dur="500"/>
                                        <p:tgtEl>
                                          <p:spTgt spid="9225"/>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9223"/>
                                        </p:tgtEl>
                                        <p:attrNameLst>
                                          <p:attrName>style.visibility</p:attrName>
                                        </p:attrNameLst>
                                      </p:cBhvr>
                                      <p:to>
                                        <p:strVal val="visible"/>
                                      </p:to>
                                    </p:set>
                                    <p:animEffect transition="in" filter="wheel(4)">
                                      <p:cBhvr>
                                        <p:cTn id="21" dur="2000"/>
                                        <p:tgtEl>
                                          <p:spTgt spid="9223"/>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iterate type="lt">
                                    <p:tmPct val="10000"/>
                                  </p:iterate>
                                  <p:childTnLst>
                                    <p:set>
                                      <p:cBhvr>
                                        <p:cTn id="25" dur="1" fill="hold">
                                          <p:stCondLst>
                                            <p:cond delay="0"/>
                                          </p:stCondLst>
                                        </p:cTn>
                                        <p:tgtEl>
                                          <p:spTgt spid="9226">
                                            <p:txEl>
                                              <p:pRg st="0" end="0"/>
                                            </p:txEl>
                                          </p:spTgt>
                                        </p:tgtEl>
                                        <p:attrNameLst>
                                          <p:attrName>style.visibility</p:attrName>
                                        </p:attrNameLst>
                                      </p:cBhvr>
                                      <p:to>
                                        <p:strVal val="visible"/>
                                      </p:to>
                                    </p:set>
                                    <p:animEffect transition="in" filter="fade">
                                      <p:cBhvr>
                                        <p:cTn id="26" dur="2000"/>
                                        <p:tgtEl>
                                          <p:spTgt spid="9226">
                                            <p:txEl>
                                              <p:pRg st="0" end="0"/>
                                            </p:txEl>
                                          </p:spTgt>
                                        </p:tgtEl>
                                      </p:cBhvr>
                                    </p:animEffect>
                                    <p:anim calcmode="lin" valueType="num">
                                      <p:cBhvr>
                                        <p:cTn id="27" dur="2000" fill="hold"/>
                                        <p:tgtEl>
                                          <p:spTgt spid="9226">
                                            <p:txEl>
                                              <p:pRg st="0" end="0"/>
                                            </p:txEl>
                                          </p:spTgt>
                                        </p:tgtEl>
                                        <p:attrNameLst>
                                          <p:attrName>ppt_w</p:attrName>
                                        </p:attrNameLst>
                                      </p:cBhvr>
                                      <p:tavLst>
                                        <p:tav tm="0" fmla="#ppt_w*sin(2.5*pi*$)">
                                          <p:val>
                                            <p:fltVal val="0"/>
                                          </p:val>
                                        </p:tav>
                                        <p:tav tm="100000">
                                          <p:val>
                                            <p:fltVal val="1"/>
                                          </p:val>
                                        </p:tav>
                                      </p:tavLst>
                                    </p:anim>
                                    <p:anim calcmode="lin" valueType="num">
                                      <p:cBhvr>
                                        <p:cTn id="28" dur="2000" fill="hold"/>
                                        <p:tgtEl>
                                          <p:spTgt spid="922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5"/>
          <p:cNvSpPr txBox="1">
            <a:spLocks noChangeArrowheads="1"/>
          </p:cNvSpPr>
          <p:nvPr/>
        </p:nvSpPr>
        <p:spPr bwMode="auto">
          <a:xfrm>
            <a:off x="3505200" y="152400"/>
            <a:ext cx="2165350" cy="701675"/>
          </a:xfrm>
          <a:prstGeom prst="rect">
            <a:avLst/>
          </a:prstGeom>
          <a:noFill/>
          <a:ln w="9525">
            <a:noFill/>
            <a:miter lim="800000"/>
            <a:headEnd/>
            <a:tailEnd/>
          </a:ln>
          <a:effectLst/>
        </p:spPr>
        <p:txBody>
          <a:bodyPr wrap="none">
            <a:spAutoFit/>
          </a:bodyPr>
          <a:lstStyle/>
          <a:p>
            <a:r>
              <a:rPr lang="en-US" sz="4000">
                <a:solidFill>
                  <a:srgbClr val="FF0000"/>
                </a:solidFill>
              </a:rPr>
              <a:t>Thư giãn:</a:t>
            </a:r>
          </a:p>
        </p:txBody>
      </p:sp>
      <p:sp>
        <p:nvSpPr>
          <p:cNvPr id="10246" name="Text Box 6"/>
          <p:cNvSpPr txBox="1">
            <a:spLocks noChangeArrowheads="1"/>
          </p:cNvSpPr>
          <p:nvPr/>
        </p:nvSpPr>
        <p:spPr bwMode="auto">
          <a:xfrm>
            <a:off x="3048000" y="1295400"/>
            <a:ext cx="3203575" cy="579438"/>
          </a:xfrm>
          <a:prstGeom prst="rect">
            <a:avLst/>
          </a:prstGeom>
          <a:noFill/>
          <a:ln w="9525">
            <a:noFill/>
            <a:miter lim="800000"/>
            <a:headEnd/>
            <a:tailEnd/>
          </a:ln>
          <a:effectLst/>
        </p:spPr>
        <p:txBody>
          <a:bodyPr wrap="none">
            <a:spAutoFit/>
          </a:bodyPr>
          <a:lstStyle/>
          <a:p>
            <a:r>
              <a:rPr lang="en-US" sz="3200">
                <a:solidFill>
                  <a:schemeClr val="tx2"/>
                </a:solidFill>
              </a:rPr>
              <a:t>Trò chơi: Tiếp sức</a:t>
            </a:r>
          </a:p>
        </p:txBody>
      </p:sp>
      <p:sp>
        <p:nvSpPr>
          <p:cNvPr id="10247" name="Text Box 7"/>
          <p:cNvSpPr txBox="1">
            <a:spLocks noChangeArrowheads="1"/>
          </p:cNvSpPr>
          <p:nvPr/>
        </p:nvSpPr>
        <p:spPr bwMode="auto">
          <a:xfrm>
            <a:off x="0" y="2438400"/>
            <a:ext cx="9144000" cy="1554163"/>
          </a:xfrm>
          <a:prstGeom prst="rect">
            <a:avLst/>
          </a:prstGeom>
          <a:noFill/>
          <a:ln w="9525">
            <a:noFill/>
            <a:miter lim="800000"/>
            <a:headEnd/>
            <a:tailEnd/>
          </a:ln>
          <a:effectLst/>
        </p:spPr>
        <p:txBody>
          <a:bodyPr>
            <a:spAutoFit/>
          </a:bodyPr>
          <a:lstStyle/>
          <a:p>
            <a:r>
              <a:rPr lang="en-US" sz="3200" b="1">
                <a:solidFill>
                  <a:srgbClr val="FF0000"/>
                </a:solidFill>
              </a:rPr>
              <a:t>3)Thi tìm những từ ngữ chỉ hoạt động:</a:t>
            </a:r>
          </a:p>
          <a:p>
            <a:r>
              <a:rPr lang="en-US" sz="3200" b="1">
                <a:solidFill>
                  <a:schemeClr val="tx2"/>
                </a:solidFill>
              </a:rPr>
              <a:t> </a:t>
            </a:r>
            <a:r>
              <a:rPr lang="en-US" sz="3200" b="1">
                <a:solidFill>
                  <a:srgbClr val="FF0066"/>
                </a:solidFill>
              </a:rPr>
              <a:t>a)- Chứa tiếng có thanh hỏi		M: nhổ cỏ</a:t>
            </a:r>
          </a:p>
          <a:p>
            <a:r>
              <a:rPr lang="en-US" sz="3200" b="1">
                <a:solidFill>
                  <a:srgbClr val="FF0066"/>
                </a:solidFill>
              </a:rPr>
              <a:t>    - Chứa tiếng có thanh ngã   		M: gõ cửa</a:t>
            </a:r>
          </a:p>
        </p:txBody>
      </p:sp>
      <p:sp>
        <p:nvSpPr>
          <p:cNvPr id="10248" name="Text Box 8"/>
          <p:cNvSpPr txBox="1">
            <a:spLocks noChangeArrowheads="1"/>
          </p:cNvSpPr>
          <p:nvPr/>
        </p:nvSpPr>
        <p:spPr bwMode="auto">
          <a:xfrm>
            <a:off x="0" y="4343400"/>
            <a:ext cx="9342438" cy="1066800"/>
          </a:xfrm>
          <a:prstGeom prst="rect">
            <a:avLst/>
          </a:prstGeom>
          <a:noFill/>
          <a:ln w="9525">
            <a:noFill/>
            <a:miter lim="800000"/>
            <a:headEnd/>
            <a:tailEnd/>
          </a:ln>
          <a:effectLst/>
        </p:spPr>
        <p:txBody>
          <a:bodyPr>
            <a:spAutoFit/>
          </a:bodyPr>
          <a:lstStyle/>
          <a:p>
            <a:r>
              <a:rPr lang="en-US" sz="3200" b="1">
                <a:solidFill>
                  <a:srgbClr val="0000FF"/>
                </a:solidFill>
              </a:rPr>
              <a:t>  </a:t>
            </a:r>
            <a:r>
              <a:rPr lang="en-US" sz="3200" b="1" u="sng">
                <a:solidFill>
                  <a:srgbClr val="0000FF"/>
                </a:solidFill>
              </a:rPr>
              <a:t>Có thanh hỏi</a:t>
            </a:r>
            <a:r>
              <a:rPr lang="en-US" sz="3200" b="1">
                <a:solidFill>
                  <a:srgbClr val="0000FF"/>
                </a:solidFill>
              </a:rPr>
              <a:t>: nhổ cỏ, ngủ, kể chuyện, đảo thóc, xẻo </a:t>
            </a:r>
          </a:p>
          <a:p>
            <a:r>
              <a:rPr lang="en-US" sz="3200" b="1">
                <a:solidFill>
                  <a:srgbClr val="0000FF"/>
                </a:solidFill>
              </a:rPr>
              <a:t>Thịt, đổ nước,trổ tài, bẻ cây, kiểm điểm, giải tán … </a:t>
            </a:r>
          </a:p>
        </p:txBody>
      </p:sp>
      <p:sp>
        <p:nvSpPr>
          <p:cNvPr id="10249" name="Text Box 9"/>
          <p:cNvSpPr txBox="1">
            <a:spLocks noChangeArrowheads="1"/>
          </p:cNvSpPr>
          <p:nvPr/>
        </p:nvSpPr>
        <p:spPr bwMode="auto">
          <a:xfrm>
            <a:off x="898525" y="3981450"/>
            <a:ext cx="184150" cy="579438"/>
          </a:xfrm>
          <a:prstGeom prst="rect">
            <a:avLst/>
          </a:prstGeom>
          <a:noFill/>
          <a:ln w="9525">
            <a:noFill/>
            <a:miter lim="800000"/>
            <a:headEnd/>
            <a:tailEnd/>
          </a:ln>
          <a:effectLst/>
        </p:spPr>
        <p:txBody>
          <a:bodyPr wrap="none">
            <a:spAutoFit/>
          </a:bodyPr>
          <a:lstStyle/>
          <a:p>
            <a:endParaRPr lang="en-US" sz="3200"/>
          </a:p>
        </p:txBody>
      </p:sp>
      <p:sp>
        <p:nvSpPr>
          <p:cNvPr id="10250" name="Text Box 10"/>
          <p:cNvSpPr txBox="1">
            <a:spLocks noChangeArrowheads="1"/>
          </p:cNvSpPr>
          <p:nvPr/>
        </p:nvSpPr>
        <p:spPr bwMode="auto">
          <a:xfrm>
            <a:off x="914400" y="4191000"/>
            <a:ext cx="184150" cy="579438"/>
          </a:xfrm>
          <a:prstGeom prst="rect">
            <a:avLst/>
          </a:prstGeom>
          <a:noFill/>
          <a:ln w="9525">
            <a:noFill/>
            <a:miter lim="800000"/>
            <a:headEnd/>
            <a:tailEnd/>
          </a:ln>
          <a:effectLst/>
        </p:spPr>
        <p:txBody>
          <a:bodyPr wrap="none">
            <a:spAutoFit/>
          </a:bodyPr>
          <a:lstStyle/>
          <a:p>
            <a:endParaRPr lang="en-US" sz="3200"/>
          </a:p>
        </p:txBody>
      </p:sp>
      <p:sp>
        <p:nvSpPr>
          <p:cNvPr id="10251" name="Text Box 11"/>
          <p:cNvSpPr txBox="1">
            <a:spLocks noChangeArrowheads="1"/>
          </p:cNvSpPr>
          <p:nvPr/>
        </p:nvSpPr>
        <p:spPr bwMode="auto">
          <a:xfrm>
            <a:off x="0" y="5486400"/>
            <a:ext cx="8915400" cy="1066800"/>
          </a:xfrm>
          <a:prstGeom prst="rect">
            <a:avLst/>
          </a:prstGeom>
          <a:noFill/>
          <a:ln w="9525">
            <a:noFill/>
            <a:miter lim="800000"/>
            <a:headEnd/>
            <a:tailEnd/>
          </a:ln>
          <a:effectLst/>
        </p:spPr>
        <p:txBody>
          <a:bodyPr>
            <a:spAutoFit/>
          </a:bodyPr>
          <a:lstStyle/>
          <a:p>
            <a:r>
              <a:rPr lang="en-US" sz="3200" b="1">
                <a:solidFill>
                  <a:srgbClr val="0000FF"/>
                </a:solidFill>
              </a:rPr>
              <a:t>   </a:t>
            </a:r>
            <a:r>
              <a:rPr lang="en-US" sz="3200" b="1" u="sng">
                <a:solidFill>
                  <a:srgbClr val="0000FF"/>
                </a:solidFill>
              </a:rPr>
              <a:t>Có thanh ngã</a:t>
            </a:r>
            <a:r>
              <a:rPr lang="en-US" sz="3200" b="1">
                <a:solidFill>
                  <a:srgbClr val="0000FF"/>
                </a:solidFill>
              </a:rPr>
              <a:t>: gõ, vẽ, nỗ lực, đẽo cày, cõng em, diễn kịch,…</a:t>
            </a:r>
          </a:p>
        </p:txBody>
      </p:sp>
      <p:pic>
        <p:nvPicPr>
          <p:cNvPr id="10258" name="Picture 18" descr="atom1"/>
          <p:cNvPicPr>
            <a:picLocks noChangeAspect="1" noChangeArrowheads="1" noCrop="1"/>
          </p:cNvPicPr>
          <p:nvPr/>
        </p:nvPicPr>
        <p:blipFill>
          <a:blip r:embed="rId2"/>
          <a:srcRect/>
          <a:stretch>
            <a:fillRect/>
          </a:stretch>
        </p:blipFill>
        <p:spPr bwMode="auto">
          <a:xfrm>
            <a:off x="7380288" y="0"/>
            <a:ext cx="1763712" cy="1322388"/>
          </a:xfrm>
          <a:prstGeom prst="rect">
            <a:avLst/>
          </a:prstGeom>
          <a:noFill/>
        </p:spPr>
      </p:pic>
      <p:pic>
        <p:nvPicPr>
          <p:cNvPr id="10259" name="Picture 19" descr="Bellcoll">
            <a:hlinkClick r:id="" action="ppaction://hlinkshowjump?jump=firstslide"/>
          </p:cNvPr>
          <p:cNvPicPr>
            <a:picLocks noChangeAspect="1" noChangeArrowheads="1" noCrop="1"/>
          </p:cNvPicPr>
          <p:nvPr/>
        </p:nvPicPr>
        <p:blipFill>
          <a:blip r:embed="rId3"/>
          <a:srcRect/>
          <a:stretch>
            <a:fillRect/>
          </a:stretch>
        </p:blipFill>
        <p:spPr bwMode="auto">
          <a:xfrm>
            <a:off x="0" y="0"/>
            <a:ext cx="1828800" cy="1447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heel(4)">
                                      <p:cBhvr>
                                        <p:cTn id="7" dur="2000"/>
                                        <p:tgtEl>
                                          <p:spTgt spid="102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iterate type="lt">
                                    <p:tmPct val="10000"/>
                                  </p:iterate>
                                  <p:childTnLst>
                                    <p:set>
                                      <p:cBhvr>
                                        <p:cTn id="11" dur="1" fill="hold">
                                          <p:stCondLst>
                                            <p:cond delay="0"/>
                                          </p:stCondLst>
                                        </p:cTn>
                                        <p:tgtEl>
                                          <p:spTgt spid="10246">
                                            <p:txEl>
                                              <p:pRg st="0" end="0"/>
                                            </p:txEl>
                                          </p:spTgt>
                                        </p:tgtEl>
                                        <p:attrNameLst>
                                          <p:attrName>style.visibility</p:attrName>
                                        </p:attrNameLst>
                                      </p:cBhvr>
                                      <p:to>
                                        <p:strVal val="visible"/>
                                      </p:to>
                                    </p:set>
                                    <p:animEffect transition="in" filter="fade">
                                      <p:cBhvr>
                                        <p:cTn id="12" dur="2000"/>
                                        <p:tgtEl>
                                          <p:spTgt spid="10246">
                                            <p:txEl>
                                              <p:pRg st="0" end="0"/>
                                            </p:txEl>
                                          </p:spTgt>
                                        </p:tgtEl>
                                      </p:cBhvr>
                                    </p:animEffect>
                                    <p:anim calcmode="lin" valueType="num">
                                      <p:cBhvr>
                                        <p:cTn id="13" dur="2000" fill="hold"/>
                                        <p:tgtEl>
                                          <p:spTgt spid="10246">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1024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iterate type="lt">
                                    <p:tmPct val="10000"/>
                                  </p:iterate>
                                  <p:childTnLst>
                                    <p:set>
                                      <p:cBhvr>
                                        <p:cTn id="18" dur="1" fill="hold">
                                          <p:stCondLst>
                                            <p:cond delay="0"/>
                                          </p:stCondLst>
                                        </p:cTn>
                                        <p:tgtEl>
                                          <p:spTgt spid="10247">
                                            <p:txEl>
                                              <p:pRg st="0" end="0"/>
                                            </p:txEl>
                                          </p:spTgt>
                                        </p:tgtEl>
                                        <p:attrNameLst>
                                          <p:attrName>style.visibility</p:attrName>
                                        </p:attrNameLst>
                                      </p:cBhvr>
                                      <p:to>
                                        <p:strVal val="visible"/>
                                      </p:to>
                                    </p:set>
                                    <p:animEffect transition="in" filter="fade">
                                      <p:cBhvr>
                                        <p:cTn id="19" dur="2000"/>
                                        <p:tgtEl>
                                          <p:spTgt spid="10247">
                                            <p:txEl>
                                              <p:pRg st="0" end="0"/>
                                            </p:txEl>
                                          </p:spTgt>
                                        </p:tgtEl>
                                      </p:cBhvr>
                                    </p:animEffect>
                                    <p:anim calcmode="lin" valueType="num">
                                      <p:cBhvr>
                                        <p:cTn id="20" dur="2000" fill="hold"/>
                                        <p:tgtEl>
                                          <p:spTgt spid="10247">
                                            <p:txEl>
                                              <p:pRg st="0" end="0"/>
                                            </p:txEl>
                                          </p:spTgt>
                                        </p:tgtEl>
                                        <p:attrNameLst>
                                          <p:attrName>ppt_w</p:attrName>
                                        </p:attrNameLst>
                                      </p:cBhvr>
                                      <p:tavLst>
                                        <p:tav tm="0" fmla="#ppt_w*sin(2.5*pi*$)">
                                          <p:val>
                                            <p:fltVal val="0"/>
                                          </p:val>
                                        </p:tav>
                                        <p:tav tm="100000">
                                          <p:val>
                                            <p:fltVal val="1"/>
                                          </p:val>
                                        </p:tav>
                                      </p:tavLst>
                                    </p:anim>
                                    <p:anim calcmode="lin" valueType="num">
                                      <p:cBhvr>
                                        <p:cTn id="21" dur="2000" fill="hold"/>
                                        <p:tgtEl>
                                          <p:spTgt spid="102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iterate type="lt">
                                    <p:tmPct val="10000"/>
                                  </p:iterate>
                                  <p:childTnLst>
                                    <p:set>
                                      <p:cBhvr>
                                        <p:cTn id="25" dur="1" fill="hold">
                                          <p:stCondLst>
                                            <p:cond delay="0"/>
                                          </p:stCondLst>
                                        </p:cTn>
                                        <p:tgtEl>
                                          <p:spTgt spid="10247">
                                            <p:txEl>
                                              <p:pRg st="1" end="1"/>
                                            </p:txEl>
                                          </p:spTgt>
                                        </p:tgtEl>
                                        <p:attrNameLst>
                                          <p:attrName>style.visibility</p:attrName>
                                        </p:attrNameLst>
                                      </p:cBhvr>
                                      <p:to>
                                        <p:strVal val="visible"/>
                                      </p:to>
                                    </p:set>
                                    <p:animEffect transition="in" filter="fade">
                                      <p:cBhvr>
                                        <p:cTn id="26" dur="2000"/>
                                        <p:tgtEl>
                                          <p:spTgt spid="10247">
                                            <p:txEl>
                                              <p:pRg st="1" end="1"/>
                                            </p:txEl>
                                          </p:spTgt>
                                        </p:tgtEl>
                                      </p:cBhvr>
                                    </p:animEffect>
                                    <p:anim calcmode="lin" valueType="num">
                                      <p:cBhvr>
                                        <p:cTn id="27" dur="2000" fill="hold"/>
                                        <p:tgtEl>
                                          <p:spTgt spid="10247">
                                            <p:txEl>
                                              <p:pRg st="1" end="1"/>
                                            </p:txEl>
                                          </p:spTgt>
                                        </p:tgtEl>
                                        <p:attrNameLst>
                                          <p:attrName>ppt_w</p:attrName>
                                        </p:attrNameLst>
                                      </p:cBhvr>
                                      <p:tavLst>
                                        <p:tav tm="0" fmla="#ppt_w*sin(2.5*pi*$)">
                                          <p:val>
                                            <p:fltVal val="0"/>
                                          </p:val>
                                        </p:tav>
                                        <p:tav tm="100000">
                                          <p:val>
                                            <p:fltVal val="1"/>
                                          </p:val>
                                        </p:tav>
                                      </p:tavLst>
                                    </p:anim>
                                    <p:anim calcmode="lin" valueType="num">
                                      <p:cBhvr>
                                        <p:cTn id="28" dur="2000" fill="hold"/>
                                        <p:tgtEl>
                                          <p:spTgt spid="1024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iterate type="lt">
                                    <p:tmPct val="10000"/>
                                  </p:iterate>
                                  <p:childTnLst>
                                    <p:set>
                                      <p:cBhvr>
                                        <p:cTn id="32" dur="1" fill="hold">
                                          <p:stCondLst>
                                            <p:cond delay="0"/>
                                          </p:stCondLst>
                                        </p:cTn>
                                        <p:tgtEl>
                                          <p:spTgt spid="10247">
                                            <p:txEl>
                                              <p:pRg st="2" end="2"/>
                                            </p:txEl>
                                          </p:spTgt>
                                        </p:tgtEl>
                                        <p:attrNameLst>
                                          <p:attrName>style.visibility</p:attrName>
                                        </p:attrNameLst>
                                      </p:cBhvr>
                                      <p:to>
                                        <p:strVal val="visible"/>
                                      </p:to>
                                    </p:set>
                                    <p:animEffect transition="in" filter="fade">
                                      <p:cBhvr>
                                        <p:cTn id="33" dur="2000"/>
                                        <p:tgtEl>
                                          <p:spTgt spid="10247">
                                            <p:txEl>
                                              <p:pRg st="2" end="2"/>
                                            </p:txEl>
                                          </p:spTgt>
                                        </p:tgtEl>
                                      </p:cBhvr>
                                    </p:animEffect>
                                    <p:anim calcmode="lin" valueType="num">
                                      <p:cBhvr>
                                        <p:cTn id="34" dur="2000" fill="hold"/>
                                        <p:tgtEl>
                                          <p:spTgt spid="10247">
                                            <p:txEl>
                                              <p:pRg st="2" end="2"/>
                                            </p:txEl>
                                          </p:spTgt>
                                        </p:tgtEl>
                                        <p:attrNameLst>
                                          <p:attrName>ppt_w</p:attrName>
                                        </p:attrNameLst>
                                      </p:cBhvr>
                                      <p:tavLst>
                                        <p:tav tm="0" fmla="#ppt_w*sin(2.5*pi*$)">
                                          <p:val>
                                            <p:fltVal val="0"/>
                                          </p:val>
                                        </p:tav>
                                        <p:tav tm="100000">
                                          <p:val>
                                            <p:fltVal val="1"/>
                                          </p:val>
                                        </p:tav>
                                      </p:tavLst>
                                    </p:anim>
                                    <p:anim calcmode="lin" valueType="num">
                                      <p:cBhvr>
                                        <p:cTn id="35" dur="2000" fill="hold"/>
                                        <p:tgtEl>
                                          <p:spTgt spid="1024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248"/>
                                        </p:tgtEl>
                                        <p:attrNameLst>
                                          <p:attrName>style.visibility</p:attrName>
                                        </p:attrNameLst>
                                      </p:cBhvr>
                                      <p:to>
                                        <p:strVal val="visible"/>
                                      </p:to>
                                    </p:set>
                                    <p:anim calcmode="lin" valueType="num">
                                      <p:cBhvr additive="base">
                                        <p:cTn id="40" dur="500" fill="hold"/>
                                        <p:tgtEl>
                                          <p:spTgt spid="10248"/>
                                        </p:tgtEl>
                                        <p:attrNameLst>
                                          <p:attrName>ppt_x</p:attrName>
                                        </p:attrNameLst>
                                      </p:cBhvr>
                                      <p:tavLst>
                                        <p:tav tm="0">
                                          <p:val>
                                            <p:strVal val="#ppt_x"/>
                                          </p:val>
                                        </p:tav>
                                        <p:tav tm="100000">
                                          <p:val>
                                            <p:strVal val="#ppt_x"/>
                                          </p:val>
                                        </p:tav>
                                      </p:tavLst>
                                    </p:anim>
                                    <p:anim calcmode="lin" valueType="num">
                                      <p:cBhvr additive="base">
                                        <p:cTn id="41" dur="500" fill="hold"/>
                                        <p:tgtEl>
                                          <p:spTgt spid="1024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0" presetClass="entr" presetSubtype="0" decel="100000" fill="hold" grpId="0" nodeType="clickEffect">
                                  <p:stCondLst>
                                    <p:cond delay="0"/>
                                  </p:stCondLst>
                                  <p:childTnLst>
                                    <p:set>
                                      <p:cBhvr>
                                        <p:cTn id="45" dur="1" fill="hold">
                                          <p:stCondLst>
                                            <p:cond delay="0"/>
                                          </p:stCondLst>
                                        </p:cTn>
                                        <p:tgtEl>
                                          <p:spTgt spid="10251"/>
                                        </p:tgtEl>
                                        <p:attrNameLst>
                                          <p:attrName>style.visibility</p:attrName>
                                        </p:attrNameLst>
                                      </p:cBhvr>
                                      <p:to>
                                        <p:strVal val="visible"/>
                                      </p:to>
                                    </p:set>
                                    <p:anim calcmode="lin" valueType="num">
                                      <p:cBhvr>
                                        <p:cTn id="46" dur="1000" fill="hold"/>
                                        <p:tgtEl>
                                          <p:spTgt spid="10251"/>
                                        </p:tgtEl>
                                        <p:attrNameLst>
                                          <p:attrName>ppt_w</p:attrName>
                                        </p:attrNameLst>
                                      </p:cBhvr>
                                      <p:tavLst>
                                        <p:tav tm="0">
                                          <p:val>
                                            <p:strVal val="#ppt_w+.3"/>
                                          </p:val>
                                        </p:tav>
                                        <p:tav tm="100000">
                                          <p:val>
                                            <p:strVal val="#ppt_w"/>
                                          </p:val>
                                        </p:tav>
                                      </p:tavLst>
                                    </p:anim>
                                    <p:anim calcmode="lin" valueType="num">
                                      <p:cBhvr>
                                        <p:cTn id="47" dur="1000" fill="hold"/>
                                        <p:tgtEl>
                                          <p:spTgt spid="10251"/>
                                        </p:tgtEl>
                                        <p:attrNameLst>
                                          <p:attrName>ppt_h</p:attrName>
                                        </p:attrNameLst>
                                      </p:cBhvr>
                                      <p:tavLst>
                                        <p:tav tm="0">
                                          <p:val>
                                            <p:strVal val="#ppt_h"/>
                                          </p:val>
                                        </p:tav>
                                        <p:tav tm="100000">
                                          <p:val>
                                            <p:strVal val="#ppt_h"/>
                                          </p:val>
                                        </p:tav>
                                      </p:tavLst>
                                    </p:anim>
                                    <p:animEffect transition="in" filter="fade">
                                      <p:cBhvr>
                                        <p:cTn id="48" dur="1000"/>
                                        <p:tgtEl>
                                          <p:spTgt spid="10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p>
        </p:txBody>
      </p:sp>
      <p:pic>
        <p:nvPicPr>
          <p:cNvPr id="11268" name="Picture 2" descr="EJ023"/>
          <p:cNvPicPr>
            <a:picLocks noGrp="1" noChangeAspect="1" noChangeArrowheads="1"/>
          </p:cNvPicPr>
          <p:nvPr>
            <p:ph type="body" idx="1"/>
          </p:nvPr>
        </p:nvPicPr>
        <p:blipFill>
          <a:blip r:embed="rId2"/>
          <a:srcRect l="10834" t="5556" r="5833" b="3333"/>
          <a:stretch>
            <a:fillRect/>
          </a:stretch>
        </p:blipFill>
        <p:spPr>
          <a:xfrm>
            <a:off x="0" y="-152400"/>
            <a:ext cx="9144000" cy="7010400"/>
          </a:xfrm>
          <a:noFill/>
          <a:ln/>
        </p:spPr>
      </p:pic>
      <p:sp>
        <p:nvSpPr>
          <p:cNvPr id="11269" name="Text Box 5"/>
          <p:cNvSpPr txBox="1">
            <a:spLocks noChangeArrowheads="1"/>
          </p:cNvSpPr>
          <p:nvPr/>
        </p:nvSpPr>
        <p:spPr bwMode="auto">
          <a:xfrm>
            <a:off x="2041525" y="1162050"/>
            <a:ext cx="184150" cy="579438"/>
          </a:xfrm>
          <a:prstGeom prst="rect">
            <a:avLst/>
          </a:prstGeom>
          <a:noFill/>
          <a:ln w="9525">
            <a:noFill/>
            <a:miter lim="800000"/>
            <a:headEnd/>
            <a:tailEnd/>
          </a:ln>
          <a:effectLst/>
        </p:spPr>
        <p:txBody>
          <a:bodyPr wrap="none">
            <a:spAutoFit/>
          </a:bodyPr>
          <a:lstStyle/>
          <a:p>
            <a:endParaRPr lang="en-US" sz="3200"/>
          </a:p>
        </p:txBody>
      </p:sp>
      <p:sp>
        <p:nvSpPr>
          <p:cNvPr id="11272" name="WordArt 8"/>
          <p:cNvSpPr>
            <a:spLocks noChangeArrowheads="1" noChangeShapeType="1" noTextEdit="1"/>
          </p:cNvSpPr>
          <p:nvPr/>
        </p:nvSpPr>
        <p:spPr bwMode="auto">
          <a:xfrm>
            <a:off x="1676400" y="1371600"/>
            <a:ext cx="6553200" cy="3505200"/>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b="1" kern="10">
                <a:ln w="9525">
                  <a:round/>
                  <a:headEnd/>
                  <a:tailEnd/>
                </a:ln>
                <a:gradFill rotWithShape="0">
                  <a:gsLst>
                    <a:gs pos="0">
                      <a:srgbClr val="FFE701"/>
                    </a:gs>
                    <a:gs pos="100000">
                      <a:srgbClr val="FE3E02"/>
                    </a:gs>
                  </a:gsLst>
                  <a:lin ang="5400000" scaled="1"/>
                </a:gradFill>
                <a:latin typeface="Impact"/>
              </a:rPr>
              <a:t>CHÀO CÁC EM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 to="" calcmode="lin" valueType="num">
                                      <p:cBhvr>
                                        <p:cTn id="7" dur="1" fill="hold"/>
                                        <p:tgtEl>
                                          <p:spTgt spid="1126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958397"/>
  <p:tag name="VIOLETTITLE" val="Tuần 24. Nghe-viết: Đối đáp với vua"/>
  <p:tag name="VIOLETLESSON" val="45"/>
  <p:tag name="VIOLETCATID" val="7840641"/>
  <p:tag name="VIOLETSUBJECT" val="Chính tả 3"/>
  <p:tag name="VIOLETAUTHORID" val="6145317"/>
  <p:tag name="VIOLETAUTHORNAME" val="Vũ Thị Thúy Vinh"/>
  <p:tag name="VIOLETAUTHORAVATAR" val="no_avatar.jpg"/>
  <p:tag name="VIOLETAUTHORADDRESS" val="Truong TH Song Lo - Phu tho"/>
  <p:tag name="VIOLETDATE" val="2017-02-20 22:18:22"/>
  <p:tag name="VIOLETHIT" val="162"/>
  <p:tag name="VIOLETLIKE" val="1"/>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8&quot;/&gt;&lt;/object&gt;&lt;object type=&quot;3&quot; unique_id=&quot;10005&quot;&gt;&lt;property id=&quot;20148&quot; value=&quot;5&quot;/&gt;&lt;property id=&quot;20300&quot; value=&quot;Slide 2&quot;/&gt;&lt;property id=&quot;20307&quot; value=&quot;268&quot;/&gt;&lt;/object&gt;&lt;object type=&quot;3&quot; unique_id=&quot;10006&quot;&gt;&lt;property id=&quot;20148&quot; value=&quot;5&quot;/&gt;&lt;property id=&quot;20300&quot; value=&quot;Slide 3&quot;/&gt;&lt;property id=&quot;20307&quot; value=&quot;269&quot;/&gt;&lt;/object&gt;&lt;object type=&quot;3&quot; unique_id=&quot;10007&quot;&gt;&lt;property id=&quot;20148&quot; value=&quot;5&quot;/&gt;&lt;property id=&quot;20300&quot; value=&quot;Slide 4&quot;/&gt;&lt;property id=&quot;20307&quot; value=&quot;273&quot;/&gt;&lt;/object&gt;&lt;object type=&quot;3&quot; unique_id=&quot;10008&quot;&gt;&lt;property id=&quot;20148&quot; value=&quot;5&quot;/&gt;&lt;property id=&quot;20300&quot; value=&quot;Slide 5&quot;/&gt;&lt;property id=&quot;20307&quot; value=&quot;275&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807</TotalTime>
  <Words>422</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MOI</dc:creator>
  <cp:lastModifiedBy>Administrator</cp:lastModifiedBy>
  <cp:revision>51</cp:revision>
  <dcterms:created xsi:type="dcterms:W3CDTF">2010-02-28T03:36:00Z</dcterms:created>
  <dcterms:modified xsi:type="dcterms:W3CDTF">2018-02-05T09:43:37Z</dcterms:modified>
</cp:coreProperties>
</file>