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3" r:id="rId1"/>
  </p:sldMasterIdLst>
  <p:notesMasterIdLst>
    <p:notesMasterId r:id="rId20"/>
  </p:notesMasterIdLst>
  <p:sldIdLst>
    <p:sldId id="282" r:id="rId2"/>
    <p:sldId id="283" r:id="rId3"/>
    <p:sldId id="275" r:id="rId4"/>
    <p:sldId id="276" r:id="rId5"/>
    <p:sldId id="277" r:id="rId6"/>
    <p:sldId id="278" r:id="rId7"/>
    <p:sldId id="279" r:id="rId8"/>
    <p:sldId id="280" r:id="rId9"/>
    <p:sldId id="281" r:id="rId10"/>
    <p:sldId id="284" r:id="rId11"/>
    <p:sldId id="285" r:id="rId12"/>
    <p:sldId id="286" r:id="rId13"/>
    <p:sldId id="287" r:id="rId14"/>
    <p:sldId id="288" r:id="rId15"/>
    <p:sldId id="289" r:id="rId16"/>
    <p:sldId id="291" r:id="rId17"/>
    <p:sldId id="292" r:id="rId18"/>
    <p:sldId id="290" r:id="rId19"/>
  </p:sldIdLst>
  <p:sldSz cx="9144000" cy="6858000" type="screen4x3"/>
  <p:notesSz cx="6858000" cy="9144000"/>
  <p:embeddedFontLst>
    <p:embeddedFont>
      <p:font typeface="Calibri" pitchFamily="34" charset="0"/>
      <p:regular r:id="rId21"/>
      <p:bold r:id="rId22"/>
      <p:italic r:id="rId23"/>
      <p:boldItalic r:id="rId24"/>
    </p:embeddedFont>
  </p:embeddedFontLst>
  <p:custDataLst>
    <p:tags r:id="rId25"/>
  </p:custDataLst>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FF99"/>
    <a:srgbClr val="00FFFF"/>
    <a:srgbClr val="FF0066"/>
    <a:srgbClr val="33CC33"/>
    <a:srgbClr val="FFFF00"/>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267" autoAdjust="0"/>
  </p:normalViewPr>
  <p:slideViewPr>
    <p:cSldViewPr>
      <p:cViewPr>
        <p:scale>
          <a:sx n="73" d="100"/>
          <a:sy n="73" d="100"/>
        </p:scale>
        <p:origin x="-750" y="-27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60DBDC1F-E32B-40B3-882A-771A80360EC3}" type="datetimeFigureOut">
              <a:rPr lang="en-US"/>
              <a:pPr>
                <a:defRPr/>
              </a:pPr>
              <a:t>12/14/2017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3487272C-73E5-4E56-9008-393A7865056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vi-VN" smtClean="0">
              <a:latin typeface="Calibri" pitchFamily="34" charset="0"/>
            </a:endParaRPr>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E9D157-B314-4524-8C08-AEBEEEE77365}"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92A32E-45C0-438B-B5A0-092E727FCDE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F53D34-A49B-4840-9622-C2623925ADB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49CA00-44FC-49A7-A5BA-1D8F64D0B73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D7AAE5-2294-4C0A-9BC1-95696966F4E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6555AC-9CFD-4D99-A4D4-0B278FF2996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0E1C84-588D-4E15-A00F-6BFDA109BE4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F71A0EE-A3B8-4E62-AE7B-6B0666C8ED3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EA6CD60-9173-4B65-963C-3D132645813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751F575-4AFE-43AB-A793-8612254DF09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34FB883-9605-441F-BD1A-6AD75FDBD8F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1BC845E-CB52-4CD9-B265-DC3304436ED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5EDF2B1A-5711-413A-88DA-6A67481F63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ordArt 4"/>
          <p:cNvSpPr>
            <a:spLocks noGrp="1" noChangeArrowheads="1" noChangeShapeType="1" noTextEdit="1"/>
          </p:cNvSpPr>
          <p:nvPr/>
        </p:nvSpPr>
        <p:spPr bwMode="auto">
          <a:xfrm>
            <a:off x="2362200" y="1371600"/>
            <a:ext cx="4191000" cy="685800"/>
          </a:xfrm>
          <a:prstGeom prst="rect">
            <a:avLst/>
          </a:prstGeom>
        </p:spPr>
        <p:txBody>
          <a:bodyPr wrap="none" fromWordArt="1"/>
          <a:lstStyle/>
          <a:p>
            <a:r>
              <a:rPr lang="vi-VN" sz="3600" b="1" kern="10" dirty="0" smtClean="0">
                <a:ln w="9525">
                  <a:solidFill>
                    <a:schemeClr val="accent2"/>
                  </a:solidFill>
                  <a:round/>
                  <a:headEnd/>
                  <a:tailEnd/>
                </a:ln>
                <a:solidFill>
                  <a:srgbClr val="FF0000"/>
                </a:solidFill>
                <a:effectLst>
                  <a:outerShdw sy="-50000" kx="-2453608" rotWithShape="0">
                    <a:srgbClr val="C0C0C0">
                      <a:alpha val="50000"/>
                    </a:srgbClr>
                  </a:outerShdw>
                </a:effectLst>
                <a:cs typeface="Times New Roman"/>
              </a:rPr>
              <a:t>ÔN BÀI </a:t>
            </a:r>
            <a:r>
              <a:rPr lang="vi-VN" sz="3600" b="1" kern="10" dirty="0" smtClean="0">
                <a:ln w="9525">
                  <a:solidFill>
                    <a:schemeClr val="accent2"/>
                  </a:solidFill>
                  <a:round/>
                  <a:headEnd/>
                  <a:tailEnd/>
                </a:ln>
                <a:solidFill>
                  <a:srgbClr val="FF0000"/>
                </a:solidFill>
                <a:effectLst>
                  <a:outerShdw sy="-50000" kx="-2453608" rotWithShape="0">
                    <a:srgbClr val="C0C0C0">
                      <a:alpha val="50000"/>
                    </a:srgbClr>
                  </a:outerShdw>
                </a:effectLst>
                <a:cs typeface="Times New Roman"/>
              </a:rPr>
              <a:t>CŨ</a:t>
            </a:r>
            <a:endParaRPr lang="vi-VN" sz="3600" b="1" kern="10" dirty="0">
              <a:ln w="9525">
                <a:solidFill>
                  <a:schemeClr val="accent2"/>
                </a:solidFill>
                <a:round/>
                <a:headEnd/>
                <a:tailEnd/>
              </a:ln>
              <a:solidFill>
                <a:srgbClr val="FF0000"/>
              </a:solidFill>
              <a:effectLst>
                <a:outerShdw sy="-50000" kx="-2453608" rotWithShape="0">
                  <a:srgbClr val="C0C0C0">
                    <a:alpha val="50000"/>
                  </a:srgbClr>
                </a:outerShdw>
              </a:effectLst>
              <a:cs typeface="Times New Roman"/>
            </a:endParaRPr>
          </a:p>
        </p:txBody>
      </p:sp>
      <p:sp>
        <p:nvSpPr>
          <p:cNvPr id="3" name="Subtitle 2"/>
          <p:cNvSpPr>
            <a:spLocks noGrp="1"/>
          </p:cNvSpPr>
          <p:nvPr>
            <p:ph type="subTitle" idx="1"/>
          </p:nvPr>
        </p:nvSpPr>
        <p:spPr>
          <a:xfrm>
            <a:off x="914400" y="2514600"/>
            <a:ext cx="6858000" cy="1219200"/>
          </a:xfrm>
        </p:spPr>
        <p:txBody>
          <a:bodyPr/>
          <a:lstStyle/>
          <a:p>
            <a:pPr marL="514350" indent="-514350">
              <a:buFont typeface="Arial" charset="0"/>
              <a:buAutoNum type="alphaLcParenR"/>
            </a:pPr>
            <a:r>
              <a:rPr lang="en-US" sz="3600" b="1" smtClean="0">
                <a:solidFill>
                  <a:srgbClr val="0000FF"/>
                </a:solidFill>
              </a:rPr>
              <a:t>Tại sao phải kính trọng và biết ơn thầy(cô) giáo?</a:t>
            </a:r>
          </a:p>
        </p:txBody>
      </p:sp>
      <p:pic>
        <p:nvPicPr>
          <p:cNvPr id="3076" name="Picture 13" descr="Picture67"/>
          <p:cNvPicPr>
            <a:picLocks noChangeAspect="1" noChangeArrowheads="1" noCrop="1"/>
          </p:cNvPicPr>
          <p:nvPr/>
        </p:nvPicPr>
        <p:blipFill>
          <a:blip r:embed="rId2"/>
          <a:srcRect/>
          <a:stretch>
            <a:fillRect/>
          </a:stretch>
        </p:blipFill>
        <p:spPr bwMode="auto">
          <a:xfrm>
            <a:off x="369888" y="914400"/>
            <a:ext cx="1306512" cy="1447800"/>
          </a:xfrm>
          <a:prstGeom prst="rect">
            <a:avLst/>
          </a:prstGeom>
          <a:noFill/>
          <a:ln w="9525">
            <a:noFill/>
            <a:miter lim="800000"/>
            <a:headEnd/>
            <a:tailEnd/>
          </a:ln>
        </p:spPr>
      </p:pic>
      <p:sp>
        <p:nvSpPr>
          <p:cNvPr id="2" name="Rectangle 1"/>
          <p:cNvSpPr>
            <a:spLocks noChangeArrowheads="1"/>
          </p:cNvSpPr>
          <p:nvPr/>
        </p:nvSpPr>
        <p:spPr bwMode="auto">
          <a:xfrm>
            <a:off x="762000" y="4191000"/>
            <a:ext cx="6781800" cy="1570038"/>
          </a:xfrm>
          <a:prstGeom prst="rect">
            <a:avLst/>
          </a:prstGeom>
          <a:noFill/>
          <a:ln w="9525">
            <a:noFill/>
            <a:miter lim="800000"/>
            <a:headEnd/>
            <a:tailEnd/>
          </a:ln>
        </p:spPr>
        <p:txBody>
          <a:bodyPr>
            <a:spAutoFit/>
          </a:bodyPr>
          <a:lstStyle/>
          <a:p>
            <a:pPr marL="514350" indent="-514350">
              <a:buFontTx/>
              <a:buAutoNum type="alphaLcParenR"/>
            </a:pPr>
            <a:r>
              <a:rPr lang="en-US" sz="3200" b="1">
                <a:solidFill>
                  <a:srgbClr val="0000FF"/>
                </a:solidFill>
              </a:rPr>
              <a:t>Kể các việc em đã làm để tỏ lòng kính trọng, biết ơn thầy giáo, cô giáo?</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repeatCount="indefinite" fill="hold" grpId="0" nodeType="withEffect">
                                  <p:stCondLst>
                                    <p:cond delay="0"/>
                                  </p:stCondLst>
                                  <p:childTnLst>
                                    <p:animClr clrSpc="hsl" dir="cw">
                                      <p:cBhvr override="childStyle">
                                        <p:cTn id="6" dur="5000" fill="hold"/>
                                        <p:tgtEl>
                                          <p:spTgt spid="6"/>
                                        </p:tgtEl>
                                        <p:attrNameLst>
                                          <p:attrName>style.color</p:attrName>
                                        </p:attrNameLst>
                                      </p:cBhvr>
                                      <p:by>
                                        <p:hsl h="-7200000" s="0" l="0"/>
                                      </p:by>
                                    </p:animClr>
                                    <p:animClr clrSpc="hsl" dir="cw">
                                      <p:cBhvr>
                                        <p:cTn id="7" dur="5000" fill="hold"/>
                                        <p:tgtEl>
                                          <p:spTgt spid="6"/>
                                        </p:tgtEl>
                                        <p:attrNameLst>
                                          <p:attrName>fillcolor</p:attrName>
                                        </p:attrNameLst>
                                      </p:cBhvr>
                                      <p:by>
                                        <p:hsl h="-7200000" s="0" l="0"/>
                                      </p:by>
                                    </p:animClr>
                                    <p:animClr clrSpc="hsl" dir="cw">
                                      <p:cBhvr>
                                        <p:cTn id="8" dur="5000" fill="hold"/>
                                        <p:tgtEl>
                                          <p:spTgt spid="6"/>
                                        </p:tgtEl>
                                        <p:attrNameLst>
                                          <p:attrName>stroke.color</p:attrName>
                                        </p:attrNameLst>
                                      </p:cBhvr>
                                      <p:by>
                                        <p:hsl h="-7200000" s="0" l="0"/>
                                      </p:by>
                                    </p:animClr>
                                    <p:set>
                                      <p:cBhvr>
                                        <p:cTn id="9" dur="5000" fill="hold"/>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1371600" y="2819400"/>
            <a:ext cx="5715000" cy="369888"/>
          </a:xfrm>
          <a:prstGeom prst="rect">
            <a:avLst/>
          </a:prstGeom>
          <a:noFill/>
          <a:ln w="9525">
            <a:noFill/>
            <a:miter lim="800000"/>
            <a:headEnd/>
            <a:tailEnd/>
          </a:ln>
        </p:spPr>
        <p:txBody>
          <a:bodyPr>
            <a:spAutoFit/>
          </a:bodyPr>
          <a:lstStyle/>
          <a:p>
            <a:r>
              <a:rPr lang="en-US" i="1"/>
              <a:t>Chu Thị Soa – Quận Hải Châu – TP Đà Nẵng</a:t>
            </a:r>
          </a:p>
        </p:txBody>
      </p:sp>
      <p:sp>
        <p:nvSpPr>
          <p:cNvPr id="3" name="Rectangle 2"/>
          <p:cNvSpPr/>
          <p:nvPr/>
        </p:nvSpPr>
        <p:spPr>
          <a:xfrm>
            <a:off x="3810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aphicFrame>
        <p:nvGraphicFramePr>
          <p:cNvPr id="5" name="Table 4"/>
          <p:cNvGraphicFramePr>
            <a:graphicFrameLocks noGrp="1"/>
          </p:cNvGraphicFramePr>
          <p:nvPr/>
        </p:nvGraphicFramePr>
        <p:xfrm>
          <a:off x="609600" y="3429000"/>
          <a:ext cx="8229600" cy="3124200"/>
        </p:xfrm>
        <a:graphic>
          <a:graphicData uri="http://schemas.openxmlformats.org/drawingml/2006/table">
            <a:tbl>
              <a:tblPr firstRow="1" bandRow="1">
                <a:tableStyleId>{5C22544A-7EE6-4342-B048-85BDC9FD1C3A}</a:tableStyleId>
              </a:tblPr>
              <a:tblGrid>
                <a:gridCol w="4114800"/>
                <a:gridCol w="4114800"/>
              </a:tblGrid>
              <a:tr h="911225">
                <a:tc>
                  <a:txBody>
                    <a:bodyPr/>
                    <a:lstStyle/>
                    <a:p>
                      <a:pPr algn="ctr"/>
                      <a:r>
                        <a:rPr lang="en-US" sz="3600" dirty="0" err="1" smtClean="0">
                          <a:ln>
                            <a:solidFill>
                              <a:schemeClr val="tx1"/>
                            </a:solidFill>
                          </a:ln>
                          <a:solidFill>
                            <a:srgbClr val="FF0000"/>
                          </a:solidFill>
                        </a:rPr>
                        <a:t>Yêu</a:t>
                      </a:r>
                      <a:r>
                        <a:rPr lang="en-US" sz="3600" baseline="0" dirty="0" smtClean="0">
                          <a:ln>
                            <a:solidFill>
                              <a:schemeClr val="tx1"/>
                            </a:solidFill>
                          </a:ln>
                          <a:solidFill>
                            <a:srgbClr val="FF0000"/>
                          </a:solidFill>
                        </a:rPr>
                        <a:t> </a:t>
                      </a:r>
                      <a:r>
                        <a:rPr lang="en-US" sz="3600" baseline="0" dirty="0" err="1" smtClean="0">
                          <a:ln>
                            <a:solidFill>
                              <a:schemeClr val="tx1"/>
                            </a:solidFill>
                          </a:ln>
                          <a:solidFill>
                            <a:srgbClr val="FF0000"/>
                          </a:solidFill>
                        </a:rPr>
                        <a:t>lao</a:t>
                      </a:r>
                      <a:r>
                        <a:rPr lang="en-US" sz="3600" baseline="0" dirty="0" smtClean="0">
                          <a:ln>
                            <a:solidFill>
                              <a:schemeClr val="tx1"/>
                            </a:solidFill>
                          </a:ln>
                          <a:solidFill>
                            <a:srgbClr val="FF0000"/>
                          </a:solidFill>
                        </a:rPr>
                        <a:t> </a:t>
                      </a:r>
                      <a:r>
                        <a:rPr lang="en-US" sz="3600" baseline="0" dirty="0" err="1" smtClean="0">
                          <a:ln>
                            <a:solidFill>
                              <a:schemeClr val="tx1"/>
                            </a:solidFill>
                          </a:ln>
                          <a:solidFill>
                            <a:srgbClr val="FF0000"/>
                          </a:solidFill>
                        </a:rPr>
                        <a:t>động</a:t>
                      </a:r>
                      <a:endParaRPr lang="en-US" sz="3600" dirty="0">
                        <a:ln>
                          <a:solidFill>
                            <a:schemeClr val="tx1"/>
                          </a:solidFill>
                        </a:ln>
                        <a:solidFill>
                          <a:srgbClr val="FF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err="1" smtClean="0">
                          <a:ln>
                            <a:solidFill>
                              <a:schemeClr val="tx1"/>
                            </a:solidFill>
                          </a:ln>
                          <a:solidFill>
                            <a:srgbClr val="FF0000"/>
                          </a:solidFill>
                        </a:rPr>
                        <a:t>Lười</a:t>
                      </a:r>
                      <a:r>
                        <a:rPr lang="en-US" sz="3600" baseline="0" dirty="0" smtClean="0">
                          <a:ln>
                            <a:solidFill>
                              <a:schemeClr val="tx1"/>
                            </a:solidFill>
                          </a:ln>
                          <a:solidFill>
                            <a:srgbClr val="FF0000"/>
                          </a:solidFill>
                        </a:rPr>
                        <a:t> </a:t>
                      </a:r>
                      <a:r>
                        <a:rPr lang="en-US" sz="3600" baseline="0" dirty="0" err="1" smtClean="0">
                          <a:ln>
                            <a:solidFill>
                              <a:schemeClr val="tx1"/>
                            </a:solidFill>
                          </a:ln>
                          <a:solidFill>
                            <a:srgbClr val="FF0000"/>
                          </a:solidFill>
                        </a:rPr>
                        <a:t>lao</a:t>
                      </a:r>
                      <a:r>
                        <a:rPr lang="en-US" sz="3600" baseline="0" dirty="0" smtClean="0">
                          <a:ln>
                            <a:solidFill>
                              <a:schemeClr val="tx1"/>
                            </a:solidFill>
                          </a:ln>
                          <a:solidFill>
                            <a:srgbClr val="FF0000"/>
                          </a:solidFill>
                        </a:rPr>
                        <a:t> </a:t>
                      </a:r>
                      <a:r>
                        <a:rPr lang="en-US" sz="3600" baseline="0" dirty="0" err="1" smtClean="0">
                          <a:ln>
                            <a:solidFill>
                              <a:schemeClr val="tx1"/>
                            </a:solidFill>
                          </a:ln>
                          <a:solidFill>
                            <a:srgbClr val="FF0000"/>
                          </a:solidFill>
                        </a:rPr>
                        <a:t>động</a:t>
                      </a:r>
                      <a:endParaRPr lang="en-US" sz="3600" dirty="0">
                        <a:ln>
                          <a:solidFill>
                            <a:schemeClr val="tx1"/>
                          </a:solidFill>
                        </a:ln>
                        <a:solidFill>
                          <a:srgbClr val="FF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212975">
                <a:tc>
                  <a:txBody>
                    <a:bodyPr/>
                    <a:lstStyle/>
                    <a:p>
                      <a:r>
                        <a:rPr lang="en-US" dirty="0" smtClean="0">
                          <a:ln>
                            <a:solidFill>
                              <a:schemeClr val="tx1"/>
                            </a:solidFill>
                          </a:ln>
                        </a:rPr>
                        <a:t>  </a:t>
                      </a:r>
                      <a:r>
                        <a:rPr lang="en-US" sz="3200" dirty="0" smtClean="0">
                          <a:ln>
                            <a:solidFill>
                              <a:schemeClr val="tx1"/>
                            </a:solidFill>
                          </a:ln>
                        </a:rPr>
                        <a:t>-</a:t>
                      </a:r>
                      <a:r>
                        <a:rPr lang="en-US" dirty="0" smtClean="0">
                          <a:ln>
                            <a:solidFill>
                              <a:schemeClr val="tx1"/>
                            </a:solidFill>
                          </a:ln>
                        </a:rPr>
                        <a:t>…………………………………..</a:t>
                      </a:r>
                    </a:p>
                    <a:p>
                      <a:r>
                        <a:rPr lang="en-US" dirty="0" smtClean="0">
                          <a:ln>
                            <a:solidFill>
                              <a:schemeClr val="tx1"/>
                            </a:solidFill>
                          </a:ln>
                        </a:rPr>
                        <a:t>  </a:t>
                      </a:r>
                      <a:r>
                        <a:rPr lang="en-US" sz="3200" dirty="0" smtClean="0">
                          <a:ln>
                            <a:solidFill>
                              <a:schemeClr val="tx1"/>
                            </a:solidFill>
                          </a:ln>
                        </a:rPr>
                        <a:t>-</a:t>
                      </a:r>
                      <a:r>
                        <a:rPr lang="en-US" dirty="0" smtClean="0">
                          <a:ln>
                            <a:solidFill>
                              <a:schemeClr val="tx1"/>
                            </a:solidFill>
                          </a:ln>
                        </a:rPr>
                        <a:t>…………………………………..</a:t>
                      </a:r>
                    </a:p>
                    <a:p>
                      <a:r>
                        <a:rPr lang="en-US" sz="3200" baseline="0" dirty="0" smtClean="0">
                          <a:ln>
                            <a:solidFill>
                              <a:schemeClr val="tx1"/>
                            </a:solidFill>
                          </a:ln>
                        </a:rPr>
                        <a:t> </a:t>
                      </a:r>
                      <a:r>
                        <a:rPr lang="en-US" sz="3200" dirty="0" smtClean="0">
                          <a:ln>
                            <a:solidFill>
                              <a:schemeClr val="tx1"/>
                            </a:solidFill>
                          </a:ln>
                        </a:rPr>
                        <a:t>-</a:t>
                      </a:r>
                      <a:r>
                        <a:rPr lang="en-US" dirty="0" smtClean="0">
                          <a:ln>
                            <a:solidFill>
                              <a:schemeClr val="tx1"/>
                            </a:solidFill>
                          </a:ln>
                        </a:rPr>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ln>
                            <a:solidFill>
                              <a:schemeClr val="tx1"/>
                            </a:solidFill>
                          </a:ln>
                        </a:rPr>
                        <a:t> </a:t>
                      </a:r>
                      <a:r>
                        <a:rPr lang="en-US" sz="3200" dirty="0" smtClean="0">
                          <a:ln>
                            <a:solidFill>
                              <a:schemeClr val="tx1"/>
                            </a:solidFill>
                          </a:ln>
                        </a:rPr>
                        <a:t>-</a:t>
                      </a:r>
                      <a:r>
                        <a:rPr lang="en-US" dirty="0" smtClean="0">
                          <a:ln>
                            <a:solidFill>
                              <a:schemeClr val="tx1"/>
                            </a:solidFill>
                          </a:ln>
                        </a:rPr>
                        <a:t>…………………………………..</a:t>
                      </a:r>
                    </a:p>
                    <a:p>
                      <a:r>
                        <a:rPr lang="en-US" dirty="0" smtClean="0">
                          <a:ln>
                            <a:solidFill>
                              <a:schemeClr val="tx1"/>
                            </a:solidFill>
                          </a:ln>
                        </a:rPr>
                        <a:t> </a:t>
                      </a:r>
                      <a:r>
                        <a:rPr lang="en-US" sz="3200" dirty="0" smtClean="0">
                          <a:ln>
                            <a:solidFill>
                              <a:schemeClr val="tx1"/>
                            </a:solidFill>
                          </a:ln>
                        </a:rPr>
                        <a:t>-</a:t>
                      </a:r>
                      <a:r>
                        <a:rPr lang="en-US" dirty="0" smtClean="0">
                          <a:ln>
                            <a:solidFill>
                              <a:schemeClr val="tx1"/>
                            </a:solidFill>
                          </a:ln>
                        </a:rPr>
                        <a:t>…………………………………..</a:t>
                      </a:r>
                    </a:p>
                    <a:p>
                      <a:r>
                        <a:rPr lang="en-US" dirty="0" smtClean="0">
                          <a:ln>
                            <a:solidFill>
                              <a:schemeClr val="tx1"/>
                            </a:solidFill>
                          </a:ln>
                        </a:rPr>
                        <a:t> </a:t>
                      </a:r>
                      <a:r>
                        <a:rPr lang="en-US" sz="3200" dirty="0" smtClean="0">
                          <a:ln>
                            <a:solidFill>
                              <a:schemeClr val="tx1"/>
                            </a:solidFill>
                          </a:ln>
                        </a:rPr>
                        <a:t>-</a:t>
                      </a:r>
                      <a:r>
                        <a:rPr lang="en-US" dirty="0" smtClean="0">
                          <a:ln>
                            <a:solidFill>
                              <a:schemeClr val="tx1"/>
                            </a:solidFill>
                          </a:ln>
                        </a:rPr>
                        <a:t>…………………………………..</a:t>
                      </a:r>
                      <a:endParaRPr lang="en-US" dirty="0">
                        <a:ln>
                          <a:solidFill>
                            <a:schemeClr val="tx1"/>
                          </a:solidFill>
                        </a:ln>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2293" name="Content Placeholder 2"/>
          <p:cNvSpPr txBox="1">
            <a:spLocks/>
          </p:cNvSpPr>
          <p:nvPr/>
        </p:nvSpPr>
        <p:spPr bwMode="auto">
          <a:xfrm>
            <a:off x="457200" y="609600"/>
            <a:ext cx="8305800" cy="4273550"/>
          </a:xfrm>
          <a:prstGeom prst="rect">
            <a:avLst/>
          </a:prstGeom>
          <a:noFill/>
          <a:ln w="9525">
            <a:noFill/>
            <a:miter lim="800000"/>
            <a:headEnd/>
            <a:tailEnd/>
          </a:ln>
        </p:spPr>
        <p:txBody>
          <a:bodyPr/>
          <a:lstStyle/>
          <a:p>
            <a:pPr marL="342900" indent="-342900" algn="l">
              <a:spcBef>
                <a:spcPct val="20000"/>
              </a:spcBef>
              <a:buFont typeface="Arial" charset="0"/>
              <a:buChar char="•"/>
            </a:pPr>
            <a:r>
              <a:rPr lang="en-US" sz="3600" b="1" u="sng">
                <a:solidFill>
                  <a:srgbClr val="0000FF"/>
                </a:solidFill>
                <a:latin typeface="Calibri" pitchFamily="34" charset="0"/>
              </a:rPr>
              <a:t>Bài tập 1: </a:t>
            </a:r>
            <a:r>
              <a:rPr lang="en-US" sz="3600" b="1">
                <a:latin typeface="Calibri" pitchFamily="34" charset="0"/>
              </a:rPr>
              <a:t>Em hãy cùng các bạn trong nhóm tìm những biểu hiện của yêu lao động và lười lao động rồi ghi vào bảng nhóm:</a:t>
            </a:r>
          </a:p>
          <a:p>
            <a:pPr marL="342900" indent="-342900" algn="l">
              <a:spcBef>
                <a:spcPct val="20000"/>
              </a:spcBef>
              <a:buFont typeface="Arial" charset="0"/>
              <a:buChar char="•"/>
            </a:pPr>
            <a:endParaRPr lang="en-US" sz="3600" b="1">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1371600" y="2819400"/>
            <a:ext cx="5715000" cy="369888"/>
          </a:xfrm>
          <a:prstGeom prst="rect">
            <a:avLst/>
          </a:prstGeom>
          <a:noFill/>
          <a:ln w="9525">
            <a:noFill/>
            <a:miter lim="800000"/>
            <a:headEnd/>
            <a:tailEnd/>
          </a:ln>
        </p:spPr>
        <p:txBody>
          <a:bodyPr>
            <a:spAutoFit/>
          </a:bodyPr>
          <a:lstStyle/>
          <a:p>
            <a:r>
              <a:rPr lang="en-US" i="1"/>
              <a:t>Chu Thị Soa – Quận Hải Châu – TP Đà Nẵng</a:t>
            </a:r>
          </a:p>
        </p:txBody>
      </p:sp>
      <p:sp>
        <p:nvSpPr>
          <p:cNvPr id="3" name="Rectangle 2"/>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aphicFrame>
        <p:nvGraphicFramePr>
          <p:cNvPr id="4" name="Content Placeholder 5"/>
          <p:cNvGraphicFramePr>
            <a:graphicFrameLocks/>
          </p:cNvGraphicFramePr>
          <p:nvPr/>
        </p:nvGraphicFramePr>
        <p:xfrm>
          <a:off x="152400" y="762000"/>
          <a:ext cx="8458200" cy="5134495"/>
        </p:xfrm>
        <a:graphic>
          <a:graphicData uri="http://schemas.openxmlformats.org/drawingml/2006/table">
            <a:tbl>
              <a:tblPr firstRow="1" bandRow="1">
                <a:tableStyleId>{5C22544A-7EE6-4342-B048-85BDC9FD1C3A}</a:tableStyleId>
              </a:tblPr>
              <a:tblGrid>
                <a:gridCol w="4347673"/>
                <a:gridCol w="4110527"/>
              </a:tblGrid>
              <a:tr h="6539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err="1" smtClean="0">
                          <a:ln>
                            <a:solidFill>
                              <a:schemeClr val="tx1"/>
                            </a:solidFill>
                          </a:ln>
                          <a:solidFill>
                            <a:srgbClr val="FF0000"/>
                          </a:solidFill>
                        </a:rPr>
                        <a:t>Yêu</a:t>
                      </a:r>
                      <a:r>
                        <a:rPr lang="en-US" sz="2600" baseline="0" dirty="0" smtClean="0">
                          <a:ln>
                            <a:solidFill>
                              <a:schemeClr val="tx1"/>
                            </a:solidFill>
                          </a:ln>
                          <a:solidFill>
                            <a:srgbClr val="FF0000"/>
                          </a:solidFill>
                        </a:rPr>
                        <a:t> </a:t>
                      </a:r>
                      <a:r>
                        <a:rPr lang="en-US" sz="2600" baseline="0" dirty="0" err="1" smtClean="0">
                          <a:ln>
                            <a:solidFill>
                              <a:schemeClr val="tx1"/>
                            </a:solidFill>
                          </a:ln>
                          <a:solidFill>
                            <a:srgbClr val="FF0000"/>
                          </a:solidFill>
                        </a:rPr>
                        <a:t>lao</a:t>
                      </a:r>
                      <a:r>
                        <a:rPr lang="en-US" sz="2600" baseline="0" dirty="0" smtClean="0">
                          <a:ln>
                            <a:solidFill>
                              <a:schemeClr val="tx1"/>
                            </a:solidFill>
                          </a:ln>
                          <a:solidFill>
                            <a:srgbClr val="FF0000"/>
                          </a:solidFill>
                        </a:rPr>
                        <a:t> </a:t>
                      </a:r>
                      <a:r>
                        <a:rPr lang="en-US" sz="2600" baseline="0" dirty="0" err="1" smtClean="0">
                          <a:ln>
                            <a:solidFill>
                              <a:schemeClr val="tx1"/>
                            </a:solidFill>
                          </a:ln>
                          <a:solidFill>
                            <a:srgbClr val="FF0000"/>
                          </a:solidFill>
                        </a:rPr>
                        <a:t>động</a:t>
                      </a:r>
                      <a:endParaRPr lang="en-US" sz="2600" dirty="0" smtClean="0">
                        <a:ln>
                          <a:solidFill>
                            <a:schemeClr val="tx1"/>
                          </a:solidFill>
                        </a:ln>
                        <a:solidFill>
                          <a:srgbClr val="FF0000"/>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err="1" smtClean="0">
                          <a:ln>
                            <a:solidFill>
                              <a:schemeClr val="tx1"/>
                            </a:solidFill>
                          </a:ln>
                          <a:solidFill>
                            <a:srgbClr val="FF0000"/>
                          </a:solidFill>
                        </a:rPr>
                        <a:t>Lười</a:t>
                      </a:r>
                      <a:r>
                        <a:rPr lang="en-US" sz="2600" baseline="0" dirty="0" smtClean="0">
                          <a:ln>
                            <a:solidFill>
                              <a:schemeClr val="tx1"/>
                            </a:solidFill>
                          </a:ln>
                          <a:solidFill>
                            <a:srgbClr val="FF0000"/>
                          </a:solidFill>
                        </a:rPr>
                        <a:t> </a:t>
                      </a:r>
                      <a:r>
                        <a:rPr lang="en-US" sz="2600" baseline="0" dirty="0" err="1" smtClean="0">
                          <a:ln>
                            <a:solidFill>
                              <a:schemeClr val="tx1"/>
                            </a:solidFill>
                          </a:ln>
                          <a:solidFill>
                            <a:srgbClr val="FF0000"/>
                          </a:solidFill>
                        </a:rPr>
                        <a:t>lao</a:t>
                      </a:r>
                      <a:r>
                        <a:rPr lang="en-US" sz="2600" baseline="0" dirty="0" smtClean="0">
                          <a:ln>
                            <a:solidFill>
                              <a:schemeClr val="tx1"/>
                            </a:solidFill>
                          </a:ln>
                          <a:solidFill>
                            <a:srgbClr val="FF0000"/>
                          </a:solidFill>
                        </a:rPr>
                        <a:t> </a:t>
                      </a:r>
                      <a:r>
                        <a:rPr lang="en-US" sz="2600" baseline="0" dirty="0" err="1" smtClean="0">
                          <a:ln>
                            <a:solidFill>
                              <a:schemeClr val="tx1"/>
                            </a:solidFill>
                          </a:ln>
                          <a:solidFill>
                            <a:srgbClr val="FF0000"/>
                          </a:solidFill>
                        </a:rPr>
                        <a:t>động</a:t>
                      </a:r>
                      <a:endParaRPr lang="en-US" sz="2600" dirty="0" smtClean="0">
                        <a:ln>
                          <a:solidFill>
                            <a:schemeClr val="tx1"/>
                          </a:solidFill>
                        </a:ln>
                        <a:solidFill>
                          <a:srgbClr val="FF0000"/>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841865">
                <a:tc>
                  <a:txBody>
                    <a:bodyPr/>
                    <a:lstStyle/>
                    <a:p>
                      <a:pPr>
                        <a:buFontTx/>
                        <a:buChar char="-"/>
                      </a:pPr>
                      <a:r>
                        <a:rPr lang="en-US" sz="3600" b="1" baseline="0" dirty="0" smtClean="0">
                          <a:solidFill>
                            <a:srgbClr val="0000FF"/>
                          </a:solidFill>
                        </a:rPr>
                        <a:t> </a:t>
                      </a:r>
                      <a:r>
                        <a:rPr lang="en-US" sz="3600" b="1" baseline="0" dirty="0" err="1" smtClean="0">
                          <a:solidFill>
                            <a:srgbClr val="0000FF"/>
                          </a:solidFill>
                        </a:rPr>
                        <a:t>Tích</a:t>
                      </a:r>
                      <a:r>
                        <a:rPr lang="en-US" sz="3600" b="1" baseline="0" dirty="0" smtClean="0">
                          <a:solidFill>
                            <a:srgbClr val="0000FF"/>
                          </a:solidFill>
                        </a:rPr>
                        <a:t> </a:t>
                      </a:r>
                      <a:r>
                        <a:rPr lang="en-US" sz="3600" b="1" baseline="0" dirty="0" err="1" smtClean="0">
                          <a:solidFill>
                            <a:srgbClr val="0000FF"/>
                          </a:solidFill>
                        </a:rPr>
                        <a:t>cực</a:t>
                      </a:r>
                      <a:r>
                        <a:rPr lang="en-US" sz="3600" b="1" baseline="0" dirty="0" smtClean="0">
                          <a:solidFill>
                            <a:srgbClr val="0000FF"/>
                          </a:solidFill>
                        </a:rPr>
                        <a:t> </a:t>
                      </a:r>
                      <a:r>
                        <a:rPr lang="en-US" sz="3600" b="1" baseline="0" dirty="0" err="1" smtClean="0">
                          <a:solidFill>
                            <a:srgbClr val="0000FF"/>
                          </a:solidFill>
                        </a:rPr>
                        <a:t>tham</a:t>
                      </a:r>
                      <a:r>
                        <a:rPr lang="en-US" sz="3600" b="1" baseline="0" dirty="0" smtClean="0">
                          <a:solidFill>
                            <a:srgbClr val="0000FF"/>
                          </a:solidFill>
                        </a:rPr>
                        <a:t> </a:t>
                      </a:r>
                      <a:r>
                        <a:rPr lang="en-US" sz="3600" b="1" baseline="0" dirty="0" err="1" smtClean="0">
                          <a:solidFill>
                            <a:srgbClr val="0000FF"/>
                          </a:solidFill>
                        </a:rPr>
                        <a:t>gia</a:t>
                      </a:r>
                      <a:r>
                        <a:rPr lang="en-US" sz="3600" b="1" baseline="0" dirty="0" smtClean="0">
                          <a:solidFill>
                            <a:srgbClr val="0000FF"/>
                          </a:solidFill>
                        </a:rPr>
                        <a:t> </a:t>
                      </a:r>
                      <a:r>
                        <a:rPr lang="en-US" sz="3600" b="1" baseline="0" dirty="0" err="1" smtClean="0">
                          <a:solidFill>
                            <a:srgbClr val="0000FF"/>
                          </a:solidFill>
                        </a:rPr>
                        <a:t>các</a:t>
                      </a:r>
                      <a:r>
                        <a:rPr lang="en-US" sz="3600" b="1" baseline="0" dirty="0" smtClean="0">
                          <a:solidFill>
                            <a:srgbClr val="0000FF"/>
                          </a:solidFill>
                        </a:rPr>
                        <a:t> </a:t>
                      </a:r>
                      <a:r>
                        <a:rPr lang="en-US" sz="3600" b="1" baseline="0" dirty="0" err="1" smtClean="0">
                          <a:solidFill>
                            <a:srgbClr val="0000FF"/>
                          </a:solidFill>
                        </a:rPr>
                        <a:t>buổi</a:t>
                      </a:r>
                      <a:r>
                        <a:rPr lang="en-US" sz="3600" b="1" baseline="0" dirty="0" smtClean="0">
                          <a:solidFill>
                            <a:srgbClr val="0000FF"/>
                          </a:solidFill>
                        </a:rPr>
                        <a:t> </a:t>
                      </a:r>
                      <a:r>
                        <a:rPr lang="en-US" sz="3600" b="1" baseline="0" dirty="0" err="1" smtClean="0">
                          <a:solidFill>
                            <a:srgbClr val="0000FF"/>
                          </a:solidFill>
                        </a:rPr>
                        <a:t>lao</a:t>
                      </a:r>
                      <a:r>
                        <a:rPr lang="en-US" sz="3600" b="1" baseline="0" dirty="0" smtClean="0">
                          <a:solidFill>
                            <a:srgbClr val="0000FF"/>
                          </a:solidFill>
                        </a:rPr>
                        <a:t> </a:t>
                      </a:r>
                      <a:r>
                        <a:rPr lang="en-US" sz="3600" b="1" baseline="0" dirty="0" err="1" smtClean="0">
                          <a:solidFill>
                            <a:srgbClr val="0000FF"/>
                          </a:solidFill>
                        </a:rPr>
                        <a:t>động</a:t>
                      </a:r>
                      <a:r>
                        <a:rPr lang="en-US" sz="3600" b="1" baseline="0" dirty="0" smtClean="0">
                          <a:solidFill>
                            <a:srgbClr val="0000FF"/>
                          </a:solidFill>
                        </a:rPr>
                        <a:t> </a:t>
                      </a:r>
                      <a:r>
                        <a:rPr lang="en-US" sz="3600" b="1" baseline="0" dirty="0" err="1" smtClean="0">
                          <a:solidFill>
                            <a:srgbClr val="0000FF"/>
                          </a:solidFill>
                        </a:rPr>
                        <a:t>của</a:t>
                      </a:r>
                      <a:r>
                        <a:rPr lang="en-US" sz="3600" b="1" baseline="0" dirty="0" smtClean="0">
                          <a:solidFill>
                            <a:srgbClr val="0000FF"/>
                          </a:solidFill>
                        </a:rPr>
                        <a:t> </a:t>
                      </a:r>
                      <a:r>
                        <a:rPr lang="en-US" sz="3600" b="1" baseline="0" dirty="0" err="1" smtClean="0">
                          <a:solidFill>
                            <a:srgbClr val="0000FF"/>
                          </a:solidFill>
                        </a:rPr>
                        <a:t>trường</a:t>
                      </a:r>
                      <a:r>
                        <a:rPr lang="en-US" sz="3600" b="1" baseline="0" dirty="0" smtClean="0">
                          <a:solidFill>
                            <a:srgbClr val="0000FF"/>
                          </a:solidFill>
                        </a:rPr>
                        <a:t>, </a:t>
                      </a:r>
                      <a:r>
                        <a:rPr lang="en-US" sz="3600" b="1" baseline="0" dirty="0" err="1" smtClean="0">
                          <a:solidFill>
                            <a:srgbClr val="0000FF"/>
                          </a:solidFill>
                        </a:rPr>
                        <a:t>lớp</a:t>
                      </a:r>
                      <a:r>
                        <a:rPr lang="en-US" sz="3600" b="1" baseline="0" dirty="0" smtClean="0">
                          <a:solidFill>
                            <a:srgbClr val="0000FF"/>
                          </a:solidFill>
                        </a:rPr>
                        <a:t>.</a:t>
                      </a:r>
                    </a:p>
                    <a:p>
                      <a:pPr>
                        <a:buFontTx/>
                        <a:buChar char="-"/>
                      </a:pPr>
                      <a:r>
                        <a:rPr lang="en-US" sz="3600" b="1" baseline="0" dirty="0" smtClean="0">
                          <a:solidFill>
                            <a:srgbClr val="0000FF"/>
                          </a:solidFill>
                        </a:rPr>
                        <a:t> </a:t>
                      </a:r>
                      <a:r>
                        <a:rPr lang="en-US" sz="3600" b="1" baseline="0" dirty="0" err="1" smtClean="0">
                          <a:solidFill>
                            <a:srgbClr val="0000FF"/>
                          </a:solidFill>
                        </a:rPr>
                        <a:t>Chăm</a:t>
                      </a:r>
                      <a:r>
                        <a:rPr lang="en-US" sz="3600" b="1" baseline="0" dirty="0" smtClean="0">
                          <a:solidFill>
                            <a:srgbClr val="0000FF"/>
                          </a:solidFill>
                        </a:rPr>
                        <a:t> </a:t>
                      </a:r>
                      <a:r>
                        <a:rPr lang="en-US" sz="3600" b="1" baseline="0" dirty="0" err="1" smtClean="0">
                          <a:solidFill>
                            <a:srgbClr val="0000FF"/>
                          </a:solidFill>
                        </a:rPr>
                        <a:t>làm</a:t>
                      </a:r>
                      <a:r>
                        <a:rPr lang="en-US" sz="3600" b="1" baseline="0" dirty="0" smtClean="0">
                          <a:solidFill>
                            <a:srgbClr val="0000FF"/>
                          </a:solidFill>
                        </a:rPr>
                        <a:t> </a:t>
                      </a:r>
                      <a:r>
                        <a:rPr lang="en-US" sz="3600" b="1" baseline="0" dirty="0" err="1" smtClean="0">
                          <a:solidFill>
                            <a:srgbClr val="0000FF"/>
                          </a:solidFill>
                        </a:rPr>
                        <a:t>việc</a:t>
                      </a:r>
                      <a:r>
                        <a:rPr lang="en-US" sz="3600" b="1" baseline="0" dirty="0" smtClean="0">
                          <a:solidFill>
                            <a:srgbClr val="0000FF"/>
                          </a:solidFill>
                        </a:rPr>
                        <a:t> </a:t>
                      </a:r>
                      <a:r>
                        <a:rPr lang="en-US" sz="3600" b="1" baseline="0" dirty="0" err="1" smtClean="0">
                          <a:solidFill>
                            <a:srgbClr val="0000FF"/>
                          </a:solidFill>
                        </a:rPr>
                        <a:t>nhà</a:t>
                      </a:r>
                      <a:r>
                        <a:rPr lang="en-US" sz="3600" b="1" baseline="0" dirty="0" smtClean="0">
                          <a:solidFill>
                            <a:srgbClr val="0000FF"/>
                          </a:solidFill>
                        </a:rPr>
                        <a:t> </a:t>
                      </a:r>
                      <a:r>
                        <a:rPr lang="en-US" sz="3600" b="1" baseline="0" dirty="0" err="1" smtClean="0">
                          <a:solidFill>
                            <a:srgbClr val="0000FF"/>
                          </a:solidFill>
                        </a:rPr>
                        <a:t>giúp</a:t>
                      </a:r>
                      <a:r>
                        <a:rPr lang="en-US" sz="3600" b="1" baseline="0" dirty="0" smtClean="0">
                          <a:solidFill>
                            <a:srgbClr val="0000FF"/>
                          </a:solidFill>
                        </a:rPr>
                        <a:t> </a:t>
                      </a:r>
                      <a:r>
                        <a:rPr lang="en-US" sz="3600" b="1" baseline="0" dirty="0" err="1" smtClean="0">
                          <a:solidFill>
                            <a:srgbClr val="0000FF"/>
                          </a:solidFill>
                        </a:rPr>
                        <a:t>bố</a:t>
                      </a:r>
                      <a:r>
                        <a:rPr lang="en-US" sz="3600" b="1" baseline="0" dirty="0" smtClean="0">
                          <a:solidFill>
                            <a:srgbClr val="0000FF"/>
                          </a:solidFill>
                        </a:rPr>
                        <a:t> </a:t>
                      </a:r>
                      <a:r>
                        <a:rPr lang="en-US" sz="3600" b="1" baseline="0" dirty="0" err="1" smtClean="0">
                          <a:solidFill>
                            <a:srgbClr val="0000FF"/>
                          </a:solidFill>
                        </a:rPr>
                        <a:t>mẹ</a:t>
                      </a:r>
                      <a:r>
                        <a:rPr lang="en-US" sz="3600" b="1" baseline="0" dirty="0" smtClean="0">
                          <a:solidFill>
                            <a:srgbClr val="0000FF"/>
                          </a:solidFill>
                        </a:rPr>
                        <a:t>.</a:t>
                      </a:r>
                    </a:p>
                    <a:p>
                      <a:pPr>
                        <a:buFontTx/>
                        <a:buChar char="-"/>
                      </a:pPr>
                      <a:r>
                        <a:rPr lang="en-US" sz="3600" b="1" baseline="0" dirty="0" smtClean="0">
                          <a:solidFill>
                            <a:srgbClr val="0000FF"/>
                          </a:solidFill>
                        </a:rPr>
                        <a:t> </a:t>
                      </a:r>
                      <a:r>
                        <a:rPr lang="en-US" sz="3600" b="1" baseline="0" dirty="0" err="1" smtClean="0">
                          <a:solidFill>
                            <a:srgbClr val="0000FF"/>
                          </a:solidFill>
                        </a:rPr>
                        <a:t>Làm</a:t>
                      </a:r>
                      <a:r>
                        <a:rPr lang="en-US" sz="3600" b="1" baseline="0" dirty="0" smtClean="0">
                          <a:solidFill>
                            <a:srgbClr val="0000FF"/>
                          </a:solidFill>
                        </a:rPr>
                        <a:t> </a:t>
                      </a:r>
                      <a:r>
                        <a:rPr lang="en-US" sz="3600" b="1" baseline="0" dirty="0" err="1" smtClean="0">
                          <a:solidFill>
                            <a:srgbClr val="0000FF"/>
                          </a:solidFill>
                        </a:rPr>
                        <a:t>tốt</a:t>
                      </a:r>
                      <a:r>
                        <a:rPr lang="en-US" sz="3600" b="1" baseline="0" dirty="0" smtClean="0">
                          <a:solidFill>
                            <a:srgbClr val="0000FF"/>
                          </a:solidFill>
                        </a:rPr>
                        <a:t> </a:t>
                      </a:r>
                      <a:r>
                        <a:rPr lang="en-US" sz="3600" b="1" baseline="0" dirty="0" err="1" smtClean="0">
                          <a:solidFill>
                            <a:srgbClr val="0000FF"/>
                          </a:solidFill>
                        </a:rPr>
                        <a:t>nhiệm</a:t>
                      </a:r>
                      <a:r>
                        <a:rPr lang="en-US" sz="3600" b="1" baseline="0" dirty="0" smtClean="0">
                          <a:solidFill>
                            <a:srgbClr val="0000FF"/>
                          </a:solidFill>
                        </a:rPr>
                        <a:t> </a:t>
                      </a:r>
                      <a:r>
                        <a:rPr lang="en-US" sz="3600" b="1" baseline="0" dirty="0" err="1" smtClean="0">
                          <a:solidFill>
                            <a:srgbClr val="0000FF"/>
                          </a:solidFill>
                        </a:rPr>
                        <a:t>vụ</a:t>
                      </a:r>
                      <a:r>
                        <a:rPr lang="en-US" sz="3600" b="1" baseline="0" dirty="0" smtClean="0">
                          <a:solidFill>
                            <a:srgbClr val="0000FF"/>
                          </a:solidFill>
                        </a:rPr>
                        <a:t> </a:t>
                      </a:r>
                      <a:r>
                        <a:rPr lang="en-US" sz="3600" b="1" baseline="0" dirty="0" err="1" smtClean="0">
                          <a:solidFill>
                            <a:srgbClr val="0000FF"/>
                          </a:solidFill>
                        </a:rPr>
                        <a:t>trực</a:t>
                      </a:r>
                      <a:r>
                        <a:rPr lang="en-US" sz="3600" b="1" baseline="0" dirty="0" smtClean="0">
                          <a:solidFill>
                            <a:srgbClr val="0000FF"/>
                          </a:solidFill>
                        </a:rPr>
                        <a:t> </a:t>
                      </a:r>
                      <a:r>
                        <a:rPr lang="en-US" sz="3600" b="1" baseline="0" dirty="0" err="1" smtClean="0">
                          <a:solidFill>
                            <a:srgbClr val="0000FF"/>
                          </a:solidFill>
                        </a:rPr>
                        <a:t>nhật</a:t>
                      </a:r>
                      <a:r>
                        <a:rPr lang="en-US" sz="3600" b="1" baseline="0" dirty="0" smtClean="0">
                          <a:solidFill>
                            <a:srgbClr val="0000FF"/>
                          </a:solidFill>
                        </a:rPr>
                        <a:t> </a:t>
                      </a:r>
                      <a:r>
                        <a:rPr lang="en-US" sz="3600" b="1" baseline="0" dirty="0" err="1" smtClean="0">
                          <a:solidFill>
                            <a:srgbClr val="0000FF"/>
                          </a:solidFill>
                        </a:rPr>
                        <a:t>lớp</a:t>
                      </a:r>
                      <a:r>
                        <a:rPr lang="en-US" sz="3600" b="1" baseline="0" dirty="0" smtClean="0">
                          <a:solidFill>
                            <a:srgbClr val="0000FF"/>
                          </a:solidFill>
                        </a:rPr>
                        <a:t> </a:t>
                      </a:r>
                      <a:r>
                        <a:rPr lang="en-US" sz="3600" b="1" baseline="0" dirty="0" err="1" smtClean="0">
                          <a:solidFill>
                            <a:srgbClr val="0000FF"/>
                          </a:solidFill>
                        </a:rPr>
                        <a:t>phân</a:t>
                      </a:r>
                      <a:r>
                        <a:rPr lang="en-US" sz="3600" b="1" baseline="0" dirty="0" smtClean="0">
                          <a:solidFill>
                            <a:srgbClr val="0000FF"/>
                          </a:solidFill>
                        </a:rPr>
                        <a:t> </a:t>
                      </a:r>
                      <a:r>
                        <a:rPr lang="en-US" sz="3600" b="1" baseline="0" dirty="0" err="1" smtClean="0">
                          <a:solidFill>
                            <a:srgbClr val="0000FF"/>
                          </a:solidFill>
                        </a:rPr>
                        <a:t>công</a:t>
                      </a:r>
                      <a:r>
                        <a:rPr lang="en-US" sz="3600" b="1" baseline="0" dirty="0" smtClean="0">
                          <a:solidFill>
                            <a:srgbClr val="0000FF"/>
                          </a:solidFill>
                        </a:rPr>
                        <a:t>.</a:t>
                      </a:r>
                      <a:endParaRPr lang="en-US" sz="3600" b="1" dirty="0">
                        <a:solidFill>
                          <a:srgbClr val="0000FF"/>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n-US" sz="3600" b="1" dirty="0" smtClean="0">
                          <a:solidFill>
                            <a:srgbClr val="0000FF"/>
                          </a:solidFill>
                        </a:rPr>
                        <a:t>-</a:t>
                      </a:r>
                      <a:r>
                        <a:rPr lang="en-US" sz="3600" b="1" dirty="0" err="1" smtClean="0">
                          <a:solidFill>
                            <a:srgbClr val="0000FF"/>
                          </a:solidFill>
                        </a:rPr>
                        <a:t>Đùn</a:t>
                      </a:r>
                      <a:r>
                        <a:rPr lang="en-US" sz="3600" b="1" baseline="0" dirty="0" smtClean="0">
                          <a:solidFill>
                            <a:srgbClr val="0000FF"/>
                          </a:solidFill>
                        </a:rPr>
                        <a:t> </a:t>
                      </a:r>
                      <a:r>
                        <a:rPr lang="en-US" sz="3600" b="1" baseline="0" dirty="0" err="1" smtClean="0">
                          <a:solidFill>
                            <a:srgbClr val="0000FF"/>
                          </a:solidFill>
                        </a:rPr>
                        <a:t>đẩy</a:t>
                      </a:r>
                      <a:r>
                        <a:rPr lang="en-US" sz="3600" b="1" baseline="0" dirty="0" smtClean="0">
                          <a:solidFill>
                            <a:srgbClr val="0000FF"/>
                          </a:solidFill>
                        </a:rPr>
                        <a:t> </a:t>
                      </a:r>
                      <a:r>
                        <a:rPr lang="en-US" sz="3600" b="1" baseline="0" dirty="0" err="1" smtClean="0">
                          <a:solidFill>
                            <a:srgbClr val="0000FF"/>
                          </a:solidFill>
                        </a:rPr>
                        <a:t>việc</a:t>
                      </a:r>
                      <a:r>
                        <a:rPr lang="en-US" sz="3600" b="1" baseline="0" dirty="0" smtClean="0">
                          <a:solidFill>
                            <a:srgbClr val="0000FF"/>
                          </a:solidFill>
                        </a:rPr>
                        <a:t> </a:t>
                      </a:r>
                      <a:r>
                        <a:rPr lang="en-US" sz="3600" b="1" baseline="0" dirty="0" err="1" smtClean="0">
                          <a:solidFill>
                            <a:srgbClr val="0000FF"/>
                          </a:solidFill>
                        </a:rPr>
                        <a:t>cho</a:t>
                      </a:r>
                      <a:r>
                        <a:rPr lang="en-US" sz="3600" b="1" baseline="0" dirty="0" smtClean="0">
                          <a:solidFill>
                            <a:srgbClr val="0000FF"/>
                          </a:solidFill>
                        </a:rPr>
                        <a:t> </a:t>
                      </a:r>
                      <a:r>
                        <a:rPr lang="en-US" sz="3600" b="1" baseline="0" dirty="0" err="1" smtClean="0">
                          <a:solidFill>
                            <a:srgbClr val="0000FF"/>
                          </a:solidFill>
                        </a:rPr>
                        <a:t>người</a:t>
                      </a:r>
                      <a:r>
                        <a:rPr lang="en-US" sz="3600" b="1" baseline="0" dirty="0" smtClean="0">
                          <a:solidFill>
                            <a:srgbClr val="0000FF"/>
                          </a:solidFill>
                        </a:rPr>
                        <a:t> </a:t>
                      </a:r>
                      <a:r>
                        <a:rPr lang="en-US" sz="3600" b="1" baseline="0" dirty="0" err="1" smtClean="0">
                          <a:solidFill>
                            <a:srgbClr val="0000FF"/>
                          </a:solidFill>
                        </a:rPr>
                        <a:t>khác</a:t>
                      </a:r>
                      <a:r>
                        <a:rPr lang="en-US" sz="3600" b="1" baseline="0" dirty="0" smtClean="0">
                          <a:solidFill>
                            <a:srgbClr val="0000FF"/>
                          </a:solidFill>
                        </a:rPr>
                        <a:t>.</a:t>
                      </a:r>
                    </a:p>
                    <a:p>
                      <a:endParaRPr lang="en-US" sz="3600" b="1" baseline="0" dirty="0" smtClean="0">
                        <a:solidFill>
                          <a:srgbClr val="0000FF"/>
                        </a:solidFill>
                      </a:endParaRPr>
                    </a:p>
                    <a:p>
                      <a:r>
                        <a:rPr lang="en-US" sz="3600" b="1" baseline="0" dirty="0" smtClean="0">
                          <a:solidFill>
                            <a:srgbClr val="0000FF"/>
                          </a:solidFill>
                        </a:rPr>
                        <a:t>-</a:t>
                      </a:r>
                      <a:r>
                        <a:rPr lang="en-US" sz="3600" b="1" baseline="0" dirty="0" err="1" smtClean="0">
                          <a:solidFill>
                            <a:srgbClr val="0000FF"/>
                          </a:solidFill>
                        </a:rPr>
                        <a:t>Nhờ</a:t>
                      </a:r>
                      <a:r>
                        <a:rPr lang="en-US" sz="3600" b="1" baseline="0" dirty="0" smtClean="0">
                          <a:solidFill>
                            <a:srgbClr val="0000FF"/>
                          </a:solidFill>
                        </a:rPr>
                        <a:t> </a:t>
                      </a:r>
                      <a:r>
                        <a:rPr lang="en-US" sz="3600" b="1" baseline="0" dirty="0" err="1" smtClean="0">
                          <a:solidFill>
                            <a:srgbClr val="0000FF"/>
                          </a:solidFill>
                        </a:rPr>
                        <a:t>người</a:t>
                      </a:r>
                      <a:r>
                        <a:rPr lang="en-US" sz="3600" b="1" baseline="0" dirty="0" smtClean="0">
                          <a:solidFill>
                            <a:srgbClr val="0000FF"/>
                          </a:solidFill>
                        </a:rPr>
                        <a:t> </a:t>
                      </a:r>
                      <a:r>
                        <a:rPr lang="en-US" sz="3600" b="1" baseline="0" dirty="0" err="1" smtClean="0">
                          <a:solidFill>
                            <a:srgbClr val="0000FF"/>
                          </a:solidFill>
                        </a:rPr>
                        <a:t>khác</a:t>
                      </a:r>
                      <a:r>
                        <a:rPr lang="en-US" sz="3600" b="1" baseline="0" dirty="0" smtClean="0">
                          <a:solidFill>
                            <a:srgbClr val="0000FF"/>
                          </a:solidFill>
                        </a:rPr>
                        <a:t> </a:t>
                      </a:r>
                      <a:r>
                        <a:rPr lang="en-US" sz="3600" b="1" baseline="0" dirty="0" err="1" smtClean="0">
                          <a:solidFill>
                            <a:srgbClr val="0000FF"/>
                          </a:solidFill>
                        </a:rPr>
                        <a:t>làm</a:t>
                      </a:r>
                      <a:r>
                        <a:rPr lang="en-US" sz="3600" b="1" baseline="0" dirty="0" smtClean="0">
                          <a:solidFill>
                            <a:srgbClr val="0000FF"/>
                          </a:solidFill>
                        </a:rPr>
                        <a:t> </a:t>
                      </a:r>
                      <a:r>
                        <a:rPr lang="en-US" sz="3600" b="1" baseline="0" dirty="0" err="1" smtClean="0">
                          <a:solidFill>
                            <a:srgbClr val="0000FF"/>
                          </a:solidFill>
                        </a:rPr>
                        <a:t>hộ</a:t>
                      </a:r>
                      <a:r>
                        <a:rPr lang="en-US" sz="3600" b="1" baseline="0" dirty="0" smtClean="0">
                          <a:solidFill>
                            <a:srgbClr val="0000FF"/>
                          </a:solidFill>
                        </a:rPr>
                        <a:t> </a:t>
                      </a:r>
                      <a:r>
                        <a:rPr lang="en-US" sz="3600" b="1" baseline="0" dirty="0" err="1" smtClean="0">
                          <a:solidFill>
                            <a:srgbClr val="0000FF"/>
                          </a:solidFill>
                        </a:rPr>
                        <a:t>phần</a:t>
                      </a:r>
                      <a:r>
                        <a:rPr lang="en-US" sz="3600" b="1" baseline="0" dirty="0" smtClean="0">
                          <a:solidFill>
                            <a:srgbClr val="0000FF"/>
                          </a:solidFill>
                        </a:rPr>
                        <a:t> </a:t>
                      </a:r>
                      <a:r>
                        <a:rPr lang="en-US" sz="3600" b="1" baseline="0" dirty="0" err="1" smtClean="0">
                          <a:solidFill>
                            <a:srgbClr val="0000FF"/>
                          </a:solidFill>
                        </a:rPr>
                        <a:t>việc</a:t>
                      </a:r>
                      <a:r>
                        <a:rPr lang="en-US" sz="3600" b="1" baseline="0" dirty="0" smtClean="0">
                          <a:solidFill>
                            <a:srgbClr val="0000FF"/>
                          </a:solidFill>
                        </a:rPr>
                        <a:t> </a:t>
                      </a:r>
                      <a:r>
                        <a:rPr lang="en-US" sz="3600" b="1" baseline="0" dirty="0" err="1" smtClean="0">
                          <a:solidFill>
                            <a:srgbClr val="0000FF"/>
                          </a:solidFill>
                        </a:rPr>
                        <a:t>của</a:t>
                      </a:r>
                      <a:r>
                        <a:rPr lang="en-US" sz="3600" b="1" baseline="0" dirty="0" smtClean="0">
                          <a:solidFill>
                            <a:srgbClr val="0000FF"/>
                          </a:solidFill>
                        </a:rPr>
                        <a:t> </a:t>
                      </a:r>
                      <a:r>
                        <a:rPr lang="en-US" sz="3600" b="1" baseline="0" dirty="0" err="1" smtClean="0">
                          <a:solidFill>
                            <a:srgbClr val="0000FF"/>
                          </a:solidFill>
                        </a:rPr>
                        <a:t>mình</a:t>
                      </a:r>
                      <a:r>
                        <a:rPr lang="en-US" sz="3600" b="1" baseline="0" dirty="0" smtClean="0">
                          <a:solidFill>
                            <a:srgbClr val="0000FF"/>
                          </a:solidFill>
                        </a:rPr>
                        <a:t>.</a:t>
                      </a:r>
                    </a:p>
                    <a:p>
                      <a:r>
                        <a:rPr lang="en-US" sz="3600" b="1" dirty="0" smtClean="0">
                          <a:solidFill>
                            <a:srgbClr val="0000FF"/>
                          </a:solidFill>
                        </a:rPr>
                        <a:t>- </a:t>
                      </a:r>
                      <a:r>
                        <a:rPr lang="en-US" sz="3600" b="1" dirty="0" err="1" smtClean="0">
                          <a:solidFill>
                            <a:srgbClr val="0000FF"/>
                          </a:solidFill>
                        </a:rPr>
                        <a:t>Lười</a:t>
                      </a:r>
                      <a:r>
                        <a:rPr lang="en-US" sz="3600" b="1" baseline="0" dirty="0" smtClean="0">
                          <a:solidFill>
                            <a:srgbClr val="0000FF"/>
                          </a:solidFill>
                        </a:rPr>
                        <a:t> </a:t>
                      </a:r>
                      <a:r>
                        <a:rPr lang="en-US" sz="3600" b="1" baseline="0" dirty="0" err="1" smtClean="0">
                          <a:solidFill>
                            <a:srgbClr val="0000FF"/>
                          </a:solidFill>
                        </a:rPr>
                        <a:t>làm</a:t>
                      </a:r>
                      <a:r>
                        <a:rPr lang="en-US" sz="3600" b="1" baseline="0" dirty="0" smtClean="0">
                          <a:solidFill>
                            <a:srgbClr val="0000FF"/>
                          </a:solidFill>
                        </a:rPr>
                        <a:t> </a:t>
                      </a:r>
                      <a:r>
                        <a:rPr lang="en-US" sz="3600" b="1" baseline="0" dirty="0" err="1" smtClean="0">
                          <a:solidFill>
                            <a:srgbClr val="0000FF"/>
                          </a:solidFill>
                        </a:rPr>
                        <a:t>các</a:t>
                      </a:r>
                      <a:r>
                        <a:rPr lang="en-US" sz="3600" b="1" baseline="0" dirty="0" smtClean="0">
                          <a:solidFill>
                            <a:srgbClr val="0000FF"/>
                          </a:solidFill>
                        </a:rPr>
                        <a:t> </a:t>
                      </a:r>
                      <a:r>
                        <a:rPr lang="en-US" sz="3600" b="1" baseline="0" dirty="0" err="1" smtClean="0">
                          <a:solidFill>
                            <a:srgbClr val="0000FF"/>
                          </a:solidFill>
                        </a:rPr>
                        <a:t>công</a:t>
                      </a:r>
                      <a:r>
                        <a:rPr lang="en-US" sz="3600" b="1" baseline="0" dirty="0" smtClean="0">
                          <a:solidFill>
                            <a:srgbClr val="0000FF"/>
                          </a:solidFill>
                        </a:rPr>
                        <a:t> </a:t>
                      </a:r>
                      <a:r>
                        <a:rPr lang="en-US" sz="3600" b="1" baseline="0" dirty="0" err="1" smtClean="0">
                          <a:solidFill>
                            <a:srgbClr val="0000FF"/>
                          </a:solidFill>
                        </a:rPr>
                        <a:t>việc</a:t>
                      </a:r>
                      <a:r>
                        <a:rPr lang="en-US" sz="3600" b="1" baseline="0" dirty="0" smtClean="0">
                          <a:solidFill>
                            <a:srgbClr val="0000FF"/>
                          </a:solidFill>
                        </a:rPr>
                        <a:t> </a:t>
                      </a:r>
                      <a:r>
                        <a:rPr lang="en-US" sz="3600" b="1" baseline="0" dirty="0" err="1" smtClean="0">
                          <a:solidFill>
                            <a:srgbClr val="0000FF"/>
                          </a:solidFill>
                        </a:rPr>
                        <a:t>nhà</a:t>
                      </a:r>
                      <a:r>
                        <a:rPr lang="en-US" sz="3600" b="1" baseline="0" dirty="0" smtClean="0">
                          <a:solidFill>
                            <a:srgbClr val="0000FF"/>
                          </a:solidFill>
                        </a:rPr>
                        <a:t>.</a:t>
                      </a:r>
                      <a:endParaRPr lang="en-US" sz="3600" b="1" dirty="0">
                        <a:solidFill>
                          <a:srgbClr val="0000FF"/>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1371600" y="2819400"/>
            <a:ext cx="5715000" cy="369888"/>
          </a:xfrm>
          <a:prstGeom prst="rect">
            <a:avLst/>
          </a:prstGeom>
          <a:noFill/>
          <a:ln w="9525">
            <a:noFill/>
            <a:miter lim="800000"/>
            <a:headEnd/>
            <a:tailEnd/>
          </a:ln>
        </p:spPr>
        <p:txBody>
          <a:bodyPr>
            <a:spAutoFit/>
          </a:bodyPr>
          <a:lstStyle/>
          <a:p>
            <a:r>
              <a:rPr lang="en-US" i="1"/>
              <a:t>Chu Thị Soa – Quận Hải Châu – TP Đà Nẵng</a:t>
            </a:r>
          </a:p>
        </p:txBody>
      </p:sp>
      <p:sp>
        <p:nvSpPr>
          <p:cNvPr id="3" name="Rectangle 2"/>
          <p:cNvSpPr/>
          <p:nvPr/>
        </p:nvSpPr>
        <p:spPr>
          <a:xfrm>
            <a:off x="11113"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4" name="Cloud Callout 3"/>
          <p:cNvSpPr/>
          <p:nvPr/>
        </p:nvSpPr>
        <p:spPr>
          <a:xfrm flipH="1">
            <a:off x="2514600" y="381000"/>
            <a:ext cx="3429000" cy="1143000"/>
          </a:xfrm>
          <a:prstGeom prst="cloudCallout">
            <a:avLst/>
          </a:prstGeom>
          <a:gradFill>
            <a:gsLst>
              <a:gs pos="0">
                <a:srgbClr val="66FF33"/>
              </a:gs>
              <a:gs pos="50000">
                <a:schemeClr val="accent1">
                  <a:tint val="44500"/>
                  <a:satMod val="160000"/>
                </a:schemeClr>
              </a:gs>
              <a:gs pos="100000">
                <a:schemeClr val="accent1">
                  <a:tint val="23500"/>
                  <a:satMod val="160000"/>
                </a:schemeClr>
              </a:gs>
            </a:gsLst>
            <a:lin ang="5400000" scaled="0"/>
          </a:gra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i="1" dirty="0" err="1">
                <a:solidFill>
                  <a:srgbClr val="0000CC"/>
                </a:solidFill>
                <a:latin typeface="Times New Roman" pitchFamily="18" charset="0"/>
                <a:cs typeface="Times New Roman" pitchFamily="18" charset="0"/>
              </a:rPr>
              <a:t>Hoạt</a:t>
            </a:r>
            <a:r>
              <a:rPr lang="en-US" sz="2800" b="1" i="1" dirty="0">
                <a:solidFill>
                  <a:srgbClr val="0000CC"/>
                </a:solidFill>
                <a:latin typeface="Times New Roman" pitchFamily="18" charset="0"/>
                <a:cs typeface="Times New Roman" pitchFamily="18" charset="0"/>
              </a:rPr>
              <a:t> </a:t>
            </a:r>
            <a:r>
              <a:rPr lang="en-US" sz="2800" b="1" i="1" dirty="0" err="1">
                <a:solidFill>
                  <a:srgbClr val="0000CC"/>
                </a:solidFill>
                <a:latin typeface="Times New Roman" pitchFamily="18" charset="0"/>
                <a:cs typeface="Times New Roman" pitchFamily="18" charset="0"/>
              </a:rPr>
              <a:t>động</a:t>
            </a:r>
            <a:r>
              <a:rPr lang="en-US" sz="2800" b="1" i="1" dirty="0">
                <a:solidFill>
                  <a:srgbClr val="0000CC"/>
                </a:solidFill>
                <a:latin typeface="Times New Roman" pitchFamily="18" charset="0"/>
                <a:cs typeface="Times New Roman" pitchFamily="18" charset="0"/>
              </a:rPr>
              <a:t> 3</a:t>
            </a:r>
            <a:endParaRPr lang="en-US" sz="2800" b="1" i="1" dirty="0">
              <a:solidFill>
                <a:srgbClr val="0000CC"/>
              </a:solidFill>
              <a:latin typeface="Times New Roman" pitchFamily="18" charset="0"/>
              <a:cs typeface="Times New Roman" pitchFamily="18" charset="0"/>
            </a:endParaRPr>
          </a:p>
        </p:txBody>
      </p:sp>
      <p:sp>
        <p:nvSpPr>
          <p:cNvPr id="5" name="Rounded Rectangle 4"/>
          <p:cNvSpPr/>
          <p:nvPr/>
        </p:nvSpPr>
        <p:spPr>
          <a:xfrm>
            <a:off x="609600" y="1676400"/>
            <a:ext cx="8305800" cy="4419600"/>
          </a:xfrm>
          <a:prstGeom prst="roundRect">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6000" b="1">
                <a:solidFill>
                  <a:srgbClr val="0000CC"/>
                </a:solidFill>
                <a:latin typeface="Times New Roman" pitchFamily="18" charset="0"/>
                <a:cs typeface="Times New Roman" pitchFamily="18" charset="0"/>
              </a:rPr>
              <a:t>Đóng vai: Tình huống 1 và 2 trong bài tập 2/26</a:t>
            </a:r>
            <a:endParaRPr lang="en-US" sz="6000" b="1">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1371600" y="2819400"/>
            <a:ext cx="5715000" cy="369888"/>
          </a:xfrm>
          <a:prstGeom prst="rect">
            <a:avLst/>
          </a:prstGeom>
          <a:noFill/>
          <a:ln w="9525">
            <a:noFill/>
            <a:miter lim="800000"/>
            <a:headEnd/>
            <a:tailEnd/>
          </a:ln>
        </p:spPr>
        <p:txBody>
          <a:bodyPr>
            <a:spAutoFit/>
          </a:bodyPr>
          <a:lstStyle/>
          <a:p>
            <a:r>
              <a:rPr lang="en-US" i="1"/>
              <a:t>Chu Thị Soa – Quận Hải Châu – TP Đà Nẵng</a:t>
            </a:r>
          </a:p>
        </p:txBody>
      </p:sp>
      <p:sp>
        <p:nvSpPr>
          <p:cNvPr id="3" name="Rectangle 2"/>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5364" name="Content Placeholder 2"/>
          <p:cNvSpPr txBox="1">
            <a:spLocks/>
          </p:cNvSpPr>
          <p:nvPr/>
        </p:nvSpPr>
        <p:spPr bwMode="auto">
          <a:xfrm>
            <a:off x="457200" y="533400"/>
            <a:ext cx="8229600" cy="5572125"/>
          </a:xfrm>
          <a:prstGeom prst="rect">
            <a:avLst/>
          </a:prstGeom>
          <a:noFill/>
          <a:ln w="9525">
            <a:noFill/>
            <a:miter lim="800000"/>
            <a:headEnd/>
            <a:tailEnd/>
          </a:ln>
        </p:spPr>
        <p:txBody>
          <a:bodyPr/>
          <a:lstStyle/>
          <a:p>
            <a:pPr marL="342900" indent="-342900" algn="l">
              <a:spcBef>
                <a:spcPct val="20000"/>
              </a:spcBef>
              <a:buFont typeface="Arial" charset="0"/>
              <a:buChar char="•"/>
            </a:pPr>
            <a:r>
              <a:rPr lang="en-US" sz="3200" b="1" u="sng">
                <a:solidFill>
                  <a:srgbClr val="FF0000"/>
                </a:solidFill>
                <a:latin typeface="Calibri" pitchFamily="34" charset="0"/>
              </a:rPr>
              <a:t>Tổ 1,2:</a:t>
            </a:r>
            <a:r>
              <a:rPr lang="en-US" sz="3200" b="1">
                <a:solidFill>
                  <a:srgbClr val="FF0000"/>
                </a:solidFill>
                <a:latin typeface="Calibri" pitchFamily="34" charset="0"/>
              </a:rPr>
              <a:t> </a:t>
            </a:r>
            <a:r>
              <a:rPr lang="en-US" sz="3200" b="1">
                <a:solidFill>
                  <a:srgbClr val="0000FF"/>
                </a:solidFill>
                <a:latin typeface="Calibri" pitchFamily="34" charset="0"/>
              </a:rPr>
              <a:t>Tình huống 1: </a:t>
            </a:r>
            <a:r>
              <a:rPr lang="en-US" sz="3200" b="1">
                <a:latin typeface="Calibri" pitchFamily="34" charset="0"/>
              </a:rPr>
              <a:t>Sáng nay, cả lớp đi lao động trồng cây xung quanh trường. Hồng đén rủ Nhàn cùng đi. Trời lạnh, Nhàn ngại không muốn chui ra khỏi chăn ấm nên nhờ Hồng xin phép hộ với lí do là bị ốm. Theo em, Hồng nên làm gì trong tình huống đó?</a:t>
            </a:r>
          </a:p>
          <a:p>
            <a:pPr marL="342900" indent="-342900" algn="l">
              <a:spcBef>
                <a:spcPct val="20000"/>
              </a:spcBef>
              <a:buFont typeface="Arial" charset="0"/>
              <a:buChar char="•"/>
            </a:pPr>
            <a:r>
              <a:rPr lang="en-US" sz="3200" b="1" u="sng">
                <a:solidFill>
                  <a:srgbClr val="FF0000"/>
                </a:solidFill>
                <a:latin typeface="Calibri" pitchFamily="34" charset="0"/>
              </a:rPr>
              <a:t>Tổ 3,4:</a:t>
            </a:r>
            <a:r>
              <a:rPr lang="en-US" sz="3200" b="1">
                <a:solidFill>
                  <a:srgbClr val="FF0000"/>
                </a:solidFill>
                <a:latin typeface="Calibri" pitchFamily="34" charset="0"/>
              </a:rPr>
              <a:t> </a:t>
            </a:r>
            <a:r>
              <a:rPr lang="en-US" sz="3200" b="1">
                <a:solidFill>
                  <a:srgbClr val="0000FF"/>
                </a:solidFill>
                <a:latin typeface="Calibri" pitchFamily="34" charset="0"/>
              </a:rPr>
              <a:t>Tình huống 2: </a:t>
            </a:r>
            <a:r>
              <a:rPr lang="en-US" sz="3200" b="1">
                <a:latin typeface="Calibri" pitchFamily="34" charset="0"/>
              </a:rPr>
              <a:t>Chiều nay, Lương đang nhổ cỏ ngoài vườn cùng bố thì Toàn sang rủ đi đá bóng. Thấy Lương ngần ngại, Toàn bảo: “ Để đấy, mai nhổ cũng được chứ sao…”. Theo em, Lương sẽ ứng xử thế nào?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1371600" y="2819400"/>
            <a:ext cx="5715000" cy="369888"/>
          </a:xfrm>
          <a:prstGeom prst="rect">
            <a:avLst/>
          </a:prstGeom>
          <a:noFill/>
          <a:ln w="9525">
            <a:noFill/>
            <a:miter lim="800000"/>
            <a:headEnd/>
            <a:tailEnd/>
          </a:ln>
        </p:spPr>
        <p:txBody>
          <a:bodyPr>
            <a:spAutoFit/>
          </a:bodyPr>
          <a:lstStyle/>
          <a:p>
            <a:r>
              <a:rPr lang="en-US" i="1"/>
              <a:t>Chu Thị Soa – Quận Hải Châu – TP Đà Nẵng</a:t>
            </a:r>
          </a:p>
        </p:txBody>
      </p:sp>
      <p:sp>
        <p:nvSpPr>
          <p:cNvPr id="3" name="Rectangle 2"/>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6388" name="Rectangle 3"/>
          <p:cNvSpPr>
            <a:spLocks noChangeArrowheads="1"/>
          </p:cNvSpPr>
          <p:nvPr/>
        </p:nvSpPr>
        <p:spPr bwMode="auto">
          <a:xfrm>
            <a:off x="381000" y="504825"/>
            <a:ext cx="8382000" cy="2676525"/>
          </a:xfrm>
          <a:prstGeom prst="rect">
            <a:avLst/>
          </a:prstGeom>
          <a:noFill/>
          <a:ln w="9525">
            <a:noFill/>
            <a:miter lim="800000"/>
            <a:headEnd/>
            <a:tailEnd/>
          </a:ln>
        </p:spPr>
        <p:txBody>
          <a:bodyPr>
            <a:spAutoFit/>
          </a:bodyPr>
          <a:lstStyle/>
          <a:p>
            <a:r>
              <a:rPr lang="en-US" sz="2800" b="1">
                <a:solidFill>
                  <a:srgbClr val="0000FF"/>
                </a:solidFill>
              </a:rPr>
              <a:t>Tình huống 1: </a:t>
            </a:r>
            <a:r>
              <a:rPr lang="en-US" sz="2800" b="1"/>
              <a:t>Sáng nay, cả lớp đi lao động trồng cây xung quanh trường. Hồng đén rủ Nhàn cùng đi. Trời lạnh, Nhàn ngại không muốn chui ra khỏi chăn ấm nên nhờ Hồng xin phép hộ với lí do là bị ốm. Theo em, Hồng nên làm gì trong tình huống đó?</a:t>
            </a:r>
          </a:p>
        </p:txBody>
      </p:sp>
      <p:sp>
        <p:nvSpPr>
          <p:cNvPr id="5" name="Rectangle 4"/>
          <p:cNvSpPr>
            <a:spLocks noChangeArrowheads="1"/>
          </p:cNvSpPr>
          <p:nvPr/>
        </p:nvSpPr>
        <p:spPr bwMode="auto">
          <a:xfrm>
            <a:off x="685800" y="3733800"/>
            <a:ext cx="7772400" cy="2308225"/>
          </a:xfrm>
          <a:prstGeom prst="rect">
            <a:avLst/>
          </a:prstGeom>
          <a:noFill/>
          <a:ln w="9525">
            <a:noFill/>
            <a:miter lim="800000"/>
            <a:headEnd/>
            <a:tailEnd/>
          </a:ln>
        </p:spPr>
        <p:txBody>
          <a:bodyPr>
            <a:spAutoFit/>
          </a:bodyPr>
          <a:lstStyle/>
          <a:p>
            <a:r>
              <a:rPr lang="en-US" sz="3600" b="1">
                <a:solidFill>
                  <a:srgbClr val="0000FF"/>
                </a:solidFill>
              </a:rPr>
              <a:t>Hồng nên khuyên bạn không được lười biếng, càng không thể nói dối thầy cô, khuyên bạn cùng đi lao động với mình.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1371600" y="2819400"/>
            <a:ext cx="5715000" cy="369888"/>
          </a:xfrm>
          <a:prstGeom prst="rect">
            <a:avLst/>
          </a:prstGeom>
          <a:noFill/>
          <a:ln w="9525">
            <a:noFill/>
            <a:miter lim="800000"/>
            <a:headEnd/>
            <a:tailEnd/>
          </a:ln>
        </p:spPr>
        <p:txBody>
          <a:bodyPr>
            <a:spAutoFit/>
          </a:bodyPr>
          <a:lstStyle/>
          <a:p>
            <a:r>
              <a:rPr lang="en-US" i="1"/>
              <a:t>Chu Thị Soa – Quận Hải Châu – TP Đà Nẵng</a:t>
            </a:r>
          </a:p>
        </p:txBody>
      </p:sp>
      <p:sp>
        <p:nvSpPr>
          <p:cNvPr id="3" name="Rectangle 2"/>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7412" name="Rectangle 3"/>
          <p:cNvSpPr>
            <a:spLocks noChangeArrowheads="1"/>
          </p:cNvSpPr>
          <p:nvPr/>
        </p:nvSpPr>
        <p:spPr bwMode="auto">
          <a:xfrm>
            <a:off x="647700" y="382588"/>
            <a:ext cx="7848600" cy="3048000"/>
          </a:xfrm>
          <a:prstGeom prst="rect">
            <a:avLst/>
          </a:prstGeom>
          <a:noFill/>
          <a:ln w="9525">
            <a:noFill/>
            <a:miter lim="800000"/>
            <a:headEnd/>
            <a:tailEnd/>
          </a:ln>
        </p:spPr>
        <p:txBody>
          <a:bodyPr>
            <a:spAutoFit/>
          </a:bodyPr>
          <a:lstStyle/>
          <a:p>
            <a:r>
              <a:rPr lang="en-US" sz="3200" b="1">
                <a:solidFill>
                  <a:srgbClr val="0000FF"/>
                </a:solidFill>
              </a:rPr>
              <a:t>Tình huống 2: </a:t>
            </a:r>
            <a:r>
              <a:rPr lang="en-US" sz="3200" b="1"/>
              <a:t>Chiều nay, Lương đang nhổ cỏ ngoài vườn cùng bố thì Toàn sang rủ đi đá bóng. Thấy Lương ngần ngại, Toàn bảo: “ Để đấy, mai nhổ cũng được chứ sao…”. Theo em, Lương sẽ ứng xử thế nào? </a:t>
            </a:r>
          </a:p>
        </p:txBody>
      </p:sp>
      <p:sp>
        <p:nvSpPr>
          <p:cNvPr id="5" name="Rectangle 4"/>
          <p:cNvSpPr>
            <a:spLocks noChangeArrowheads="1"/>
          </p:cNvSpPr>
          <p:nvPr/>
        </p:nvSpPr>
        <p:spPr bwMode="auto">
          <a:xfrm>
            <a:off x="838200" y="3581400"/>
            <a:ext cx="7924800" cy="2554288"/>
          </a:xfrm>
          <a:prstGeom prst="rect">
            <a:avLst/>
          </a:prstGeom>
          <a:noFill/>
          <a:ln w="9525">
            <a:noFill/>
            <a:miter lim="800000"/>
            <a:headEnd/>
            <a:tailEnd/>
          </a:ln>
        </p:spPr>
        <p:txBody>
          <a:bodyPr>
            <a:spAutoFit/>
          </a:bodyPr>
          <a:lstStyle/>
          <a:p>
            <a:pPr algn="just"/>
            <a:r>
              <a:rPr lang="en-US" sz="4000" b="1">
                <a:solidFill>
                  <a:srgbClr val="0000FF"/>
                </a:solidFill>
              </a:rPr>
              <a:t>Lương nên làm xong công việc của mình rồi mới cùng bạn đi chơi bóng vì việc hôm nay chớ để ngày mai.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1371600" y="2819400"/>
            <a:ext cx="5715000" cy="369888"/>
          </a:xfrm>
          <a:prstGeom prst="rect">
            <a:avLst/>
          </a:prstGeom>
          <a:noFill/>
          <a:ln w="9525">
            <a:noFill/>
            <a:miter lim="800000"/>
            <a:headEnd/>
            <a:tailEnd/>
          </a:ln>
        </p:spPr>
        <p:txBody>
          <a:bodyPr>
            <a:spAutoFit/>
          </a:bodyPr>
          <a:lstStyle/>
          <a:p>
            <a:r>
              <a:rPr lang="en-US" i="1"/>
              <a:t>Chu Thị Soa – Quận Hải Châu – TP Đà Nẵng</a:t>
            </a:r>
          </a:p>
        </p:txBody>
      </p:sp>
      <p:sp>
        <p:nvSpPr>
          <p:cNvPr id="3" name="Rectangle 2"/>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8436" name="Rectangle 3"/>
          <p:cNvSpPr>
            <a:spLocks noChangeArrowheads="1"/>
          </p:cNvSpPr>
          <p:nvPr/>
        </p:nvSpPr>
        <p:spPr bwMode="auto">
          <a:xfrm>
            <a:off x="920750" y="1849438"/>
            <a:ext cx="7302500" cy="1939925"/>
          </a:xfrm>
          <a:prstGeom prst="rect">
            <a:avLst/>
          </a:prstGeom>
          <a:noFill/>
          <a:ln w="9525">
            <a:noFill/>
            <a:miter lim="800000"/>
            <a:headEnd/>
            <a:tailEnd/>
          </a:ln>
        </p:spPr>
        <p:txBody>
          <a:bodyPr>
            <a:spAutoFit/>
          </a:bodyPr>
          <a:lstStyle/>
          <a:p>
            <a:r>
              <a:rPr lang="en-US" sz="6000" b="1">
                <a:solidFill>
                  <a:srgbClr val="0000FF"/>
                </a:solidFill>
                <a:latin typeface="Times New Roman" pitchFamily="18" charset="0"/>
                <a:cs typeface="Times New Roman" pitchFamily="18" charset="0"/>
              </a:rPr>
              <a:t>Lao động giúp con người như thế nào? </a:t>
            </a:r>
            <a:endParaRPr lang="en-US" sz="6000"/>
          </a:p>
        </p:txBody>
      </p:sp>
      <p:sp>
        <p:nvSpPr>
          <p:cNvPr id="5" name="Rectangle 4"/>
          <p:cNvSpPr>
            <a:spLocks noChangeArrowheads="1"/>
          </p:cNvSpPr>
          <p:nvPr/>
        </p:nvSpPr>
        <p:spPr bwMode="auto">
          <a:xfrm>
            <a:off x="247650" y="384175"/>
            <a:ext cx="8648700" cy="3416300"/>
          </a:xfrm>
          <a:prstGeom prst="rect">
            <a:avLst/>
          </a:prstGeom>
          <a:solidFill>
            <a:schemeClr val="bg1"/>
          </a:solidFill>
          <a:ln w="9525">
            <a:noFill/>
            <a:miter lim="800000"/>
            <a:headEnd/>
            <a:tailEnd/>
          </a:ln>
        </p:spPr>
        <p:txBody>
          <a:bodyPr>
            <a:spAutoFit/>
          </a:bodyPr>
          <a:lstStyle/>
          <a:p>
            <a:r>
              <a:rPr lang="en-US" sz="5400" b="1">
                <a:latin typeface="Times New Roman" pitchFamily="18" charset="0"/>
                <a:cs typeface="Times New Roman" pitchFamily="18" charset="0"/>
              </a:rPr>
              <a:t>Lao động giúp con người phát triển lành mạnh và đem lại cuộc sống ấm no, hạnh phúc</a:t>
            </a:r>
            <a:endParaRPr lang="en-US" sz="5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1371600" y="2819400"/>
            <a:ext cx="5715000" cy="369888"/>
          </a:xfrm>
          <a:prstGeom prst="rect">
            <a:avLst/>
          </a:prstGeom>
          <a:noFill/>
          <a:ln w="9525">
            <a:noFill/>
            <a:miter lim="800000"/>
            <a:headEnd/>
            <a:tailEnd/>
          </a:ln>
        </p:spPr>
        <p:txBody>
          <a:bodyPr>
            <a:spAutoFit/>
          </a:bodyPr>
          <a:lstStyle/>
          <a:p>
            <a:r>
              <a:rPr lang="en-US" i="1"/>
              <a:t>Chu Thị Soa – Quận Hải Châu – TP Đà Nẵng</a:t>
            </a:r>
          </a:p>
        </p:txBody>
      </p:sp>
      <p:sp>
        <p:nvSpPr>
          <p:cNvPr id="3" name="Rectangle 2"/>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9460" name="Rectangle 3"/>
          <p:cNvSpPr>
            <a:spLocks noChangeArrowheads="1"/>
          </p:cNvSpPr>
          <p:nvPr/>
        </p:nvSpPr>
        <p:spPr bwMode="auto">
          <a:xfrm>
            <a:off x="561975" y="1143000"/>
            <a:ext cx="8020050" cy="769938"/>
          </a:xfrm>
          <a:prstGeom prst="rect">
            <a:avLst/>
          </a:prstGeom>
          <a:noFill/>
          <a:ln w="9525">
            <a:noFill/>
            <a:miter lim="800000"/>
            <a:headEnd/>
            <a:tailEnd/>
          </a:ln>
        </p:spPr>
        <p:txBody>
          <a:bodyPr wrap="none">
            <a:spAutoFit/>
          </a:bodyPr>
          <a:lstStyle/>
          <a:p>
            <a:r>
              <a:rPr lang="en-US" sz="4400" b="1">
                <a:solidFill>
                  <a:srgbClr val="0000FF"/>
                </a:solidFill>
                <a:latin typeface="Times New Roman" pitchFamily="18" charset="0"/>
                <a:cs typeface="Times New Roman" pitchFamily="18" charset="0"/>
              </a:rPr>
              <a:t>Mỗi người đều phải biết điều gì?</a:t>
            </a:r>
            <a:endParaRPr lang="en-US" sz="4400"/>
          </a:p>
        </p:txBody>
      </p:sp>
      <p:sp>
        <p:nvSpPr>
          <p:cNvPr id="5" name="Rectangle 4"/>
          <p:cNvSpPr>
            <a:spLocks noChangeArrowheads="1"/>
          </p:cNvSpPr>
          <p:nvPr/>
        </p:nvSpPr>
        <p:spPr bwMode="auto">
          <a:xfrm>
            <a:off x="561975" y="1100138"/>
            <a:ext cx="8153400" cy="3416300"/>
          </a:xfrm>
          <a:prstGeom prst="rect">
            <a:avLst/>
          </a:prstGeom>
          <a:solidFill>
            <a:schemeClr val="bg1"/>
          </a:solidFill>
          <a:ln w="9525">
            <a:noFill/>
            <a:miter lim="800000"/>
            <a:headEnd/>
            <a:tailEnd/>
          </a:ln>
        </p:spPr>
        <p:txBody>
          <a:bodyPr>
            <a:spAutoFit/>
          </a:bodyPr>
          <a:lstStyle/>
          <a:p>
            <a:pPr algn="just"/>
            <a:r>
              <a:rPr lang="en-US" sz="5400" b="1">
                <a:solidFill>
                  <a:srgbClr val="0000FF"/>
                </a:solidFill>
                <a:latin typeface="Times New Roman" pitchFamily="18" charset="0"/>
                <a:cs typeface="Times New Roman" pitchFamily="18" charset="0"/>
              </a:rPr>
              <a:t>Mỗi người đều phải biết yêu lao động và tham gia lao động phù hợp với khả năng của mình.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1371600" y="2819400"/>
            <a:ext cx="5715000" cy="369888"/>
          </a:xfrm>
          <a:prstGeom prst="rect">
            <a:avLst/>
          </a:prstGeom>
          <a:noFill/>
          <a:ln w="9525">
            <a:noFill/>
            <a:miter lim="800000"/>
            <a:headEnd/>
            <a:tailEnd/>
          </a:ln>
        </p:spPr>
        <p:txBody>
          <a:bodyPr>
            <a:spAutoFit/>
          </a:bodyPr>
          <a:lstStyle/>
          <a:p>
            <a:r>
              <a:rPr lang="en-US" i="1"/>
              <a:t>Chu Thị Soa – Quận Hải Châu – TP Đà Nẵng</a:t>
            </a:r>
          </a:p>
        </p:txBody>
      </p:sp>
      <p:sp>
        <p:nvSpPr>
          <p:cNvPr id="3" name="Rectangle 2"/>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0484" name="Rectangle 4"/>
          <p:cNvSpPr>
            <a:spLocks noChangeArrowheads="1"/>
          </p:cNvSpPr>
          <p:nvPr/>
        </p:nvSpPr>
        <p:spPr bwMode="auto">
          <a:xfrm>
            <a:off x="381000" y="1524000"/>
            <a:ext cx="8382000" cy="4524375"/>
          </a:xfrm>
          <a:prstGeom prst="rect">
            <a:avLst/>
          </a:prstGeom>
          <a:noFill/>
          <a:ln w="9525">
            <a:noFill/>
            <a:miter lim="800000"/>
            <a:headEnd/>
            <a:tailEnd/>
          </a:ln>
        </p:spPr>
        <p:txBody>
          <a:bodyPr>
            <a:spAutoFit/>
          </a:bodyPr>
          <a:lstStyle/>
          <a:p>
            <a:pPr algn="just"/>
            <a:r>
              <a:rPr lang="en-US" sz="3600" b="1">
                <a:solidFill>
                  <a:srgbClr val="0000FF"/>
                </a:solidFill>
                <a:latin typeface="Times New Roman" pitchFamily="18" charset="0"/>
                <a:cs typeface="Times New Roman" pitchFamily="18" charset="0"/>
              </a:rPr>
              <a:t>Lao động giúp con người phát triển lành mạnh và đem lại cuộc sống ấm no, hạnh phúc. Mỗi người đều phải biết yêu lao động và tham gia lao động phù hợp với khả năng của mình.</a:t>
            </a:r>
          </a:p>
          <a:p>
            <a:r>
              <a:rPr lang="en-US" sz="3600" b="1">
                <a:solidFill>
                  <a:srgbClr val="0000FF"/>
                </a:solidFill>
                <a:latin typeface="Times New Roman" pitchFamily="18" charset="0"/>
                <a:cs typeface="Times New Roman" pitchFamily="18" charset="0"/>
              </a:rPr>
              <a:t>      </a:t>
            </a:r>
            <a:r>
              <a:rPr lang="en-US" sz="3600" b="1">
                <a:latin typeface="Times New Roman" pitchFamily="18" charset="0"/>
                <a:cs typeface="Times New Roman" pitchFamily="18" charset="0"/>
              </a:rPr>
              <a:t>Lười lao động là đáng chê trách.</a:t>
            </a:r>
          </a:p>
          <a:p>
            <a:r>
              <a:rPr lang="en-US" sz="3600" b="1">
                <a:solidFill>
                  <a:srgbClr val="0000FF"/>
                </a:solidFill>
                <a:latin typeface="Times New Roman" pitchFamily="18" charset="0"/>
                <a:cs typeface="Times New Roman" pitchFamily="18" charset="0"/>
              </a:rPr>
              <a:t>	        Bàn tay ta làm nên tất cả</a:t>
            </a:r>
          </a:p>
          <a:p>
            <a:r>
              <a:rPr lang="en-US" sz="3600" b="1">
                <a:solidFill>
                  <a:srgbClr val="0000FF"/>
                </a:solidFill>
                <a:latin typeface="Times New Roman" pitchFamily="18" charset="0"/>
                <a:cs typeface="Times New Roman" pitchFamily="18" charset="0"/>
              </a:rPr>
              <a:t>	Có sức người sỏi đá cũng thành cơm.</a:t>
            </a:r>
            <a:endParaRPr lang="en-US" sz="3600"/>
          </a:p>
        </p:txBody>
      </p:sp>
      <p:sp>
        <p:nvSpPr>
          <p:cNvPr id="20485" name="Rectangle 5"/>
          <p:cNvSpPr>
            <a:spLocks noChangeArrowheads="1"/>
          </p:cNvSpPr>
          <p:nvPr/>
        </p:nvSpPr>
        <p:spPr bwMode="auto">
          <a:xfrm>
            <a:off x="3733800" y="623888"/>
            <a:ext cx="2365375" cy="647700"/>
          </a:xfrm>
          <a:prstGeom prst="rect">
            <a:avLst/>
          </a:prstGeom>
          <a:noFill/>
          <a:ln w="9525">
            <a:noFill/>
            <a:miter lim="800000"/>
            <a:headEnd/>
            <a:tailEnd/>
          </a:ln>
        </p:spPr>
        <p:txBody>
          <a:bodyPr wrap="none">
            <a:spAutoFit/>
          </a:bodyPr>
          <a:lstStyle/>
          <a:p>
            <a:r>
              <a:rPr lang="en-US" sz="3600" b="1">
                <a:solidFill>
                  <a:srgbClr val="FF0000"/>
                </a:solidFill>
                <a:latin typeface="Times New Roman" pitchFamily="18" charset="0"/>
                <a:cs typeface="Times New Roman" pitchFamily="18" charset="0"/>
              </a:rPr>
              <a:t>GHI NHỚ </a:t>
            </a:r>
            <a:endParaRPr lang="en-US" sz="360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66800" y="1828800"/>
            <a:ext cx="6863194" cy="1692771"/>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5400" b="1" spc="50" dirty="0">
                <a:ln w="11430"/>
                <a:solidFill>
                  <a:srgbClr val="0000FF"/>
                </a:solidFill>
                <a:effectLst>
                  <a:outerShdw blurRad="76200" dist="50800" dir="5400000" algn="tl" rotWithShape="0">
                    <a:srgbClr val="000000">
                      <a:alpha val="65000"/>
                    </a:srgbClr>
                  </a:outerShdw>
                </a:effectLst>
              </a:rPr>
              <a:t>YÊU LAO ĐỘNG</a:t>
            </a:r>
          </a:p>
          <a:p>
            <a:pPr>
              <a:defRPr/>
            </a:pPr>
            <a:r>
              <a:rPr lang="en-US" sz="5000" b="1" spc="50" dirty="0">
                <a:ln w="11430"/>
                <a:solidFill>
                  <a:srgbClr val="0000FF"/>
                </a:solidFill>
                <a:effectLst>
                  <a:outerShdw blurRad="76200" dist="50800" dir="5400000" algn="tl" rotWithShape="0">
                    <a:srgbClr val="000000">
                      <a:alpha val="65000"/>
                    </a:srgbClr>
                  </a:outerShdw>
                </a:effectLst>
              </a:rPr>
              <a:t>(</a:t>
            </a:r>
            <a:r>
              <a:rPr lang="en-US" sz="5000" b="1" spc="50" dirty="0" err="1">
                <a:ln w="11430"/>
                <a:solidFill>
                  <a:srgbClr val="0000FF"/>
                </a:solidFill>
                <a:effectLst>
                  <a:outerShdw blurRad="76200" dist="50800" dir="5400000" algn="tl" rotWithShape="0">
                    <a:srgbClr val="000000">
                      <a:alpha val="65000"/>
                    </a:srgbClr>
                  </a:outerShdw>
                </a:effectLst>
              </a:rPr>
              <a:t>Tiết</a:t>
            </a:r>
            <a:r>
              <a:rPr lang="en-US" sz="5000" b="1" spc="50" dirty="0">
                <a:ln w="11430"/>
                <a:solidFill>
                  <a:srgbClr val="0000FF"/>
                </a:solidFill>
                <a:effectLst>
                  <a:outerShdw blurRad="76200" dist="50800" dir="5400000" algn="tl" rotWithShape="0">
                    <a:srgbClr val="000000">
                      <a:alpha val="65000"/>
                    </a:srgbClr>
                  </a:outerShdw>
                </a:effectLst>
              </a:rPr>
              <a:t> 1)</a:t>
            </a:r>
            <a:endParaRPr lang="en-US" sz="5000" b="1" spc="50" dirty="0">
              <a:ln w="11430"/>
              <a:solidFill>
                <a:srgbClr val="0000FF"/>
              </a:solidFill>
              <a:effectLst>
                <a:outerShdw blurRad="76200" dist="50800" dir="5400000" algn="tl" rotWithShape="0">
                  <a:srgbClr val="000000">
                    <a:alpha val="65000"/>
                  </a:srgbClr>
                </a:outerShdw>
              </a:effectLst>
            </a:endParaRPr>
          </a:p>
        </p:txBody>
      </p:sp>
      <p:pic>
        <p:nvPicPr>
          <p:cNvPr id="4099" name="Picture 2" descr="Frames PPT 02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1371600" y="2819400"/>
            <a:ext cx="5715000" cy="369888"/>
          </a:xfrm>
          <a:prstGeom prst="rect">
            <a:avLst/>
          </a:prstGeom>
          <a:noFill/>
          <a:ln w="9525">
            <a:noFill/>
            <a:miter lim="800000"/>
            <a:headEnd/>
            <a:tailEnd/>
          </a:ln>
        </p:spPr>
        <p:txBody>
          <a:bodyPr>
            <a:spAutoFit/>
          </a:bodyPr>
          <a:lstStyle/>
          <a:p>
            <a:r>
              <a:rPr lang="en-US" i="1"/>
              <a:t>Chu Thị Soa – Quận Hải Châu – TP Đà Nẵng</a:t>
            </a:r>
          </a:p>
        </p:txBody>
      </p:sp>
      <p:sp>
        <p:nvSpPr>
          <p:cNvPr id="3" name="Rectangle 2"/>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4" name="Rounded Rectangle 3"/>
          <p:cNvSpPr/>
          <p:nvPr/>
        </p:nvSpPr>
        <p:spPr>
          <a:xfrm>
            <a:off x="685800" y="2667000"/>
            <a:ext cx="7772400" cy="1981200"/>
          </a:xfrm>
          <a:prstGeom prst="roundRect">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400" b="1" dirty="0" err="1">
                <a:solidFill>
                  <a:srgbClr val="0000CC"/>
                </a:solidFill>
                <a:latin typeface="Times New Roman" pitchFamily="18" charset="0"/>
                <a:cs typeface="Times New Roman" pitchFamily="18" charset="0"/>
              </a:rPr>
              <a:t>Học</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sinh</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sắm</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vai</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Đọc</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truyện</a:t>
            </a:r>
            <a:r>
              <a:rPr lang="en-US" sz="4400" b="1" dirty="0">
                <a:solidFill>
                  <a:srgbClr val="0000CC"/>
                </a:solidFill>
                <a:latin typeface="Times New Roman" pitchFamily="18" charset="0"/>
                <a:cs typeface="Times New Roman" pitchFamily="18" charset="0"/>
              </a:rPr>
              <a:t> “ </a:t>
            </a:r>
            <a:r>
              <a:rPr lang="en-US" sz="4400" b="1" dirty="0" err="1">
                <a:solidFill>
                  <a:srgbClr val="0000CC"/>
                </a:solidFill>
                <a:latin typeface="Times New Roman" pitchFamily="18" charset="0"/>
                <a:cs typeface="Times New Roman" pitchFamily="18" charset="0"/>
              </a:rPr>
              <a:t>Một</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ngày</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của</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Pê</a:t>
            </a:r>
            <a:r>
              <a:rPr lang="en-US" sz="4400" b="1" dirty="0">
                <a:solidFill>
                  <a:srgbClr val="0000CC"/>
                </a:solidFill>
                <a:latin typeface="Times New Roman" pitchFamily="18" charset="0"/>
                <a:cs typeface="Times New Roman" pitchFamily="18" charset="0"/>
              </a:rPr>
              <a:t>- chi-a”</a:t>
            </a:r>
            <a:endParaRPr lang="en-US" sz="4400" b="1" dirty="0">
              <a:solidFill>
                <a:srgbClr val="0000CC"/>
              </a:solidFill>
              <a:latin typeface="Times New Roman" pitchFamily="18" charset="0"/>
              <a:cs typeface="Times New Roman" pitchFamily="18" charset="0"/>
            </a:endParaRPr>
          </a:p>
        </p:txBody>
      </p:sp>
      <p:sp>
        <p:nvSpPr>
          <p:cNvPr id="5" name="Cloud Callout 4"/>
          <p:cNvSpPr/>
          <p:nvPr/>
        </p:nvSpPr>
        <p:spPr>
          <a:xfrm flipH="1">
            <a:off x="2857500" y="533400"/>
            <a:ext cx="3429000" cy="1143000"/>
          </a:xfrm>
          <a:prstGeom prst="cloudCallout">
            <a:avLst/>
          </a:prstGeom>
          <a:gradFill>
            <a:gsLst>
              <a:gs pos="0">
                <a:srgbClr val="66FF33"/>
              </a:gs>
              <a:gs pos="50000">
                <a:schemeClr val="accent1">
                  <a:tint val="44500"/>
                  <a:satMod val="160000"/>
                </a:schemeClr>
              </a:gs>
              <a:gs pos="100000">
                <a:schemeClr val="accent1">
                  <a:tint val="23500"/>
                  <a:satMod val="160000"/>
                </a:schemeClr>
              </a:gs>
            </a:gsLst>
            <a:lin ang="5400000" scaled="0"/>
          </a:gra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i="1" dirty="0" err="1">
                <a:solidFill>
                  <a:srgbClr val="0000CC"/>
                </a:solidFill>
                <a:latin typeface="Times New Roman" pitchFamily="18" charset="0"/>
                <a:cs typeface="Times New Roman" pitchFamily="18" charset="0"/>
              </a:rPr>
              <a:t>Hoạt</a:t>
            </a:r>
            <a:r>
              <a:rPr lang="en-US" sz="2800" b="1" i="1" dirty="0">
                <a:solidFill>
                  <a:srgbClr val="0000CC"/>
                </a:solidFill>
                <a:latin typeface="Times New Roman" pitchFamily="18" charset="0"/>
                <a:cs typeface="Times New Roman" pitchFamily="18" charset="0"/>
              </a:rPr>
              <a:t> </a:t>
            </a:r>
            <a:r>
              <a:rPr lang="en-US" sz="2800" b="1" i="1" dirty="0" err="1">
                <a:solidFill>
                  <a:srgbClr val="0000CC"/>
                </a:solidFill>
                <a:latin typeface="Times New Roman" pitchFamily="18" charset="0"/>
                <a:cs typeface="Times New Roman" pitchFamily="18" charset="0"/>
              </a:rPr>
              <a:t>động</a:t>
            </a:r>
            <a:r>
              <a:rPr lang="en-US" sz="2800" b="1" i="1" dirty="0">
                <a:solidFill>
                  <a:srgbClr val="0000CC"/>
                </a:solidFill>
                <a:latin typeface="Times New Roman" pitchFamily="18" charset="0"/>
                <a:cs typeface="Times New Roman" pitchFamily="18" charset="0"/>
              </a:rPr>
              <a:t> 1</a:t>
            </a:r>
            <a:endParaRPr lang="en-US" sz="2800" b="1" i="1" dirty="0">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1371600" y="2830513"/>
            <a:ext cx="5715000" cy="369887"/>
          </a:xfrm>
          <a:prstGeom prst="rect">
            <a:avLst/>
          </a:prstGeom>
          <a:noFill/>
          <a:ln w="9525">
            <a:noFill/>
            <a:miter lim="800000"/>
            <a:headEnd/>
            <a:tailEnd/>
          </a:ln>
        </p:spPr>
        <p:txBody>
          <a:bodyPr>
            <a:spAutoFit/>
          </a:bodyPr>
          <a:lstStyle/>
          <a:p>
            <a:r>
              <a:rPr lang="en-US" i="1"/>
              <a:t>Chu Thị Soa – Quận Hải Châu – TP Đà Nẵng</a:t>
            </a:r>
          </a:p>
        </p:txBody>
      </p:sp>
      <p:sp>
        <p:nvSpPr>
          <p:cNvPr id="3" name="Rectangle 2"/>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148" name="Rectangle 4"/>
          <p:cNvSpPr>
            <a:spLocks noChangeArrowheads="1"/>
          </p:cNvSpPr>
          <p:nvPr/>
        </p:nvSpPr>
        <p:spPr bwMode="auto">
          <a:xfrm>
            <a:off x="152400" y="152400"/>
            <a:ext cx="8991600" cy="4648200"/>
          </a:xfrm>
          <a:prstGeom prst="rect">
            <a:avLst/>
          </a:prstGeom>
          <a:noFill/>
          <a:ln w="9525">
            <a:noFill/>
            <a:miter lim="800000"/>
            <a:headEnd/>
            <a:tailEnd/>
          </a:ln>
        </p:spPr>
        <p:txBody>
          <a:bodyPr>
            <a:spAutoFit/>
          </a:bodyPr>
          <a:lstStyle/>
          <a:p>
            <a:pPr lvl="1">
              <a:buFont typeface="Arial" charset="0"/>
              <a:buNone/>
            </a:pPr>
            <a:r>
              <a:rPr lang="en-US" sz="4000" b="1">
                <a:solidFill>
                  <a:srgbClr val="0000FF"/>
                </a:solidFill>
                <a:cs typeface="Arial" charset="0"/>
              </a:rPr>
              <a:t>1. </a:t>
            </a:r>
            <a:r>
              <a:rPr lang="en-US" sz="4000" b="1">
                <a:cs typeface="Arial" charset="0"/>
              </a:rPr>
              <a:t>Hãy so sánh một ngày của Pê-chi-a với những người khác trong câu chuyện.</a:t>
            </a:r>
          </a:p>
          <a:p>
            <a:r>
              <a:rPr lang="en-US" sz="4400" b="1">
                <a:solidFill>
                  <a:srgbClr val="0000FF"/>
                </a:solidFill>
                <a:cs typeface="Arial" charset="0"/>
              </a:rPr>
              <a:t>2</a:t>
            </a:r>
            <a:r>
              <a:rPr lang="en-US" sz="4400" b="1">
                <a:cs typeface="Arial" charset="0"/>
              </a:rPr>
              <a:t>. </a:t>
            </a:r>
            <a:r>
              <a:rPr lang="en-US" sz="4400" b="1">
                <a:solidFill>
                  <a:srgbClr val="0000FF"/>
                </a:solidFill>
                <a:cs typeface="Arial" charset="0"/>
              </a:rPr>
              <a:t>Theo em, Pê-chi-a sẽ thay đổi như thế nào sau chuyện xảy ra?</a:t>
            </a:r>
          </a:p>
          <a:p>
            <a:endParaRPr lang="en-US" sz="4400" b="1">
              <a:solidFill>
                <a:srgbClr val="0000FF"/>
              </a:solidFill>
              <a:cs typeface="Arial" charset="0"/>
            </a:endParaRPr>
          </a:p>
          <a:p>
            <a:r>
              <a:rPr lang="en-US" sz="4400" b="1">
                <a:solidFill>
                  <a:srgbClr val="0000FF"/>
                </a:solidFill>
                <a:cs typeface="Arial" charset="0"/>
              </a:rPr>
              <a:t>3. </a:t>
            </a:r>
            <a:r>
              <a:rPr lang="en-US" sz="4400" b="1">
                <a:cs typeface="Arial" charset="0"/>
              </a:rPr>
              <a:t>Nếu là Pê-chi-a, em sẽ làm gì?</a:t>
            </a:r>
          </a:p>
        </p:txBody>
      </p:sp>
      <p:pic>
        <p:nvPicPr>
          <p:cNvPr id="6" name="Picture 10" descr="Thao luan nhon"/>
          <p:cNvPicPr>
            <a:picLocks noChangeAspect="1" noChangeArrowheads="1"/>
          </p:cNvPicPr>
          <p:nvPr/>
        </p:nvPicPr>
        <p:blipFill>
          <a:blip r:embed="rId2"/>
          <a:srcRect/>
          <a:stretch>
            <a:fillRect/>
          </a:stretch>
        </p:blipFill>
        <p:spPr bwMode="auto">
          <a:xfrm>
            <a:off x="3195638" y="5224463"/>
            <a:ext cx="2066925" cy="1295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1371600" y="2819400"/>
            <a:ext cx="5715000" cy="369888"/>
          </a:xfrm>
          <a:prstGeom prst="rect">
            <a:avLst/>
          </a:prstGeom>
          <a:noFill/>
          <a:ln w="9525">
            <a:noFill/>
            <a:miter lim="800000"/>
            <a:headEnd/>
            <a:tailEnd/>
          </a:ln>
        </p:spPr>
        <p:txBody>
          <a:bodyPr>
            <a:spAutoFit/>
          </a:bodyPr>
          <a:lstStyle/>
          <a:p>
            <a:r>
              <a:rPr lang="en-US" i="1"/>
              <a:t>Chu Thị Soa – Quận Hải Châu – TP Đà Nẵng</a:t>
            </a:r>
          </a:p>
        </p:txBody>
      </p:sp>
      <p:sp>
        <p:nvSpPr>
          <p:cNvPr id="3" name="Rectangle 2"/>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dirty="0"/>
          </a:p>
        </p:txBody>
      </p:sp>
      <p:sp>
        <p:nvSpPr>
          <p:cNvPr id="7172" name="Rectangle 4"/>
          <p:cNvSpPr>
            <a:spLocks noChangeArrowheads="1"/>
          </p:cNvSpPr>
          <p:nvPr/>
        </p:nvSpPr>
        <p:spPr bwMode="auto">
          <a:xfrm>
            <a:off x="322263" y="228600"/>
            <a:ext cx="8288337" cy="1077913"/>
          </a:xfrm>
          <a:prstGeom prst="rect">
            <a:avLst/>
          </a:prstGeom>
          <a:noFill/>
          <a:ln w="9525">
            <a:noFill/>
            <a:miter lim="800000"/>
            <a:headEnd/>
            <a:tailEnd/>
          </a:ln>
        </p:spPr>
        <p:txBody>
          <a:bodyPr>
            <a:spAutoFit/>
          </a:bodyPr>
          <a:lstStyle/>
          <a:p>
            <a:pPr marL="514350" indent="-514350" algn="just"/>
            <a:r>
              <a:rPr lang="en-US" sz="3200" b="1">
                <a:solidFill>
                  <a:srgbClr val="0000FF"/>
                </a:solidFill>
              </a:rPr>
              <a:t>1. Hãy so sánh một ngày của Pê-chi-a với những người khác trong câu chuyện? </a:t>
            </a:r>
          </a:p>
        </p:txBody>
      </p:sp>
      <p:sp>
        <p:nvSpPr>
          <p:cNvPr id="6" name="Rectangle 5"/>
          <p:cNvSpPr>
            <a:spLocks noChangeArrowheads="1"/>
          </p:cNvSpPr>
          <p:nvPr/>
        </p:nvSpPr>
        <p:spPr bwMode="auto">
          <a:xfrm>
            <a:off x="207963" y="304800"/>
            <a:ext cx="8516937" cy="4524375"/>
          </a:xfrm>
          <a:prstGeom prst="rect">
            <a:avLst/>
          </a:prstGeom>
          <a:solidFill>
            <a:schemeClr val="bg1"/>
          </a:solidFill>
          <a:ln w="9525">
            <a:noFill/>
            <a:miter lim="800000"/>
            <a:headEnd/>
            <a:tailEnd/>
          </a:ln>
        </p:spPr>
        <p:txBody>
          <a:bodyPr>
            <a:spAutoFit/>
          </a:bodyPr>
          <a:lstStyle/>
          <a:p>
            <a:pPr marL="514350" indent="-514350" algn="just"/>
            <a:r>
              <a:rPr lang="en-US" sz="3600" b="1"/>
              <a:t>          Trong khi một người trong truyện hăng say làm việc ( như người lái máy cày xới đất, người công nhân lái máy cày liên hợp gặt lúa, nhiều người đã đọc được rất nhiều cuốn sách…) thì Pê- chi- a lại bỏ phí mất một ngày mà không làm gì cả.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1371600" y="2819400"/>
            <a:ext cx="5715000" cy="369888"/>
          </a:xfrm>
          <a:prstGeom prst="rect">
            <a:avLst/>
          </a:prstGeom>
          <a:noFill/>
          <a:ln w="9525">
            <a:noFill/>
            <a:miter lim="800000"/>
            <a:headEnd/>
            <a:tailEnd/>
          </a:ln>
        </p:spPr>
        <p:txBody>
          <a:bodyPr>
            <a:spAutoFit/>
          </a:bodyPr>
          <a:lstStyle/>
          <a:p>
            <a:r>
              <a:rPr lang="en-US" i="1"/>
              <a:t>Chu Thị Soa – Quận Hải Châu – TP Đà Nẵng</a:t>
            </a:r>
          </a:p>
        </p:txBody>
      </p:sp>
      <p:sp>
        <p:nvSpPr>
          <p:cNvPr id="3" name="Rectangle 2"/>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8196" name="Rectangle 3"/>
          <p:cNvSpPr>
            <a:spLocks noChangeArrowheads="1"/>
          </p:cNvSpPr>
          <p:nvPr/>
        </p:nvSpPr>
        <p:spPr bwMode="auto">
          <a:xfrm>
            <a:off x="800100" y="1143000"/>
            <a:ext cx="7543800" cy="1938338"/>
          </a:xfrm>
          <a:prstGeom prst="rect">
            <a:avLst/>
          </a:prstGeom>
          <a:noFill/>
          <a:ln w="9525">
            <a:noFill/>
            <a:miter lim="800000"/>
            <a:headEnd/>
            <a:tailEnd/>
          </a:ln>
        </p:spPr>
        <p:txBody>
          <a:bodyPr>
            <a:spAutoFit/>
          </a:bodyPr>
          <a:lstStyle/>
          <a:p>
            <a:r>
              <a:rPr lang="en-US" sz="4000" b="1">
                <a:solidFill>
                  <a:srgbClr val="0000FF"/>
                </a:solidFill>
                <a:cs typeface="Arial" charset="0"/>
              </a:rPr>
              <a:t>2</a:t>
            </a:r>
            <a:r>
              <a:rPr lang="en-US" sz="4000" b="1">
                <a:cs typeface="Arial" charset="0"/>
              </a:rPr>
              <a:t>. </a:t>
            </a:r>
            <a:r>
              <a:rPr lang="en-US" sz="4000" b="1">
                <a:solidFill>
                  <a:srgbClr val="0000FF"/>
                </a:solidFill>
                <a:cs typeface="Arial" charset="0"/>
              </a:rPr>
              <a:t>Theo em, Pê-chi-a sẽ thay đổi như thế nào sau chuyện xảy ra?</a:t>
            </a:r>
          </a:p>
        </p:txBody>
      </p:sp>
      <p:sp>
        <p:nvSpPr>
          <p:cNvPr id="5" name="Rectangle 4"/>
          <p:cNvSpPr>
            <a:spLocks noChangeArrowheads="1"/>
          </p:cNvSpPr>
          <p:nvPr/>
        </p:nvSpPr>
        <p:spPr bwMode="auto">
          <a:xfrm>
            <a:off x="76200" y="1158875"/>
            <a:ext cx="9067800" cy="3416300"/>
          </a:xfrm>
          <a:prstGeom prst="rect">
            <a:avLst/>
          </a:prstGeom>
          <a:solidFill>
            <a:schemeClr val="bg1"/>
          </a:solidFill>
          <a:ln w="9525">
            <a:noFill/>
            <a:miter lim="800000"/>
            <a:headEnd/>
            <a:tailEnd/>
          </a:ln>
        </p:spPr>
        <p:txBody>
          <a:bodyPr>
            <a:spAutoFit/>
          </a:bodyPr>
          <a:lstStyle/>
          <a:p>
            <a:r>
              <a:rPr lang="en-US" sz="5400" b="1">
                <a:latin typeface="Times New Roman" pitchFamily="18" charset="0"/>
                <a:cs typeface="Times New Roman" pitchFamily="18" charset="0"/>
              </a:rPr>
              <a:t>Pê-chi-a sẽ cảm thấy hối hận, nuối tiếc vì bỏ phí 1 ngày. Và có thể Pê-chi-a sẽ bắt tay vào làm việc 1 cách chăm chỉ.</a:t>
            </a:r>
            <a:endParaRPr lang="en-US" sz="5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1371600" y="2819400"/>
            <a:ext cx="5715000" cy="369888"/>
          </a:xfrm>
          <a:prstGeom prst="rect">
            <a:avLst/>
          </a:prstGeom>
          <a:noFill/>
          <a:ln w="9525">
            <a:noFill/>
            <a:miter lim="800000"/>
            <a:headEnd/>
            <a:tailEnd/>
          </a:ln>
        </p:spPr>
        <p:txBody>
          <a:bodyPr>
            <a:spAutoFit/>
          </a:bodyPr>
          <a:lstStyle/>
          <a:p>
            <a:r>
              <a:rPr lang="en-US" i="1"/>
              <a:t>Chu Thị Soa – Quận Hải Châu – TP Đà Nẵng</a:t>
            </a:r>
          </a:p>
        </p:txBody>
      </p:sp>
      <p:sp>
        <p:nvSpPr>
          <p:cNvPr id="3" name="Rectangle 2"/>
          <p:cNvSpPr/>
          <p:nvPr/>
        </p:nvSpPr>
        <p:spPr>
          <a:xfrm>
            <a:off x="-2540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9220" name="Rectangle 3"/>
          <p:cNvSpPr>
            <a:spLocks noChangeArrowheads="1"/>
          </p:cNvSpPr>
          <p:nvPr/>
        </p:nvSpPr>
        <p:spPr bwMode="auto">
          <a:xfrm>
            <a:off x="525463" y="857250"/>
            <a:ext cx="8110537" cy="708025"/>
          </a:xfrm>
          <a:prstGeom prst="rect">
            <a:avLst/>
          </a:prstGeom>
          <a:noFill/>
          <a:ln w="9525">
            <a:noFill/>
            <a:miter lim="800000"/>
            <a:headEnd/>
            <a:tailEnd/>
          </a:ln>
        </p:spPr>
        <p:txBody>
          <a:bodyPr wrap="none">
            <a:spAutoFit/>
          </a:bodyPr>
          <a:lstStyle/>
          <a:p>
            <a:r>
              <a:rPr lang="en-US" sz="4000" b="1">
                <a:solidFill>
                  <a:srgbClr val="0000FF"/>
                </a:solidFill>
                <a:cs typeface="Arial" charset="0"/>
              </a:rPr>
              <a:t>3. </a:t>
            </a:r>
            <a:r>
              <a:rPr lang="en-US" sz="4000" b="1">
                <a:cs typeface="Arial" charset="0"/>
              </a:rPr>
              <a:t>Nếu là Pê-chi-a, em sẽ làm gì?</a:t>
            </a:r>
          </a:p>
        </p:txBody>
      </p:sp>
      <p:sp>
        <p:nvSpPr>
          <p:cNvPr id="5" name="Rectangle 4"/>
          <p:cNvSpPr>
            <a:spLocks noChangeArrowheads="1"/>
          </p:cNvSpPr>
          <p:nvPr/>
        </p:nvSpPr>
        <p:spPr bwMode="auto">
          <a:xfrm>
            <a:off x="609600" y="2133600"/>
            <a:ext cx="8229600" cy="2862263"/>
          </a:xfrm>
          <a:prstGeom prst="rect">
            <a:avLst/>
          </a:prstGeom>
          <a:noFill/>
          <a:ln w="9525">
            <a:noFill/>
            <a:miter lim="800000"/>
            <a:headEnd/>
            <a:tailEnd/>
          </a:ln>
        </p:spPr>
        <p:txBody>
          <a:bodyPr>
            <a:spAutoFit/>
          </a:bodyPr>
          <a:lstStyle/>
          <a:p>
            <a:r>
              <a:rPr lang="fr-FR" sz="6000" b="1">
                <a:latin typeface="Times New Roman" pitchFamily="18" charset="0"/>
                <a:cs typeface="Times New Roman" pitchFamily="18" charset="0"/>
              </a:rPr>
              <a:t>Nếu em là Pê-chi-a, em sẽ không bỏ phí 1 ngày như bạn.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1371600" y="2819400"/>
            <a:ext cx="5715000" cy="369888"/>
          </a:xfrm>
          <a:prstGeom prst="rect">
            <a:avLst/>
          </a:prstGeom>
          <a:noFill/>
          <a:ln w="9525">
            <a:noFill/>
            <a:miter lim="800000"/>
            <a:headEnd/>
            <a:tailEnd/>
          </a:ln>
        </p:spPr>
        <p:txBody>
          <a:bodyPr>
            <a:spAutoFit/>
          </a:bodyPr>
          <a:lstStyle/>
          <a:p>
            <a:r>
              <a:rPr lang="en-US" i="1"/>
              <a:t>Chu Thị Soa – Quận Hải Châu – TP Đà Nẵng</a:t>
            </a:r>
          </a:p>
        </p:txBody>
      </p:sp>
      <p:sp>
        <p:nvSpPr>
          <p:cNvPr id="3" name="Rectangle 2"/>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0244" name="Rectangle 4"/>
          <p:cNvSpPr>
            <a:spLocks noChangeArrowheads="1"/>
          </p:cNvSpPr>
          <p:nvPr/>
        </p:nvSpPr>
        <p:spPr bwMode="auto">
          <a:xfrm>
            <a:off x="2928938" y="395288"/>
            <a:ext cx="2600325" cy="768350"/>
          </a:xfrm>
          <a:prstGeom prst="rect">
            <a:avLst/>
          </a:prstGeom>
          <a:noFill/>
          <a:ln w="9525">
            <a:noFill/>
            <a:miter lim="800000"/>
            <a:headEnd/>
            <a:tailEnd/>
          </a:ln>
        </p:spPr>
        <p:txBody>
          <a:bodyPr wrap="none">
            <a:spAutoFit/>
          </a:bodyPr>
          <a:lstStyle/>
          <a:p>
            <a:r>
              <a:rPr lang="en-US" sz="4400" b="1">
                <a:solidFill>
                  <a:srgbClr val="FF0000"/>
                </a:solidFill>
                <a:latin typeface="Times New Roman" pitchFamily="18" charset="0"/>
                <a:cs typeface="Times New Roman" pitchFamily="18" charset="0"/>
              </a:rPr>
              <a:t>Kết luận: </a:t>
            </a:r>
            <a:endParaRPr lang="en-US" sz="4400">
              <a:solidFill>
                <a:srgbClr val="FF0000"/>
              </a:solidFill>
            </a:endParaRPr>
          </a:p>
        </p:txBody>
      </p:sp>
      <p:sp>
        <p:nvSpPr>
          <p:cNvPr id="10245" name="Rectangle 5"/>
          <p:cNvSpPr>
            <a:spLocks noChangeArrowheads="1"/>
          </p:cNvSpPr>
          <p:nvPr/>
        </p:nvSpPr>
        <p:spPr bwMode="auto">
          <a:xfrm>
            <a:off x="619125" y="1347788"/>
            <a:ext cx="7905750" cy="1446212"/>
          </a:xfrm>
          <a:prstGeom prst="rect">
            <a:avLst/>
          </a:prstGeom>
          <a:noFill/>
          <a:ln w="9525">
            <a:noFill/>
            <a:miter lim="800000"/>
            <a:headEnd/>
            <a:tailEnd/>
          </a:ln>
        </p:spPr>
        <p:txBody>
          <a:bodyPr>
            <a:spAutoFit/>
          </a:bodyPr>
          <a:lstStyle/>
          <a:p>
            <a:pPr algn="l"/>
            <a:r>
              <a:rPr lang="en-US" sz="4400" b="1">
                <a:solidFill>
                  <a:srgbClr val="0000FF"/>
                </a:solidFill>
                <a:latin typeface="Times New Roman" pitchFamily="18" charset="0"/>
                <a:cs typeface="Times New Roman" pitchFamily="18" charset="0"/>
              </a:rPr>
              <a:t>Cơm ăn, áo mặc, sách vở,…đều là sản phẩm của ai làm ra?</a:t>
            </a:r>
            <a:endParaRPr lang="en-US" sz="4400"/>
          </a:p>
        </p:txBody>
      </p:sp>
      <p:sp>
        <p:nvSpPr>
          <p:cNvPr id="7" name="Rectangle 6"/>
          <p:cNvSpPr>
            <a:spLocks noChangeArrowheads="1"/>
          </p:cNvSpPr>
          <p:nvPr/>
        </p:nvSpPr>
        <p:spPr bwMode="auto">
          <a:xfrm>
            <a:off x="495300" y="3201988"/>
            <a:ext cx="7467600" cy="1322387"/>
          </a:xfrm>
          <a:prstGeom prst="rect">
            <a:avLst/>
          </a:prstGeom>
          <a:noFill/>
          <a:ln w="9525">
            <a:noFill/>
            <a:miter lim="800000"/>
            <a:headEnd/>
            <a:tailEnd/>
          </a:ln>
        </p:spPr>
        <p:txBody>
          <a:bodyPr>
            <a:spAutoFit/>
          </a:bodyPr>
          <a:lstStyle/>
          <a:p>
            <a:r>
              <a:rPr lang="en-US" sz="4000" b="1">
                <a:solidFill>
                  <a:srgbClr val="FF0000"/>
                </a:solidFill>
                <a:latin typeface="Times New Roman" pitchFamily="18" charset="0"/>
                <a:cs typeface="Times New Roman" pitchFamily="18" charset="0"/>
              </a:rPr>
              <a:t>Lao động đem lại điều gì cho con người và giúp con người điều gì? </a:t>
            </a:r>
            <a:endParaRPr lang="en-US" sz="4000">
              <a:solidFill>
                <a:srgbClr val="FF0000"/>
              </a:solidFill>
            </a:endParaRPr>
          </a:p>
        </p:txBody>
      </p:sp>
      <p:sp>
        <p:nvSpPr>
          <p:cNvPr id="8" name="Flowchart: Alternate Process 7"/>
          <p:cNvSpPr/>
          <p:nvPr/>
        </p:nvSpPr>
        <p:spPr>
          <a:xfrm>
            <a:off x="228600" y="1163638"/>
            <a:ext cx="8915400" cy="1839912"/>
          </a:xfrm>
          <a:prstGeom prst="flowChartAlternate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en-US" sz="4800" b="1" dirty="0" err="1">
                <a:solidFill>
                  <a:srgbClr val="0000FF"/>
                </a:solidFill>
                <a:latin typeface="Times New Roman" pitchFamily="18" charset="0"/>
                <a:cs typeface="Times New Roman" pitchFamily="18" charset="0"/>
              </a:rPr>
              <a:t>Cơm</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ăn</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áo</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mặc</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sách</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vở</a:t>
            </a:r>
            <a:r>
              <a:rPr lang="en-US" sz="4800" b="1" dirty="0">
                <a:solidFill>
                  <a:srgbClr val="0000FF"/>
                </a:solidFill>
                <a:latin typeface="Times New Roman" pitchFamily="18" charset="0"/>
                <a:cs typeface="Times New Roman" pitchFamily="18" charset="0"/>
              </a:rPr>
              <a:t>,…</a:t>
            </a:r>
            <a:r>
              <a:rPr lang="en-US" sz="4800" b="1" dirty="0" err="1">
                <a:solidFill>
                  <a:srgbClr val="0000FF"/>
                </a:solidFill>
                <a:latin typeface="Times New Roman" pitchFamily="18" charset="0"/>
                <a:cs typeface="Times New Roman" pitchFamily="18" charset="0"/>
              </a:rPr>
              <a:t>đều</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là</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sản</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phẩm</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của</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người</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lao</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động</a:t>
            </a:r>
            <a:r>
              <a:rPr lang="en-US" sz="4800" b="1" dirty="0">
                <a:solidFill>
                  <a:srgbClr val="0000FF"/>
                </a:solidFill>
                <a:latin typeface="Times New Roman" pitchFamily="18" charset="0"/>
                <a:cs typeface="Times New Roman" pitchFamily="18" charset="0"/>
              </a:rPr>
              <a:t>. </a:t>
            </a:r>
            <a:endParaRPr lang="en-US" sz="4800" b="1" dirty="0">
              <a:solidFill>
                <a:srgbClr val="0000FF"/>
              </a:solidFill>
              <a:latin typeface="Times New Roman" pitchFamily="18" charset="0"/>
              <a:cs typeface="Times New Roman" pitchFamily="18" charset="0"/>
            </a:endParaRPr>
          </a:p>
        </p:txBody>
      </p:sp>
      <p:sp>
        <p:nvSpPr>
          <p:cNvPr id="9" name="Rectangle 8"/>
          <p:cNvSpPr>
            <a:spLocks noChangeArrowheads="1"/>
          </p:cNvSpPr>
          <p:nvPr/>
        </p:nvSpPr>
        <p:spPr bwMode="auto">
          <a:xfrm>
            <a:off x="0" y="3224213"/>
            <a:ext cx="8839200" cy="2586037"/>
          </a:xfrm>
          <a:prstGeom prst="rect">
            <a:avLst/>
          </a:prstGeom>
          <a:solidFill>
            <a:schemeClr val="bg1"/>
          </a:solidFill>
          <a:ln w="9525">
            <a:noFill/>
            <a:miter lim="800000"/>
            <a:headEnd/>
            <a:tailEnd/>
          </a:ln>
        </p:spPr>
        <p:txBody>
          <a:bodyPr>
            <a:spAutoFit/>
          </a:bodyPr>
          <a:lstStyle/>
          <a:p>
            <a:r>
              <a:rPr lang="en-US" sz="5400" b="1">
                <a:solidFill>
                  <a:srgbClr val="0000FF"/>
                </a:solidFill>
                <a:latin typeface="Times New Roman" pitchFamily="18" charset="0"/>
                <a:cs typeface="Times New Roman" pitchFamily="18" charset="0"/>
              </a:rPr>
              <a:t>Lao động đem lại cho con người niềm vui và giúp con người sống tốt hơn.</a:t>
            </a:r>
            <a:endParaRPr lang="en-US" sz="5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1371600" y="2819400"/>
            <a:ext cx="5715000" cy="369888"/>
          </a:xfrm>
          <a:prstGeom prst="rect">
            <a:avLst/>
          </a:prstGeom>
          <a:noFill/>
          <a:ln w="9525">
            <a:noFill/>
            <a:miter lim="800000"/>
            <a:headEnd/>
            <a:tailEnd/>
          </a:ln>
        </p:spPr>
        <p:txBody>
          <a:bodyPr>
            <a:spAutoFit/>
          </a:bodyPr>
          <a:lstStyle/>
          <a:p>
            <a:r>
              <a:rPr lang="en-US" i="1"/>
              <a:t>Chu Thị Soa – Quận Hải Châu – TP Đà Nẵng</a:t>
            </a:r>
          </a:p>
        </p:txBody>
      </p:sp>
      <p:sp>
        <p:nvSpPr>
          <p:cNvPr id="3" name="Rectangle 2"/>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 name="Cloud Callout 4"/>
          <p:cNvSpPr/>
          <p:nvPr/>
        </p:nvSpPr>
        <p:spPr>
          <a:xfrm flipH="1">
            <a:off x="2667000" y="533400"/>
            <a:ext cx="3429000" cy="1143000"/>
          </a:xfrm>
          <a:prstGeom prst="cloudCallout">
            <a:avLst/>
          </a:prstGeom>
          <a:gradFill>
            <a:gsLst>
              <a:gs pos="0">
                <a:srgbClr val="66FF33"/>
              </a:gs>
              <a:gs pos="50000">
                <a:schemeClr val="accent1">
                  <a:tint val="44500"/>
                  <a:satMod val="160000"/>
                </a:schemeClr>
              </a:gs>
              <a:gs pos="100000">
                <a:schemeClr val="accent1">
                  <a:tint val="23500"/>
                  <a:satMod val="160000"/>
                </a:schemeClr>
              </a:gs>
            </a:gsLst>
            <a:lin ang="5400000" scaled="0"/>
          </a:gra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i="1" dirty="0" err="1">
                <a:solidFill>
                  <a:srgbClr val="0000CC"/>
                </a:solidFill>
                <a:latin typeface="Times New Roman" pitchFamily="18" charset="0"/>
                <a:cs typeface="Times New Roman" pitchFamily="18" charset="0"/>
              </a:rPr>
              <a:t>Hoạt</a:t>
            </a:r>
            <a:r>
              <a:rPr lang="en-US" sz="2800" b="1" i="1" dirty="0">
                <a:solidFill>
                  <a:srgbClr val="0000CC"/>
                </a:solidFill>
                <a:latin typeface="Times New Roman" pitchFamily="18" charset="0"/>
                <a:cs typeface="Times New Roman" pitchFamily="18" charset="0"/>
              </a:rPr>
              <a:t> </a:t>
            </a:r>
            <a:r>
              <a:rPr lang="en-US" sz="2800" b="1" i="1" dirty="0" err="1">
                <a:solidFill>
                  <a:srgbClr val="0000CC"/>
                </a:solidFill>
                <a:latin typeface="Times New Roman" pitchFamily="18" charset="0"/>
                <a:cs typeface="Times New Roman" pitchFamily="18" charset="0"/>
              </a:rPr>
              <a:t>động</a:t>
            </a:r>
            <a:r>
              <a:rPr lang="en-US" sz="2800" b="1" i="1" dirty="0">
                <a:solidFill>
                  <a:srgbClr val="0000CC"/>
                </a:solidFill>
                <a:latin typeface="Times New Roman" pitchFamily="18" charset="0"/>
                <a:cs typeface="Times New Roman" pitchFamily="18" charset="0"/>
              </a:rPr>
              <a:t> 2</a:t>
            </a:r>
            <a:endParaRPr lang="en-US" sz="2800" b="1" i="1" dirty="0">
              <a:solidFill>
                <a:srgbClr val="0000CC"/>
              </a:solidFill>
              <a:latin typeface="Times New Roman" pitchFamily="18" charset="0"/>
              <a:cs typeface="Times New Roman" pitchFamily="18" charset="0"/>
            </a:endParaRPr>
          </a:p>
        </p:txBody>
      </p:sp>
      <p:sp>
        <p:nvSpPr>
          <p:cNvPr id="11269" name="Content Placeholder 2"/>
          <p:cNvSpPr txBox="1">
            <a:spLocks/>
          </p:cNvSpPr>
          <p:nvPr/>
        </p:nvSpPr>
        <p:spPr bwMode="auto">
          <a:xfrm>
            <a:off x="419100" y="2051050"/>
            <a:ext cx="8305800" cy="4273550"/>
          </a:xfrm>
          <a:prstGeom prst="rect">
            <a:avLst/>
          </a:prstGeom>
          <a:noFill/>
          <a:ln w="9525">
            <a:noFill/>
            <a:miter lim="800000"/>
            <a:headEnd/>
            <a:tailEnd/>
          </a:ln>
        </p:spPr>
        <p:txBody>
          <a:bodyPr/>
          <a:lstStyle/>
          <a:p>
            <a:pPr marL="342900" indent="-342900" algn="l">
              <a:spcBef>
                <a:spcPct val="20000"/>
              </a:spcBef>
              <a:buFont typeface="Arial" charset="0"/>
              <a:buChar char="•"/>
            </a:pPr>
            <a:r>
              <a:rPr lang="en-US" sz="5400" b="1" u="sng">
                <a:solidFill>
                  <a:srgbClr val="0000FF"/>
                </a:solidFill>
                <a:latin typeface="Calibri" pitchFamily="34" charset="0"/>
              </a:rPr>
              <a:t>Bài tập 1: </a:t>
            </a:r>
            <a:r>
              <a:rPr lang="en-US" sz="5400" b="1">
                <a:latin typeface="Calibri" pitchFamily="34" charset="0"/>
              </a:rPr>
              <a:t>Em hãy cùng các bạn trong nhóm tìm những biểu hiện của yêu lao động và lười lao động rồi ghi vào bảng nhóm:</a:t>
            </a:r>
          </a:p>
          <a:p>
            <a:pPr marL="342900" indent="-342900" algn="l">
              <a:spcBef>
                <a:spcPct val="20000"/>
              </a:spcBef>
              <a:buFont typeface="Arial" charset="0"/>
              <a:buChar char="•"/>
            </a:pPr>
            <a:endParaRPr lang="en-US" sz="5400" b="1">
              <a:latin typeface="Calibri"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IOLETID" val="11897731"/>
  <p:tag name="VIOLETTITLE" val="Bài 8. Yêu lao động"/>
  <p:tag name="VIOLETLESSON" val="8"/>
  <p:tag name="VIOLETCATID" val="2225"/>
  <p:tag name="VIOLETSUBJECT" val="Đạo đức 4"/>
  <p:tag name="VIOLETAUTHORID" val="3466747"/>
  <p:tag name="VIOLETAUTHORNAME" val="Chu Thị Soa"/>
  <p:tag name="VIOLETAUTHORAVATAR" val="3/466/747/avatar.jpg"/>
  <p:tag name="VIOLETAUTHORADDRESS" val="Trường TH Thị Trấn - Nghệ An"/>
  <p:tag name="VIOLETDATE" val="2016-12-27 14:22:50"/>
  <p:tag name="VIOLETHIT" val="102"/>
  <p:tag name="VIOLETLIKE"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841</TotalTime>
  <Words>1054</Words>
  <Application>Microsoft Office PowerPoint</Application>
  <PresentationFormat>On-screen Show (4:3)</PresentationFormat>
  <Paragraphs>76</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Times New Roman</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Computer</cp:lastModifiedBy>
  <cp:revision>50</cp:revision>
  <dcterms:created xsi:type="dcterms:W3CDTF">2009-09-21T03:05:20Z</dcterms:created>
  <dcterms:modified xsi:type="dcterms:W3CDTF">2017-12-14T06:32:06Z</dcterms:modified>
</cp:coreProperties>
</file>