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tags/tag2.xml" ContentType="application/vnd.openxmlformats-officedocument.presentationml.tags+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Default Extension="ppt" ContentType="application/vnd.ms-powerpoint"/>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tags/tag3.xml" ContentType="application/vnd.openxmlformats-officedocument.presentationml.tags+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97" r:id="rId3"/>
    <p:sldId id="259" r:id="rId4"/>
    <p:sldId id="286" r:id="rId5"/>
    <p:sldId id="287" r:id="rId6"/>
    <p:sldId id="288" r:id="rId7"/>
    <p:sldId id="261" r:id="rId8"/>
    <p:sldId id="334" r:id="rId9"/>
    <p:sldId id="289" r:id="rId10"/>
    <p:sldId id="263" r:id="rId11"/>
    <p:sldId id="264" r:id="rId12"/>
    <p:sldId id="265" r:id="rId13"/>
    <p:sldId id="337" r:id="rId14"/>
    <p:sldId id="336" r:id="rId15"/>
    <p:sldId id="339" r:id="rId16"/>
    <p:sldId id="328" r:id="rId17"/>
    <p:sldId id="271" r:id="rId18"/>
    <p:sldId id="273" r:id="rId19"/>
    <p:sldId id="275" r:id="rId20"/>
    <p:sldId id="307" r:id="rId21"/>
    <p:sldId id="290" r:id="rId22"/>
    <p:sldId id="276" r:id="rId23"/>
    <p:sldId id="308" r:id="rId24"/>
    <p:sldId id="291" r:id="rId25"/>
    <p:sldId id="309" r:id="rId26"/>
    <p:sldId id="311" r:id="rId27"/>
    <p:sldId id="313" r:id="rId28"/>
    <p:sldId id="315" r:id="rId29"/>
    <p:sldId id="332" r:id="rId30"/>
    <p:sldId id="318" r:id="rId31"/>
    <p:sldId id="320" r:id="rId32"/>
    <p:sldId id="341" r:id="rId33"/>
    <p:sldId id="281" r:id="rId34"/>
    <p:sldId id="282" r:id="rId35"/>
    <p:sldId id="293" r:id="rId36"/>
    <p:sldId id="303" r:id="rId37"/>
    <p:sldId id="327" r:id="rId38"/>
  </p:sldIdLst>
  <p:sldSz cx="9144000" cy="6858000" type="screen4x3"/>
  <p:notesSz cx="6858000" cy="9144000"/>
  <p:custDataLst>
    <p:tags r:id="rId39"/>
  </p:custDataLst>
  <p:defaultTextStyle>
    <a:defPPr>
      <a:defRPr lang="en-US"/>
    </a:defPPr>
    <a:lvl1pPr algn="l" rtl="0" fontAlgn="base">
      <a:spcBef>
        <a:spcPct val="0"/>
      </a:spcBef>
      <a:spcAft>
        <a:spcPct val="0"/>
      </a:spcAft>
      <a:defRPr b="1" kern="1200">
        <a:solidFill>
          <a:schemeClr val="tx1"/>
        </a:solidFill>
        <a:latin typeface="Times New Roman" pitchFamily="18" charset="0"/>
        <a:ea typeface="+mn-ea"/>
        <a:cs typeface="Arial" charset="0"/>
      </a:defRPr>
    </a:lvl1pPr>
    <a:lvl2pPr marL="457200" algn="l" rtl="0" fontAlgn="base">
      <a:spcBef>
        <a:spcPct val="0"/>
      </a:spcBef>
      <a:spcAft>
        <a:spcPct val="0"/>
      </a:spcAft>
      <a:defRPr b="1" kern="1200">
        <a:solidFill>
          <a:schemeClr val="tx1"/>
        </a:solidFill>
        <a:latin typeface="Times New Roman" pitchFamily="18" charset="0"/>
        <a:ea typeface="+mn-ea"/>
        <a:cs typeface="Arial" charset="0"/>
      </a:defRPr>
    </a:lvl2pPr>
    <a:lvl3pPr marL="914400" algn="l" rtl="0" fontAlgn="base">
      <a:spcBef>
        <a:spcPct val="0"/>
      </a:spcBef>
      <a:spcAft>
        <a:spcPct val="0"/>
      </a:spcAft>
      <a:defRPr b="1" kern="1200">
        <a:solidFill>
          <a:schemeClr val="tx1"/>
        </a:solidFill>
        <a:latin typeface="Times New Roman" pitchFamily="18" charset="0"/>
        <a:ea typeface="+mn-ea"/>
        <a:cs typeface="Arial" charset="0"/>
      </a:defRPr>
    </a:lvl3pPr>
    <a:lvl4pPr marL="1371600" algn="l" rtl="0" fontAlgn="base">
      <a:spcBef>
        <a:spcPct val="0"/>
      </a:spcBef>
      <a:spcAft>
        <a:spcPct val="0"/>
      </a:spcAft>
      <a:defRPr b="1" kern="1200">
        <a:solidFill>
          <a:schemeClr val="tx1"/>
        </a:solidFill>
        <a:latin typeface="Times New Roman" pitchFamily="18" charset="0"/>
        <a:ea typeface="+mn-ea"/>
        <a:cs typeface="Arial" charset="0"/>
      </a:defRPr>
    </a:lvl4pPr>
    <a:lvl5pPr marL="1828800" algn="l" rtl="0" fontAlgn="base">
      <a:spcBef>
        <a:spcPct val="0"/>
      </a:spcBef>
      <a:spcAft>
        <a:spcPct val="0"/>
      </a:spcAft>
      <a:defRPr b="1" kern="1200">
        <a:solidFill>
          <a:schemeClr val="tx1"/>
        </a:solidFill>
        <a:latin typeface="Times New Roman" pitchFamily="18" charset="0"/>
        <a:ea typeface="+mn-ea"/>
        <a:cs typeface="Arial" charset="0"/>
      </a:defRPr>
    </a:lvl5pPr>
    <a:lvl6pPr marL="2286000" algn="l" defTabSz="914400" rtl="0" eaLnBrk="1" latinLnBrk="0" hangingPunct="1">
      <a:defRPr b="1" kern="1200">
        <a:solidFill>
          <a:schemeClr val="tx1"/>
        </a:solidFill>
        <a:latin typeface="Times New Roman" pitchFamily="18" charset="0"/>
        <a:ea typeface="+mn-ea"/>
        <a:cs typeface="Arial" charset="0"/>
      </a:defRPr>
    </a:lvl6pPr>
    <a:lvl7pPr marL="2743200" algn="l" defTabSz="914400" rtl="0" eaLnBrk="1" latinLnBrk="0" hangingPunct="1">
      <a:defRPr b="1" kern="1200">
        <a:solidFill>
          <a:schemeClr val="tx1"/>
        </a:solidFill>
        <a:latin typeface="Times New Roman" pitchFamily="18" charset="0"/>
        <a:ea typeface="+mn-ea"/>
        <a:cs typeface="Arial" charset="0"/>
      </a:defRPr>
    </a:lvl7pPr>
    <a:lvl8pPr marL="3200400" algn="l" defTabSz="914400" rtl="0" eaLnBrk="1" latinLnBrk="0" hangingPunct="1">
      <a:defRPr b="1" kern="1200">
        <a:solidFill>
          <a:schemeClr val="tx1"/>
        </a:solidFill>
        <a:latin typeface="Times New Roman" pitchFamily="18" charset="0"/>
        <a:ea typeface="+mn-ea"/>
        <a:cs typeface="Arial" charset="0"/>
      </a:defRPr>
    </a:lvl8pPr>
    <a:lvl9pPr marL="3657600" algn="l" defTabSz="914400" rtl="0" eaLnBrk="1" latinLnBrk="0" hangingPunct="1">
      <a:defRPr b="1" kern="1200">
        <a:solidFill>
          <a:schemeClr val="tx1"/>
        </a:solidFill>
        <a:latin typeface="Times New Roman" pitchFamily="18"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clrMru>
    <a:srgbClr val="FF3300"/>
    <a:srgbClr val="FFCC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p:scale>
          <a:sx n="77" d="100"/>
          <a:sy n="77" d="100"/>
        </p:scale>
        <p:origin x="-630" y="-18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gs" Target="tags/tag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0.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E0F62D6-0B81-4969-9BA9-D547FEB9390A}"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E10869F-0E27-4092-8E12-652CB202C7FE}"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3998F4F-2836-43E6-BC7A-D71D2FA5BBAA}"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CA242B2-293A-45AC-BADC-15AF52B74FFA}"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4D4E533-A376-4102-9747-B02EF2C013DE}"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5763B8D-7899-4DCA-A700-ED8D40D61741}"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EA3344BB-FCC5-4A22-8570-BCDC4E72A8B6}"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E27BBF83-D3EA-4407-8D7B-F61769F90581}"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5D9A6772-AB7D-43C2-8EE5-DB791368490A}"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728CE97-36F3-4211-BB4E-530FE9E869E0}"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D3F7110-3623-4A1D-AF93-479427AE27DF}"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FFCCFF"/>
            </a:gs>
            <a:gs pos="50000">
              <a:schemeClr val="bg1"/>
            </a:gs>
            <a:gs pos="100000">
              <a:srgbClr val="FFCCFF"/>
            </a:gs>
          </a:gsLst>
          <a:lin ang="27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latin typeface="+mn-lt"/>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0">
                <a:latin typeface="+mn-lt"/>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latin typeface="+mn-lt"/>
              </a:defRPr>
            </a:lvl1pPr>
          </a:lstStyle>
          <a:p>
            <a:pPr>
              <a:defRPr/>
            </a:pPr>
            <a:fld id="{A6496844-DFA4-4DFA-90D9-3EF23EEAA4C6}"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4.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hyperlink" Target="http://images.google.com.vn/imgres?imgurl=http://blognguoiquangngai.files.wordpress.com/2007/11/images1421984_ht4_vnn.jpg&amp;imgrefurl=http://blognguoiquangngai.wordpress.com/2007/11/19/th%C6%A1-van-va-lu-l%E1%BB%A5t/&amp;usg=__GpTQCb9i1KK6BXWRQEh5ht1MWj0=&amp;h=300&amp;w=400&amp;sz=31&amp;hl=vi&amp;start=1&amp;um=1&amp;tbnid=IYUT-YKgjos_VM:&amp;tbnh=93&amp;tbnw=124&amp;prev=/images?q=L%C5%A9+l%E1%BB%A5t+t%E1%BA%A1i+Qu%E1%BA%A3ng+Tr%E1%BB%8B+N%C4%83m+1999&amp;um=1&amp;hl=vi"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image" Target="../media/image14.gif"/><Relationship Id="rId7" Type="http://schemas.openxmlformats.org/officeDocument/2006/relationships/image" Target="../media/image16.jpeg"/><Relationship Id="rId2" Type="http://schemas.openxmlformats.org/officeDocument/2006/relationships/slideLayout" Target="../slideLayouts/slideLayout4.xml"/><Relationship Id="rId1" Type="http://schemas.openxmlformats.org/officeDocument/2006/relationships/vmlDrawing" Target="../drawings/vmlDrawing1.vml"/><Relationship Id="rId6" Type="http://schemas.openxmlformats.org/officeDocument/2006/relationships/image" Target="../media/image15.jpeg"/><Relationship Id="rId5" Type="http://schemas.openxmlformats.org/officeDocument/2006/relationships/oleObject" Target="../embeddings/oleObject2.bin"/><Relationship Id="rId4" Type="http://schemas.openxmlformats.org/officeDocument/2006/relationships/oleObject" Target="../embeddings/oleObject1.bin"/></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oleObject" Target="../embeddings/Microsoft_Office_PowerPoint_97-2003_Presentation1.ppt"/><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s/_rels/slide3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hyperlink" Target="../VINH/THIET%20KE%20BAI%20DAY/CONGTODINH/bai%20hoi%20giang%20Av8.ppt" TargetMode="External"/><Relationship Id="rId1" Type="http://schemas.openxmlformats.org/officeDocument/2006/relationships/slideLayout" Target="../slideLayouts/slideLayout7.xml"/><Relationship Id="rId4" Type="http://schemas.openxmlformats.org/officeDocument/2006/relationships/slide" Target="slide2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Rectangle 4"/>
          <p:cNvSpPr>
            <a:spLocks noChangeArrowheads="1"/>
          </p:cNvSpPr>
          <p:nvPr/>
        </p:nvSpPr>
        <p:spPr bwMode="auto">
          <a:xfrm>
            <a:off x="685800" y="1219200"/>
            <a:ext cx="4267200" cy="1143000"/>
          </a:xfrm>
          <a:prstGeom prst="rect">
            <a:avLst/>
          </a:prstGeom>
          <a:noFill/>
          <a:ln w="9525">
            <a:noFill/>
            <a:miter lim="800000"/>
            <a:headEnd/>
            <a:tailEnd/>
          </a:ln>
        </p:spPr>
        <p:txBody>
          <a:bodyPr anchor="ctr"/>
          <a:lstStyle/>
          <a:p>
            <a:r>
              <a:rPr lang="en-US" altLang="en-US" sz="3200" dirty="0">
                <a:solidFill>
                  <a:schemeClr val="tx2"/>
                </a:solidFill>
                <a:cs typeface="Times New Roman" pitchFamily="18" charset="0"/>
              </a:rPr>
              <a:t> </a:t>
            </a:r>
            <a:r>
              <a:rPr lang="en-US" altLang="en-US" sz="2800" u="sng" dirty="0" err="1" smtClean="0">
                <a:solidFill>
                  <a:srgbClr val="FF3300"/>
                </a:solidFill>
                <a:cs typeface="Times New Roman" pitchFamily="18" charset="0"/>
              </a:rPr>
              <a:t>Ôn</a:t>
            </a:r>
            <a:r>
              <a:rPr lang="en-US" altLang="en-US" sz="2800" u="sng" dirty="0" smtClean="0">
                <a:solidFill>
                  <a:srgbClr val="FF3300"/>
                </a:solidFill>
                <a:cs typeface="Times New Roman" pitchFamily="18" charset="0"/>
              </a:rPr>
              <a:t> </a:t>
            </a:r>
            <a:r>
              <a:rPr lang="en-US" altLang="en-US" sz="2800" u="sng" dirty="0" err="1" smtClean="0">
                <a:solidFill>
                  <a:srgbClr val="FF3300"/>
                </a:solidFill>
                <a:cs typeface="Times New Roman" pitchFamily="18" charset="0"/>
              </a:rPr>
              <a:t>bài</a:t>
            </a:r>
            <a:r>
              <a:rPr lang="en-US" altLang="en-US" sz="2800" u="sng" dirty="0" smtClean="0">
                <a:solidFill>
                  <a:srgbClr val="FF3300"/>
                </a:solidFill>
                <a:cs typeface="Times New Roman" pitchFamily="18" charset="0"/>
              </a:rPr>
              <a:t> </a:t>
            </a:r>
            <a:r>
              <a:rPr lang="en-US" altLang="en-US" sz="2800" u="sng" dirty="0" err="1">
                <a:solidFill>
                  <a:srgbClr val="FF3300"/>
                </a:solidFill>
                <a:cs typeface="Times New Roman" pitchFamily="18" charset="0"/>
              </a:rPr>
              <a:t>cũ</a:t>
            </a:r>
            <a:endParaRPr lang="en-US" altLang="en-US" sz="4000" u="sng" dirty="0">
              <a:solidFill>
                <a:srgbClr val="FF3300"/>
              </a:solidFill>
              <a:cs typeface="Times New Roman" pitchFamily="18" charset="0"/>
            </a:endParaRPr>
          </a:p>
        </p:txBody>
      </p:sp>
      <p:sp>
        <p:nvSpPr>
          <p:cNvPr id="3077" name="Rectangle 5"/>
          <p:cNvSpPr>
            <a:spLocks noGrp="1" noChangeArrowheads="1"/>
          </p:cNvSpPr>
          <p:nvPr>
            <p:ph type="body" idx="1"/>
          </p:nvPr>
        </p:nvSpPr>
        <p:spPr>
          <a:xfrm>
            <a:off x="304800" y="2514600"/>
            <a:ext cx="8534400" cy="838200"/>
          </a:xfrm>
          <a:noFill/>
        </p:spPr>
        <p:txBody>
          <a:bodyPr/>
          <a:lstStyle/>
          <a:p>
            <a:pPr eaLnBrk="1" hangingPunct="1">
              <a:lnSpc>
                <a:spcPct val="80000"/>
              </a:lnSpc>
              <a:buFontTx/>
              <a:buNone/>
            </a:pPr>
            <a:r>
              <a:rPr lang="en-US" altLang="en-US" b="1" smtClean="0">
                <a:latin typeface="Times New Roman" pitchFamily="18" charset="0"/>
                <a:cs typeface="Times New Roman" pitchFamily="18" charset="0"/>
              </a:rPr>
              <a:t>Câu 1: Nhà Trần ra đời trong hoàn cảnh nào?</a:t>
            </a:r>
          </a:p>
        </p:txBody>
      </p:sp>
      <p:sp>
        <p:nvSpPr>
          <p:cNvPr id="3078" name="Rectangle 6"/>
          <p:cNvSpPr>
            <a:spLocks noChangeArrowheads="1"/>
          </p:cNvSpPr>
          <p:nvPr/>
        </p:nvSpPr>
        <p:spPr bwMode="auto">
          <a:xfrm>
            <a:off x="304800" y="4191000"/>
            <a:ext cx="8078788" cy="519113"/>
          </a:xfrm>
          <a:prstGeom prst="rect">
            <a:avLst/>
          </a:prstGeom>
          <a:noFill/>
          <a:ln w="9525">
            <a:noFill/>
            <a:miter lim="800000"/>
            <a:headEnd/>
            <a:tailEnd/>
          </a:ln>
        </p:spPr>
        <p:txBody>
          <a:bodyPr>
            <a:spAutoFit/>
          </a:bodyPr>
          <a:lstStyle/>
          <a:p>
            <a:endParaRPr lang="en-GB" altLang="en-US" sz="2800">
              <a:solidFill>
                <a:schemeClr val="tx2"/>
              </a:solidFill>
              <a:latin typeface="VNI-Times" pitchFamily="2" charset="0"/>
            </a:endParaRPr>
          </a:p>
        </p:txBody>
      </p:sp>
      <p:sp>
        <p:nvSpPr>
          <p:cNvPr id="3080" name="Rectangle 8"/>
          <p:cNvSpPr>
            <a:spLocks noChangeArrowheads="1"/>
          </p:cNvSpPr>
          <p:nvPr/>
        </p:nvSpPr>
        <p:spPr bwMode="auto">
          <a:xfrm>
            <a:off x="457200" y="3429000"/>
            <a:ext cx="8229600" cy="2209800"/>
          </a:xfrm>
          <a:prstGeom prst="rect">
            <a:avLst/>
          </a:prstGeom>
          <a:noFill/>
          <a:ln w="9525">
            <a:noFill/>
            <a:miter lim="800000"/>
            <a:headEnd/>
            <a:tailEnd/>
          </a:ln>
        </p:spPr>
        <p:txBody>
          <a:bodyPr/>
          <a:lstStyle/>
          <a:p>
            <a:pPr marL="342900" indent="-342900">
              <a:lnSpc>
                <a:spcPct val="80000"/>
              </a:lnSpc>
              <a:spcBef>
                <a:spcPct val="20000"/>
              </a:spcBef>
            </a:pPr>
            <a:r>
              <a:rPr lang="en-US" altLang="en-US" sz="3200">
                <a:solidFill>
                  <a:srgbClr val="0070C0"/>
                </a:solidFill>
                <a:cs typeface="Times New Roman" pitchFamily="18" charset="0"/>
              </a:rPr>
              <a:t>- </a:t>
            </a:r>
            <a:r>
              <a:rPr lang="en-US" altLang="en-US" sz="2800">
                <a:solidFill>
                  <a:srgbClr val="0070C0"/>
                </a:solidFill>
                <a:cs typeface="Times New Roman" pitchFamily="18" charset="0"/>
              </a:rPr>
              <a:t>Đến cuối thế kỉ XII, nội bộ triều đình lục đục,đời sống nhân dân khổ cực ,giắc ngoại xâm lăm le xâm lược nước ta. Đầu năm 1226, Lý Chiêu Hoàng nhường ngôi cho chồng là trần cảnh, nhà trần được thành lập</a:t>
            </a:r>
            <a:r>
              <a:rPr lang="en-US" altLang="en-US" sz="3200">
                <a:solidFill>
                  <a:srgbClr val="0070C0"/>
                </a:solidFill>
                <a:cs typeface="Times New Roman" pitchFamily="18" charset="0"/>
              </a:rPr>
              <a:t>.</a:t>
            </a: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3076">
                                            <p:txEl>
                                              <p:pRg st="0" end="0"/>
                                            </p:txEl>
                                          </p:spTgt>
                                        </p:tgtEl>
                                        <p:attrNameLst>
                                          <p:attrName>style.visibility</p:attrName>
                                        </p:attrNameLst>
                                      </p:cBhvr>
                                      <p:to>
                                        <p:strVal val="visible"/>
                                      </p:to>
                                    </p:set>
                                    <p:animEffect transition="in" filter="blinds(horizontal)">
                                      <p:cBhvr>
                                        <p:cTn id="7" dur="500"/>
                                        <p:tgtEl>
                                          <p:spTgt spid="3076">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3077">
                                            <p:txEl>
                                              <p:pRg st="0" end="0"/>
                                            </p:txEl>
                                          </p:spTgt>
                                        </p:tgtEl>
                                        <p:attrNameLst>
                                          <p:attrName>style.visibility</p:attrName>
                                        </p:attrNameLst>
                                      </p:cBhvr>
                                      <p:to>
                                        <p:strVal val="visible"/>
                                      </p:to>
                                    </p:set>
                                    <p:animEffect transition="in" filter="box(in)">
                                      <p:cBhvr>
                                        <p:cTn id="12" dur="500"/>
                                        <p:tgtEl>
                                          <p:spTgt spid="3077">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nodeType="clickEffect" nodePh="1">
                                  <p:stCondLst>
                                    <p:cond delay="0"/>
                                  </p:stCondLst>
                                  <p:endCondLst>
                                    <p:cond evt="begin" delay="0">
                                      <p:tn val="15"/>
                                    </p:cond>
                                  </p:endCondLst>
                                  <p:childTnLst>
                                    <p:set>
                                      <p:cBhvr>
                                        <p:cTn id="16" dur="1" fill="hold">
                                          <p:stCondLst>
                                            <p:cond delay="0"/>
                                          </p:stCondLst>
                                        </p:cTn>
                                        <p:tgtEl>
                                          <p:spTgt spid="3078">
                                            <p:txEl>
                                              <p:pRg st="0" end="0"/>
                                            </p:txEl>
                                          </p:spTgt>
                                        </p:tgtEl>
                                        <p:attrNameLst>
                                          <p:attrName>style.visibility</p:attrName>
                                        </p:attrNameLst>
                                      </p:cBhvr>
                                      <p:to>
                                        <p:strVal val="visible"/>
                                      </p:to>
                                    </p:set>
                                    <p:animEffect transition="in" filter="box(in)">
                                      <p:cBhvr>
                                        <p:cTn id="17" dur="500"/>
                                        <p:tgtEl>
                                          <p:spTgt spid="3078">
                                            <p:txEl>
                                              <p:pRg st="0" end="0"/>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16" fill="hold" nodeType="clickEffect">
                                  <p:stCondLst>
                                    <p:cond delay="0"/>
                                  </p:stCondLst>
                                  <p:childTnLst>
                                    <p:set>
                                      <p:cBhvr>
                                        <p:cTn id="21" dur="1" fill="hold">
                                          <p:stCondLst>
                                            <p:cond delay="0"/>
                                          </p:stCondLst>
                                        </p:cTn>
                                        <p:tgtEl>
                                          <p:spTgt spid="3080">
                                            <p:txEl>
                                              <p:pRg st="0" end="0"/>
                                            </p:txEl>
                                          </p:spTgt>
                                        </p:tgtEl>
                                        <p:attrNameLst>
                                          <p:attrName>style.visibility</p:attrName>
                                        </p:attrNameLst>
                                      </p:cBhvr>
                                      <p:to>
                                        <p:strVal val="visible"/>
                                      </p:to>
                                    </p:set>
                                    <p:animEffect transition="in" filter="box(in)">
                                      <p:cBhvr>
                                        <p:cTn id="22" dur="500"/>
                                        <p:tgtEl>
                                          <p:spTgt spid="308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8" name="Rectangle 8"/>
          <p:cNvSpPr>
            <a:spLocks noChangeArrowheads="1"/>
          </p:cNvSpPr>
          <p:nvPr/>
        </p:nvSpPr>
        <p:spPr bwMode="auto">
          <a:xfrm>
            <a:off x="533400" y="1066800"/>
            <a:ext cx="8229600" cy="685800"/>
          </a:xfrm>
          <a:prstGeom prst="rect">
            <a:avLst/>
          </a:prstGeom>
          <a:noFill/>
          <a:ln w="9525">
            <a:noFill/>
            <a:miter lim="800000"/>
            <a:headEnd/>
            <a:tailEnd/>
          </a:ln>
        </p:spPr>
        <p:txBody>
          <a:bodyPr/>
          <a:lstStyle/>
          <a:p>
            <a:pPr marL="342900" indent="-342900" algn="ctr">
              <a:spcBef>
                <a:spcPct val="20000"/>
              </a:spcBef>
              <a:buFontTx/>
              <a:buChar char="•"/>
            </a:pPr>
            <a:endParaRPr lang="en-GB" altLang="en-US" sz="4400">
              <a:solidFill>
                <a:srgbClr val="FF3300"/>
              </a:solidFill>
              <a:latin typeface="VNI-Times" pitchFamily="2" charset="0"/>
            </a:endParaRPr>
          </a:p>
        </p:txBody>
      </p:sp>
      <p:sp>
        <p:nvSpPr>
          <p:cNvPr id="13317" name="Rectangle 6"/>
          <p:cNvSpPr>
            <a:spLocks noChangeArrowheads="1"/>
          </p:cNvSpPr>
          <p:nvPr/>
        </p:nvSpPr>
        <p:spPr bwMode="auto">
          <a:xfrm>
            <a:off x="304800" y="1676400"/>
            <a:ext cx="8534400" cy="461963"/>
          </a:xfrm>
          <a:prstGeom prst="rect">
            <a:avLst/>
          </a:prstGeom>
          <a:noFill/>
          <a:ln w="9525">
            <a:noFill/>
            <a:miter lim="800000"/>
            <a:headEnd/>
            <a:tailEnd/>
          </a:ln>
        </p:spPr>
        <p:txBody>
          <a:bodyPr>
            <a:spAutoFit/>
          </a:bodyPr>
          <a:lstStyle/>
          <a:p>
            <a:r>
              <a:rPr lang="en-US" altLang="en-US" sz="2400">
                <a:cs typeface="Times New Roman" pitchFamily="18" charset="0"/>
              </a:rPr>
              <a:t>1. Điều kiện nước ta và truyền thống chống lụt của nhân dân ta </a:t>
            </a:r>
            <a:endParaRPr lang="en-US" altLang="en-US" sz="2400"/>
          </a:p>
        </p:txBody>
      </p:sp>
      <p:sp>
        <p:nvSpPr>
          <p:cNvPr id="13318" name="Rectangle 9"/>
          <p:cNvSpPr>
            <a:spLocks noChangeArrowheads="1"/>
          </p:cNvSpPr>
          <p:nvPr/>
        </p:nvSpPr>
        <p:spPr bwMode="auto">
          <a:xfrm>
            <a:off x="838200" y="2514600"/>
            <a:ext cx="7620000" cy="954088"/>
          </a:xfrm>
          <a:prstGeom prst="rect">
            <a:avLst/>
          </a:prstGeom>
          <a:noFill/>
          <a:ln w="9525">
            <a:noFill/>
            <a:miter lim="800000"/>
            <a:headEnd/>
            <a:tailEnd/>
          </a:ln>
        </p:spPr>
        <p:txBody>
          <a:bodyPr>
            <a:spAutoFit/>
          </a:bodyPr>
          <a:lstStyle/>
          <a:p>
            <a:pPr>
              <a:spcBef>
                <a:spcPct val="20000"/>
              </a:spcBef>
            </a:pPr>
            <a:r>
              <a:rPr lang="en-US" altLang="en-US" sz="2800" b="0">
                <a:solidFill>
                  <a:srgbClr val="FF0000"/>
                </a:solidFill>
                <a:cs typeface="Times New Roman" pitchFamily="18" charset="0"/>
              </a:rPr>
              <a:t>-Dưới thời Trần nhân dân ta làm nghề trồng lúa nước là chủ yếu</a:t>
            </a:r>
            <a:r>
              <a:rPr lang="en-US" altLang="en-US" sz="2800" b="0">
                <a:solidFill>
                  <a:srgbClr val="FF0000"/>
                </a:solidFill>
                <a:latin typeface="VNI-Times" pitchFamily="2" charset="0"/>
              </a:rPr>
              <a:t>.</a:t>
            </a:r>
          </a:p>
        </p:txBody>
      </p:sp>
      <p:sp>
        <p:nvSpPr>
          <p:cNvPr id="13319" name="Rectangle 10"/>
          <p:cNvSpPr>
            <a:spLocks noChangeArrowheads="1"/>
          </p:cNvSpPr>
          <p:nvPr/>
        </p:nvSpPr>
        <p:spPr bwMode="auto">
          <a:xfrm>
            <a:off x="838200" y="3657600"/>
            <a:ext cx="6248400" cy="523875"/>
          </a:xfrm>
          <a:prstGeom prst="rect">
            <a:avLst/>
          </a:prstGeom>
          <a:noFill/>
          <a:ln w="9525">
            <a:noFill/>
            <a:miter lim="800000"/>
            <a:headEnd/>
            <a:tailEnd/>
          </a:ln>
        </p:spPr>
        <p:txBody>
          <a:bodyPr>
            <a:spAutoFit/>
          </a:bodyPr>
          <a:lstStyle/>
          <a:p>
            <a:pPr>
              <a:spcBef>
                <a:spcPct val="20000"/>
              </a:spcBef>
            </a:pPr>
            <a:r>
              <a:rPr lang="en-US" altLang="en-US" sz="2800" b="0">
                <a:solidFill>
                  <a:srgbClr val="FF0000"/>
                </a:solidFill>
                <a:cs typeface="Times New Roman" pitchFamily="18" charset="0"/>
              </a:rPr>
              <a:t>- Hệ thống sông ngòi chằng chịt.</a:t>
            </a:r>
          </a:p>
        </p:txBody>
      </p:sp>
      <p:sp>
        <p:nvSpPr>
          <p:cNvPr id="13320" name="Rectangle 11"/>
          <p:cNvSpPr>
            <a:spLocks noChangeArrowheads="1"/>
          </p:cNvSpPr>
          <p:nvPr/>
        </p:nvSpPr>
        <p:spPr bwMode="auto">
          <a:xfrm>
            <a:off x="838200" y="4267200"/>
            <a:ext cx="7543800" cy="2333625"/>
          </a:xfrm>
          <a:prstGeom prst="rect">
            <a:avLst/>
          </a:prstGeom>
          <a:noFill/>
          <a:ln w="9525">
            <a:noFill/>
            <a:miter lim="800000"/>
            <a:headEnd/>
            <a:tailEnd/>
          </a:ln>
        </p:spPr>
        <p:txBody>
          <a:bodyPr>
            <a:spAutoFit/>
          </a:bodyPr>
          <a:lstStyle/>
          <a:p>
            <a:pPr>
              <a:spcBef>
                <a:spcPct val="20000"/>
              </a:spcBef>
              <a:buFontTx/>
              <a:buChar char="-"/>
            </a:pPr>
            <a:r>
              <a:rPr lang="en-US" altLang="en-US" sz="2800" b="0">
                <a:solidFill>
                  <a:srgbClr val="FF0000"/>
                </a:solidFill>
                <a:cs typeface="Times New Roman" pitchFamily="18" charset="0"/>
              </a:rPr>
              <a:t>Sông ngòi chằng chịt là nguồn cung cấp nước cho cây trồng.</a:t>
            </a:r>
          </a:p>
          <a:p>
            <a:pPr>
              <a:spcBef>
                <a:spcPct val="20000"/>
              </a:spcBef>
            </a:pPr>
            <a:r>
              <a:rPr lang="en-US" altLang="en-US" sz="2800" b="0">
                <a:solidFill>
                  <a:srgbClr val="FF0000"/>
                </a:solidFill>
                <a:cs typeface="Times New Roman" pitchFamily="18" charset="0"/>
              </a:rPr>
              <a:t>- Nhưng cũng thường xuyên tạo ra lũ lụt làm ảnh hưởng dân đến mùa màng sản xuất và cuộc sống của nhân .</a:t>
            </a:r>
            <a:endParaRPr lang="en-US" altLang="en-US" sz="2800" b="0">
              <a:solidFill>
                <a:srgbClr val="FF0000"/>
              </a:solidFill>
              <a:latin typeface="VNI-Times" pitchFamily="2" charset="0"/>
            </a:endParaRPr>
          </a:p>
        </p:txBody>
      </p:sp>
    </p:spTree>
  </p:cSld>
  <p:clrMapOvr>
    <a:masterClrMapping/>
  </p:clrMapOvr>
  <p:transition>
    <p:pull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nodePh="1">
                                  <p:stCondLst>
                                    <p:cond delay="0"/>
                                  </p:stCondLst>
                                  <p:endCondLst>
                                    <p:cond evt="begin" delay="0">
                                      <p:tn val="5"/>
                                    </p:cond>
                                  </p:endCondLst>
                                  <p:childTnLst>
                                    <p:set>
                                      <p:cBhvr>
                                        <p:cTn id="6" dur="1" fill="hold">
                                          <p:stCondLst>
                                            <p:cond delay="0"/>
                                          </p:stCondLst>
                                        </p:cTn>
                                        <p:tgtEl>
                                          <p:spTgt spid="10248">
                                            <p:txEl>
                                              <p:pRg st="0" end="0"/>
                                            </p:txEl>
                                          </p:spTgt>
                                        </p:tgtEl>
                                        <p:attrNameLst>
                                          <p:attrName>style.visibility</p:attrName>
                                        </p:attrNameLst>
                                      </p:cBhvr>
                                      <p:to>
                                        <p:strVal val="visible"/>
                                      </p:to>
                                    </p:set>
                                    <p:anim calcmode="lin" valueType="num">
                                      <p:cBhvr additive="base">
                                        <p:cTn id="7" dur="500" fill="hold"/>
                                        <p:tgtEl>
                                          <p:spTgt spid="1024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24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Rectangle 4"/>
          <p:cNvSpPr>
            <a:spLocks noChangeArrowheads="1"/>
          </p:cNvSpPr>
          <p:nvPr/>
        </p:nvSpPr>
        <p:spPr bwMode="auto">
          <a:xfrm>
            <a:off x="457200" y="2057400"/>
            <a:ext cx="8077200" cy="1384300"/>
          </a:xfrm>
          <a:prstGeom prst="rect">
            <a:avLst/>
          </a:prstGeom>
          <a:noFill/>
          <a:ln w="9525">
            <a:noFill/>
            <a:miter lim="800000"/>
            <a:headEnd/>
            <a:tailEnd/>
          </a:ln>
        </p:spPr>
        <p:txBody>
          <a:bodyPr>
            <a:spAutoFit/>
          </a:bodyPr>
          <a:lstStyle/>
          <a:p>
            <a:r>
              <a:rPr lang="en-US" altLang="en-US" sz="2800">
                <a:solidFill>
                  <a:srgbClr val="002060"/>
                </a:solidFill>
              </a:rPr>
              <a:t>Em có được chứng kiến hoặc biết câu chuyện nào về cảnh lũ lội không ? Hãy kể tóm tắt về cảnh lụt lội đó.</a:t>
            </a:r>
          </a:p>
        </p:txBody>
      </p:sp>
    </p:spTree>
  </p:cSld>
  <p:clrMapOvr>
    <a:masterClrMapping/>
  </p:clrMapOvr>
  <p:transition>
    <p:diamond/>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3"/>
          <p:cNvSpPr>
            <a:spLocks noGrp="1" noChangeArrowheads="1"/>
          </p:cNvSpPr>
          <p:nvPr>
            <p:ph type="body" idx="1"/>
          </p:nvPr>
        </p:nvSpPr>
        <p:spPr/>
        <p:txBody>
          <a:bodyPr/>
          <a:lstStyle/>
          <a:p>
            <a:pPr eaLnBrk="1" hangingPunct="1"/>
            <a:endParaRPr lang="en-GB" altLang="en-US" smtClean="0"/>
          </a:p>
        </p:txBody>
      </p:sp>
      <p:pic>
        <p:nvPicPr>
          <p:cNvPr id="12292" name="Picture 4" descr="20727613_images1382659_QB25"/>
          <p:cNvPicPr>
            <a:picLocks noChangeAspect="1" noChangeArrowheads="1"/>
          </p:cNvPicPr>
          <p:nvPr/>
        </p:nvPicPr>
        <p:blipFill>
          <a:blip r:embed="rId2"/>
          <a:srcRect/>
          <a:stretch>
            <a:fillRect/>
          </a:stretch>
        </p:blipFill>
        <p:spPr bwMode="auto">
          <a:xfrm>
            <a:off x="0" y="762000"/>
            <a:ext cx="9144000" cy="6096000"/>
          </a:xfrm>
          <a:prstGeom prst="rect">
            <a:avLst/>
          </a:prstGeom>
          <a:noFill/>
          <a:ln w="9525">
            <a:noFill/>
            <a:miter lim="800000"/>
            <a:headEnd/>
            <a:tailEnd/>
          </a:ln>
        </p:spPr>
      </p:pic>
    </p:spTree>
  </p:cSld>
  <p:clrMapOvr>
    <a:masterClrMapping/>
  </p:clrMapOvr>
  <p:transition>
    <p:blinds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12292"/>
                                        </p:tgtEl>
                                        <p:attrNameLst>
                                          <p:attrName>style.visibility</p:attrName>
                                        </p:attrNameLst>
                                      </p:cBhvr>
                                      <p:to>
                                        <p:strVal val="visible"/>
                                      </p:to>
                                    </p:set>
                                    <p:animEffect transition="in" filter="blinds(horizontal)">
                                      <p:cBhvr>
                                        <p:cTn id="7" dur="500"/>
                                        <p:tgtEl>
                                          <p:spTgt spid="122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4" descr="untitllk"/>
          <p:cNvPicPr>
            <a:picLocks noChangeAspect="1" noChangeArrowheads="1"/>
          </p:cNvPicPr>
          <p:nvPr/>
        </p:nvPicPr>
        <p:blipFill>
          <a:blip r:embed="rId2"/>
          <a:srcRect/>
          <a:stretch>
            <a:fillRect/>
          </a:stretch>
        </p:blipFill>
        <p:spPr bwMode="auto">
          <a:xfrm>
            <a:off x="304800" y="914400"/>
            <a:ext cx="8534400" cy="5391150"/>
          </a:xfrm>
          <a:prstGeom prst="rect">
            <a:avLst/>
          </a:prstGeom>
          <a:noFill/>
          <a:ln w="9525">
            <a:noFill/>
            <a:miter lim="800000"/>
            <a:headEnd/>
            <a:tailEnd/>
          </a:ln>
        </p:spPr>
      </p:pic>
      <p:sp>
        <p:nvSpPr>
          <p:cNvPr id="16387" name="Text Box 5"/>
          <p:cNvSpPr txBox="1">
            <a:spLocks noChangeArrowheads="1"/>
          </p:cNvSpPr>
          <p:nvPr/>
        </p:nvSpPr>
        <p:spPr bwMode="auto">
          <a:xfrm>
            <a:off x="0" y="6324600"/>
            <a:ext cx="6858000" cy="400050"/>
          </a:xfrm>
          <a:prstGeom prst="rect">
            <a:avLst/>
          </a:prstGeom>
          <a:noFill/>
          <a:ln w="9525">
            <a:noFill/>
            <a:miter lim="800000"/>
            <a:headEnd/>
            <a:tailEnd/>
          </a:ln>
        </p:spPr>
        <p:txBody>
          <a:bodyPr>
            <a:spAutoFit/>
          </a:bodyPr>
          <a:lstStyle/>
          <a:p>
            <a:pPr algn="ctr">
              <a:spcBef>
                <a:spcPct val="50000"/>
              </a:spcBef>
            </a:pPr>
            <a:r>
              <a:rPr lang="en-US" altLang="en-US" sz="2000">
                <a:solidFill>
                  <a:srgbClr val="0000CC"/>
                </a:solidFill>
              </a:rPr>
              <a:t>Những ngôi nhà chìm trong ngập lụt …</a:t>
            </a:r>
          </a:p>
        </p:txBody>
      </p:sp>
      <p:sp>
        <p:nvSpPr>
          <p:cNvPr id="16388" name="Rectangle 3"/>
          <p:cNvSpPr>
            <a:spLocks noChangeArrowheads="1"/>
          </p:cNvSpPr>
          <p:nvPr/>
        </p:nvSpPr>
        <p:spPr bwMode="auto">
          <a:xfrm>
            <a:off x="2286000" y="0"/>
            <a:ext cx="4572000" cy="646113"/>
          </a:xfrm>
          <a:prstGeom prst="rect">
            <a:avLst/>
          </a:prstGeom>
          <a:noFill/>
          <a:ln w="9525">
            <a:noFill/>
            <a:miter lim="800000"/>
            <a:headEnd/>
            <a:tailEnd/>
          </a:ln>
        </p:spPr>
        <p:txBody>
          <a:bodyPr>
            <a:spAutoFit/>
          </a:bodyPr>
          <a:lstStyle/>
          <a:p>
            <a:pPr algn="ctr"/>
            <a:r>
              <a:rPr lang="en-US" altLang="en-US" b="0">
                <a:solidFill>
                  <a:schemeClr val="tx2"/>
                </a:solidFill>
              </a:rPr>
              <a:t>Thứ sáu ngày 1 tháng 12 năm 2017</a:t>
            </a:r>
            <a:br>
              <a:rPr lang="en-US" altLang="en-US" b="0">
                <a:solidFill>
                  <a:schemeClr val="tx2"/>
                </a:solidFill>
              </a:rPr>
            </a:br>
            <a:r>
              <a:rPr lang="en-US" altLang="en-US" b="0">
                <a:solidFill>
                  <a:schemeClr val="tx2"/>
                </a:solidFill>
              </a:rPr>
              <a:t>  Lịch sử</a:t>
            </a:r>
            <a:endParaRPr lang="en-US" altLang="en-US"/>
          </a:p>
        </p:txBody>
      </p:sp>
      <p:sp>
        <p:nvSpPr>
          <p:cNvPr id="16389" name="Rectangle 4"/>
          <p:cNvSpPr>
            <a:spLocks noChangeArrowheads="1"/>
          </p:cNvSpPr>
          <p:nvPr/>
        </p:nvSpPr>
        <p:spPr bwMode="auto">
          <a:xfrm>
            <a:off x="2397125" y="609600"/>
            <a:ext cx="4349750" cy="369888"/>
          </a:xfrm>
          <a:prstGeom prst="rect">
            <a:avLst/>
          </a:prstGeom>
          <a:noFill/>
          <a:ln w="9525">
            <a:noFill/>
            <a:miter lim="800000"/>
            <a:headEnd/>
            <a:tailEnd/>
          </a:ln>
        </p:spPr>
        <p:txBody>
          <a:bodyPr>
            <a:spAutoFit/>
          </a:bodyPr>
          <a:lstStyle/>
          <a:p>
            <a:pPr algn="ctr"/>
            <a:r>
              <a:rPr lang="en-US" altLang="en-US"/>
              <a:t>TIẾT 15:  </a:t>
            </a:r>
            <a:r>
              <a:rPr lang="en-US" altLang="en-US">
                <a:solidFill>
                  <a:srgbClr val="FF0000"/>
                </a:solidFill>
                <a:cs typeface="Times New Roman" pitchFamily="18" charset="0"/>
              </a:rPr>
              <a:t>NHÀ TRẦN VÀ VIỆC ĐẮP ĐÊ</a:t>
            </a:r>
            <a:endParaRPr lang="en-US" altLang="en-US">
              <a:solidFill>
                <a:srgbClr val="FF3300"/>
              </a:solidFill>
            </a:endParaRPr>
          </a:p>
        </p:txBody>
      </p:sp>
    </p:spTree>
  </p:cSld>
  <p:clrMapOvr>
    <a:masterClrMapping/>
  </p:clrMapOvr>
  <p:transition spd="slow">
    <p:newsflash/>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4" descr="3%20mP"/>
          <p:cNvPicPr>
            <a:picLocks noChangeAspect="1" noChangeArrowheads="1"/>
          </p:cNvPicPr>
          <p:nvPr/>
        </p:nvPicPr>
        <p:blipFill>
          <a:blip r:embed="rId2"/>
          <a:srcRect/>
          <a:stretch>
            <a:fillRect/>
          </a:stretch>
        </p:blipFill>
        <p:spPr bwMode="auto">
          <a:xfrm>
            <a:off x="609600" y="990600"/>
            <a:ext cx="7924800" cy="5372100"/>
          </a:xfrm>
          <a:prstGeom prst="rect">
            <a:avLst/>
          </a:prstGeom>
          <a:noFill/>
          <a:ln w="9525">
            <a:noFill/>
            <a:miter lim="800000"/>
            <a:headEnd/>
            <a:tailEnd/>
          </a:ln>
        </p:spPr>
      </p:pic>
      <p:sp>
        <p:nvSpPr>
          <p:cNvPr id="17411" name="Text Box 5"/>
          <p:cNvSpPr txBox="1">
            <a:spLocks noChangeArrowheads="1"/>
          </p:cNvSpPr>
          <p:nvPr/>
        </p:nvSpPr>
        <p:spPr bwMode="auto">
          <a:xfrm>
            <a:off x="2362200" y="6396038"/>
            <a:ext cx="4724400" cy="400050"/>
          </a:xfrm>
          <a:prstGeom prst="rect">
            <a:avLst/>
          </a:prstGeom>
          <a:noFill/>
          <a:ln w="9525">
            <a:noFill/>
            <a:miter lim="800000"/>
            <a:headEnd/>
            <a:tailEnd/>
          </a:ln>
        </p:spPr>
        <p:txBody>
          <a:bodyPr>
            <a:spAutoFit/>
          </a:bodyPr>
          <a:lstStyle/>
          <a:p>
            <a:pPr>
              <a:spcBef>
                <a:spcPct val="50000"/>
              </a:spcBef>
            </a:pPr>
            <a:r>
              <a:rPr lang="en-US" altLang="en-US" sz="2000"/>
              <a:t>Nhà cửa  hoang tàn</a:t>
            </a:r>
          </a:p>
        </p:txBody>
      </p:sp>
      <p:sp>
        <p:nvSpPr>
          <p:cNvPr id="17412" name="Rectangle 3"/>
          <p:cNvSpPr>
            <a:spLocks noChangeArrowheads="1"/>
          </p:cNvSpPr>
          <p:nvPr/>
        </p:nvSpPr>
        <p:spPr bwMode="auto">
          <a:xfrm>
            <a:off x="2286000" y="0"/>
            <a:ext cx="4572000" cy="646113"/>
          </a:xfrm>
          <a:prstGeom prst="rect">
            <a:avLst/>
          </a:prstGeom>
          <a:noFill/>
          <a:ln w="9525">
            <a:noFill/>
            <a:miter lim="800000"/>
            <a:headEnd/>
            <a:tailEnd/>
          </a:ln>
        </p:spPr>
        <p:txBody>
          <a:bodyPr>
            <a:spAutoFit/>
          </a:bodyPr>
          <a:lstStyle/>
          <a:p>
            <a:pPr algn="ctr"/>
            <a:r>
              <a:rPr lang="en-US" altLang="en-US" b="0">
                <a:solidFill>
                  <a:schemeClr val="tx2"/>
                </a:solidFill>
              </a:rPr>
              <a:t>Thứ sáu ngày 1 tháng 12 năm 2017</a:t>
            </a:r>
            <a:br>
              <a:rPr lang="en-US" altLang="en-US" b="0">
                <a:solidFill>
                  <a:schemeClr val="tx2"/>
                </a:solidFill>
              </a:rPr>
            </a:br>
            <a:r>
              <a:rPr lang="en-US" altLang="en-US" b="0">
                <a:solidFill>
                  <a:schemeClr val="tx2"/>
                </a:solidFill>
              </a:rPr>
              <a:t>  Lịch sử</a:t>
            </a:r>
            <a:endParaRPr lang="en-US" altLang="en-US"/>
          </a:p>
        </p:txBody>
      </p:sp>
      <p:sp>
        <p:nvSpPr>
          <p:cNvPr id="17413" name="Rectangle 4"/>
          <p:cNvSpPr>
            <a:spLocks noChangeArrowheads="1"/>
          </p:cNvSpPr>
          <p:nvPr/>
        </p:nvSpPr>
        <p:spPr bwMode="auto">
          <a:xfrm>
            <a:off x="2397125" y="609600"/>
            <a:ext cx="4349750" cy="369888"/>
          </a:xfrm>
          <a:prstGeom prst="rect">
            <a:avLst/>
          </a:prstGeom>
          <a:noFill/>
          <a:ln w="9525">
            <a:noFill/>
            <a:miter lim="800000"/>
            <a:headEnd/>
            <a:tailEnd/>
          </a:ln>
        </p:spPr>
        <p:txBody>
          <a:bodyPr>
            <a:spAutoFit/>
          </a:bodyPr>
          <a:lstStyle/>
          <a:p>
            <a:pPr algn="ctr"/>
            <a:r>
              <a:rPr lang="en-US" altLang="en-US"/>
              <a:t>TIẾT 15:  </a:t>
            </a:r>
            <a:r>
              <a:rPr lang="en-US" altLang="en-US">
                <a:solidFill>
                  <a:srgbClr val="FF0000"/>
                </a:solidFill>
                <a:cs typeface="Times New Roman" pitchFamily="18" charset="0"/>
              </a:rPr>
              <a:t>NHÀ TRẦN VÀ VIỆC ĐẮP ĐÊ</a:t>
            </a:r>
            <a:endParaRPr lang="en-US" altLang="en-US">
              <a:solidFill>
                <a:srgbClr val="FF3300"/>
              </a:solidFill>
            </a:endParaRPr>
          </a:p>
        </p:txBody>
      </p:sp>
    </p:spTree>
  </p:cSld>
  <p:clrMapOvr>
    <a:masterClrMapping/>
  </p:clrMapOvr>
  <p:transition spd="slow">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40" name="Picture 4" descr="20748830_images1427588_3"/>
          <p:cNvPicPr>
            <a:picLocks noChangeAspect="1" noChangeArrowheads="1"/>
          </p:cNvPicPr>
          <p:nvPr/>
        </p:nvPicPr>
        <p:blipFill>
          <a:blip r:embed="rId2"/>
          <a:srcRect/>
          <a:stretch>
            <a:fillRect/>
          </a:stretch>
        </p:blipFill>
        <p:spPr bwMode="auto">
          <a:xfrm>
            <a:off x="0" y="1143000"/>
            <a:ext cx="9144000" cy="5715000"/>
          </a:xfrm>
          <a:prstGeom prst="rect">
            <a:avLst/>
          </a:prstGeom>
          <a:noFill/>
          <a:ln w="9525">
            <a:noFill/>
            <a:miter lim="800000"/>
            <a:headEnd/>
            <a:tailEnd/>
          </a:ln>
        </p:spPr>
      </p:pic>
      <p:sp>
        <p:nvSpPr>
          <p:cNvPr id="18435" name="Rectangle 2"/>
          <p:cNvSpPr>
            <a:spLocks noChangeArrowheads="1"/>
          </p:cNvSpPr>
          <p:nvPr/>
        </p:nvSpPr>
        <p:spPr bwMode="auto">
          <a:xfrm>
            <a:off x="2286000" y="0"/>
            <a:ext cx="4572000" cy="646113"/>
          </a:xfrm>
          <a:prstGeom prst="rect">
            <a:avLst/>
          </a:prstGeom>
          <a:noFill/>
          <a:ln w="9525">
            <a:noFill/>
            <a:miter lim="800000"/>
            <a:headEnd/>
            <a:tailEnd/>
          </a:ln>
        </p:spPr>
        <p:txBody>
          <a:bodyPr>
            <a:spAutoFit/>
          </a:bodyPr>
          <a:lstStyle/>
          <a:p>
            <a:pPr algn="ctr"/>
            <a:r>
              <a:rPr lang="en-US" altLang="en-US" b="0">
                <a:solidFill>
                  <a:schemeClr val="tx2"/>
                </a:solidFill>
              </a:rPr>
              <a:t>Thứ sáu ngày 1 tháng 12 năm 2017</a:t>
            </a:r>
            <a:br>
              <a:rPr lang="en-US" altLang="en-US" b="0">
                <a:solidFill>
                  <a:schemeClr val="tx2"/>
                </a:solidFill>
              </a:rPr>
            </a:br>
            <a:r>
              <a:rPr lang="en-US" altLang="en-US" b="0">
                <a:solidFill>
                  <a:schemeClr val="tx2"/>
                </a:solidFill>
              </a:rPr>
              <a:t>  Lịch sử</a:t>
            </a:r>
            <a:endParaRPr lang="en-US" altLang="en-US"/>
          </a:p>
        </p:txBody>
      </p:sp>
      <p:sp>
        <p:nvSpPr>
          <p:cNvPr id="18436" name="Rectangle 3"/>
          <p:cNvSpPr>
            <a:spLocks noChangeArrowheads="1"/>
          </p:cNvSpPr>
          <p:nvPr/>
        </p:nvSpPr>
        <p:spPr bwMode="auto">
          <a:xfrm>
            <a:off x="2397125" y="609600"/>
            <a:ext cx="4349750" cy="369888"/>
          </a:xfrm>
          <a:prstGeom prst="rect">
            <a:avLst/>
          </a:prstGeom>
          <a:noFill/>
          <a:ln w="9525">
            <a:noFill/>
            <a:miter lim="800000"/>
            <a:headEnd/>
            <a:tailEnd/>
          </a:ln>
        </p:spPr>
        <p:txBody>
          <a:bodyPr>
            <a:spAutoFit/>
          </a:bodyPr>
          <a:lstStyle/>
          <a:p>
            <a:pPr algn="ctr"/>
            <a:r>
              <a:rPr lang="en-US" altLang="en-US"/>
              <a:t>TIẾT 15:  </a:t>
            </a:r>
            <a:r>
              <a:rPr lang="en-US" altLang="en-US">
                <a:solidFill>
                  <a:srgbClr val="FF0000"/>
                </a:solidFill>
                <a:cs typeface="Times New Roman" pitchFamily="18" charset="0"/>
              </a:rPr>
              <a:t>NHÀ TRẦN VÀ VIỆC ĐẮP ĐÊ</a:t>
            </a:r>
            <a:endParaRPr lang="en-US" altLang="en-US">
              <a:solidFill>
                <a:srgbClr val="FF3300"/>
              </a:solidFill>
            </a:endParaRPr>
          </a:p>
        </p:txBody>
      </p:sp>
    </p:spTree>
  </p:cSld>
  <p:clrMapOvr>
    <a:masterClrMapping/>
  </p:clrMapOvr>
  <p:transition>
    <p:blinds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14340"/>
                                        </p:tgtEl>
                                        <p:attrNameLst>
                                          <p:attrName>style.visibility</p:attrName>
                                        </p:attrNameLst>
                                      </p:cBhvr>
                                      <p:to>
                                        <p:strVal val="visible"/>
                                      </p:to>
                                    </p:set>
                                    <p:animEffect transition="in" filter="checkerboard(across)">
                                      <p:cBhvr>
                                        <p:cTn id="7" dur="500"/>
                                        <p:tgtEl>
                                          <p:spTgt spid="143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ncode_imageresizer_container_9" descr="1786115719_c3cb624be3_o"/>
          <p:cNvPicPr>
            <a:picLocks noChangeAspect="1" noChangeArrowheads="1"/>
          </p:cNvPicPr>
          <p:nvPr/>
        </p:nvPicPr>
        <p:blipFill>
          <a:blip r:embed="rId2">
            <a:lum bright="14000"/>
          </a:blip>
          <a:srcRect/>
          <a:stretch>
            <a:fillRect/>
          </a:stretch>
        </p:blipFill>
        <p:spPr bwMode="auto">
          <a:xfrm>
            <a:off x="0" y="152400"/>
            <a:ext cx="4406900" cy="2687638"/>
          </a:xfrm>
          <a:prstGeom prst="rect">
            <a:avLst/>
          </a:prstGeom>
          <a:noFill/>
          <a:ln w="38100">
            <a:solidFill>
              <a:srgbClr val="CC00CC"/>
            </a:solidFill>
            <a:miter lim="800000"/>
            <a:headEnd/>
            <a:tailEnd/>
          </a:ln>
        </p:spPr>
      </p:pic>
      <p:pic>
        <p:nvPicPr>
          <p:cNvPr id="19459" name="ncode_imageresizer_container_16" descr="1786388051_37bb783808_o"/>
          <p:cNvPicPr>
            <a:picLocks noChangeAspect="1" noChangeArrowheads="1"/>
          </p:cNvPicPr>
          <p:nvPr/>
        </p:nvPicPr>
        <p:blipFill>
          <a:blip r:embed="rId3">
            <a:lum bright="14000"/>
          </a:blip>
          <a:srcRect/>
          <a:stretch>
            <a:fillRect/>
          </a:stretch>
        </p:blipFill>
        <p:spPr bwMode="auto">
          <a:xfrm>
            <a:off x="228600" y="3581400"/>
            <a:ext cx="4344988" cy="2820988"/>
          </a:xfrm>
          <a:prstGeom prst="rect">
            <a:avLst/>
          </a:prstGeom>
          <a:noFill/>
          <a:ln w="38100">
            <a:solidFill>
              <a:srgbClr val="CC00CC"/>
            </a:solidFill>
            <a:miter lim="800000"/>
            <a:headEnd/>
            <a:tailEnd/>
          </a:ln>
        </p:spPr>
      </p:pic>
      <p:pic>
        <p:nvPicPr>
          <p:cNvPr id="19460" name="Picture 17" descr="images1421984_ht4_vnn">
            <a:hlinkClick r:id="rId4"/>
          </p:cNvPr>
          <p:cNvPicPr>
            <a:picLocks noChangeAspect="1" noChangeArrowheads="1"/>
          </p:cNvPicPr>
          <p:nvPr/>
        </p:nvPicPr>
        <p:blipFill>
          <a:blip r:embed="rId5">
            <a:lum bright="16000" contrast="-14000"/>
          </a:blip>
          <a:srcRect/>
          <a:stretch>
            <a:fillRect/>
          </a:stretch>
        </p:blipFill>
        <p:spPr bwMode="auto">
          <a:xfrm>
            <a:off x="4724400" y="3581400"/>
            <a:ext cx="4176713" cy="2865438"/>
          </a:xfrm>
          <a:prstGeom prst="rect">
            <a:avLst/>
          </a:prstGeom>
          <a:noFill/>
          <a:ln w="38100">
            <a:solidFill>
              <a:srgbClr val="CC00CC"/>
            </a:solidFill>
            <a:miter lim="800000"/>
            <a:headEnd/>
            <a:tailEnd/>
          </a:ln>
        </p:spPr>
      </p:pic>
      <p:pic>
        <p:nvPicPr>
          <p:cNvPr id="19461" name="Picture 19"/>
          <p:cNvPicPr>
            <a:picLocks noChangeAspect="1" noChangeArrowheads="1"/>
          </p:cNvPicPr>
          <p:nvPr/>
        </p:nvPicPr>
        <p:blipFill>
          <a:blip r:embed="rId6">
            <a:lum bright="14000"/>
          </a:blip>
          <a:srcRect/>
          <a:stretch>
            <a:fillRect/>
          </a:stretch>
        </p:blipFill>
        <p:spPr bwMode="auto">
          <a:xfrm>
            <a:off x="4776788" y="198438"/>
            <a:ext cx="4100512" cy="2681287"/>
          </a:xfrm>
          <a:prstGeom prst="rect">
            <a:avLst/>
          </a:prstGeom>
          <a:noFill/>
          <a:ln w="38100">
            <a:solidFill>
              <a:srgbClr val="CC00CC"/>
            </a:solidFill>
            <a:miter lim="800000"/>
            <a:headEnd/>
            <a:tailEnd/>
          </a:ln>
        </p:spPr>
      </p:pic>
      <p:sp>
        <p:nvSpPr>
          <p:cNvPr id="19462" name="Rectangle 20"/>
          <p:cNvSpPr>
            <a:spLocks noChangeArrowheads="1"/>
          </p:cNvSpPr>
          <p:nvPr/>
        </p:nvSpPr>
        <p:spPr bwMode="auto">
          <a:xfrm>
            <a:off x="677863" y="2930525"/>
            <a:ext cx="3276600" cy="366713"/>
          </a:xfrm>
          <a:prstGeom prst="rect">
            <a:avLst/>
          </a:prstGeom>
          <a:noFill/>
          <a:ln w="9525" algn="ctr">
            <a:noFill/>
            <a:miter lim="800000"/>
            <a:headEnd/>
            <a:tailEnd/>
          </a:ln>
        </p:spPr>
        <p:txBody>
          <a:bodyPr wrap="none">
            <a:spAutoFit/>
          </a:bodyPr>
          <a:lstStyle/>
          <a:p>
            <a:r>
              <a:rPr lang="en-US" altLang="en-US"/>
              <a:t>Vỡ đê bao, TP.HCM ngập nặng</a:t>
            </a:r>
          </a:p>
        </p:txBody>
      </p:sp>
      <p:sp>
        <p:nvSpPr>
          <p:cNvPr id="19463" name="Rectangle 21"/>
          <p:cNvSpPr>
            <a:spLocks noChangeArrowheads="1"/>
          </p:cNvSpPr>
          <p:nvPr/>
        </p:nvSpPr>
        <p:spPr bwMode="auto">
          <a:xfrm>
            <a:off x="6121400" y="2962275"/>
            <a:ext cx="1473200" cy="366713"/>
          </a:xfrm>
          <a:prstGeom prst="rect">
            <a:avLst/>
          </a:prstGeom>
          <a:noFill/>
          <a:ln w="9525" algn="ctr">
            <a:noFill/>
            <a:miter lim="800000"/>
            <a:headEnd/>
            <a:tailEnd/>
          </a:ln>
        </p:spPr>
        <p:txBody>
          <a:bodyPr wrap="none">
            <a:spAutoFit/>
          </a:bodyPr>
          <a:lstStyle/>
          <a:p>
            <a:r>
              <a:rPr lang="en-US" altLang="en-US"/>
              <a:t>Lụt ở Hà Nội</a:t>
            </a:r>
          </a:p>
        </p:txBody>
      </p:sp>
      <p:sp>
        <p:nvSpPr>
          <p:cNvPr id="19464" name="Text Box 22"/>
          <p:cNvSpPr txBox="1">
            <a:spLocks noChangeArrowheads="1"/>
          </p:cNvSpPr>
          <p:nvPr/>
        </p:nvSpPr>
        <p:spPr bwMode="auto">
          <a:xfrm>
            <a:off x="1076325" y="6403975"/>
            <a:ext cx="2212975" cy="366713"/>
          </a:xfrm>
          <a:prstGeom prst="rect">
            <a:avLst/>
          </a:prstGeom>
          <a:noFill/>
          <a:ln w="9525" algn="ctr">
            <a:noFill/>
            <a:miter lim="800000"/>
            <a:headEnd/>
            <a:tailEnd/>
          </a:ln>
        </p:spPr>
        <p:txBody>
          <a:bodyPr>
            <a:spAutoFit/>
          </a:bodyPr>
          <a:lstStyle/>
          <a:p>
            <a:r>
              <a:rPr lang="en-US" altLang="en-US"/>
              <a:t>Sinh hoạt với lụt</a:t>
            </a:r>
          </a:p>
        </p:txBody>
      </p:sp>
      <p:sp>
        <p:nvSpPr>
          <p:cNvPr id="19465" name="Text Box 23"/>
          <p:cNvSpPr txBox="1">
            <a:spLocks noChangeArrowheads="1"/>
          </p:cNvSpPr>
          <p:nvPr/>
        </p:nvSpPr>
        <p:spPr bwMode="auto">
          <a:xfrm>
            <a:off x="5840413" y="6386513"/>
            <a:ext cx="2152650" cy="366712"/>
          </a:xfrm>
          <a:prstGeom prst="rect">
            <a:avLst/>
          </a:prstGeom>
          <a:noFill/>
          <a:ln w="9525" algn="ctr">
            <a:noFill/>
            <a:miter lim="800000"/>
            <a:headEnd/>
            <a:tailEnd/>
          </a:ln>
        </p:spPr>
        <p:txBody>
          <a:bodyPr>
            <a:spAutoFit/>
          </a:bodyPr>
          <a:lstStyle/>
          <a:p>
            <a:r>
              <a:rPr lang="en-US" altLang="en-US"/>
              <a:t>Lụt ở Quảng Trị</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40" name="Rectangle 8"/>
          <p:cNvSpPr>
            <a:spLocks noChangeArrowheads="1"/>
          </p:cNvSpPr>
          <p:nvPr/>
        </p:nvSpPr>
        <p:spPr bwMode="auto">
          <a:xfrm>
            <a:off x="0" y="2743200"/>
            <a:ext cx="7772400" cy="523875"/>
          </a:xfrm>
          <a:prstGeom prst="rect">
            <a:avLst/>
          </a:prstGeom>
          <a:noFill/>
          <a:ln w="9525">
            <a:noFill/>
            <a:miter lim="800000"/>
            <a:headEnd/>
            <a:tailEnd/>
          </a:ln>
        </p:spPr>
        <p:txBody>
          <a:bodyPr>
            <a:spAutoFit/>
          </a:bodyPr>
          <a:lstStyle/>
          <a:p>
            <a:pPr>
              <a:spcBef>
                <a:spcPct val="20000"/>
              </a:spcBef>
            </a:pPr>
            <a:r>
              <a:rPr lang="en-US" altLang="en-US" sz="2800">
                <a:cs typeface="Times New Roman" pitchFamily="18" charset="0"/>
              </a:rPr>
              <a:t>2. Nhà Trần tổ chức đắp đê chống lũ lụt.</a:t>
            </a:r>
          </a:p>
        </p:txBody>
      </p:sp>
      <p:sp>
        <p:nvSpPr>
          <p:cNvPr id="20484" name="Rectangle 4"/>
          <p:cNvSpPr>
            <a:spLocks noChangeArrowheads="1"/>
          </p:cNvSpPr>
          <p:nvPr/>
        </p:nvSpPr>
        <p:spPr bwMode="auto">
          <a:xfrm>
            <a:off x="304800" y="3581400"/>
            <a:ext cx="6553200" cy="830263"/>
          </a:xfrm>
          <a:prstGeom prst="rect">
            <a:avLst/>
          </a:prstGeom>
          <a:noFill/>
          <a:ln w="9525">
            <a:noFill/>
            <a:miter lim="800000"/>
            <a:headEnd/>
            <a:tailEnd/>
          </a:ln>
        </p:spPr>
        <p:txBody>
          <a:bodyPr>
            <a:spAutoFit/>
          </a:bodyPr>
          <a:lstStyle/>
          <a:p>
            <a:r>
              <a:rPr lang="en-US" altLang="en-US" sz="2400">
                <a:solidFill>
                  <a:srgbClr val="0070C0"/>
                </a:solidFill>
                <a:latin typeface="VNI-Times" pitchFamily="2" charset="0"/>
              </a:rPr>
              <a:t>- 1 hs </a:t>
            </a:r>
            <a:r>
              <a:rPr lang="en-US" altLang="en-US" sz="2400">
                <a:solidFill>
                  <a:srgbClr val="0070C0"/>
                </a:solidFill>
                <a:cs typeface="Times New Roman" pitchFamily="18" charset="0"/>
              </a:rPr>
              <a:t>đọc thông tin SGK trang 39 từ Nhà Trần ……….triều đại đắp đê. </a:t>
            </a:r>
          </a:p>
        </p:txBody>
      </p:sp>
    </p:spTree>
  </p:cSld>
  <p:clrMapOvr>
    <a:masterClrMapping/>
  </p:clrMapOvr>
  <p:transition>
    <p:pull/>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nodeType="clickEffect">
                                  <p:stCondLst>
                                    <p:cond delay="0"/>
                                  </p:stCondLst>
                                  <p:childTnLst>
                                    <p:set>
                                      <p:cBhvr>
                                        <p:cTn id="6" dur="1" fill="hold">
                                          <p:stCondLst>
                                            <p:cond delay="0"/>
                                          </p:stCondLst>
                                        </p:cTn>
                                        <p:tgtEl>
                                          <p:spTgt spid="18440">
                                            <p:txEl>
                                              <p:pRg st="0" end="0"/>
                                            </p:txEl>
                                          </p:spTgt>
                                        </p:tgtEl>
                                        <p:attrNameLst>
                                          <p:attrName>style.visibility</p:attrName>
                                        </p:attrNameLst>
                                      </p:cBhvr>
                                      <p:to>
                                        <p:strVal val="visible"/>
                                      </p:to>
                                    </p:set>
                                    <p:animEffect transition="in" filter="diamond(in)">
                                      <p:cBhvr>
                                        <p:cTn id="7" dur="1000"/>
                                        <p:tgtEl>
                                          <p:spTgt spid="1844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body" idx="1"/>
          </p:nvPr>
        </p:nvSpPr>
        <p:spPr>
          <a:xfrm>
            <a:off x="381000" y="990600"/>
            <a:ext cx="8763000" cy="762000"/>
          </a:xfrm>
        </p:spPr>
        <p:txBody>
          <a:bodyPr/>
          <a:lstStyle/>
          <a:p>
            <a:pPr eaLnBrk="1" hangingPunct="1">
              <a:lnSpc>
                <a:spcPct val="80000"/>
              </a:lnSpc>
              <a:buFontTx/>
              <a:buNone/>
            </a:pPr>
            <a:r>
              <a:rPr lang="en-US" altLang="en-US" sz="2400" b="1" smtClean="0">
                <a:solidFill>
                  <a:schemeClr val="hlink"/>
                </a:solidFill>
                <a:latin typeface="VNI-Times" pitchFamily="2" charset="0"/>
              </a:rPr>
              <a:t> Quan </a:t>
            </a:r>
            <a:r>
              <a:rPr lang="en-US" altLang="en-US" sz="2400" b="1" smtClean="0">
                <a:solidFill>
                  <a:schemeClr val="hlink"/>
                </a:solidFill>
                <a:latin typeface="Times New Roman" pitchFamily="18" charset="0"/>
                <a:cs typeface="Times New Roman" pitchFamily="18" charset="0"/>
              </a:rPr>
              <a:t>sát tranh và trả lời câu hỏi </a:t>
            </a:r>
            <a:r>
              <a:rPr lang="en-US" altLang="en-US" sz="2400" b="1" smtClean="0">
                <a:solidFill>
                  <a:schemeClr val="hlink"/>
                </a:solidFill>
                <a:latin typeface="VNI-Times" pitchFamily="2" charset="0"/>
              </a:rPr>
              <a:t>(3 phut)</a:t>
            </a:r>
            <a:endParaRPr lang="en-US" altLang="en-US" sz="2400" b="1" smtClean="0">
              <a:solidFill>
                <a:srgbClr val="0070C0"/>
              </a:solidFill>
              <a:latin typeface="VNI-Times" pitchFamily="2" charset="0"/>
            </a:endParaRPr>
          </a:p>
          <a:p>
            <a:pPr eaLnBrk="1" hangingPunct="1">
              <a:lnSpc>
                <a:spcPct val="80000"/>
              </a:lnSpc>
              <a:buFontTx/>
              <a:buNone/>
            </a:pPr>
            <a:r>
              <a:rPr lang="en-US" altLang="en-US" sz="2400" b="1" i="1" smtClean="0">
                <a:latin typeface="Times New Roman" pitchFamily="18" charset="0"/>
                <a:cs typeface="Times New Roman" pitchFamily="18" charset="0"/>
              </a:rPr>
              <a:t>Nhà Trần đã có biện pháp gì trong việc đắp đê?</a:t>
            </a:r>
          </a:p>
        </p:txBody>
      </p:sp>
      <p:grpSp>
        <p:nvGrpSpPr>
          <p:cNvPr id="2" name="Group 3"/>
          <p:cNvGrpSpPr>
            <a:grpSpLocks/>
          </p:cNvGrpSpPr>
          <p:nvPr/>
        </p:nvGrpSpPr>
        <p:grpSpPr bwMode="auto">
          <a:xfrm>
            <a:off x="152400" y="1905000"/>
            <a:ext cx="8686800" cy="4800600"/>
            <a:chOff x="229" y="769"/>
            <a:chExt cx="5362" cy="3479"/>
          </a:xfrm>
        </p:grpSpPr>
        <p:grpSp>
          <p:nvGrpSpPr>
            <p:cNvPr id="21510" name="Group 5"/>
            <p:cNvGrpSpPr>
              <a:grpSpLocks/>
            </p:cNvGrpSpPr>
            <p:nvPr/>
          </p:nvGrpSpPr>
          <p:grpSpPr bwMode="auto">
            <a:xfrm>
              <a:off x="229" y="769"/>
              <a:ext cx="5362" cy="3479"/>
              <a:chOff x="901" y="697"/>
              <a:chExt cx="3814" cy="2825"/>
            </a:xfrm>
          </p:grpSpPr>
          <p:pic>
            <p:nvPicPr>
              <p:cNvPr id="21512" name="Picture 6" descr="IMG0420A"/>
              <p:cNvPicPr>
                <a:picLocks noChangeAspect="1" noChangeArrowheads="1"/>
              </p:cNvPicPr>
              <p:nvPr/>
            </p:nvPicPr>
            <p:blipFill>
              <a:blip r:embed="rId2"/>
              <a:srcRect/>
              <a:stretch>
                <a:fillRect/>
              </a:stretch>
            </p:blipFill>
            <p:spPr bwMode="auto">
              <a:xfrm>
                <a:off x="949" y="700"/>
                <a:ext cx="3764" cy="2822"/>
              </a:xfrm>
              <a:prstGeom prst="rect">
                <a:avLst/>
              </a:prstGeom>
              <a:noFill/>
              <a:ln w="9525">
                <a:noFill/>
                <a:miter lim="800000"/>
                <a:headEnd/>
                <a:tailEnd/>
              </a:ln>
            </p:spPr>
          </p:pic>
          <p:sp>
            <p:nvSpPr>
              <p:cNvPr id="21513" name="Rectangle 7"/>
              <p:cNvSpPr>
                <a:spLocks noChangeArrowheads="1"/>
              </p:cNvSpPr>
              <p:nvPr/>
            </p:nvSpPr>
            <p:spPr bwMode="auto">
              <a:xfrm>
                <a:off x="4621" y="697"/>
                <a:ext cx="94" cy="2813"/>
              </a:xfrm>
              <a:prstGeom prst="rect">
                <a:avLst/>
              </a:prstGeom>
              <a:gradFill rotWithShape="1">
                <a:gsLst>
                  <a:gs pos="0">
                    <a:schemeClr val="bg1"/>
                  </a:gs>
                  <a:gs pos="100000">
                    <a:srgbClr val="333399"/>
                  </a:gs>
                </a:gsLst>
                <a:lin ang="0" scaled="1"/>
              </a:gradFill>
              <a:ln w="38100" cmpd="dbl">
                <a:noFill/>
                <a:miter lim="800000"/>
                <a:headEnd/>
                <a:tailEnd/>
              </a:ln>
            </p:spPr>
            <p:txBody>
              <a:bodyPr wrap="none" anchor="ctr"/>
              <a:lstStyle/>
              <a:p>
                <a:endParaRPr lang="en-US" altLang="en-US"/>
              </a:p>
            </p:txBody>
          </p:sp>
          <p:sp>
            <p:nvSpPr>
              <p:cNvPr id="21514" name="Rectangle 8"/>
              <p:cNvSpPr>
                <a:spLocks noChangeArrowheads="1"/>
              </p:cNvSpPr>
              <p:nvPr/>
            </p:nvSpPr>
            <p:spPr bwMode="auto">
              <a:xfrm>
                <a:off x="901" y="703"/>
                <a:ext cx="94" cy="2813"/>
              </a:xfrm>
              <a:prstGeom prst="rect">
                <a:avLst/>
              </a:prstGeom>
              <a:gradFill rotWithShape="1">
                <a:gsLst>
                  <a:gs pos="0">
                    <a:schemeClr val="bg1"/>
                  </a:gs>
                  <a:gs pos="100000">
                    <a:srgbClr val="333399"/>
                  </a:gs>
                </a:gsLst>
                <a:lin ang="0" scaled="1"/>
              </a:gradFill>
              <a:ln w="38100" cmpd="dbl">
                <a:noFill/>
                <a:miter lim="800000"/>
                <a:headEnd/>
                <a:tailEnd/>
              </a:ln>
            </p:spPr>
            <p:txBody>
              <a:bodyPr wrap="none" anchor="ctr"/>
              <a:lstStyle/>
              <a:p>
                <a:endParaRPr lang="en-US" altLang="en-US"/>
              </a:p>
            </p:txBody>
          </p:sp>
        </p:grpSp>
        <p:sp>
          <p:nvSpPr>
            <p:cNvPr id="21511" name="Text Box 10"/>
            <p:cNvSpPr txBox="1">
              <a:spLocks noChangeArrowheads="1"/>
            </p:cNvSpPr>
            <p:nvPr/>
          </p:nvSpPr>
          <p:spPr bwMode="auto">
            <a:xfrm>
              <a:off x="541" y="3934"/>
              <a:ext cx="4738" cy="246"/>
            </a:xfrm>
            <a:prstGeom prst="rect">
              <a:avLst/>
            </a:prstGeom>
            <a:noFill/>
            <a:ln w="38100" cmpd="dbl">
              <a:noFill/>
              <a:miter lim="800000"/>
              <a:headEnd/>
              <a:tailEnd/>
            </a:ln>
          </p:spPr>
          <p:txBody>
            <a:bodyPr>
              <a:spAutoFit/>
            </a:bodyPr>
            <a:lstStyle/>
            <a:p>
              <a:pPr algn="ctr" eaLnBrk="0" hangingPunct="0">
                <a:spcBef>
                  <a:spcPct val="50000"/>
                </a:spcBef>
              </a:pPr>
              <a:endParaRPr lang="en-GB" altLang="en-US" sz="1600" b="0" i="1">
                <a:solidFill>
                  <a:srgbClr val="000000"/>
                </a:solidFill>
                <a:latin typeface=".VnArial Narrow" pitchFamily="34" charset="0"/>
              </a:endParaRPr>
            </a:p>
          </p:txBody>
        </p:sp>
      </p:grpSp>
    </p:spTree>
  </p:cSld>
  <p:clrMapOvr>
    <a:masterClrMapping/>
  </p:clrMapOvr>
  <p:transition>
    <p:wheel spokes="1"/>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4" presetClass="entr" presetSubtype="0" accel="100000" fill="hold" grpId="0" nodeType="withEffect">
                                  <p:stCondLst>
                                    <p:cond delay="0"/>
                                  </p:stCondLst>
                                  <p:childTnLst>
                                    <p:set>
                                      <p:cBhvr>
                                        <p:cTn id="6" dur="1" fill="hold">
                                          <p:stCondLst>
                                            <p:cond delay="0"/>
                                          </p:stCondLst>
                                        </p:cTn>
                                        <p:tgtEl>
                                          <p:spTgt spid="20482">
                                            <p:txEl>
                                              <p:pRg st="0" end="0"/>
                                            </p:txEl>
                                          </p:spTgt>
                                        </p:tgtEl>
                                        <p:attrNameLst>
                                          <p:attrName>style.visibility</p:attrName>
                                        </p:attrNameLst>
                                      </p:cBhvr>
                                      <p:to>
                                        <p:strVal val="visible"/>
                                      </p:to>
                                    </p:set>
                                    <p:anim calcmode="lin" valueType="num">
                                      <p:cBhvr>
                                        <p:cTn id="7" dur="500" fill="hold"/>
                                        <p:tgtEl>
                                          <p:spTgt spid="20482">
                                            <p:txEl>
                                              <p:pRg st="0" end="0"/>
                                            </p:txEl>
                                          </p:spTgt>
                                        </p:tgtEl>
                                        <p:attrNameLst>
                                          <p:attrName>ppt_w</p:attrName>
                                        </p:attrNameLst>
                                      </p:cBhvr>
                                      <p:tavLst>
                                        <p:tav tm="0">
                                          <p:val>
                                            <p:strVal val="#ppt_w*0.05"/>
                                          </p:val>
                                        </p:tav>
                                        <p:tav tm="100000">
                                          <p:val>
                                            <p:strVal val="#ppt_w"/>
                                          </p:val>
                                        </p:tav>
                                      </p:tavLst>
                                    </p:anim>
                                    <p:anim calcmode="lin" valueType="num">
                                      <p:cBhvr>
                                        <p:cTn id="8" dur="500" fill="hold"/>
                                        <p:tgtEl>
                                          <p:spTgt spid="20482">
                                            <p:txEl>
                                              <p:pRg st="0" end="0"/>
                                            </p:txEl>
                                          </p:spTgt>
                                        </p:tgtEl>
                                        <p:attrNameLst>
                                          <p:attrName>ppt_h</p:attrName>
                                        </p:attrNameLst>
                                      </p:cBhvr>
                                      <p:tavLst>
                                        <p:tav tm="0">
                                          <p:val>
                                            <p:strVal val="#ppt_h"/>
                                          </p:val>
                                        </p:tav>
                                        <p:tav tm="100000">
                                          <p:val>
                                            <p:strVal val="#ppt_h"/>
                                          </p:val>
                                        </p:tav>
                                      </p:tavLst>
                                    </p:anim>
                                    <p:anim calcmode="lin" valueType="num">
                                      <p:cBhvr>
                                        <p:cTn id="9" dur="500" fill="hold"/>
                                        <p:tgtEl>
                                          <p:spTgt spid="20482">
                                            <p:txEl>
                                              <p:pRg st="0" end="0"/>
                                            </p:txEl>
                                          </p:spTgt>
                                        </p:tgtEl>
                                        <p:attrNameLst>
                                          <p:attrName>ppt_x</p:attrName>
                                        </p:attrNameLst>
                                      </p:cBhvr>
                                      <p:tavLst>
                                        <p:tav tm="0">
                                          <p:val>
                                            <p:strVal val="#ppt_x-.2"/>
                                          </p:val>
                                        </p:tav>
                                        <p:tav tm="100000">
                                          <p:val>
                                            <p:strVal val="#ppt_x"/>
                                          </p:val>
                                        </p:tav>
                                      </p:tavLst>
                                    </p:anim>
                                    <p:anim calcmode="lin" valueType="num">
                                      <p:cBhvr>
                                        <p:cTn id="10" dur="500" fill="hold"/>
                                        <p:tgtEl>
                                          <p:spTgt spid="20482">
                                            <p:txEl>
                                              <p:pRg st="0" end="0"/>
                                            </p:txEl>
                                          </p:spTgt>
                                        </p:tgtEl>
                                        <p:attrNameLst>
                                          <p:attrName>ppt_y</p:attrName>
                                        </p:attrNameLst>
                                      </p:cBhvr>
                                      <p:tavLst>
                                        <p:tav tm="0">
                                          <p:val>
                                            <p:strVal val="#ppt_y"/>
                                          </p:val>
                                        </p:tav>
                                        <p:tav tm="100000">
                                          <p:val>
                                            <p:strVal val="#ppt_y"/>
                                          </p:val>
                                        </p:tav>
                                      </p:tavLst>
                                    </p:anim>
                                    <p:animEffect transition="in" filter="fade">
                                      <p:cBhvr>
                                        <p:cTn id="11" dur="500"/>
                                        <p:tgtEl>
                                          <p:spTgt spid="20482">
                                            <p:txEl>
                                              <p:pRg st="0" end="0"/>
                                            </p:txEl>
                                          </p:spTgt>
                                        </p:tgtEl>
                                      </p:cBhvr>
                                    </p:animEffect>
                                  </p:childTnLst>
                                </p:cTn>
                              </p:par>
                              <p:par>
                                <p:cTn id="12" presetID="54" presetClass="entr" presetSubtype="0" accel="100000" fill="hold" grpId="0" nodeType="withEffect">
                                  <p:stCondLst>
                                    <p:cond delay="0"/>
                                  </p:stCondLst>
                                  <p:childTnLst>
                                    <p:set>
                                      <p:cBhvr>
                                        <p:cTn id="13" dur="1" fill="hold">
                                          <p:stCondLst>
                                            <p:cond delay="0"/>
                                          </p:stCondLst>
                                        </p:cTn>
                                        <p:tgtEl>
                                          <p:spTgt spid="20482">
                                            <p:txEl>
                                              <p:pRg st="1" end="1"/>
                                            </p:txEl>
                                          </p:spTgt>
                                        </p:tgtEl>
                                        <p:attrNameLst>
                                          <p:attrName>style.visibility</p:attrName>
                                        </p:attrNameLst>
                                      </p:cBhvr>
                                      <p:to>
                                        <p:strVal val="visible"/>
                                      </p:to>
                                    </p:set>
                                    <p:anim calcmode="lin" valueType="num">
                                      <p:cBhvr>
                                        <p:cTn id="14" dur="500" fill="hold"/>
                                        <p:tgtEl>
                                          <p:spTgt spid="20482">
                                            <p:txEl>
                                              <p:pRg st="1" end="1"/>
                                            </p:txEl>
                                          </p:spTgt>
                                        </p:tgtEl>
                                        <p:attrNameLst>
                                          <p:attrName>ppt_w</p:attrName>
                                        </p:attrNameLst>
                                      </p:cBhvr>
                                      <p:tavLst>
                                        <p:tav tm="0">
                                          <p:val>
                                            <p:strVal val="#ppt_w*0.05"/>
                                          </p:val>
                                        </p:tav>
                                        <p:tav tm="100000">
                                          <p:val>
                                            <p:strVal val="#ppt_w"/>
                                          </p:val>
                                        </p:tav>
                                      </p:tavLst>
                                    </p:anim>
                                    <p:anim calcmode="lin" valueType="num">
                                      <p:cBhvr>
                                        <p:cTn id="15" dur="500" fill="hold"/>
                                        <p:tgtEl>
                                          <p:spTgt spid="20482">
                                            <p:txEl>
                                              <p:pRg st="1" end="1"/>
                                            </p:txEl>
                                          </p:spTgt>
                                        </p:tgtEl>
                                        <p:attrNameLst>
                                          <p:attrName>ppt_h</p:attrName>
                                        </p:attrNameLst>
                                      </p:cBhvr>
                                      <p:tavLst>
                                        <p:tav tm="0">
                                          <p:val>
                                            <p:strVal val="#ppt_h"/>
                                          </p:val>
                                        </p:tav>
                                        <p:tav tm="100000">
                                          <p:val>
                                            <p:strVal val="#ppt_h"/>
                                          </p:val>
                                        </p:tav>
                                      </p:tavLst>
                                    </p:anim>
                                    <p:anim calcmode="lin" valueType="num">
                                      <p:cBhvr>
                                        <p:cTn id="16" dur="500" fill="hold"/>
                                        <p:tgtEl>
                                          <p:spTgt spid="20482">
                                            <p:txEl>
                                              <p:pRg st="1" end="1"/>
                                            </p:txEl>
                                          </p:spTgt>
                                        </p:tgtEl>
                                        <p:attrNameLst>
                                          <p:attrName>ppt_x</p:attrName>
                                        </p:attrNameLst>
                                      </p:cBhvr>
                                      <p:tavLst>
                                        <p:tav tm="0">
                                          <p:val>
                                            <p:strVal val="#ppt_x-.2"/>
                                          </p:val>
                                        </p:tav>
                                        <p:tav tm="100000">
                                          <p:val>
                                            <p:strVal val="#ppt_x"/>
                                          </p:val>
                                        </p:tav>
                                      </p:tavLst>
                                    </p:anim>
                                    <p:anim calcmode="lin" valueType="num">
                                      <p:cBhvr>
                                        <p:cTn id="17" dur="500" fill="hold"/>
                                        <p:tgtEl>
                                          <p:spTgt spid="20482">
                                            <p:txEl>
                                              <p:pRg st="1" end="1"/>
                                            </p:txEl>
                                          </p:spTgt>
                                        </p:tgtEl>
                                        <p:attrNameLst>
                                          <p:attrName>ppt_y</p:attrName>
                                        </p:attrNameLst>
                                      </p:cBhvr>
                                      <p:tavLst>
                                        <p:tav tm="0">
                                          <p:val>
                                            <p:strVal val="#ppt_y"/>
                                          </p:val>
                                        </p:tav>
                                        <p:tav tm="100000">
                                          <p:val>
                                            <p:strVal val="#ppt_y"/>
                                          </p:val>
                                        </p:tav>
                                      </p:tavLst>
                                    </p:anim>
                                    <p:animEffect transition="in" filter="fade">
                                      <p:cBhvr>
                                        <p:cTn id="18" dur="500"/>
                                        <p:tgtEl>
                                          <p:spTgt spid="20482">
                                            <p:txEl>
                                              <p:pRg st="1" end="1"/>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7" presetClass="entr" presetSubtype="10" fill="hold" nodeType="clickEffect">
                                  <p:stCondLst>
                                    <p:cond delay="0"/>
                                  </p:stCondLst>
                                  <p:childTnLst>
                                    <p:set>
                                      <p:cBhvr>
                                        <p:cTn id="22" dur="1" fill="hold">
                                          <p:stCondLst>
                                            <p:cond delay="0"/>
                                          </p:stCondLst>
                                        </p:cTn>
                                        <p:tgtEl>
                                          <p:spTgt spid="2"/>
                                        </p:tgtEl>
                                        <p:attrNameLst>
                                          <p:attrName>style.visibility</p:attrName>
                                        </p:attrNameLst>
                                      </p:cBhvr>
                                      <p:to>
                                        <p:strVal val="visible"/>
                                      </p:to>
                                    </p:set>
                                    <p:anim calcmode="lin" valueType="num">
                                      <p:cBhvr>
                                        <p:cTn id="23" dur="500" fill="hold"/>
                                        <p:tgtEl>
                                          <p:spTgt spid="2"/>
                                        </p:tgtEl>
                                        <p:attrNameLst>
                                          <p:attrName>ppt_w</p:attrName>
                                        </p:attrNameLst>
                                      </p:cBhvr>
                                      <p:tavLst>
                                        <p:tav tm="0">
                                          <p:val>
                                            <p:fltVal val="0"/>
                                          </p:val>
                                        </p:tav>
                                        <p:tav tm="100000">
                                          <p:val>
                                            <p:strVal val="#ppt_w"/>
                                          </p:val>
                                        </p:tav>
                                      </p:tavLst>
                                    </p:anim>
                                    <p:anim calcmode="lin" valueType="num">
                                      <p:cBhvr>
                                        <p:cTn id="24" dur="5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2" grpId="0" build="allAtOnce"/>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3"/>
          <p:cNvSpPr>
            <a:spLocks noGrp="1" noChangeArrowheads="1"/>
          </p:cNvSpPr>
          <p:nvPr>
            <p:ph type="body" sz="half" idx="1"/>
          </p:nvPr>
        </p:nvSpPr>
        <p:spPr>
          <a:xfrm>
            <a:off x="228600" y="3048000"/>
            <a:ext cx="8534400" cy="3429000"/>
          </a:xfrm>
        </p:spPr>
        <p:txBody>
          <a:bodyPr/>
          <a:lstStyle/>
          <a:p>
            <a:pPr eaLnBrk="1" hangingPunct="1"/>
            <a:r>
              <a:rPr lang="en-US" altLang="en-US" b="1" i="1" smtClean="0">
                <a:solidFill>
                  <a:srgbClr val="002060"/>
                </a:solidFill>
                <a:latin typeface="Times New Roman" pitchFamily="18" charset="0"/>
                <a:cs typeface="Times New Roman" pitchFamily="18" charset="0"/>
              </a:rPr>
              <a:t>Nhà Trần đã có biện pháp gì trong việc đắp đê?</a:t>
            </a:r>
          </a:p>
          <a:p>
            <a:pPr eaLnBrk="1" hangingPunct="1">
              <a:buFontTx/>
              <a:buNone/>
            </a:pPr>
            <a:r>
              <a:rPr lang="en-US" altLang="en-US" sz="2400" b="1" smtClean="0">
                <a:solidFill>
                  <a:srgbClr val="002060"/>
                </a:solidFill>
                <a:latin typeface="Times New Roman" pitchFamily="18" charset="0"/>
                <a:cs typeface="Times New Roman" pitchFamily="18" charset="0"/>
              </a:rPr>
              <a:t>+ Đã lập Hà Đê Sứ  để trông coi việc đắp đê và bảo vệ đê.</a:t>
            </a:r>
          </a:p>
          <a:p>
            <a:pPr eaLnBrk="1" hangingPunct="1">
              <a:buFontTx/>
              <a:buNone/>
            </a:pPr>
            <a:r>
              <a:rPr lang="en-US" altLang="en-US" sz="2400" b="1" smtClean="0">
                <a:solidFill>
                  <a:srgbClr val="002060"/>
                </a:solidFill>
                <a:latin typeface="Times New Roman" pitchFamily="18" charset="0"/>
                <a:cs typeface="Times New Roman" pitchFamily="18" charset="0"/>
              </a:rPr>
              <a:t>+ Năm 1248 nhân dân cả nước được lệnh mở rộng vịêc đắp đê suốt từ đầu nguồn các con sông lớn cho đến cửa biển.</a:t>
            </a:r>
          </a:p>
          <a:p>
            <a:pPr eaLnBrk="1" hangingPunct="1">
              <a:buFontTx/>
              <a:buNone/>
            </a:pPr>
            <a:r>
              <a:rPr lang="en-US" altLang="en-US" sz="2400" b="1" smtClean="0">
                <a:solidFill>
                  <a:srgbClr val="002060"/>
                </a:solidFill>
                <a:latin typeface="Times New Roman" pitchFamily="18" charset="0"/>
                <a:cs typeface="Times New Roman" pitchFamily="18" charset="0"/>
              </a:rPr>
              <a:t>+Khi có lũ lụt tất cả mọi người không phân biết trai, gái giàu nghèo đều phải tham gia bảo vệ đê</a:t>
            </a:r>
            <a:r>
              <a:rPr lang="en-US" altLang="en-US" sz="2400" b="1" smtClean="0">
                <a:latin typeface="Times New Roman" pitchFamily="18" charset="0"/>
                <a:cs typeface="Times New Roman" pitchFamily="18" charset="0"/>
              </a:rPr>
              <a:t>.</a:t>
            </a:r>
          </a:p>
          <a:p>
            <a:pPr eaLnBrk="1" hangingPunct="1">
              <a:buFontTx/>
              <a:buNone/>
            </a:pPr>
            <a:r>
              <a:rPr lang="en-US" altLang="en-US" sz="2400" b="1" smtClean="0">
                <a:solidFill>
                  <a:srgbClr val="002060"/>
                </a:solidFill>
                <a:latin typeface="Times New Roman" pitchFamily="18" charset="0"/>
                <a:cs typeface="Times New Roman" pitchFamily="18" charset="0"/>
              </a:rPr>
              <a:t>+ Các vua nh trần có khi tự mình trông nom việc đắp đê.</a:t>
            </a:r>
          </a:p>
        </p:txBody>
      </p:sp>
      <p:sp>
        <p:nvSpPr>
          <p:cNvPr id="22532" name="Rectangle 3"/>
          <p:cNvSpPr>
            <a:spLocks noChangeArrowheads="1"/>
          </p:cNvSpPr>
          <p:nvPr/>
        </p:nvSpPr>
        <p:spPr bwMode="auto">
          <a:xfrm>
            <a:off x="457200" y="838200"/>
            <a:ext cx="7391400" cy="523875"/>
          </a:xfrm>
          <a:prstGeom prst="rect">
            <a:avLst/>
          </a:prstGeom>
          <a:noFill/>
          <a:ln w="9525">
            <a:noFill/>
            <a:miter lim="800000"/>
            <a:headEnd/>
            <a:tailEnd/>
          </a:ln>
        </p:spPr>
        <p:txBody>
          <a:bodyPr>
            <a:spAutoFit/>
          </a:bodyPr>
          <a:lstStyle/>
          <a:p>
            <a:r>
              <a:rPr lang="en-US" altLang="en-US" sz="2800" dirty="0">
                <a:latin typeface="VNI-Times" pitchFamily="2" charset="0"/>
              </a:rPr>
              <a:t>2. </a:t>
            </a:r>
            <a:r>
              <a:rPr lang="en-US" altLang="en-US" sz="2800" dirty="0" err="1">
                <a:cs typeface="Times New Roman" pitchFamily="18" charset="0"/>
              </a:rPr>
              <a:t>Nhà</a:t>
            </a:r>
            <a:r>
              <a:rPr lang="en-US" altLang="en-US" sz="2800" dirty="0">
                <a:cs typeface="Times New Roman" pitchFamily="18" charset="0"/>
              </a:rPr>
              <a:t> </a:t>
            </a:r>
            <a:r>
              <a:rPr lang="en-US" altLang="en-US" sz="2800" dirty="0" err="1">
                <a:cs typeface="Times New Roman" pitchFamily="18" charset="0"/>
              </a:rPr>
              <a:t>Trần</a:t>
            </a:r>
            <a:r>
              <a:rPr lang="en-US" altLang="en-US" sz="2800" dirty="0">
                <a:cs typeface="Times New Roman" pitchFamily="18" charset="0"/>
              </a:rPr>
              <a:t> </a:t>
            </a:r>
            <a:r>
              <a:rPr lang="en-US" altLang="en-US" sz="2800" dirty="0" err="1">
                <a:cs typeface="Times New Roman" pitchFamily="18" charset="0"/>
              </a:rPr>
              <a:t>tổ</a:t>
            </a:r>
            <a:r>
              <a:rPr lang="en-US" altLang="en-US" sz="2800" dirty="0">
                <a:cs typeface="Times New Roman" pitchFamily="18" charset="0"/>
              </a:rPr>
              <a:t> </a:t>
            </a:r>
            <a:r>
              <a:rPr lang="en-US" altLang="en-US" sz="2800" dirty="0" err="1">
                <a:cs typeface="Times New Roman" pitchFamily="18" charset="0"/>
              </a:rPr>
              <a:t>chức</a:t>
            </a:r>
            <a:r>
              <a:rPr lang="en-US" altLang="en-US" sz="2800" dirty="0">
                <a:cs typeface="Times New Roman" pitchFamily="18" charset="0"/>
              </a:rPr>
              <a:t> </a:t>
            </a:r>
            <a:r>
              <a:rPr lang="en-US" altLang="en-US" sz="2800" dirty="0" err="1">
                <a:cs typeface="Times New Roman" pitchFamily="18" charset="0"/>
              </a:rPr>
              <a:t>đắp</a:t>
            </a:r>
            <a:r>
              <a:rPr lang="en-US" altLang="en-US" sz="2800" dirty="0">
                <a:cs typeface="Times New Roman" pitchFamily="18" charset="0"/>
              </a:rPr>
              <a:t> </a:t>
            </a:r>
            <a:r>
              <a:rPr lang="en-US" altLang="en-US" sz="2800" dirty="0" err="1">
                <a:cs typeface="Times New Roman" pitchFamily="18" charset="0"/>
              </a:rPr>
              <a:t>đê</a:t>
            </a:r>
            <a:r>
              <a:rPr lang="en-US" altLang="en-US" sz="2800" dirty="0">
                <a:cs typeface="Times New Roman" pitchFamily="18" charset="0"/>
              </a:rPr>
              <a:t> </a:t>
            </a:r>
            <a:r>
              <a:rPr lang="en-US" altLang="en-US" sz="2800" dirty="0" err="1">
                <a:cs typeface="Times New Roman" pitchFamily="18" charset="0"/>
              </a:rPr>
              <a:t>chống</a:t>
            </a:r>
            <a:r>
              <a:rPr lang="en-US" altLang="en-US" sz="2800" dirty="0">
                <a:cs typeface="Times New Roman" pitchFamily="18" charset="0"/>
              </a:rPr>
              <a:t> </a:t>
            </a:r>
            <a:r>
              <a:rPr lang="en-US" altLang="en-US" sz="2800" dirty="0" err="1">
                <a:cs typeface="Times New Roman" pitchFamily="18" charset="0"/>
              </a:rPr>
              <a:t>lũ</a:t>
            </a:r>
            <a:r>
              <a:rPr lang="en-US" altLang="en-US" sz="2800" dirty="0">
                <a:cs typeface="Times New Roman" pitchFamily="18" charset="0"/>
              </a:rPr>
              <a:t> </a:t>
            </a:r>
            <a:r>
              <a:rPr lang="en-US" altLang="en-US" sz="2800" dirty="0" err="1">
                <a:cs typeface="Times New Roman" pitchFamily="18" charset="0"/>
              </a:rPr>
              <a:t>lụt</a:t>
            </a:r>
            <a:r>
              <a:rPr lang="en-US" altLang="en-US" sz="2800" dirty="0">
                <a:cs typeface="Times New Roman" pitchFamily="18" charset="0"/>
              </a:rPr>
              <a:t>.</a:t>
            </a:r>
          </a:p>
        </p:txBody>
      </p:sp>
      <p:sp>
        <p:nvSpPr>
          <p:cNvPr id="5" name="AutoShape 4"/>
          <p:cNvSpPr>
            <a:spLocks noChangeArrowheads="1"/>
          </p:cNvSpPr>
          <p:nvPr>
            <p:custDataLst>
              <p:tags r:id="rId1"/>
            </p:custDataLst>
          </p:nvPr>
        </p:nvSpPr>
        <p:spPr bwMode="gray">
          <a:xfrm>
            <a:off x="4724400" y="1905000"/>
            <a:ext cx="4114800" cy="533400"/>
          </a:xfrm>
          <a:prstGeom prst="roundRect">
            <a:avLst>
              <a:gd name="adj" fmla="val 50000"/>
            </a:avLst>
          </a:prstGeom>
          <a:solidFill>
            <a:srgbClr val="CCFFFF"/>
          </a:solidFill>
          <a:ln w="38100" algn="ctr">
            <a:solidFill>
              <a:schemeClr val="tx2"/>
            </a:solidFill>
            <a:round/>
            <a:headEnd/>
            <a:tailEnd/>
          </a:ln>
          <a:effectLst>
            <a:outerShdw dist="63500" dir="3187806" algn="ctr" rotWithShape="0">
              <a:srgbClr val="001D3A"/>
            </a:outerShdw>
          </a:effectLst>
        </p:spPr>
        <p:txBody>
          <a:bodyPr/>
          <a:lstStyle/>
          <a:p>
            <a:pPr marL="342900" indent="-342900" algn="ctr">
              <a:lnSpc>
                <a:spcPct val="90000"/>
              </a:lnSpc>
              <a:defRPr/>
            </a:pPr>
            <a:r>
              <a:rPr lang="en-US" sz="2400" dirty="0" err="1">
                <a:solidFill>
                  <a:srgbClr val="FFC000"/>
                </a:solidFill>
                <a:effectLst>
                  <a:outerShdw blurRad="38100" dist="38100" dir="2700000" algn="tl">
                    <a:srgbClr val="000000"/>
                  </a:outerShdw>
                </a:effectLst>
              </a:rPr>
              <a:t>Đại</a:t>
            </a:r>
            <a:r>
              <a:rPr lang="en-US" sz="2400" dirty="0">
                <a:solidFill>
                  <a:srgbClr val="FFC000"/>
                </a:solidFill>
                <a:effectLst>
                  <a:outerShdw blurRad="38100" dist="38100" dir="2700000" algn="tl">
                    <a:srgbClr val="000000"/>
                  </a:outerShdw>
                </a:effectLst>
              </a:rPr>
              <a:t> </a:t>
            </a:r>
            <a:r>
              <a:rPr lang="en-US" sz="2400" dirty="0" err="1">
                <a:solidFill>
                  <a:srgbClr val="FFC000"/>
                </a:solidFill>
                <a:effectLst>
                  <a:outerShdw blurRad="38100" dist="38100" dir="2700000" algn="tl">
                    <a:srgbClr val="000000"/>
                  </a:outerShdw>
                </a:effectLst>
              </a:rPr>
              <a:t>diện</a:t>
            </a:r>
            <a:r>
              <a:rPr lang="en-US" sz="2400" dirty="0">
                <a:solidFill>
                  <a:srgbClr val="FFC000"/>
                </a:solidFill>
                <a:effectLst>
                  <a:outerShdw blurRad="38100" dist="38100" dir="2700000" algn="tl">
                    <a:srgbClr val="000000"/>
                  </a:outerShdw>
                </a:effectLst>
              </a:rPr>
              <a:t> </a:t>
            </a:r>
            <a:r>
              <a:rPr lang="en-US" sz="2400" dirty="0" err="1">
                <a:solidFill>
                  <a:srgbClr val="FFC000"/>
                </a:solidFill>
                <a:effectLst>
                  <a:outerShdw blurRad="38100" dist="38100" dir="2700000" algn="tl">
                    <a:srgbClr val="000000"/>
                  </a:outerShdw>
                </a:effectLst>
              </a:rPr>
              <a:t>các</a:t>
            </a:r>
            <a:r>
              <a:rPr lang="en-US" sz="2400" dirty="0">
                <a:solidFill>
                  <a:srgbClr val="FFC000"/>
                </a:solidFill>
                <a:effectLst>
                  <a:outerShdw blurRad="38100" dist="38100" dir="2700000" algn="tl">
                    <a:srgbClr val="000000"/>
                  </a:outerShdw>
                </a:effectLst>
              </a:rPr>
              <a:t> </a:t>
            </a:r>
            <a:r>
              <a:rPr lang="en-US" sz="2400" dirty="0" err="1">
                <a:solidFill>
                  <a:srgbClr val="FFC000"/>
                </a:solidFill>
                <a:effectLst>
                  <a:outerShdw blurRad="38100" dist="38100" dir="2700000" algn="tl">
                    <a:srgbClr val="000000"/>
                  </a:outerShdw>
                </a:effectLst>
              </a:rPr>
              <a:t>nhóm</a:t>
            </a:r>
            <a:r>
              <a:rPr lang="en-US" sz="2400" dirty="0">
                <a:solidFill>
                  <a:srgbClr val="FFC000"/>
                </a:solidFill>
                <a:effectLst>
                  <a:outerShdw blurRad="38100" dist="38100" dir="2700000" algn="tl">
                    <a:srgbClr val="000000"/>
                  </a:outerShdw>
                </a:effectLst>
              </a:rPr>
              <a:t> </a:t>
            </a:r>
            <a:r>
              <a:rPr lang="en-US" sz="2400" dirty="0" err="1">
                <a:solidFill>
                  <a:srgbClr val="FFC000"/>
                </a:solidFill>
                <a:effectLst>
                  <a:outerShdw blurRad="38100" dist="38100" dir="2700000" algn="tl">
                    <a:srgbClr val="000000"/>
                  </a:outerShdw>
                </a:effectLst>
              </a:rPr>
              <a:t>trình</a:t>
            </a:r>
            <a:r>
              <a:rPr lang="en-US" sz="2400" dirty="0">
                <a:solidFill>
                  <a:srgbClr val="FFC000"/>
                </a:solidFill>
                <a:effectLst>
                  <a:outerShdw blurRad="38100" dist="38100" dir="2700000" algn="tl">
                    <a:srgbClr val="000000"/>
                  </a:outerShdw>
                </a:effectLst>
              </a:rPr>
              <a:t> </a:t>
            </a:r>
            <a:r>
              <a:rPr lang="en-US" sz="2400" dirty="0" err="1">
                <a:solidFill>
                  <a:srgbClr val="FFC000"/>
                </a:solidFill>
                <a:effectLst>
                  <a:outerShdw blurRad="38100" dist="38100" dir="2700000" algn="tl">
                    <a:srgbClr val="000000"/>
                  </a:outerShdw>
                </a:effectLst>
              </a:rPr>
              <a:t>bày</a:t>
            </a:r>
            <a:endParaRPr lang="en-GB" sz="2400" dirty="0">
              <a:solidFill>
                <a:srgbClr val="FFC000"/>
              </a:solidFill>
              <a:effectLst>
                <a:outerShdw blurRad="38100" dist="38100" dir="2700000" algn="tl">
                  <a:srgbClr val="000000"/>
                </a:outerShdw>
              </a:effectLst>
            </a:endParaRPr>
          </a:p>
        </p:txBody>
      </p:sp>
    </p:spTree>
  </p:cSld>
  <p:clrMapOvr>
    <a:masterClrMapping/>
  </p:clrMapOvr>
  <p:transition>
    <p:wheel spokes="3"/>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22531">
                                            <p:txEl>
                                              <p:pRg st="0" end="0"/>
                                            </p:txEl>
                                          </p:spTgt>
                                        </p:tgtEl>
                                        <p:attrNameLst>
                                          <p:attrName>style.visibility</p:attrName>
                                        </p:attrNameLst>
                                      </p:cBhvr>
                                      <p:to>
                                        <p:strVal val="visible"/>
                                      </p:to>
                                    </p:set>
                                    <p:animEffect transition="in" filter="box(in)">
                                      <p:cBhvr>
                                        <p:cTn id="7" dur="500"/>
                                        <p:tgtEl>
                                          <p:spTgt spid="2253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22531">
                                            <p:txEl>
                                              <p:pRg st="1" end="1"/>
                                            </p:txEl>
                                          </p:spTgt>
                                        </p:tgtEl>
                                        <p:attrNameLst>
                                          <p:attrName>style.visibility</p:attrName>
                                        </p:attrNameLst>
                                      </p:cBhvr>
                                      <p:to>
                                        <p:strVal val="visible"/>
                                      </p:to>
                                    </p:set>
                                    <p:animEffect transition="in" filter="box(in)">
                                      <p:cBhvr>
                                        <p:cTn id="12" dur="500"/>
                                        <p:tgtEl>
                                          <p:spTgt spid="22531">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nodeType="clickEffect">
                                  <p:stCondLst>
                                    <p:cond delay="0"/>
                                  </p:stCondLst>
                                  <p:childTnLst>
                                    <p:set>
                                      <p:cBhvr>
                                        <p:cTn id="16" dur="1" fill="hold">
                                          <p:stCondLst>
                                            <p:cond delay="0"/>
                                          </p:stCondLst>
                                        </p:cTn>
                                        <p:tgtEl>
                                          <p:spTgt spid="22531">
                                            <p:txEl>
                                              <p:pRg st="2" end="2"/>
                                            </p:txEl>
                                          </p:spTgt>
                                        </p:tgtEl>
                                        <p:attrNameLst>
                                          <p:attrName>style.visibility</p:attrName>
                                        </p:attrNameLst>
                                      </p:cBhvr>
                                      <p:to>
                                        <p:strVal val="visible"/>
                                      </p:to>
                                    </p:set>
                                    <p:animEffect transition="in" filter="box(in)">
                                      <p:cBhvr>
                                        <p:cTn id="17" dur="500"/>
                                        <p:tgtEl>
                                          <p:spTgt spid="22531">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16" fill="hold" nodeType="clickEffect">
                                  <p:stCondLst>
                                    <p:cond delay="0"/>
                                  </p:stCondLst>
                                  <p:childTnLst>
                                    <p:set>
                                      <p:cBhvr>
                                        <p:cTn id="21" dur="1" fill="hold">
                                          <p:stCondLst>
                                            <p:cond delay="0"/>
                                          </p:stCondLst>
                                        </p:cTn>
                                        <p:tgtEl>
                                          <p:spTgt spid="22531">
                                            <p:txEl>
                                              <p:pRg st="3" end="3"/>
                                            </p:txEl>
                                          </p:spTgt>
                                        </p:tgtEl>
                                        <p:attrNameLst>
                                          <p:attrName>style.visibility</p:attrName>
                                        </p:attrNameLst>
                                      </p:cBhvr>
                                      <p:to>
                                        <p:strVal val="visible"/>
                                      </p:to>
                                    </p:set>
                                    <p:animEffect transition="in" filter="box(in)">
                                      <p:cBhvr>
                                        <p:cTn id="22" dur="500"/>
                                        <p:tgtEl>
                                          <p:spTgt spid="22531">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4" presetClass="entr" presetSubtype="16" fill="hold" nodeType="clickEffect">
                                  <p:stCondLst>
                                    <p:cond delay="0"/>
                                  </p:stCondLst>
                                  <p:childTnLst>
                                    <p:set>
                                      <p:cBhvr>
                                        <p:cTn id="26" dur="1" fill="hold">
                                          <p:stCondLst>
                                            <p:cond delay="0"/>
                                          </p:stCondLst>
                                        </p:cTn>
                                        <p:tgtEl>
                                          <p:spTgt spid="22531">
                                            <p:txEl>
                                              <p:pRg st="4" end="4"/>
                                            </p:txEl>
                                          </p:spTgt>
                                        </p:tgtEl>
                                        <p:attrNameLst>
                                          <p:attrName>style.visibility</p:attrName>
                                        </p:attrNameLst>
                                      </p:cBhvr>
                                      <p:to>
                                        <p:strVal val="visible"/>
                                      </p:to>
                                    </p:set>
                                    <p:animEffect transition="in" filter="box(in)">
                                      <p:cBhvr>
                                        <p:cTn id="27" dur="500"/>
                                        <p:tgtEl>
                                          <p:spTgt spid="2253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152400" y="2209800"/>
            <a:ext cx="8610600" cy="1143000"/>
          </a:xfrm>
        </p:spPr>
        <p:txBody>
          <a:bodyPr/>
          <a:lstStyle/>
          <a:p>
            <a:pPr eaLnBrk="1" hangingPunct="1"/>
            <a:r>
              <a:rPr lang="en-US" altLang="en-US" sz="2800" b="1" smtClean="0">
                <a:latin typeface="Times New Roman" pitchFamily="18" charset="0"/>
                <a:cs typeface="Times New Roman" pitchFamily="18" charset="0"/>
              </a:rPr>
              <a:t>Câu 2: Nhà Trần đã làm gì để phát triển nông nghiệp?</a:t>
            </a:r>
            <a:r>
              <a:rPr lang="en-US" altLang="en-US" sz="3200" b="1" smtClean="0">
                <a:latin typeface="VNI-Times" pitchFamily="2" charset="0"/>
              </a:rPr>
              <a:t/>
            </a:r>
            <a:br>
              <a:rPr lang="en-US" altLang="en-US" sz="3200" b="1" smtClean="0">
                <a:latin typeface="VNI-Times" pitchFamily="2" charset="0"/>
              </a:rPr>
            </a:br>
            <a:endParaRPr lang="en-US" altLang="en-US" sz="3200" b="1" smtClean="0">
              <a:latin typeface="VNI-Times" pitchFamily="2" charset="0"/>
            </a:endParaRPr>
          </a:p>
        </p:txBody>
      </p:sp>
      <p:sp>
        <p:nvSpPr>
          <p:cNvPr id="51203" name="Rectangle 3"/>
          <p:cNvSpPr>
            <a:spLocks noGrp="1" noChangeArrowheads="1"/>
          </p:cNvSpPr>
          <p:nvPr>
            <p:ph type="body" idx="1"/>
          </p:nvPr>
        </p:nvSpPr>
        <p:spPr>
          <a:xfrm>
            <a:off x="457200" y="3657600"/>
            <a:ext cx="8229600" cy="2895600"/>
          </a:xfrm>
        </p:spPr>
        <p:txBody>
          <a:bodyPr/>
          <a:lstStyle/>
          <a:p>
            <a:pPr eaLnBrk="1" hangingPunct="1"/>
            <a:r>
              <a:rPr lang="en-US" altLang="en-US" sz="2800" b="1" smtClean="0">
                <a:solidFill>
                  <a:srgbClr val="0070C0"/>
                </a:solidFill>
                <a:latin typeface="VNI-Times" pitchFamily="2" charset="0"/>
              </a:rPr>
              <a:t>- Đặt </a:t>
            </a:r>
            <a:r>
              <a:rPr lang="en-US" altLang="en-US" sz="2800" b="1" smtClean="0">
                <a:solidFill>
                  <a:srgbClr val="0070C0"/>
                </a:solidFill>
                <a:latin typeface="Times New Roman" pitchFamily="18" charset="0"/>
                <a:cs typeface="Times New Roman" pitchFamily="18" charset="0"/>
              </a:rPr>
              <a:t>thêm chức quan Hà Đê Sứ để trông coi đê điều.</a:t>
            </a:r>
          </a:p>
          <a:p>
            <a:pPr eaLnBrk="1" hangingPunct="1"/>
            <a:r>
              <a:rPr lang="en-US" altLang="en-US" sz="2800" b="1" smtClean="0">
                <a:solidFill>
                  <a:srgbClr val="0070C0"/>
                </a:solidFill>
                <a:latin typeface="VNI-Times" pitchFamily="2" charset="0"/>
              </a:rPr>
              <a:t>- Đặt </a:t>
            </a:r>
            <a:r>
              <a:rPr lang="en-US" altLang="en-US" sz="2800" b="1" smtClean="0">
                <a:solidFill>
                  <a:srgbClr val="0070C0"/>
                </a:solidFill>
                <a:latin typeface="Times New Roman" pitchFamily="18" charset="0"/>
                <a:cs typeface="Times New Roman" pitchFamily="18" charset="0"/>
              </a:rPr>
              <a:t>thêm chức quan Khuyến Nông Sứ để khuyến khích nông dân sản xuất.</a:t>
            </a:r>
          </a:p>
          <a:p>
            <a:pPr eaLnBrk="1" hangingPunct="1"/>
            <a:r>
              <a:rPr lang="en-US" altLang="en-US" sz="2800" b="1" smtClean="0">
                <a:solidFill>
                  <a:srgbClr val="0070C0"/>
                </a:solidFill>
                <a:latin typeface="VNI-Times" pitchFamily="2" charset="0"/>
              </a:rPr>
              <a:t>- Đặt </a:t>
            </a:r>
            <a:r>
              <a:rPr lang="en-US" altLang="en-US" sz="2800" b="1" smtClean="0">
                <a:solidFill>
                  <a:srgbClr val="0070C0"/>
                </a:solidFill>
                <a:latin typeface="Times New Roman" pitchFamily="18" charset="0"/>
                <a:cs typeface="Times New Roman" pitchFamily="18" charset="0"/>
              </a:rPr>
              <a:t>thêm chức quan Đồn Điền Sứ để tuyển mộ người đi khẩn hoang.</a:t>
            </a:r>
          </a:p>
          <a:p>
            <a:pPr eaLnBrk="1" hangingPunct="1">
              <a:buFontTx/>
              <a:buNone/>
            </a:pPr>
            <a:endParaRPr lang="en-US" altLang="en-US" b="1" smtClean="0">
              <a:solidFill>
                <a:srgbClr val="0070C0"/>
              </a:solidFill>
              <a:latin typeface="Times New Roman" pitchFamily="18" charset="0"/>
              <a:cs typeface="Times New Roman" pitchFamily="18" charset="0"/>
            </a:endParaRPr>
          </a:p>
          <a:p>
            <a:pPr eaLnBrk="1" hangingPunct="1"/>
            <a:endParaRPr lang="en-US" altLang="en-US" b="1" smtClean="0">
              <a:solidFill>
                <a:srgbClr val="0070C0"/>
              </a:solidFill>
              <a:latin typeface="Times New Roman" pitchFamily="18" charset="0"/>
              <a:cs typeface="Times New Roman" pitchFamily="18" charset="0"/>
            </a:endParaRPr>
          </a:p>
        </p:txBody>
      </p:sp>
      <p:sp>
        <p:nvSpPr>
          <p:cNvPr id="4101" name="Rectangle 7"/>
          <p:cNvSpPr>
            <a:spLocks noChangeArrowheads="1"/>
          </p:cNvSpPr>
          <p:nvPr/>
        </p:nvSpPr>
        <p:spPr bwMode="auto">
          <a:xfrm>
            <a:off x="685800" y="1524000"/>
            <a:ext cx="3429000" cy="519113"/>
          </a:xfrm>
          <a:prstGeom prst="rect">
            <a:avLst/>
          </a:prstGeom>
          <a:noFill/>
          <a:ln w="9525">
            <a:noFill/>
            <a:miter lim="800000"/>
            <a:headEnd/>
            <a:tailEnd/>
          </a:ln>
        </p:spPr>
        <p:txBody>
          <a:bodyPr>
            <a:spAutoFit/>
          </a:bodyPr>
          <a:lstStyle/>
          <a:p>
            <a:r>
              <a:rPr lang="en-US" altLang="en-US" sz="2800" u="sng" dirty="0" err="1" smtClean="0">
                <a:solidFill>
                  <a:srgbClr val="FF3300"/>
                </a:solidFill>
                <a:cs typeface="Times New Roman" pitchFamily="18" charset="0"/>
              </a:rPr>
              <a:t>Ôn</a:t>
            </a:r>
            <a:r>
              <a:rPr lang="en-US" altLang="en-US" sz="2800" u="sng" dirty="0" smtClean="0">
                <a:solidFill>
                  <a:srgbClr val="FF3300"/>
                </a:solidFill>
                <a:cs typeface="Times New Roman" pitchFamily="18" charset="0"/>
              </a:rPr>
              <a:t> </a:t>
            </a:r>
            <a:r>
              <a:rPr lang="en-US" altLang="en-US" sz="2800" u="sng" dirty="0" err="1" smtClean="0">
                <a:solidFill>
                  <a:srgbClr val="FF3300"/>
                </a:solidFill>
                <a:cs typeface="Times New Roman" pitchFamily="18" charset="0"/>
              </a:rPr>
              <a:t>bài</a:t>
            </a:r>
            <a:r>
              <a:rPr lang="en-US" altLang="en-US" sz="2800" u="sng" dirty="0" smtClean="0">
                <a:solidFill>
                  <a:srgbClr val="FF3300"/>
                </a:solidFill>
                <a:cs typeface="Times New Roman" pitchFamily="18" charset="0"/>
              </a:rPr>
              <a:t> </a:t>
            </a:r>
            <a:r>
              <a:rPr lang="en-US" altLang="en-US" sz="2800" u="sng" dirty="0" err="1">
                <a:solidFill>
                  <a:srgbClr val="FF3300"/>
                </a:solidFill>
                <a:cs typeface="Times New Roman" pitchFamily="18" charset="0"/>
              </a:rPr>
              <a:t>cũ</a:t>
            </a:r>
            <a:endParaRPr lang="en-GB" altLang="en-US" sz="2800" u="sng" dirty="0">
              <a:solidFill>
                <a:srgbClr val="FF3300"/>
              </a:solidFill>
              <a:cs typeface="Times New Roman" pitchFamily="18"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4" fill="hold" nodeType="clickEffect">
                                  <p:stCondLst>
                                    <p:cond delay="0"/>
                                  </p:stCondLst>
                                  <p:childTnLst>
                                    <p:set>
                                      <p:cBhvr>
                                        <p:cTn id="6" dur="1" fill="hold">
                                          <p:stCondLst>
                                            <p:cond delay="0"/>
                                          </p:stCondLst>
                                        </p:cTn>
                                        <p:tgtEl>
                                          <p:spTgt spid="51203">
                                            <p:txEl>
                                              <p:pRg st="0" end="0"/>
                                            </p:txEl>
                                          </p:spTgt>
                                        </p:tgtEl>
                                        <p:attrNameLst>
                                          <p:attrName>style.visibility</p:attrName>
                                        </p:attrNameLst>
                                      </p:cBhvr>
                                      <p:to>
                                        <p:strVal val="visible"/>
                                      </p:to>
                                    </p:set>
                                    <p:animEffect transition="in" filter="wheel(4)">
                                      <p:cBhvr>
                                        <p:cTn id="7" dur="2000"/>
                                        <p:tgtEl>
                                          <p:spTgt spid="5120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1" presetClass="entr" presetSubtype="4" fill="hold" nodeType="clickEffect">
                                  <p:stCondLst>
                                    <p:cond delay="0"/>
                                  </p:stCondLst>
                                  <p:childTnLst>
                                    <p:set>
                                      <p:cBhvr>
                                        <p:cTn id="11" dur="1" fill="hold">
                                          <p:stCondLst>
                                            <p:cond delay="0"/>
                                          </p:stCondLst>
                                        </p:cTn>
                                        <p:tgtEl>
                                          <p:spTgt spid="51203">
                                            <p:txEl>
                                              <p:pRg st="1" end="1"/>
                                            </p:txEl>
                                          </p:spTgt>
                                        </p:tgtEl>
                                        <p:attrNameLst>
                                          <p:attrName>style.visibility</p:attrName>
                                        </p:attrNameLst>
                                      </p:cBhvr>
                                      <p:to>
                                        <p:strVal val="visible"/>
                                      </p:to>
                                    </p:set>
                                    <p:animEffect transition="in" filter="wheel(4)">
                                      <p:cBhvr>
                                        <p:cTn id="12" dur="2000"/>
                                        <p:tgtEl>
                                          <p:spTgt spid="5120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1" presetClass="entr" presetSubtype="4" fill="hold" nodeType="clickEffect">
                                  <p:stCondLst>
                                    <p:cond delay="0"/>
                                  </p:stCondLst>
                                  <p:childTnLst>
                                    <p:set>
                                      <p:cBhvr>
                                        <p:cTn id="16" dur="1" fill="hold">
                                          <p:stCondLst>
                                            <p:cond delay="0"/>
                                          </p:stCondLst>
                                        </p:cTn>
                                        <p:tgtEl>
                                          <p:spTgt spid="51203">
                                            <p:txEl>
                                              <p:pRg st="2" end="2"/>
                                            </p:txEl>
                                          </p:spTgt>
                                        </p:tgtEl>
                                        <p:attrNameLst>
                                          <p:attrName>style.visibility</p:attrName>
                                        </p:attrNameLst>
                                      </p:cBhvr>
                                      <p:to>
                                        <p:strVal val="visible"/>
                                      </p:to>
                                    </p:set>
                                    <p:animEffect transition="in" filter="wheel(4)">
                                      <p:cBhvr>
                                        <p:cTn id="17" dur="2000"/>
                                        <p:tgtEl>
                                          <p:spTgt spid="5120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1"/>
          <p:cNvSpPr>
            <a:spLocks noChangeArrowheads="1"/>
          </p:cNvSpPr>
          <p:nvPr/>
        </p:nvSpPr>
        <p:spPr bwMode="auto">
          <a:xfrm>
            <a:off x="304800" y="1447800"/>
            <a:ext cx="6418263" cy="954088"/>
          </a:xfrm>
          <a:prstGeom prst="rect">
            <a:avLst/>
          </a:prstGeom>
          <a:noFill/>
          <a:ln w="9525">
            <a:noFill/>
            <a:miter lim="800000"/>
            <a:headEnd/>
            <a:tailEnd/>
          </a:ln>
        </p:spPr>
        <p:txBody>
          <a:bodyPr>
            <a:spAutoFit/>
          </a:bodyPr>
          <a:lstStyle/>
          <a:p>
            <a:r>
              <a:rPr lang="en-US" altLang="en-US" sz="2800">
                <a:latin typeface="VNI-Times" pitchFamily="2" charset="0"/>
              </a:rPr>
              <a:t>2. </a:t>
            </a:r>
            <a:r>
              <a:rPr lang="en-US" altLang="en-US" sz="2800">
                <a:cs typeface="Times New Roman" pitchFamily="18" charset="0"/>
              </a:rPr>
              <a:t>Nhà Trần tổ chức đắp đê chống lũ lụt.</a:t>
            </a:r>
          </a:p>
          <a:p>
            <a:endParaRPr lang="en-US" altLang="en-US" sz="2800"/>
          </a:p>
        </p:txBody>
      </p:sp>
      <p:sp>
        <p:nvSpPr>
          <p:cNvPr id="23556" name="Rectangle 4"/>
          <p:cNvSpPr>
            <a:spLocks noChangeArrowheads="1"/>
          </p:cNvSpPr>
          <p:nvPr/>
        </p:nvSpPr>
        <p:spPr bwMode="auto">
          <a:xfrm>
            <a:off x="533400" y="1997075"/>
            <a:ext cx="7467600" cy="3416300"/>
          </a:xfrm>
          <a:prstGeom prst="rect">
            <a:avLst/>
          </a:prstGeom>
          <a:noFill/>
          <a:ln w="9525">
            <a:noFill/>
            <a:miter lim="800000"/>
            <a:headEnd/>
            <a:tailEnd/>
          </a:ln>
        </p:spPr>
        <p:txBody>
          <a:bodyPr>
            <a:spAutoFit/>
          </a:bodyPr>
          <a:lstStyle/>
          <a:p>
            <a:r>
              <a:rPr lang="en-US" altLang="en-US" sz="2400">
                <a:solidFill>
                  <a:srgbClr val="0070C0"/>
                </a:solidFill>
                <a:cs typeface="Times New Roman" pitchFamily="18" charset="0"/>
              </a:rPr>
              <a:t>- Đã lập Hà Đê Sứ  để trông coi việc đắp đê và bảo vệ đê.</a:t>
            </a:r>
          </a:p>
          <a:p>
            <a:r>
              <a:rPr lang="en-US" altLang="en-US" sz="2400">
                <a:solidFill>
                  <a:srgbClr val="0070C0"/>
                </a:solidFill>
                <a:cs typeface="Times New Roman" pitchFamily="18" charset="0"/>
              </a:rPr>
              <a:t>- Năm 1248 nhân dân cả nước được lệnh mở rộng vịêc đắp đê suốt từ đầu nguồn các con sông lớn cho đến cửa biển.</a:t>
            </a:r>
          </a:p>
          <a:p>
            <a:r>
              <a:rPr lang="en-US" altLang="en-US" sz="2400">
                <a:solidFill>
                  <a:srgbClr val="0070C0"/>
                </a:solidFill>
                <a:cs typeface="Times New Roman" pitchFamily="18" charset="0"/>
              </a:rPr>
              <a:t>-Khi có lũ lụt tất cả mọi người không phân biết trai, gái giàu nghèo đều phải tham gia bảo vệ đê.</a:t>
            </a:r>
          </a:p>
          <a:p>
            <a:r>
              <a:rPr lang="en-US" altLang="en-US" sz="2400">
                <a:solidFill>
                  <a:srgbClr val="0070C0"/>
                </a:solidFill>
                <a:cs typeface="Times New Roman" pitchFamily="18" charset="0"/>
              </a:rPr>
              <a:t>- Các vua nnha2 trần có khi tự mình trông nom việc đắp đê.</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9" name="Rectangle 5"/>
          <p:cNvSpPr>
            <a:spLocks noChangeArrowheads="1"/>
          </p:cNvSpPr>
          <p:nvPr/>
        </p:nvSpPr>
        <p:spPr bwMode="auto">
          <a:xfrm>
            <a:off x="152400" y="4038600"/>
            <a:ext cx="6764338" cy="523875"/>
          </a:xfrm>
          <a:prstGeom prst="rect">
            <a:avLst/>
          </a:prstGeom>
          <a:noFill/>
          <a:ln w="9525">
            <a:noFill/>
            <a:miter lim="800000"/>
            <a:headEnd/>
            <a:tailEnd/>
          </a:ln>
        </p:spPr>
        <p:txBody>
          <a:bodyPr>
            <a:spAutoFit/>
          </a:bodyPr>
          <a:lstStyle/>
          <a:p>
            <a:r>
              <a:rPr lang="en-US" altLang="en-US" sz="2800">
                <a:solidFill>
                  <a:schemeClr val="tx2"/>
                </a:solidFill>
                <a:latin typeface="VNI-Times" pitchFamily="2" charset="0"/>
              </a:rPr>
              <a:t>3. </a:t>
            </a:r>
            <a:r>
              <a:rPr lang="en-US" altLang="en-US" sz="2800">
                <a:solidFill>
                  <a:schemeClr val="tx2"/>
                </a:solidFill>
                <a:cs typeface="Times New Roman" pitchFamily="18" charset="0"/>
              </a:rPr>
              <a:t>Kết quả công việc đắp đê của nhà Trần</a:t>
            </a:r>
            <a:r>
              <a:rPr lang="en-US" altLang="en-US" sz="2800">
                <a:solidFill>
                  <a:schemeClr val="tx2"/>
                </a:solidFill>
                <a:latin typeface="VNI-Times" pitchFamily="2" charset="0"/>
              </a:rPr>
              <a:t>.</a:t>
            </a:r>
          </a:p>
        </p:txBody>
      </p:sp>
      <p:sp>
        <p:nvSpPr>
          <p:cNvPr id="24580" name="Rectangle 4"/>
          <p:cNvSpPr>
            <a:spLocks noChangeArrowheads="1"/>
          </p:cNvSpPr>
          <p:nvPr/>
        </p:nvSpPr>
        <p:spPr bwMode="auto">
          <a:xfrm>
            <a:off x="228600" y="3048000"/>
            <a:ext cx="6415088" cy="523875"/>
          </a:xfrm>
          <a:prstGeom prst="rect">
            <a:avLst/>
          </a:prstGeom>
          <a:noFill/>
          <a:ln w="9525">
            <a:noFill/>
            <a:miter lim="800000"/>
            <a:headEnd/>
            <a:tailEnd/>
          </a:ln>
        </p:spPr>
        <p:txBody>
          <a:bodyPr>
            <a:spAutoFit/>
          </a:bodyPr>
          <a:lstStyle/>
          <a:p>
            <a:r>
              <a:rPr lang="en-US" altLang="en-US" sz="2800">
                <a:latin typeface="VNI-Times" pitchFamily="2" charset="0"/>
              </a:rPr>
              <a:t>2</a:t>
            </a:r>
            <a:r>
              <a:rPr lang="en-US" altLang="en-US">
                <a:latin typeface="VNI-Times" pitchFamily="2" charset="0"/>
              </a:rPr>
              <a:t>. </a:t>
            </a:r>
            <a:r>
              <a:rPr lang="en-US" altLang="en-US" sz="2800">
                <a:cs typeface="Times New Roman" pitchFamily="18" charset="0"/>
              </a:rPr>
              <a:t>Nhà Trần tổ chức đắp đê chống lũ lụt</a:t>
            </a:r>
            <a:r>
              <a:rPr lang="en-US" altLang="en-US">
                <a:cs typeface="Times New Roman" pitchFamily="18" charset="0"/>
              </a:rPr>
              <a:t>.</a:t>
            </a:r>
          </a:p>
        </p:txBody>
      </p:sp>
      <p:sp>
        <p:nvSpPr>
          <p:cNvPr id="24581" name="Rectangle 4"/>
          <p:cNvSpPr>
            <a:spLocks noChangeArrowheads="1"/>
          </p:cNvSpPr>
          <p:nvPr/>
        </p:nvSpPr>
        <p:spPr bwMode="auto">
          <a:xfrm>
            <a:off x="0" y="1905000"/>
            <a:ext cx="9144000" cy="954088"/>
          </a:xfrm>
          <a:prstGeom prst="rect">
            <a:avLst/>
          </a:prstGeom>
          <a:noFill/>
          <a:ln w="9525">
            <a:noFill/>
            <a:miter lim="800000"/>
            <a:headEnd/>
            <a:tailEnd/>
          </a:ln>
        </p:spPr>
        <p:txBody>
          <a:bodyPr>
            <a:spAutoFit/>
          </a:bodyPr>
          <a:lstStyle/>
          <a:p>
            <a:endParaRPr lang="en-US" altLang="en-US" sz="2800">
              <a:cs typeface="Times New Roman" pitchFamily="18" charset="0"/>
            </a:endParaRPr>
          </a:p>
          <a:p>
            <a:endParaRPr lang="en-US" altLang="en-US" sz="2800">
              <a:solidFill>
                <a:schemeClr val="tx2"/>
              </a:solidFill>
              <a:latin typeface="VNI-Times" pitchFamily="2" charset="0"/>
            </a:endParaRPr>
          </a:p>
        </p:txBody>
      </p:sp>
      <p:sp>
        <p:nvSpPr>
          <p:cNvPr id="24582" name="Rectangle 7"/>
          <p:cNvSpPr>
            <a:spLocks noChangeArrowheads="1"/>
          </p:cNvSpPr>
          <p:nvPr/>
        </p:nvSpPr>
        <p:spPr bwMode="auto">
          <a:xfrm>
            <a:off x="304800" y="1752600"/>
            <a:ext cx="8305800" cy="954088"/>
          </a:xfrm>
          <a:prstGeom prst="rect">
            <a:avLst/>
          </a:prstGeom>
          <a:noFill/>
          <a:ln w="9525">
            <a:noFill/>
            <a:miter lim="800000"/>
            <a:headEnd/>
            <a:tailEnd/>
          </a:ln>
        </p:spPr>
        <p:txBody>
          <a:bodyPr>
            <a:spAutoFit/>
          </a:bodyPr>
          <a:lstStyle/>
          <a:p>
            <a:r>
              <a:rPr lang="en-US" altLang="en-US" sz="2800">
                <a:cs typeface="Times New Roman" pitchFamily="18" charset="0"/>
              </a:rPr>
              <a:t>1. Điều kiện nước ta và truyền thống chống lụt của nhân dân ta.</a:t>
            </a:r>
            <a:endParaRPr lang="en-US" altLang="en-US"/>
          </a:p>
        </p:txBody>
      </p:sp>
    </p:spTree>
  </p:cSld>
  <p:clrMapOvr>
    <a:masterClrMapping/>
  </p:clrMapOvr>
  <p:transition>
    <p:strips dir="l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41989">
                                            <p:txEl>
                                              <p:pRg st="0" end="0"/>
                                            </p:txEl>
                                          </p:spTgt>
                                        </p:tgtEl>
                                        <p:attrNameLst>
                                          <p:attrName>style.visibility</p:attrName>
                                        </p:attrNameLst>
                                      </p:cBhvr>
                                      <p:to>
                                        <p:strVal val="visible"/>
                                      </p:to>
                                    </p:set>
                                    <p:animEffect transition="in" filter="blinds(horizontal)">
                                      <p:cBhvr>
                                        <p:cTn id="7" dur="500"/>
                                        <p:tgtEl>
                                          <p:spTgt spid="4198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4"/>
          <p:cNvSpPr>
            <a:spLocks noChangeArrowheads="1"/>
          </p:cNvSpPr>
          <p:nvPr/>
        </p:nvSpPr>
        <p:spPr bwMode="auto">
          <a:xfrm>
            <a:off x="685800" y="2743200"/>
            <a:ext cx="7848600" cy="830263"/>
          </a:xfrm>
          <a:prstGeom prst="rect">
            <a:avLst/>
          </a:prstGeom>
          <a:noFill/>
          <a:ln w="9525">
            <a:noFill/>
            <a:miter lim="800000"/>
            <a:headEnd/>
            <a:tailEnd/>
          </a:ln>
        </p:spPr>
        <p:txBody>
          <a:bodyPr>
            <a:spAutoFit/>
          </a:bodyPr>
          <a:lstStyle/>
          <a:p>
            <a:r>
              <a:rPr lang="en-US" altLang="en-US" sz="2400">
                <a:solidFill>
                  <a:srgbClr val="0070C0"/>
                </a:solidFill>
                <a:latin typeface="VNI-Times" pitchFamily="2" charset="0"/>
              </a:rPr>
              <a:t>- 1 HS </a:t>
            </a:r>
            <a:r>
              <a:rPr lang="en-US" altLang="en-US" sz="2400">
                <a:solidFill>
                  <a:srgbClr val="0070C0"/>
                </a:solidFill>
                <a:cs typeface="Times New Roman" pitchFamily="18" charset="0"/>
              </a:rPr>
              <a:t>đọc thông tin SGK trang 39 từ : Đến thời  nhà Trần ……….nông nghiệp phát triển. </a:t>
            </a:r>
          </a:p>
        </p:txBody>
      </p:sp>
      <p:sp>
        <p:nvSpPr>
          <p:cNvPr id="25604" name="Rectangle 4"/>
          <p:cNvSpPr>
            <a:spLocks noChangeArrowheads="1"/>
          </p:cNvSpPr>
          <p:nvPr/>
        </p:nvSpPr>
        <p:spPr bwMode="auto">
          <a:xfrm>
            <a:off x="685800" y="1905000"/>
            <a:ext cx="6934200" cy="523875"/>
          </a:xfrm>
          <a:prstGeom prst="rect">
            <a:avLst/>
          </a:prstGeom>
          <a:noFill/>
          <a:ln w="9525">
            <a:noFill/>
            <a:miter lim="800000"/>
            <a:headEnd/>
            <a:tailEnd/>
          </a:ln>
        </p:spPr>
        <p:txBody>
          <a:bodyPr>
            <a:spAutoFit/>
          </a:bodyPr>
          <a:lstStyle/>
          <a:p>
            <a:r>
              <a:rPr lang="en-US" altLang="en-US" sz="2800">
                <a:solidFill>
                  <a:schemeClr val="tx2"/>
                </a:solidFill>
                <a:cs typeface="Times New Roman" pitchFamily="18" charset="0"/>
              </a:rPr>
              <a:t>3. Kết quả công việc đắp đê của nhà Trần.</a:t>
            </a:r>
          </a:p>
        </p:txBody>
      </p:sp>
    </p:spTree>
  </p:cSld>
  <p:clrMapOvr>
    <a:masterClrMapping/>
  </p:clrMapOvr>
  <p:transition>
    <p:blinds dir="vert"/>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1"/>
          <p:cNvSpPr>
            <a:spLocks noChangeArrowheads="1"/>
          </p:cNvSpPr>
          <p:nvPr/>
        </p:nvSpPr>
        <p:spPr bwMode="auto">
          <a:xfrm>
            <a:off x="990600" y="2819400"/>
            <a:ext cx="6858000" cy="387350"/>
          </a:xfrm>
          <a:prstGeom prst="rect">
            <a:avLst/>
          </a:prstGeom>
          <a:noFill/>
          <a:ln w="9525">
            <a:noFill/>
            <a:miter lim="800000"/>
            <a:headEnd/>
            <a:tailEnd/>
          </a:ln>
        </p:spPr>
        <p:txBody>
          <a:bodyPr>
            <a:spAutoFit/>
          </a:bodyPr>
          <a:lstStyle/>
          <a:p>
            <a:pPr>
              <a:lnSpc>
                <a:spcPct val="80000"/>
              </a:lnSpc>
            </a:pPr>
            <a:r>
              <a:rPr lang="en-US" altLang="en-US" sz="2400">
                <a:solidFill>
                  <a:srgbClr val="FF3300"/>
                </a:solidFill>
                <a:latin typeface="VNI-Times" pitchFamily="2" charset="0"/>
              </a:rPr>
              <a:t>Thảo luận </a:t>
            </a:r>
            <a:r>
              <a:rPr lang="en-US" altLang="en-US" sz="2400">
                <a:solidFill>
                  <a:srgbClr val="FF3300"/>
                </a:solidFill>
                <a:cs typeface="Times New Roman" pitchFamily="18" charset="0"/>
              </a:rPr>
              <a:t>nhóm</a:t>
            </a:r>
            <a:r>
              <a:rPr lang="en-US" altLang="en-US" sz="2400">
                <a:solidFill>
                  <a:srgbClr val="FF3300"/>
                </a:solidFill>
                <a:latin typeface="VNI-Times" pitchFamily="2" charset="0"/>
              </a:rPr>
              <a:t>  2ø ( 3 </a:t>
            </a:r>
            <a:r>
              <a:rPr lang="en-US" altLang="en-US" sz="2400">
                <a:solidFill>
                  <a:srgbClr val="FF3300"/>
                </a:solidFill>
                <a:cs typeface="Times New Roman" pitchFamily="18" charset="0"/>
              </a:rPr>
              <a:t>phút</a:t>
            </a:r>
            <a:r>
              <a:rPr lang="en-US" altLang="en-US" sz="2400">
                <a:solidFill>
                  <a:srgbClr val="FF3300"/>
                </a:solidFill>
                <a:latin typeface="VNI-Times" pitchFamily="2" charset="0"/>
              </a:rPr>
              <a:t>) traû lôøi caâu hỏi.</a:t>
            </a:r>
          </a:p>
        </p:txBody>
      </p:sp>
      <p:sp>
        <p:nvSpPr>
          <p:cNvPr id="26628" name="Rectangle 4"/>
          <p:cNvSpPr>
            <a:spLocks noChangeArrowheads="1"/>
          </p:cNvSpPr>
          <p:nvPr/>
        </p:nvSpPr>
        <p:spPr bwMode="auto">
          <a:xfrm>
            <a:off x="228600" y="3429000"/>
            <a:ext cx="8686800" cy="387350"/>
          </a:xfrm>
          <a:prstGeom prst="rect">
            <a:avLst/>
          </a:prstGeom>
          <a:noFill/>
          <a:ln w="9525">
            <a:noFill/>
            <a:miter lim="800000"/>
            <a:headEnd/>
            <a:tailEnd/>
          </a:ln>
        </p:spPr>
        <p:txBody>
          <a:bodyPr>
            <a:spAutoFit/>
          </a:bodyPr>
          <a:lstStyle/>
          <a:p>
            <a:pPr>
              <a:lnSpc>
                <a:spcPct val="80000"/>
              </a:lnSpc>
            </a:pPr>
            <a:r>
              <a:rPr lang="en-US" altLang="en-US" sz="2400">
                <a:solidFill>
                  <a:srgbClr val="0070C0"/>
                </a:solidFill>
                <a:cs typeface="Times New Roman" pitchFamily="18" charset="0"/>
              </a:rPr>
              <a:t>1. Nhà trần đã thu được kết quả như thế nào trong việc đắp đê?</a:t>
            </a:r>
          </a:p>
        </p:txBody>
      </p:sp>
      <p:sp>
        <p:nvSpPr>
          <p:cNvPr id="26629" name="Rectangle 5"/>
          <p:cNvSpPr>
            <a:spLocks noChangeArrowheads="1"/>
          </p:cNvSpPr>
          <p:nvPr/>
        </p:nvSpPr>
        <p:spPr bwMode="auto">
          <a:xfrm>
            <a:off x="228600" y="4114800"/>
            <a:ext cx="8458200" cy="830263"/>
          </a:xfrm>
          <a:prstGeom prst="rect">
            <a:avLst/>
          </a:prstGeom>
          <a:noFill/>
          <a:ln w="9525">
            <a:noFill/>
            <a:miter lim="800000"/>
            <a:headEnd/>
            <a:tailEnd/>
          </a:ln>
        </p:spPr>
        <p:txBody>
          <a:bodyPr>
            <a:spAutoFit/>
          </a:bodyPr>
          <a:lstStyle/>
          <a:p>
            <a:r>
              <a:rPr lang="en-US" altLang="en-US" sz="2400">
                <a:solidFill>
                  <a:srgbClr val="0070C0"/>
                </a:solidFill>
                <a:latin typeface="VNI-Times" pitchFamily="2" charset="0"/>
              </a:rPr>
              <a:t>2.Hệ </a:t>
            </a:r>
            <a:r>
              <a:rPr lang="en-US" altLang="en-US" sz="2400">
                <a:solidFill>
                  <a:srgbClr val="0070C0"/>
                </a:solidFill>
                <a:cs typeface="Times New Roman" pitchFamily="18" charset="0"/>
              </a:rPr>
              <a:t>thống đê điều đã giúp gì cho sản suất và đời sống nhân dân </a:t>
            </a:r>
            <a:r>
              <a:rPr lang="en-US" altLang="en-US" sz="2400">
                <a:solidFill>
                  <a:srgbClr val="0070C0"/>
                </a:solidFill>
                <a:latin typeface="VNI-Times" pitchFamily="2" charset="0"/>
              </a:rPr>
              <a:t>ta ?</a:t>
            </a:r>
            <a:endParaRPr lang="en-US" altLang="en-US" sz="2400">
              <a:solidFill>
                <a:srgbClr val="0070C0"/>
              </a:solidFill>
            </a:endParaRPr>
          </a:p>
        </p:txBody>
      </p:sp>
      <p:sp>
        <p:nvSpPr>
          <p:cNvPr id="26630" name="Rectangle 6"/>
          <p:cNvSpPr>
            <a:spLocks noChangeArrowheads="1"/>
          </p:cNvSpPr>
          <p:nvPr/>
        </p:nvSpPr>
        <p:spPr bwMode="auto">
          <a:xfrm>
            <a:off x="228600" y="1981200"/>
            <a:ext cx="7467600" cy="523875"/>
          </a:xfrm>
          <a:prstGeom prst="rect">
            <a:avLst/>
          </a:prstGeom>
          <a:noFill/>
          <a:ln w="9525">
            <a:noFill/>
            <a:miter lim="800000"/>
            <a:headEnd/>
            <a:tailEnd/>
          </a:ln>
        </p:spPr>
        <p:txBody>
          <a:bodyPr>
            <a:spAutoFit/>
          </a:bodyPr>
          <a:lstStyle/>
          <a:p>
            <a:r>
              <a:rPr lang="en-US" altLang="en-US" sz="2800">
                <a:solidFill>
                  <a:schemeClr val="tx2"/>
                </a:solidFill>
                <a:latin typeface="VNI-Times" pitchFamily="2" charset="0"/>
              </a:rPr>
              <a:t>3. </a:t>
            </a:r>
            <a:r>
              <a:rPr lang="en-US" altLang="en-US" sz="2800">
                <a:solidFill>
                  <a:schemeClr val="tx2"/>
                </a:solidFill>
                <a:cs typeface="Times New Roman" pitchFamily="18" charset="0"/>
              </a:rPr>
              <a:t>Kết quả công việc đắp đê của nhà Trần</a:t>
            </a:r>
            <a:r>
              <a:rPr lang="en-US" altLang="en-US" sz="2800">
                <a:solidFill>
                  <a:schemeClr val="tx2"/>
                </a:solidFill>
                <a:latin typeface="VNI-Times" pitchFamily="2" charset="0"/>
              </a:rPr>
              <a:t>.</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Rectangle 3"/>
          <p:cNvSpPr>
            <a:spLocks noGrp="1" noChangeArrowheads="1"/>
          </p:cNvSpPr>
          <p:nvPr>
            <p:ph type="body" idx="1"/>
          </p:nvPr>
        </p:nvSpPr>
        <p:spPr>
          <a:xfrm>
            <a:off x="228600" y="3276600"/>
            <a:ext cx="8458200" cy="609600"/>
          </a:xfrm>
        </p:spPr>
        <p:txBody>
          <a:bodyPr/>
          <a:lstStyle/>
          <a:p>
            <a:pPr eaLnBrk="1" hangingPunct="1">
              <a:lnSpc>
                <a:spcPct val="90000"/>
              </a:lnSpc>
              <a:buFontTx/>
              <a:buNone/>
            </a:pPr>
            <a:r>
              <a:rPr lang="en-US" altLang="en-US" sz="2400" smtClean="0">
                <a:solidFill>
                  <a:srgbClr val="C00000"/>
                </a:solidFill>
                <a:latin typeface="Times New Roman" pitchFamily="18" charset="0"/>
                <a:cs typeface="Times New Roman" pitchFamily="18" charset="0"/>
              </a:rPr>
              <a:t>- Hệ thống đê đã hình thành dọc theo sông Hồng và các sông lớn khác ở đồng bằng Bắc Bộ và Bắc Trung Bộ.</a:t>
            </a:r>
          </a:p>
          <a:p>
            <a:pPr eaLnBrk="1" hangingPunct="1">
              <a:lnSpc>
                <a:spcPct val="90000"/>
              </a:lnSpc>
            </a:pPr>
            <a:endParaRPr lang="en-US" altLang="en-US" smtClean="0"/>
          </a:p>
        </p:txBody>
      </p:sp>
      <p:sp>
        <p:nvSpPr>
          <p:cNvPr id="27652" name="Rectangle 4"/>
          <p:cNvSpPr>
            <a:spLocks noChangeArrowheads="1"/>
          </p:cNvSpPr>
          <p:nvPr/>
        </p:nvSpPr>
        <p:spPr bwMode="auto">
          <a:xfrm>
            <a:off x="304800" y="1600200"/>
            <a:ext cx="7239000" cy="523875"/>
          </a:xfrm>
          <a:prstGeom prst="rect">
            <a:avLst/>
          </a:prstGeom>
          <a:noFill/>
          <a:ln w="9525">
            <a:noFill/>
            <a:miter lim="800000"/>
            <a:headEnd/>
            <a:tailEnd/>
          </a:ln>
        </p:spPr>
        <p:txBody>
          <a:bodyPr>
            <a:spAutoFit/>
          </a:bodyPr>
          <a:lstStyle/>
          <a:p>
            <a:r>
              <a:rPr lang="en-US" altLang="en-US" sz="2800">
                <a:solidFill>
                  <a:schemeClr val="tx2"/>
                </a:solidFill>
                <a:cs typeface="Times New Roman" pitchFamily="18" charset="0"/>
              </a:rPr>
              <a:t>3. Kết quả công việc đắp đê của nhà trần.</a:t>
            </a:r>
          </a:p>
        </p:txBody>
      </p:sp>
      <p:sp>
        <p:nvSpPr>
          <p:cNvPr id="27653" name="Rectangle 5"/>
          <p:cNvSpPr>
            <a:spLocks noChangeArrowheads="1"/>
          </p:cNvSpPr>
          <p:nvPr/>
        </p:nvSpPr>
        <p:spPr bwMode="auto">
          <a:xfrm>
            <a:off x="0" y="2667000"/>
            <a:ext cx="8839200" cy="457200"/>
          </a:xfrm>
          <a:prstGeom prst="rect">
            <a:avLst/>
          </a:prstGeom>
          <a:noFill/>
          <a:ln w="9525">
            <a:noFill/>
            <a:miter lim="800000"/>
            <a:headEnd/>
            <a:tailEnd/>
          </a:ln>
        </p:spPr>
        <p:txBody>
          <a:bodyPr>
            <a:spAutoFit/>
          </a:bodyPr>
          <a:lstStyle/>
          <a:p>
            <a:r>
              <a:rPr lang="en-US" altLang="en-US" sz="2400">
                <a:solidFill>
                  <a:srgbClr val="0070C0"/>
                </a:solidFill>
                <a:latin typeface="VNI-Times" pitchFamily="2" charset="0"/>
              </a:rPr>
              <a:t>1</a:t>
            </a:r>
            <a:r>
              <a:rPr lang="en-US" altLang="en-US" sz="2400">
                <a:solidFill>
                  <a:srgbClr val="0070C0"/>
                </a:solidFill>
                <a:latin typeface="VNI-Times" pitchFamily="2" charset="0"/>
                <a:cs typeface="Times New Roman" pitchFamily="18" charset="0"/>
              </a:rPr>
              <a:t>)</a:t>
            </a:r>
            <a:r>
              <a:rPr lang="en-US" altLang="en-US" sz="2400">
                <a:solidFill>
                  <a:srgbClr val="0070C0"/>
                </a:solidFill>
                <a:cs typeface="Times New Roman" pitchFamily="18" charset="0"/>
              </a:rPr>
              <a:t> Nhà trần đã thu được kết quả như thế nào trong việc đắp đê?</a:t>
            </a:r>
            <a:endParaRPr lang="en-US" altLang="en-US" sz="2400"/>
          </a:p>
        </p:txBody>
      </p:sp>
      <p:sp>
        <p:nvSpPr>
          <p:cNvPr id="27654" name="Rectangle 6"/>
          <p:cNvSpPr>
            <a:spLocks noChangeArrowheads="1"/>
          </p:cNvSpPr>
          <p:nvPr/>
        </p:nvSpPr>
        <p:spPr bwMode="auto">
          <a:xfrm>
            <a:off x="228600" y="4114800"/>
            <a:ext cx="8686800" cy="830263"/>
          </a:xfrm>
          <a:prstGeom prst="rect">
            <a:avLst/>
          </a:prstGeom>
          <a:noFill/>
          <a:ln w="9525">
            <a:noFill/>
            <a:miter lim="800000"/>
            <a:headEnd/>
            <a:tailEnd/>
          </a:ln>
        </p:spPr>
        <p:txBody>
          <a:bodyPr>
            <a:spAutoFit/>
          </a:bodyPr>
          <a:lstStyle/>
          <a:p>
            <a:r>
              <a:rPr lang="en-US" altLang="en-US" sz="2400">
                <a:solidFill>
                  <a:srgbClr val="0070C0"/>
                </a:solidFill>
                <a:latin typeface="VNI-Times" pitchFamily="2" charset="0"/>
              </a:rPr>
              <a:t>2) Hệ </a:t>
            </a:r>
            <a:r>
              <a:rPr lang="en-US" altLang="en-US" sz="2400">
                <a:solidFill>
                  <a:srgbClr val="0070C0"/>
                </a:solidFill>
                <a:cs typeface="Times New Roman" pitchFamily="18" charset="0"/>
              </a:rPr>
              <a:t>thống đê điều đã giúp gì cho sản suất và đời sống nhân dân </a:t>
            </a:r>
            <a:r>
              <a:rPr lang="en-US" altLang="en-US" sz="2400">
                <a:solidFill>
                  <a:srgbClr val="0070C0"/>
                </a:solidFill>
                <a:latin typeface="VNI-Times" pitchFamily="2" charset="0"/>
              </a:rPr>
              <a:t>ta ?</a:t>
            </a:r>
            <a:endParaRPr lang="en-US" altLang="en-US" sz="2400">
              <a:solidFill>
                <a:srgbClr val="0070C0"/>
              </a:solidFill>
            </a:endParaRPr>
          </a:p>
        </p:txBody>
      </p:sp>
      <p:sp>
        <p:nvSpPr>
          <p:cNvPr id="27655" name="Rectangle 7"/>
          <p:cNvSpPr>
            <a:spLocks noChangeArrowheads="1"/>
          </p:cNvSpPr>
          <p:nvPr/>
        </p:nvSpPr>
        <p:spPr bwMode="auto">
          <a:xfrm>
            <a:off x="381000" y="5105400"/>
            <a:ext cx="8610600" cy="830263"/>
          </a:xfrm>
          <a:prstGeom prst="rect">
            <a:avLst/>
          </a:prstGeom>
          <a:noFill/>
          <a:ln w="9525">
            <a:noFill/>
            <a:miter lim="800000"/>
            <a:headEnd/>
            <a:tailEnd/>
          </a:ln>
        </p:spPr>
        <p:txBody>
          <a:bodyPr>
            <a:spAutoFit/>
          </a:bodyPr>
          <a:lstStyle/>
          <a:p>
            <a:pPr>
              <a:buFontTx/>
              <a:buChar char="-"/>
            </a:pPr>
            <a:r>
              <a:rPr lang="en-US" altLang="en-US" sz="2400" b="0">
                <a:solidFill>
                  <a:srgbClr val="C00000"/>
                </a:solidFill>
                <a:cs typeface="Times New Roman" pitchFamily="18" charset="0"/>
              </a:rPr>
              <a:t>Hệ thống đê điều này đã góp phần giúp cho nông nghiệp phát triển,</a:t>
            </a:r>
          </a:p>
          <a:p>
            <a:r>
              <a:rPr lang="en-US" altLang="en-US" sz="2400" b="0">
                <a:solidFill>
                  <a:srgbClr val="C00000"/>
                </a:solidFill>
                <a:cs typeface="Times New Roman" pitchFamily="18" charset="0"/>
              </a:rPr>
              <a:t>đời sống nhân dân ấm no.</a:t>
            </a:r>
          </a:p>
        </p:txBody>
      </p:sp>
      <p:sp>
        <p:nvSpPr>
          <p:cNvPr id="9" name="AutoShape 4"/>
          <p:cNvSpPr>
            <a:spLocks noChangeArrowheads="1"/>
          </p:cNvSpPr>
          <p:nvPr>
            <p:custDataLst>
              <p:tags r:id="rId1"/>
            </p:custDataLst>
          </p:nvPr>
        </p:nvSpPr>
        <p:spPr bwMode="gray">
          <a:xfrm>
            <a:off x="4724400" y="2057400"/>
            <a:ext cx="4114800" cy="533400"/>
          </a:xfrm>
          <a:prstGeom prst="roundRect">
            <a:avLst>
              <a:gd name="adj" fmla="val 50000"/>
            </a:avLst>
          </a:prstGeom>
          <a:solidFill>
            <a:srgbClr val="CCFFFF"/>
          </a:solidFill>
          <a:ln w="38100" algn="ctr">
            <a:solidFill>
              <a:schemeClr val="tx2"/>
            </a:solidFill>
            <a:round/>
            <a:headEnd/>
            <a:tailEnd/>
          </a:ln>
          <a:effectLst>
            <a:outerShdw dist="63500" dir="3187806" algn="ctr" rotWithShape="0">
              <a:srgbClr val="001D3A"/>
            </a:outerShdw>
          </a:effectLst>
        </p:spPr>
        <p:txBody>
          <a:bodyPr/>
          <a:lstStyle/>
          <a:p>
            <a:pPr marL="342900" indent="-342900" algn="ctr">
              <a:lnSpc>
                <a:spcPct val="90000"/>
              </a:lnSpc>
              <a:defRPr/>
            </a:pPr>
            <a:r>
              <a:rPr lang="en-US" sz="2400" dirty="0" err="1">
                <a:solidFill>
                  <a:srgbClr val="FFC000"/>
                </a:solidFill>
                <a:effectLst>
                  <a:outerShdw blurRad="38100" dist="38100" dir="2700000" algn="tl">
                    <a:srgbClr val="000000"/>
                  </a:outerShdw>
                </a:effectLst>
              </a:rPr>
              <a:t>Đại</a:t>
            </a:r>
            <a:r>
              <a:rPr lang="en-US" sz="2400" dirty="0">
                <a:solidFill>
                  <a:srgbClr val="FFC000"/>
                </a:solidFill>
                <a:effectLst>
                  <a:outerShdw blurRad="38100" dist="38100" dir="2700000" algn="tl">
                    <a:srgbClr val="000000"/>
                  </a:outerShdw>
                </a:effectLst>
              </a:rPr>
              <a:t> </a:t>
            </a:r>
            <a:r>
              <a:rPr lang="en-US" sz="2400" dirty="0" err="1">
                <a:solidFill>
                  <a:srgbClr val="FFC000"/>
                </a:solidFill>
                <a:effectLst>
                  <a:outerShdw blurRad="38100" dist="38100" dir="2700000" algn="tl">
                    <a:srgbClr val="000000"/>
                  </a:outerShdw>
                </a:effectLst>
              </a:rPr>
              <a:t>diện</a:t>
            </a:r>
            <a:r>
              <a:rPr lang="en-US" sz="2400" dirty="0">
                <a:solidFill>
                  <a:srgbClr val="FFC000"/>
                </a:solidFill>
                <a:effectLst>
                  <a:outerShdw blurRad="38100" dist="38100" dir="2700000" algn="tl">
                    <a:srgbClr val="000000"/>
                  </a:outerShdw>
                </a:effectLst>
              </a:rPr>
              <a:t> </a:t>
            </a:r>
            <a:r>
              <a:rPr lang="en-US" sz="2400" dirty="0" err="1">
                <a:solidFill>
                  <a:srgbClr val="FFC000"/>
                </a:solidFill>
                <a:effectLst>
                  <a:outerShdw blurRad="38100" dist="38100" dir="2700000" algn="tl">
                    <a:srgbClr val="000000"/>
                  </a:outerShdw>
                </a:effectLst>
              </a:rPr>
              <a:t>các</a:t>
            </a:r>
            <a:r>
              <a:rPr lang="en-US" sz="2400" dirty="0">
                <a:solidFill>
                  <a:srgbClr val="FFC000"/>
                </a:solidFill>
                <a:effectLst>
                  <a:outerShdw blurRad="38100" dist="38100" dir="2700000" algn="tl">
                    <a:srgbClr val="000000"/>
                  </a:outerShdw>
                </a:effectLst>
              </a:rPr>
              <a:t> </a:t>
            </a:r>
            <a:r>
              <a:rPr lang="en-US" sz="2400" dirty="0" err="1">
                <a:solidFill>
                  <a:srgbClr val="FFC000"/>
                </a:solidFill>
                <a:effectLst>
                  <a:outerShdw blurRad="38100" dist="38100" dir="2700000" algn="tl">
                    <a:srgbClr val="000000"/>
                  </a:outerShdw>
                </a:effectLst>
              </a:rPr>
              <a:t>nhóm</a:t>
            </a:r>
            <a:r>
              <a:rPr lang="en-US" sz="2400" dirty="0">
                <a:solidFill>
                  <a:srgbClr val="FFC000"/>
                </a:solidFill>
                <a:effectLst>
                  <a:outerShdw blurRad="38100" dist="38100" dir="2700000" algn="tl">
                    <a:srgbClr val="000000"/>
                  </a:outerShdw>
                </a:effectLst>
              </a:rPr>
              <a:t> </a:t>
            </a:r>
            <a:r>
              <a:rPr lang="en-US" sz="2400" dirty="0" err="1">
                <a:solidFill>
                  <a:srgbClr val="FFC000"/>
                </a:solidFill>
                <a:effectLst>
                  <a:outerShdw blurRad="38100" dist="38100" dir="2700000" algn="tl">
                    <a:srgbClr val="000000"/>
                  </a:outerShdw>
                </a:effectLst>
              </a:rPr>
              <a:t>trình</a:t>
            </a:r>
            <a:r>
              <a:rPr lang="en-US" sz="2400" dirty="0">
                <a:solidFill>
                  <a:srgbClr val="FFC000"/>
                </a:solidFill>
                <a:effectLst>
                  <a:outerShdw blurRad="38100" dist="38100" dir="2700000" algn="tl">
                    <a:srgbClr val="000000"/>
                  </a:outerShdw>
                </a:effectLst>
              </a:rPr>
              <a:t> </a:t>
            </a:r>
            <a:r>
              <a:rPr lang="en-US" sz="2400" dirty="0" err="1">
                <a:solidFill>
                  <a:srgbClr val="FFC000"/>
                </a:solidFill>
                <a:effectLst>
                  <a:outerShdw blurRad="38100" dist="38100" dir="2700000" algn="tl">
                    <a:srgbClr val="000000"/>
                  </a:outerShdw>
                </a:effectLst>
              </a:rPr>
              <a:t>bày</a:t>
            </a:r>
            <a:endParaRPr lang="en-GB" sz="2400" dirty="0">
              <a:solidFill>
                <a:srgbClr val="FFC000"/>
              </a:solidFill>
              <a:effectLst>
                <a:outerShdw blurRad="38100" dist="38100" dir="2700000" algn="tl">
                  <a:srgbClr val="000000"/>
                </a:outerShdw>
              </a:effectLst>
            </a:endParaRPr>
          </a:p>
        </p:txBody>
      </p:sp>
    </p:spTree>
  </p:cSld>
  <p:clrMapOvr>
    <a:masterClrMapping/>
  </p:clrMapOvr>
  <p:transition>
    <p:blinds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nodeType="withEffect">
                                  <p:stCondLst>
                                    <p:cond delay="0"/>
                                  </p:stCondLst>
                                  <p:childTnLst>
                                    <p:set>
                                      <p:cBhvr>
                                        <p:cTn id="6" dur="1" fill="hold">
                                          <p:stCondLst>
                                            <p:cond delay="0"/>
                                          </p:stCondLst>
                                        </p:cTn>
                                        <p:tgtEl>
                                          <p:spTgt spid="43011">
                                            <p:txEl>
                                              <p:pRg st="0" end="0"/>
                                            </p:txEl>
                                          </p:spTgt>
                                        </p:tgtEl>
                                        <p:attrNameLst>
                                          <p:attrName>style.visibility</p:attrName>
                                        </p:attrNameLst>
                                      </p:cBhvr>
                                      <p:to>
                                        <p:strVal val="visible"/>
                                      </p:to>
                                    </p:set>
                                    <p:animEffect transition="in" filter="checkerboard(across)">
                                      <p:cBhvr>
                                        <p:cTn id="7" dur="500"/>
                                        <p:tgtEl>
                                          <p:spTgt spid="430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2"/>
          <p:cNvSpPr>
            <a:spLocks noChangeArrowheads="1"/>
          </p:cNvSpPr>
          <p:nvPr/>
        </p:nvSpPr>
        <p:spPr bwMode="auto">
          <a:xfrm>
            <a:off x="457200" y="1447800"/>
            <a:ext cx="6243638" cy="461963"/>
          </a:xfrm>
          <a:prstGeom prst="rect">
            <a:avLst/>
          </a:prstGeom>
          <a:noFill/>
          <a:ln w="9525">
            <a:noFill/>
            <a:miter lim="800000"/>
            <a:headEnd/>
            <a:tailEnd/>
          </a:ln>
        </p:spPr>
        <p:txBody>
          <a:bodyPr>
            <a:spAutoFit/>
          </a:bodyPr>
          <a:lstStyle/>
          <a:p>
            <a:r>
              <a:rPr lang="en-US" altLang="en-US" sz="2400">
                <a:solidFill>
                  <a:schemeClr val="tx2"/>
                </a:solidFill>
                <a:cs typeface="Times New Roman" pitchFamily="18" charset="0"/>
              </a:rPr>
              <a:t>3. Kết quả công việc đắp đê của nhà trần.</a:t>
            </a:r>
          </a:p>
        </p:txBody>
      </p:sp>
      <p:sp>
        <p:nvSpPr>
          <p:cNvPr id="28676" name="Rectangle 3"/>
          <p:cNvSpPr>
            <a:spLocks noChangeArrowheads="1"/>
          </p:cNvSpPr>
          <p:nvPr/>
        </p:nvSpPr>
        <p:spPr bwMode="auto">
          <a:xfrm>
            <a:off x="304800" y="2286000"/>
            <a:ext cx="8458200" cy="1255713"/>
          </a:xfrm>
          <a:prstGeom prst="rect">
            <a:avLst/>
          </a:prstGeom>
          <a:noFill/>
          <a:ln w="9525">
            <a:noFill/>
            <a:miter lim="800000"/>
            <a:headEnd/>
            <a:tailEnd/>
          </a:ln>
        </p:spPr>
        <p:txBody>
          <a:bodyPr>
            <a:spAutoFit/>
          </a:bodyPr>
          <a:lstStyle/>
          <a:p>
            <a:pPr>
              <a:lnSpc>
                <a:spcPct val="90000"/>
              </a:lnSpc>
            </a:pPr>
            <a:r>
              <a:rPr lang="en-US" altLang="en-US" sz="2800" b="0">
                <a:solidFill>
                  <a:srgbClr val="00B050"/>
                </a:solidFill>
                <a:cs typeface="Times New Roman" pitchFamily="18" charset="0"/>
              </a:rPr>
              <a:t>- Hệ thống đê đã hình thành dọc theo sông hồng và các sông lớn khác ở đồng bằng bắc bộ và bắc trung bộ.góp phần giúp cho nông nghệp phát triển.</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AutoShape 2"/>
          <p:cNvSpPr>
            <a:spLocks noChangeArrowheads="1"/>
          </p:cNvSpPr>
          <p:nvPr/>
        </p:nvSpPr>
        <p:spPr bwMode="auto">
          <a:xfrm>
            <a:off x="609600" y="1752600"/>
            <a:ext cx="3581400" cy="990600"/>
          </a:xfrm>
          <a:prstGeom prst="ribbon2">
            <a:avLst>
              <a:gd name="adj1" fmla="val 33333"/>
              <a:gd name="adj2" fmla="val 50000"/>
            </a:avLst>
          </a:prstGeom>
          <a:solidFill>
            <a:schemeClr val="accent1"/>
          </a:solidFill>
          <a:ln w="28575">
            <a:solidFill>
              <a:srgbClr val="00CC00"/>
            </a:solidFill>
            <a:round/>
            <a:headEnd/>
            <a:tailEnd/>
          </a:ln>
        </p:spPr>
        <p:txBody>
          <a:bodyPr wrap="none" anchor="ctr"/>
          <a:lstStyle/>
          <a:p>
            <a:endParaRPr lang="en-US" altLang="en-US"/>
          </a:p>
        </p:txBody>
      </p:sp>
      <p:sp>
        <p:nvSpPr>
          <p:cNvPr id="65539" name="Text Box 3"/>
          <p:cNvSpPr txBox="1">
            <a:spLocks noChangeArrowheads="1"/>
          </p:cNvSpPr>
          <p:nvPr/>
        </p:nvSpPr>
        <p:spPr bwMode="auto">
          <a:xfrm>
            <a:off x="1600200" y="1828800"/>
            <a:ext cx="1676400" cy="461963"/>
          </a:xfrm>
          <a:prstGeom prst="rect">
            <a:avLst/>
          </a:prstGeom>
          <a:noFill/>
          <a:ln w="9525">
            <a:noFill/>
            <a:miter lim="800000"/>
            <a:headEnd/>
            <a:tailEnd/>
          </a:ln>
        </p:spPr>
        <p:txBody>
          <a:bodyPr>
            <a:spAutoFit/>
          </a:bodyPr>
          <a:lstStyle/>
          <a:p>
            <a:pPr eaLnBrk="0" hangingPunct="0">
              <a:spcBef>
                <a:spcPct val="50000"/>
              </a:spcBef>
            </a:pPr>
            <a:r>
              <a:rPr lang="en-US" altLang="en-US" sz="2400">
                <a:solidFill>
                  <a:srgbClr val="FF0000"/>
                </a:solidFill>
              </a:rPr>
              <a:t>GHI NHỚ</a:t>
            </a:r>
          </a:p>
        </p:txBody>
      </p:sp>
      <p:sp>
        <p:nvSpPr>
          <p:cNvPr id="65540" name="AutoShape 4"/>
          <p:cNvSpPr>
            <a:spLocks noChangeArrowheads="1"/>
          </p:cNvSpPr>
          <p:nvPr/>
        </p:nvSpPr>
        <p:spPr bwMode="auto">
          <a:xfrm>
            <a:off x="0" y="2819400"/>
            <a:ext cx="9144000" cy="2971800"/>
          </a:xfrm>
          <a:prstGeom prst="verticalScroll">
            <a:avLst>
              <a:gd name="adj" fmla="val 12500"/>
            </a:avLst>
          </a:prstGeom>
          <a:solidFill>
            <a:schemeClr val="accent1"/>
          </a:solidFill>
          <a:ln w="38100">
            <a:solidFill>
              <a:srgbClr val="FF0000"/>
            </a:solidFill>
            <a:round/>
            <a:headEnd/>
            <a:tailEnd/>
          </a:ln>
        </p:spPr>
        <p:txBody>
          <a:bodyPr wrap="none" anchor="ctr"/>
          <a:lstStyle/>
          <a:p>
            <a:r>
              <a:rPr lang="en-US" altLang="en-US" sz="2800"/>
              <a:t>Nhà trần rất coi trọng việc đắp đê phòng chống lũ lụt.</a:t>
            </a:r>
          </a:p>
          <a:p>
            <a:r>
              <a:rPr lang="en-US" altLang="en-US" sz="2800"/>
              <a:t>Nhờ vậy nền kinh tế nông nghiệp phát triển,đời sống</a:t>
            </a:r>
          </a:p>
          <a:p>
            <a:r>
              <a:rPr lang="en-US" altLang="en-US" sz="2800"/>
              <a:t> nhân dân ấm no</a:t>
            </a:r>
            <a:r>
              <a:rPr lang="en-US" altLang="en-US"/>
              <a:t>.</a:t>
            </a:r>
          </a:p>
        </p:txBody>
      </p:sp>
      <p:sp>
        <p:nvSpPr>
          <p:cNvPr id="65542" name="Text Box 6"/>
          <p:cNvSpPr txBox="1">
            <a:spLocks noChangeArrowheads="1"/>
          </p:cNvSpPr>
          <p:nvPr/>
        </p:nvSpPr>
        <p:spPr bwMode="auto">
          <a:xfrm>
            <a:off x="762000" y="2895600"/>
            <a:ext cx="7620000" cy="523875"/>
          </a:xfrm>
          <a:prstGeom prst="rect">
            <a:avLst/>
          </a:prstGeom>
          <a:noFill/>
          <a:ln w="9525">
            <a:noFill/>
            <a:miter lim="800000"/>
            <a:headEnd/>
            <a:tailEnd/>
          </a:ln>
        </p:spPr>
        <p:txBody>
          <a:bodyPr>
            <a:spAutoFit/>
          </a:bodyPr>
          <a:lstStyle/>
          <a:p>
            <a:pPr algn="just">
              <a:spcBef>
                <a:spcPct val="50000"/>
              </a:spcBef>
            </a:pPr>
            <a:r>
              <a:rPr lang="en-US" altLang="en-US" sz="2800"/>
              <a:t>    </a:t>
            </a:r>
            <a:endParaRPr lang="en-US" altLang="en-US" sz="2400">
              <a:solidFill>
                <a:srgbClr val="0000FF"/>
              </a:solidFill>
            </a:endParaRPr>
          </a:p>
        </p:txBody>
      </p:sp>
      <p:sp>
        <p:nvSpPr>
          <p:cNvPr id="65543" name="Text Box 7"/>
          <p:cNvSpPr txBox="1">
            <a:spLocks noChangeArrowheads="1"/>
          </p:cNvSpPr>
          <p:nvPr/>
        </p:nvSpPr>
        <p:spPr bwMode="auto">
          <a:xfrm>
            <a:off x="762000" y="5029200"/>
            <a:ext cx="7772400" cy="523875"/>
          </a:xfrm>
          <a:prstGeom prst="rect">
            <a:avLst/>
          </a:prstGeom>
          <a:noFill/>
          <a:ln w="9525">
            <a:noFill/>
            <a:miter lim="800000"/>
            <a:headEnd/>
            <a:tailEnd/>
          </a:ln>
        </p:spPr>
        <p:txBody>
          <a:bodyPr>
            <a:spAutoFit/>
          </a:bodyPr>
          <a:lstStyle/>
          <a:p>
            <a:pPr algn="just">
              <a:spcBef>
                <a:spcPct val="50000"/>
              </a:spcBef>
            </a:pPr>
            <a:r>
              <a:rPr lang="en-US" altLang="en-US" sz="2800"/>
              <a:t>     </a:t>
            </a:r>
            <a:endParaRPr lang="en-US" altLang="en-US" sz="2400">
              <a:solidFill>
                <a:srgbClr val="0000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65539"/>
                                        </p:tgtEl>
                                        <p:attrNameLst>
                                          <p:attrName>style.visibility</p:attrName>
                                        </p:attrNameLst>
                                      </p:cBhvr>
                                      <p:to>
                                        <p:strVal val="visible"/>
                                      </p:to>
                                    </p:set>
                                    <p:animEffect transition="in" filter="wedge">
                                      <p:cBhvr>
                                        <p:cTn id="7" dur="500"/>
                                        <p:tgtEl>
                                          <p:spTgt spid="65539"/>
                                        </p:tgtEl>
                                      </p:cBhvr>
                                    </p:animEffect>
                                  </p:childTnLst>
                                </p:cTn>
                              </p:par>
                            </p:childTnLst>
                          </p:cTn>
                        </p:par>
                        <p:par>
                          <p:cTn id="8" fill="hold" nodeType="afterGroup">
                            <p:stCondLst>
                              <p:cond delay="500"/>
                            </p:stCondLst>
                            <p:childTnLst>
                              <p:par>
                                <p:cTn id="9" presetID="20" presetClass="entr" presetSubtype="0" fill="hold" grpId="0" nodeType="afterEffect">
                                  <p:stCondLst>
                                    <p:cond delay="0"/>
                                  </p:stCondLst>
                                  <p:childTnLst>
                                    <p:set>
                                      <p:cBhvr>
                                        <p:cTn id="10" dur="1" fill="hold">
                                          <p:stCondLst>
                                            <p:cond delay="0"/>
                                          </p:stCondLst>
                                        </p:cTn>
                                        <p:tgtEl>
                                          <p:spTgt spid="65540"/>
                                        </p:tgtEl>
                                        <p:attrNameLst>
                                          <p:attrName>style.visibility</p:attrName>
                                        </p:attrNameLst>
                                      </p:cBhvr>
                                      <p:to>
                                        <p:strVal val="visible"/>
                                      </p:to>
                                    </p:set>
                                    <p:animEffect transition="in" filter="wedge">
                                      <p:cBhvr>
                                        <p:cTn id="11" dur="2000"/>
                                        <p:tgtEl>
                                          <p:spTgt spid="65540"/>
                                        </p:tgtEl>
                                      </p:cBhvr>
                                    </p:animEffect>
                                  </p:childTnLst>
                                </p:cTn>
                              </p:par>
                            </p:childTnLst>
                          </p:cTn>
                        </p:par>
                        <p:par>
                          <p:cTn id="12" fill="hold" nodeType="afterGroup">
                            <p:stCondLst>
                              <p:cond delay="2500"/>
                            </p:stCondLst>
                            <p:childTnLst>
                              <p:par>
                                <p:cTn id="13" presetID="27" presetClass="entr" presetSubtype="0" fill="hold" grpId="0" nodeType="afterEffect">
                                  <p:stCondLst>
                                    <p:cond delay="0"/>
                                  </p:stCondLst>
                                  <p:iterate type="lt">
                                    <p:tmPct val="50000"/>
                                  </p:iterate>
                                  <p:childTnLst>
                                    <p:set>
                                      <p:cBhvr>
                                        <p:cTn id="14" dur="1" fill="hold">
                                          <p:stCondLst>
                                            <p:cond delay="0"/>
                                          </p:stCondLst>
                                        </p:cTn>
                                        <p:tgtEl>
                                          <p:spTgt spid="65542"/>
                                        </p:tgtEl>
                                        <p:attrNameLst>
                                          <p:attrName>style.visibility</p:attrName>
                                        </p:attrNameLst>
                                      </p:cBhvr>
                                      <p:to>
                                        <p:strVal val="visible"/>
                                      </p:to>
                                    </p:set>
                                    <p:anim calcmode="discrete" valueType="clr">
                                      <p:cBhvr override="childStyle">
                                        <p:cTn id="15" dur="80"/>
                                        <p:tgtEl>
                                          <p:spTgt spid="65542"/>
                                        </p:tgtEl>
                                        <p:attrNameLst>
                                          <p:attrName>style.color</p:attrName>
                                        </p:attrNameLst>
                                      </p:cBhvr>
                                      <p:tavLst>
                                        <p:tav tm="0">
                                          <p:val>
                                            <p:clrVal>
                                              <a:schemeClr val="accent2"/>
                                            </p:clrVal>
                                          </p:val>
                                        </p:tav>
                                        <p:tav tm="50000">
                                          <p:val>
                                            <p:clrVal>
                                              <a:schemeClr val="hlink"/>
                                            </p:clrVal>
                                          </p:val>
                                        </p:tav>
                                      </p:tavLst>
                                    </p:anim>
                                    <p:anim calcmode="discrete" valueType="clr">
                                      <p:cBhvr>
                                        <p:cTn id="16" dur="80"/>
                                        <p:tgtEl>
                                          <p:spTgt spid="65542"/>
                                        </p:tgtEl>
                                        <p:attrNameLst>
                                          <p:attrName>fillcolor</p:attrName>
                                        </p:attrNameLst>
                                      </p:cBhvr>
                                      <p:tavLst>
                                        <p:tav tm="0">
                                          <p:val>
                                            <p:clrVal>
                                              <a:schemeClr val="accent2"/>
                                            </p:clrVal>
                                          </p:val>
                                        </p:tav>
                                        <p:tav tm="50000">
                                          <p:val>
                                            <p:clrVal>
                                              <a:schemeClr val="hlink"/>
                                            </p:clrVal>
                                          </p:val>
                                        </p:tav>
                                      </p:tavLst>
                                    </p:anim>
                                    <p:set>
                                      <p:cBhvr>
                                        <p:cTn id="17" dur="80"/>
                                        <p:tgtEl>
                                          <p:spTgt spid="65542"/>
                                        </p:tgtEl>
                                        <p:attrNameLst>
                                          <p:attrName>fill.type</p:attrName>
                                        </p:attrNameLst>
                                      </p:cBhvr>
                                      <p:to>
                                        <p:strVal val="solid"/>
                                      </p:to>
                                    </p:set>
                                  </p:childTnLst>
                                </p:cTn>
                              </p:par>
                            </p:childTnLst>
                          </p:cTn>
                        </p:par>
                        <p:par>
                          <p:cTn id="18" fill="hold" nodeType="afterGroup">
                            <p:stCondLst>
                              <p:cond delay="2540"/>
                            </p:stCondLst>
                            <p:childTnLst>
                              <p:par>
                                <p:cTn id="19" presetID="27" presetClass="entr" presetSubtype="0" fill="hold" grpId="0" nodeType="afterEffect">
                                  <p:stCondLst>
                                    <p:cond delay="0"/>
                                  </p:stCondLst>
                                  <p:iterate type="lt">
                                    <p:tmPct val="50000"/>
                                  </p:iterate>
                                  <p:childTnLst>
                                    <p:set>
                                      <p:cBhvr>
                                        <p:cTn id="20" dur="1" fill="hold">
                                          <p:stCondLst>
                                            <p:cond delay="0"/>
                                          </p:stCondLst>
                                        </p:cTn>
                                        <p:tgtEl>
                                          <p:spTgt spid="65543"/>
                                        </p:tgtEl>
                                        <p:attrNameLst>
                                          <p:attrName>style.visibility</p:attrName>
                                        </p:attrNameLst>
                                      </p:cBhvr>
                                      <p:to>
                                        <p:strVal val="visible"/>
                                      </p:to>
                                    </p:set>
                                    <p:anim calcmode="discrete" valueType="clr">
                                      <p:cBhvr override="childStyle">
                                        <p:cTn id="21" dur="80"/>
                                        <p:tgtEl>
                                          <p:spTgt spid="65543"/>
                                        </p:tgtEl>
                                        <p:attrNameLst>
                                          <p:attrName>style.color</p:attrName>
                                        </p:attrNameLst>
                                      </p:cBhvr>
                                      <p:tavLst>
                                        <p:tav tm="0">
                                          <p:val>
                                            <p:clrVal>
                                              <a:schemeClr val="accent2"/>
                                            </p:clrVal>
                                          </p:val>
                                        </p:tav>
                                        <p:tav tm="50000">
                                          <p:val>
                                            <p:clrVal>
                                              <a:schemeClr val="hlink"/>
                                            </p:clrVal>
                                          </p:val>
                                        </p:tav>
                                      </p:tavLst>
                                    </p:anim>
                                    <p:anim calcmode="discrete" valueType="clr">
                                      <p:cBhvr>
                                        <p:cTn id="22" dur="80"/>
                                        <p:tgtEl>
                                          <p:spTgt spid="65543"/>
                                        </p:tgtEl>
                                        <p:attrNameLst>
                                          <p:attrName>fillcolor</p:attrName>
                                        </p:attrNameLst>
                                      </p:cBhvr>
                                      <p:tavLst>
                                        <p:tav tm="0">
                                          <p:val>
                                            <p:clrVal>
                                              <a:schemeClr val="accent2"/>
                                            </p:clrVal>
                                          </p:val>
                                        </p:tav>
                                        <p:tav tm="50000">
                                          <p:val>
                                            <p:clrVal>
                                              <a:schemeClr val="hlink"/>
                                            </p:clrVal>
                                          </p:val>
                                        </p:tav>
                                      </p:tavLst>
                                    </p:anim>
                                    <p:set>
                                      <p:cBhvr>
                                        <p:cTn id="23" dur="80"/>
                                        <p:tgtEl>
                                          <p:spTgt spid="65543"/>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39" grpId="0"/>
      <p:bldP spid="65540" grpId="0" animBg="1"/>
      <p:bldP spid="65542" grpId="0"/>
      <p:bldP spid="65543"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5" name="Text Box 7"/>
          <p:cNvSpPr txBox="1">
            <a:spLocks noChangeArrowheads="1"/>
          </p:cNvSpPr>
          <p:nvPr/>
        </p:nvSpPr>
        <p:spPr bwMode="auto">
          <a:xfrm>
            <a:off x="0" y="2286000"/>
            <a:ext cx="9144000" cy="523875"/>
          </a:xfrm>
          <a:prstGeom prst="rect">
            <a:avLst/>
          </a:prstGeom>
          <a:noFill/>
          <a:ln w="9525">
            <a:noFill/>
            <a:miter lim="800000"/>
            <a:headEnd/>
            <a:tailEnd/>
          </a:ln>
        </p:spPr>
        <p:txBody>
          <a:bodyPr>
            <a:spAutoFit/>
          </a:bodyPr>
          <a:lstStyle/>
          <a:p>
            <a:pPr>
              <a:spcBef>
                <a:spcPct val="50000"/>
              </a:spcBef>
            </a:pPr>
            <a:r>
              <a:rPr lang="en-US" altLang="en-US" sz="2800">
                <a:solidFill>
                  <a:schemeClr val="bg1"/>
                </a:solidFill>
              </a:rPr>
              <a:t>1</a:t>
            </a:r>
            <a:r>
              <a:rPr lang="en-US" altLang="en-US" sz="2800">
                <a:solidFill>
                  <a:srgbClr val="002060"/>
                </a:solidFill>
              </a:rPr>
              <a:t>*Theo em tại sao hằng năm thường có lũ lụt xảy ra? </a:t>
            </a:r>
          </a:p>
        </p:txBody>
      </p:sp>
      <p:sp>
        <p:nvSpPr>
          <p:cNvPr id="12298" name="Text Box 10"/>
          <p:cNvSpPr txBox="1">
            <a:spLocks noChangeArrowheads="1"/>
          </p:cNvSpPr>
          <p:nvPr/>
        </p:nvSpPr>
        <p:spPr bwMode="auto">
          <a:xfrm>
            <a:off x="304800" y="3276600"/>
            <a:ext cx="8077200" cy="1358900"/>
          </a:xfrm>
          <a:prstGeom prst="rect">
            <a:avLst/>
          </a:prstGeom>
          <a:noFill/>
          <a:ln w="9525">
            <a:noFill/>
            <a:miter lim="800000"/>
            <a:headEnd/>
            <a:tailEnd/>
          </a:ln>
        </p:spPr>
        <p:txBody>
          <a:bodyPr>
            <a:spAutoFit/>
          </a:bodyPr>
          <a:lstStyle/>
          <a:p>
            <a:pPr>
              <a:spcBef>
                <a:spcPct val="50000"/>
              </a:spcBef>
            </a:pPr>
            <a:r>
              <a:rPr lang="en-US" altLang="en-US" sz="2800">
                <a:solidFill>
                  <a:srgbClr val="C00000"/>
                </a:solidFill>
              </a:rPr>
              <a:t>- Do sự phá hoại đê điều, phá hoại rừng đầu nguồn của người dân.</a:t>
            </a:r>
          </a:p>
          <a:p>
            <a:pPr>
              <a:spcBef>
                <a:spcPct val="50000"/>
              </a:spcBef>
            </a:pPr>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5" presetClass="entr" presetSubtype="0" fill="hold" grpId="0" nodeType="clickEffect">
                                  <p:stCondLst>
                                    <p:cond delay="0"/>
                                  </p:stCondLst>
                                  <p:iterate type="lt">
                                    <p:tmPct val="10000"/>
                                  </p:iterate>
                                  <p:childTnLst>
                                    <p:set>
                                      <p:cBhvr>
                                        <p:cTn id="6" dur="1" fill="hold">
                                          <p:stCondLst>
                                            <p:cond delay="0"/>
                                          </p:stCondLst>
                                        </p:cTn>
                                        <p:tgtEl>
                                          <p:spTgt spid="12295"/>
                                        </p:tgtEl>
                                        <p:attrNameLst>
                                          <p:attrName>style.visibility</p:attrName>
                                        </p:attrNameLst>
                                      </p:cBhvr>
                                      <p:to>
                                        <p:strVal val="visible"/>
                                      </p:to>
                                    </p:set>
                                    <p:animEffect transition="in" filter="fade">
                                      <p:cBhvr>
                                        <p:cTn id="7" dur="500"/>
                                        <p:tgtEl>
                                          <p:spTgt spid="12295"/>
                                        </p:tgtEl>
                                      </p:cBhvr>
                                    </p:animEffect>
                                    <p:anim calcmode="lin" valueType="num">
                                      <p:cBhvr>
                                        <p:cTn id="8" dur="500" fill="hold"/>
                                        <p:tgtEl>
                                          <p:spTgt spid="12295"/>
                                        </p:tgtEl>
                                        <p:attrNameLst>
                                          <p:attrName>ppt_w</p:attrName>
                                        </p:attrNameLst>
                                      </p:cBhvr>
                                      <p:tavLst>
                                        <p:tav tm="0" fmla="#ppt_w*sin(2.5*pi*$)">
                                          <p:val>
                                            <p:fltVal val="0"/>
                                          </p:val>
                                        </p:tav>
                                        <p:tav tm="100000">
                                          <p:val>
                                            <p:fltVal val="1"/>
                                          </p:val>
                                        </p:tav>
                                      </p:tavLst>
                                    </p:anim>
                                    <p:anim calcmode="lin" valueType="num">
                                      <p:cBhvr>
                                        <p:cTn id="9" dur="500" fill="hold"/>
                                        <p:tgtEl>
                                          <p:spTgt spid="12295"/>
                                        </p:tgtEl>
                                        <p:attrNameLst>
                                          <p:attrName>ppt_h</p:attrName>
                                        </p:attrNameLst>
                                      </p:cBhvr>
                                      <p:tavLst>
                                        <p:tav tm="0">
                                          <p:val>
                                            <p:strVal val="#ppt_h"/>
                                          </p:val>
                                        </p:tav>
                                        <p:tav tm="100000">
                                          <p:val>
                                            <p:strVal val="#ppt_h"/>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8" presetClass="entr" presetSubtype="16" fill="hold" grpId="0" nodeType="clickEffect">
                                  <p:stCondLst>
                                    <p:cond delay="0"/>
                                  </p:stCondLst>
                                  <p:childTnLst>
                                    <p:set>
                                      <p:cBhvr>
                                        <p:cTn id="13" dur="1" fill="hold">
                                          <p:stCondLst>
                                            <p:cond delay="0"/>
                                          </p:stCondLst>
                                        </p:cTn>
                                        <p:tgtEl>
                                          <p:spTgt spid="12298"/>
                                        </p:tgtEl>
                                        <p:attrNameLst>
                                          <p:attrName>style.visibility</p:attrName>
                                        </p:attrNameLst>
                                      </p:cBhvr>
                                      <p:to>
                                        <p:strVal val="visible"/>
                                      </p:to>
                                    </p:set>
                                    <p:animEffect transition="in" filter="diamond(in)">
                                      <p:cBhvr>
                                        <p:cTn id="14" dur="2000"/>
                                        <p:tgtEl>
                                          <p:spTgt spid="122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5" grpId="0"/>
      <p:bldP spid="12298"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4" descr="quang-nam"/>
          <p:cNvPicPr>
            <a:picLocks noChangeAspect="1" noChangeArrowheads="1"/>
          </p:cNvPicPr>
          <p:nvPr/>
        </p:nvPicPr>
        <p:blipFill>
          <a:blip r:embed="rId2"/>
          <a:srcRect/>
          <a:stretch>
            <a:fillRect/>
          </a:stretch>
        </p:blipFill>
        <p:spPr bwMode="auto">
          <a:xfrm>
            <a:off x="4648200" y="0"/>
            <a:ext cx="4495800" cy="6934200"/>
          </a:xfrm>
          <a:prstGeom prst="rect">
            <a:avLst/>
          </a:prstGeom>
          <a:noFill/>
          <a:ln w="9525">
            <a:noFill/>
            <a:miter lim="800000"/>
            <a:headEnd/>
            <a:tailEnd/>
          </a:ln>
        </p:spPr>
      </p:pic>
      <p:pic>
        <p:nvPicPr>
          <p:cNvPr id="31747" name="Picture 5" descr="pha-rung-2"/>
          <p:cNvPicPr>
            <a:picLocks noChangeAspect="1" noChangeArrowheads="1"/>
          </p:cNvPicPr>
          <p:nvPr/>
        </p:nvPicPr>
        <p:blipFill>
          <a:blip r:embed="rId3"/>
          <a:srcRect/>
          <a:stretch>
            <a:fillRect/>
          </a:stretch>
        </p:blipFill>
        <p:spPr bwMode="auto">
          <a:xfrm>
            <a:off x="0" y="0"/>
            <a:ext cx="4572000" cy="6858000"/>
          </a:xfrm>
          <a:prstGeom prst="rect">
            <a:avLst/>
          </a:prstGeom>
          <a:noFill/>
          <a:ln w="9525">
            <a:noFill/>
            <a:miter lim="800000"/>
            <a:headEnd/>
            <a:tailEnd/>
          </a:ln>
        </p:spPr>
      </p:pic>
      <p:sp>
        <p:nvSpPr>
          <p:cNvPr id="31748" name="Text Box 6"/>
          <p:cNvSpPr txBox="1">
            <a:spLocks noChangeArrowheads="1"/>
          </p:cNvSpPr>
          <p:nvPr/>
        </p:nvSpPr>
        <p:spPr bwMode="auto">
          <a:xfrm>
            <a:off x="0" y="6334125"/>
            <a:ext cx="4495800" cy="523875"/>
          </a:xfrm>
          <a:prstGeom prst="rect">
            <a:avLst/>
          </a:prstGeom>
          <a:solidFill>
            <a:srgbClr val="3333CC"/>
          </a:solidFill>
          <a:ln w="38100">
            <a:solidFill>
              <a:srgbClr val="FF3300"/>
            </a:solidFill>
            <a:miter lim="800000"/>
            <a:headEnd/>
            <a:tailEnd/>
          </a:ln>
        </p:spPr>
        <p:txBody>
          <a:bodyPr>
            <a:spAutoFit/>
          </a:bodyPr>
          <a:lstStyle/>
          <a:p>
            <a:pPr algn="ctr">
              <a:spcBef>
                <a:spcPct val="50000"/>
              </a:spcBef>
            </a:pPr>
            <a:r>
              <a:rPr lang="en-US" altLang="en-US" sz="2000">
                <a:solidFill>
                  <a:schemeClr val="bg1"/>
                </a:solidFill>
              </a:rPr>
              <a:t>Chặt phá rừng đầu nguồn</a:t>
            </a:r>
            <a:r>
              <a:rPr lang="en-US" altLang="en-US" sz="2800">
                <a:solidFill>
                  <a:schemeClr val="bg1"/>
                </a:solidFill>
              </a:rPr>
              <a:t>.</a:t>
            </a:r>
          </a:p>
        </p:txBody>
      </p:sp>
      <p:sp>
        <p:nvSpPr>
          <p:cNvPr id="31749" name="Text Box 7"/>
          <p:cNvSpPr txBox="1">
            <a:spLocks noChangeArrowheads="1"/>
          </p:cNvSpPr>
          <p:nvPr/>
        </p:nvSpPr>
        <p:spPr bwMode="auto">
          <a:xfrm>
            <a:off x="4662488" y="6348413"/>
            <a:ext cx="4481512" cy="400050"/>
          </a:xfrm>
          <a:prstGeom prst="rect">
            <a:avLst/>
          </a:prstGeom>
          <a:solidFill>
            <a:srgbClr val="3333CC"/>
          </a:solidFill>
          <a:ln w="38100">
            <a:solidFill>
              <a:srgbClr val="FF3300"/>
            </a:solidFill>
            <a:miter lim="800000"/>
            <a:headEnd/>
            <a:tailEnd/>
          </a:ln>
        </p:spPr>
        <p:txBody>
          <a:bodyPr>
            <a:spAutoFit/>
          </a:bodyPr>
          <a:lstStyle/>
          <a:p>
            <a:pPr>
              <a:spcBef>
                <a:spcPct val="50000"/>
              </a:spcBef>
            </a:pPr>
            <a:r>
              <a:rPr lang="en-US" altLang="en-US" sz="2000">
                <a:solidFill>
                  <a:schemeClr val="bg1"/>
                </a:solidFill>
              </a:rPr>
              <a:t>Lũ lụt do phá hoại rừng đầu nguồn</a:t>
            </a:r>
          </a:p>
        </p:txBody>
      </p:sp>
      <p:sp>
        <p:nvSpPr>
          <p:cNvPr id="31750" name="Oval 8"/>
          <p:cNvSpPr>
            <a:spLocks noChangeArrowheads="1"/>
          </p:cNvSpPr>
          <p:nvPr/>
        </p:nvSpPr>
        <p:spPr bwMode="auto">
          <a:xfrm>
            <a:off x="0" y="0"/>
            <a:ext cx="533400" cy="838200"/>
          </a:xfrm>
          <a:prstGeom prst="ellipse">
            <a:avLst/>
          </a:prstGeom>
          <a:solidFill>
            <a:schemeClr val="bg1"/>
          </a:solidFill>
          <a:ln w="9525">
            <a:solidFill>
              <a:schemeClr val="tx1"/>
            </a:solidFill>
            <a:round/>
            <a:headEnd/>
            <a:tailEnd/>
          </a:ln>
        </p:spPr>
        <p:txBody>
          <a:bodyPr wrap="none" anchor="ctr"/>
          <a:lstStyle/>
          <a:p>
            <a:pPr algn="ctr"/>
            <a:r>
              <a:rPr lang="en-US" altLang="en-US" sz="2800">
                <a:solidFill>
                  <a:srgbClr val="FF3300"/>
                </a:solidFill>
              </a:rPr>
              <a:t>1</a:t>
            </a:r>
          </a:p>
        </p:txBody>
      </p:sp>
      <p:sp>
        <p:nvSpPr>
          <p:cNvPr id="31751" name="Oval 9"/>
          <p:cNvSpPr>
            <a:spLocks noChangeArrowheads="1"/>
          </p:cNvSpPr>
          <p:nvPr/>
        </p:nvSpPr>
        <p:spPr bwMode="auto">
          <a:xfrm>
            <a:off x="4648200" y="0"/>
            <a:ext cx="533400" cy="838200"/>
          </a:xfrm>
          <a:prstGeom prst="ellipse">
            <a:avLst/>
          </a:prstGeom>
          <a:solidFill>
            <a:schemeClr val="bg1"/>
          </a:solidFill>
          <a:ln w="9525">
            <a:solidFill>
              <a:schemeClr val="tx1"/>
            </a:solidFill>
            <a:round/>
            <a:headEnd/>
            <a:tailEnd/>
          </a:ln>
        </p:spPr>
        <p:txBody>
          <a:bodyPr wrap="none" anchor="ctr"/>
          <a:lstStyle/>
          <a:p>
            <a:pPr algn="ctr"/>
            <a:r>
              <a:rPr lang="en-US" altLang="en-US" sz="2800">
                <a:solidFill>
                  <a:srgbClr val="FF3300"/>
                </a:solidFill>
                <a:latin typeface="Arial" charset="0"/>
              </a:rPr>
              <a:t>2</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smalborg[1]"/>
          <p:cNvPicPr>
            <a:picLocks noChangeAspect="1" noChangeArrowheads="1" noCrop="1"/>
          </p:cNvPicPr>
          <p:nvPr/>
        </p:nvPicPr>
        <p:blipFill>
          <a:blip r:embed="rId3"/>
          <a:srcRect/>
          <a:stretch>
            <a:fillRect/>
          </a:stretch>
        </p:blipFill>
        <p:spPr bwMode="auto">
          <a:xfrm>
            <a:off x="-39688" y="855663"/>
            <a:ext cx="9261476" cy="76200"/>
          </a:xfrm>
          <a:prstGeom prst="rect">
            <a:avLst/>
          </a:prstGeom>
          <a:noFill/>
          <a:ln w="9525">
            <a:noFill/>
            <a:miter lim="800000"/>
            <a:headEnd/>
            <a:tailEnd/>
          </a:ln>
        </p:spPr>
      </p:pic>
      <p:graphicFrame>
        <p:nvGraphicFramePr>
          <p:cNvPr id="32771" name="Object 2"/>
          <p:cNvGraphicFramePr>
            <a:graphicFrameLocks noChangeAspect="1"/>
          </p:cNvGraphicFramePr>
          <p:nvPr>
            <p:ph sz="half" idx="1"/>
          </p:nvPr>
        </p:nvGraphicFramePr>
        <p:xfrm>
          <a:off x="-42863" y="0"/>
          <a:ext cx="1016001" cy="800100"/>
        </p:xfrm>
        <a:graphic>
          <a:graphicData uri="http://schemas.openxmlformats.org/presentationml/2006/ole">
            <p:oleObj spid="_x0000_s32771" name="Clip" r:id="rId4" imgW="482600" imgH="494030" progId="">
              <p:embed/>
            </p:oleObj>
          </a:graphicData>
        </a:graphic>
      </p:graphicFrame>
      <p:graphicFrame>
        <p:nvGraphicFramePr>
          <p:cNvPr id="32772" name="Object 3"/>
          <p:cNvGraphicFramePr>
            <a:graphicFrameLocks noChangeAspect="1"/>
          </p:cNvGraphicFramePr>
          <p:nvPr>
            <p:ph sz="half" idx="2"/>
          </p:nvPr>
        </p:nvGraphicFramePr>
        <p:xfrm>
          <a:off x="8256588" y="0"/>
          <a:ext cx="941387" cy="855663"/>
        </p:xfrm>
        <a:graphic>
          <a:graphicData uri="http://schemas.openxmlformats.org/presentationml/2006/ole">
            <p:oleObj spid="_x0000_s32772" name="Clip" r:id="rId5" imgW="482600" imgH="494030" progId="">
              <p:embed/>
            </p:oleObj>
          </a:graphicData>
        </a:graphic>
      </p:graphicFrame>
      <p:sp>
        <p:nvSpPr>
          <p:cNvPr id="32773" name="WordArt 5"/>
          <p:cNvSpPr>
            <a:spLocks noChangeArrowheads="1" noChangeShapeType="1" noTextEdit="1"/>
          </p:cNvSpPr>
          <p:nvPr/>
        </p:nvSpPr>
        <p:spPr bwMode="auto">
          <a:xfrm>
            <a:off x="1185863" y="74613"/>
            <a:ext cx="6937375" cy="685800"/>
          </a:xfrm>
          <a:prstGeom prst="rect">
            <a:avLst/>
          </a:prstGeom>
        </p:spPr>
        <p:txBody>
          <a:bodyPr wrap="none" fromWordArt="1">
            <a:prstTxWarp prst="textPlain">
              <a:avLst>
                <a:gd name="adj" fmla="val 50000"/>
              </a:avLst>
            </a:prstTxWarp>
          </a:bodyPr>
          <a:lstStyle/>
          <a:p>
            <a:pPr algn="ctr"/>
            <a:endParaRPr lang="vi-VN" sz="2400" kern="10">
              <a:ln w="19050">
                <a:solidFill>
                  <a:srgbClr val="0000FF"/>
                </a:solidFill>
                <a:round/>
                <a:headEnd/>
                <a:tailEnd/>
              </a:ln>
              <a:gradFill rotWithShape="1">
                <a:gsLst>
                  <a:gs pos="0">
                    <a:srgbClr val="760000"/>
                  </a:gs>
                  <a:gs pos="50000">
                    <a:srgbClr val="FF0000"/>
                  </a:gs>
                  <a:gs pos="100000">
                    <a:srgbClr val="760000"/>
                  </a:gs>
                </a:gsLst>
                <a:lin ang="2700000" scaled="1"/>
              </a:gradFill>
              <a:effectLst>
                <a:outerShdw dist="35921" dir="2700000" algn="ctr" rotWithShape="0">
                  <a:srgbClr val="990000"/>
                </a:outerShdw>
              </a:effectLst>
              <a:latin typeface="Times New Roman"/>
              <a:cs typeface="Times New Roman"/>
            </a:endParaRPr>
          </a:p>
        </p:txBody>
      </p:sp>
      <p:sp>
        <p:nvSpPr>
          <p:cNvPr id="32774" name="Text Box 6"/>
          <p:cNvSpPr txBox="1">
            <a:spLocks noChangeArrowheads="1"/>
          </p:cNvSpPr>
          <p:nvPr/>
        </p:nvSpPr>
        <p:spPr bwMode="auto">
          <a:xfrm>
            <a:off x="1576388" y="6491288"/>
            <a:ext cx="1150937" cy="366712"/>
          </a:xfrm>
          <a:prstGeom prst="rect">
            <a:avLst/>
          </a:prstGeom>
          <a:noFill/>
          <a:ln w="9525" algn="ctr">
            <a:noFill/>
            <a:miter lim="800000"/>
            <a:headEnd/>
            <a:tailEnd/>
          </a:ln>
        </p:spPr>
        <p:txBody>
          <a:bodyPr>
            <a:spAutoFit/>
          </a:bodyPr>
          <a:lstStyle/>
          <a:p>
            <a:r>
              <a:rPr lang="en-US" altLang="en-US">
                <a:solidFill>
                  <a:srgbClr val="CC00CC"/>
                </a:solidFill>
              </a:rPr>
              <a:t>Phá đê</a:t>
            </a:r>
          </a:p>
        </p:txBody>
      </p:sp>
      <p:sp>
        <p:nvSpPr>
          <p:cNvPr id="32775" name="Text Box 7"/>
          <p:cNvSpPr txBox="1">
            <a:spLocks noChangeArrowheads="1"/>
          </p:cNvSpPr>
          <p:nvPr/>
        </p:nvSpPr>
        <p:spPr bwMode="auto">
          <a:xfrm>
            <a:off x="6046788" y="3592513"/>
            <a:ext cx="2344737" cy="376237"/>
          </a:xfrm>
          <a:prstGeom prst="rect">
            <a:avLst/>
          </a:prstGeom>
          <a:noFill/>
          <a:ln w="9525" algn="ctr">
            <a:solidFill>
              <a:srgbClr val="3333CC"/>
            </a:solidFill>
            <a:miter lim="800000"/>
            <a:headEnd/>
            <a:tailEnd/>
          </a:ln>
        </p:spPr>
        <p:txBody>
          <a:bodyPr>
            <a:spAutoFit/>
          </a:bodyPr>
          <a:lstStyle/>
          <a:p>
            <a:r>
              <a:rPr lang="en-US" altLang="en-US">
                <a:solidFill>
                  <a:srgbClr val="CC00CC"/>
                </a:solidFill>
              </a:rPr>
              <a:t>Cháy rừng</a:t>
            </a:r>
          </a:p>
        </p:txBody>
      </p:sp>
      <p:sp>
        <p:nvSpPr>
          <p:cNvPr id="32776" name="Text Box 8"/>
          <p:cNvSpPr txBox="1">
            <a:spLocks noChangeArrowheads="1"/>
          </p:cNvSpPr>
          <p:nvPr/>
        </p:nvSpPr>
        <p:spPr bwMode="auto">
          <a:xfrm>
            <a:off x="5942013" y="6507163"/>
            <a:ext cx="1901825" cy="366712"/>
          </a:xfrm>
          <a:prstGeom prst="rect">
            <a:avLst/>
          </a:prstGeom>
          <a:noFill/>
          <a:ln w="9525" algn="ctr">
            <a:noFill/>
            <a:miter lim="800000"/>
            <a:headEnd/>
            <a:tailEnd/>
          </a:ln>
        </p:spPr>
        <p:txBody>
          <a:bodyPr>
            <a:spAutoFit/>
          </a:bodyPr>
          <a:lstStyle/>
          <a:p>
            <a:r>
              <a:rPr lang="en-US" altLang="en-US">
                <a:solidFill>
                  <a:srgbClr val="CC00CC"/>
                </a:solidFill>
              </a:rPr>
              <a:t>Phá rừng lấy gỗ</a:t>
            </a:r>
          </a:p>
        </p:txBody>
      </p:sp>
      <p:pic>
        <p:nvPicPr>
          <p:cNvPr id="32777" name="Picture 11"/>
          <p:cNvPicPr>
            <a:picLocks noChangeAspect="1" noChangeArrowheads="1"/>
          </p:cNvPicPr>
          <p:nvPr/>
        </p:nvPicPr>
        <p:blipFill>
          <a:blip r:embed="rId6"/>
          <a:srcRect/>
          <a:stretch>
            <a:fillRect/>
          </a:stretch>
        </p:blipFill>
        <p:spPr bwMode="auto">
          <a:xfrm>
            <a:off x="4854575" y="3992563"/>
            <a:ext cx="4068763" cy="2439987"/>
          </a:xfrm>
          <a:prstGeom prst="rect">
            <a:avLst/>
          </a:prstGeom>
          <a:noFill/>
          <a:ln w="31750">
            <a:solidFill>
              <a:srgbClr val="FF00FF"/>
            </a:solidFill>
            <a:miter lim="800000"/>
            <a:headEnd/>
            <a:tailEnd/>
          </a:ln>
        </p:spPr>
      </p:pic>
      <p:pic>
        <p:nvPicPr>
          <p:cNvPr id="32778" name="Picture 12"/>
          <p:cNvPicPr>
            <a:picLocks noChangeAspect="1" noChangeArrowheads="1"/>
          </p:cNvPicPr>
          <p:nvPr/>
        </p:nvPicPr>
        <p:blipFill>
          <a:blip r:embed="rId7"/>
          <a:srcRect b="5020"/>
          <a:stretch>
            <a:fillRect/>
          </a:stretch>
        </p:blipFill>
        <p:spPr bwMode="auto">
          <a:xfrm>
            <a:off x="4859338" y="1089025"/>
            <a:ext cx="4090987" cy="2478088"/>
          </a:xfrm>
          <a:prstGeom prst="rect">
            <a:avLst/>
          </a:prstGeom>
          <a:noFill/>
          <a:ln w="31750">
            <a:solidFill>
              <a:srgbClr val="3333CC"/>
            </a:solidFill>
            <a:miter lim="800000"/>
            <a:headEnd/>
            <a:tailEnd/>
          </a:ln>
        </p:spPr>
      </p:pic>
      <p:pic>
        <p:nvPicPr>
          <p:cNvPr id="32779" name="Picture 14" descr="abris_casemate_pour_canon"/>
          <p:cNvPicPr>
            <a:picLocks noChangeAspect="1" noChangeArrowheads="1"/>
          </p:cNvPicPr>
          <p:nvPr/>
        </p:nvPicPr>
        <p:blipFill>
          <a:blip r:embed="rId8"/>
          <a:srcRect/>
          <a:stretch>
            <a:fillRect/>
          </a:stretch>
        </p:blipFill>
        <p:spPr bwMode="auto">
          <a:xfrm>
            <a:off x="185738" y="1084263"/>
            <a:ext cx="4464050" cy="5338762"/>
          </a:xfrm>
          <a:prstGeom prst="rect">
            <a:avLst/>
          </a:prstGeom>
          <a:noFill/>
          <a:ln w="31750">
            <a:solidFill>
              <a:srgbClr val="CC00CC"/>
            </a:solidFill>
            <a:miter lim="800000"/>
            <a:headEnd/>
            <a:tailEnd/>
          </a:ln>
        </p:spPr>
      </p:pic>
      <p:sp>
        <p:nvSpPr>
          <p:cNvPr id="32780" name="Rectangle 11"/>
          <p:cNvSpPr>
            <a:spLocks noChangeArrowheads="1"/>
          </p:cNvSpPr>
          <p:nvPr/>
        </p:nvSpPr>
        <p:spPr bwMode="auto">
          <a:xfrm>
            <a:off x="2286000" y="0"/>
            <a:ext cx="5334000" cy="984250"/>
          </a:xfrm>
          <a:prstGeom prst="rect">
            <a:avLst/>
          </a:prstGeom>
          <a:noFill/>
          <a:ln w="9525">
            <a:noFill/>
            <a:miter lim="800000"/>
            <a:headEnd/>
            <a:tailEnd/>
          </a:ln>
        </p:spPr>
        <p:txBody>
          <a:bodyPr>
            <a:spAutoFit/>
          </a:bodyPr>
          <a:lstStyle/>
          <a:p>
            <a:pPr algn="ctr"/>
            <a:r>
              <a:rPr lang="en-US" altLang="en-US" b="0">
                <a:solidFill>
                  <a:schemeClr val="tx2"/>
                </a:solidFill>
                <a:cs typeface="Times New Roman" pitchFamily="18" charset="0"/>
              </a:rPr>
              <a:t>Thứ sáu ngày 1 tháng 12 năm 2017</a:t>
            </a:r>
            <a:br>
              <a:rPr lang="en-US" altLang="en-US" b="0">
                <a:solidFill>
                  <a:schemeClr val="tx2"/>
                </a:solidFill>
                <a:cs typeface="Times New Roman" pitchFamily="18" charset="0"/>
              </a:rPr>
            </a:br>
            <a:r>
              <a:rPr lang="en-US" altLang="en-US" b="0">
                <a:solidFill>
                  <a:schemeClr val="tx2"/>
                </a:solidFill>
                <a:cs typeface="Times New Roman" pitchFamily="18" charset="0"/>
              </a:rPr>
              <a:t>Lịch sử</a:t>
            </a:r>
            <a:r>
              <a:rPr lang="en-US" altLang="en-US" sz="2000" b="0" u="sng">
                <a:solidFill>
                  <a:schemeClr val="tx2"/>
                </a:solidFill>
                <a:cs typeface="Times New Roman" pitchFamily="18" charset="0"/>
              </a:rPr>
              <a:t/>
            </a:r>
            <a:br>
              <a:rPr lang="en-US" altLang="en-US" sz="2000" b="0" u="sng">
                <a:solidFill>
                  <a:schemeClr val="tx2"/>
                </a:solidFill>
                <a:cs typeface="Times New Roman" pitchFamily="18" charset="0"/>
              </a:rPr>
            </a:br>
            <a:r>
              <a:rPr lang="en-US" altLang="en-US"/>
              <a:t>TIẾT 15:  </a:t>
            </a:r>
            <a:r>
              <a:rPr lang="en-US" altLang="en-US">
                <a:solidFill>
                  <a:srgbClr val="FF0000"/>
                </a:solidFill>
                <a:cs typeface="Times New Roman" pitchFamily="18" charset="0"/>
              </a:rPr>
              <a:t>NHÀ TRẦN VÀ VIỆC ĐẮP ĐÊ</a:t>
            </a:r>
            <a:endParaRPr lang="en-US" alt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3"/>
          <p:cNvSpPr>
            <a:spLocks noGrp="1" noChangeArrowheads="1"/>
          </p:cNvSpPr>
          <p:nvPr>
            <p:ph type="body" idx="1"/>
          </p:nvPr>
        </p:nvSpPr>
        <p:spPr>
          <a:xfrm>
            <a:off x="533400" y="6096000"/>
            <a:ext cx="8229600" cy="762000"/>
          </a:xfrm>
        </p:spPr>
        <p:txBody>
          <a:bodyPr/>
          <a:lstStyle/>
          <a:p>
            <a:pPr algn="ctr" eaLnBrk="1" hangingPunct="1">
              <a:buFontTx/>
              <a:buNone/>
            </a:pPr>
            <a:r>
              <a:rPr lang="en-US" altLang="en-US" smtClean="0">
                <a:latin typeface="VNI-Times" pitchFamily="2" charset="0"/>
              </a:rPr>
              <a:t>                 </a:t>
            </a:r>
            <a:r>
              <a:rPr lang="en-US" altLang="en-US" sz="2800" smtClean="0">
                <a:latin typeface="VNI-Times" pitchFamily="2" charset="0"/>
              </a:rPr>
              <a:t>Tranh veõ caûnh gì ?</a:t>
            </a:r>
          </a:p>
        </p:txBody>
      </p:sp>
      <p:grpSp>
        <p:nvGrpSpPr>
          <p:cNvPr id="2" name="Group 4"/>
          <p:cNvGrpSpPr>
            <a:grpSpLocks/>
          </p:cNvGrpSpPr>
          <p:nvPr/>
        </p:nvGrpSpPr>
        <p:grpSpPr bwMode="auto">
          <a:xfrm>
            <a:off x="152400" y="838200"/>
            <a:ext cx="8839200" cy="5334000"/>
            <a:chOff x="229" y="769"/>
            <a:chExt cx="5362" cy="3479"/>
          </a:xfrm>
        </p:grpSpPr>
        <p:grpSp>
          <p:nvGrpSpPr>
            <p:cNvPr id="5125" name="Group 5"/>
            <p:cNvGrpSpPr>
              <a:grpSpLocks/>
            </p:cNvGrpSpPr>
            <p:nvPr/>
          </p:nvGrpSpPr>
          <p:grpSpPr bwMode="auto">
            <a:xfrm>
              <a:off x="229" y="769"/>
              <a:ext cx="5362" cy="3479"/>
              <a:chOff x="229" y="769"/>
              <a:chExt cx="5362" cy="3479"/>
            </a:xfrm>
          </p:grpSpPr>
          <p:grpSp>
            <p:nvGrpSpPr>
              <p:cNvPr id="5127" name="Group 6"/>
              <p:cNvGrpSpPr>
                <a:grpSpLocks/>
              </p:cNvGrpSpPr>
              <p:nvPr/>
            </p:nvGrpSpPr>
            <p:grpSpPr bwMode="auto">
              <a:xfrm>
                <a:off x="229" y="769"/>
                <a:ext cx="5362" cy="3479"/>
                <a:chOff x="901" y="697"/>
                <a:chExt cx="3814" cy="2825"/>
              </a:xfrm>
            </p:grpSpPr>
            <p:pic>
              <p:nvPicPr>
                <p:cNvPr id="5129" name="Picture 7" descr="IMG0420A"/>
                <p:cNvPicPr>
                  <a:picLocks noChangeAspect="1" noChangeArrowheads="1"/>
                </p:cNvPicPr>
                <p:nvPr/>
              </p:nvPicPr>
              <p:blipFill>
                <a:blip r:embed="rId2"/>
                <a:srcRect/>
                <a:stretch>
                  <a:fillRect/>
                </a:stretch>
              </p:blipFill>
              <p:spPr bwMode="auto">
                <a:xfrm>
                  <a:off x="949" y="700"/>
                  <a:ext cx="3764" cy="2822"/>
                </a:xfrm>
                <a:prstGeom prst="rect">
                  <a:avLst/>
                </a:prstGeom>
                <a:noFill/>
                <a:ln w="9525">
                  <a:noFill/>
                  <a:miter lim="800000"/>
                  <a:headEnd/>
                  <a:tailEnd/>
                </a:ln>
              </p:spPr>
            </p:pic>
            <p:sp>
              <p:nvSpPr>
                <p:cNvPr id="5130" name="Rectangle 8"/>
                <p:cNvSpPr>
                  <a:spLocks noChangeArrowheads="1"/>
                </p:cNvSpPr>
                <p:nvPr/>
              </p:nvSpPr>
              <p:spPr bwMode="auto">
                <a:xfrm>
                  <a:off x="4621" y="697"/>
                  <a:ext cx="94" cy="2813"/>
                </a:xfrm>
                <a:prstGeom prst="rect">
                  <a:avLst/>
                </a:prstGeom>
                <a:gradFill rotWithShape="1">
                  <a:gsLst>
                    <a:gs pos="0">
                      <a:schemeClr val="bg1"/>
                    </a:gs>
                    <a:gs pos="100000">
                      <a:srgbClr val="333399"/>
                    </a:gs>
                  </a:gsLst>
                  <a:lin ang="0" scaled="1"/>
                </a:gradFill>
                <a:ln w="38100" cmpd="dbl">
                  <a:noFill/>
                  <a:miter lim="800000"/>
                  <a:headEnd/>
                  <a:tailEnd/>
                </a:ln>
              </p:spPr>
              <p:txBody>
                <a:bodyPr wrap="none" anchor="ctr"/>
                <a:lstStyle/>
                <a:p>
                  <a:endParaRPr lang="en-US" altLang="en-US"/>
                </a:p>
              </p:txBody>
            </p:sp>
            <p:sp>
              <p:nvSpPr>
                <p:cNvPr id="5131" name="Rectangle 9"/>
                <p:cNvSpPr>
                  <a:spLocks noChangeArrowheads="1"/>
                </p:cNvSpPr>
                <p:nvPr/>
              </p:nvSpPr>
              <p:spPr bwMode="auto">
                <a:xfrm>
                  <a:off x="901" y="703"/>
                  <a:ext cx="94" cy="2813"/>
                </a:xfrm>
                <a:prstGeom prst="rect">
                  <a:avLst/>
                </a:prstGeom>
                <a:gradFill rotWithShape="1">
                  <a:gsLst>
                    <a:gs pos="0">
                      <a:schemeClr val="bg1"/>
                    </a:gs>
                    <a:gs pos="100000">
                      <a:srgbClr val="333399"/>
                    </a:gs>
                  </a:gsLst>
                  <a:lin ang="0" scaled="1"/>
                </a:gradFill>
                <a:ln w="38100" cmpd="dbl">
                  <a:noFill/>
                  <a:miter lim="800000"/>
                  <a:headEnd/>
                  <a:tailEnd/>
                </a:ln>
              </p:spPr>
              <p:txBody>
                <a:bodyPr wrap="none" anchor="ctr"/>
                <a:lstStyle/>
                <a:p>
                  <a:endParaRPr lang="en-US" altLang="en-US"/>
                </a:p>
              </p:txBody>
            </p:sp>
          </p:grpSp>
          <p:sp>
            <p:nvSpPr>
              <p:cNvPr id="5128" name="Rectangle 10"/>
              <p:cNvSpPr>
                <a:spLocks noChangeArrowheads="1"/>
              </p:cNvSpPr>
              <p:nvPr/>
            </p:nvSpPr>
            <p:spPr bwMode="auto">
              <a:xfrm>
                <a:off x="348" y="3876"/>
                <a:ext cx="5100" cy="348"/>
              </a:xfrm>
              <a:prstGeom prst="rect">
                <a:avLst/>
              </a:prstGeom>
              <a:gradFill rotWithShape="1">
                <a:gsLst>
                  <a:gs pos="0">
                    <a:schemeClr val="tx1"/>
                  </a:gs>
                  <a:gs pos="100000">
                    <a:schemeClr val="accent1"/>
                  </a:gs>
                </a:gsLst>
                <a:path path="shape">
                  <a:fillToRect l="50000" t="50000" r="50000" b="50000"/>
                </a:path>
              </a:gradFill>
              <a:ln w="38100" cmpd="dbl">
                <a:solidFill>
                  <a:schemeClr val="tx1"/>
                </a:solidFill>
                <a:miter lim="800000"/>
                <a:headEnd/>
                <a:tailEnd/>
              </a:ln>
            </p:spPr>
            <p:txBody>
              <a:bodyPr wrap="none" anchor="ctr"/>
              <a:lstStyle/>
              <a:p>
                <a:endParaRPr lang="en-US" altLang="en-US"/>
              </a:p>
            </p:txBody>
          </p:sp>
        </p:grpSp>
        <p:sp>
          <p:nvSpPr>
            <p:cNvPr id="5126" name="Text Box 11"/>
            <p:cNvSpPr txBox="1">
              <a:spLocks noChangeArrowheads="1"/>
            </p:cNvSpPr>
            <p:nvPr/>
          </p:nvSpPr>
          <p:spPr bwMode="auto">
            <a:xfrm>
              <a:off x="540" y="3936"/>
              <a:ext cx="4740" cy="236"/>
            </a:xfrm>
            <a:prstGeom prst="rect">
              <a:avLst/>
            </a:prstGeom>
            <a:noFill/>
            <a:ln w="38100" cmpd="dbl">
              <a:noFill/>
              <a:miter lim="800000"/>
              <a:headEnd/>
              <a:tailEnd/>
            </a:ln>
          </p:spPr>
          <p:txBody>
            <a:bodyPr>
              <a:spAutoFit/>
            </a:bodyPr>
            <a:lstStyle/>
            <a:p>
              <a:pPr algn="ctr" eaLnBrk="0" hangingPunct="0">
                <a:spcBef>
                  <a:spcPct val="50000"/>
                </a:spcBef>
              </a:pPr>
              <a:endParaRPr lang="en-US" altLang="en-US" sz="1600" b="0" i="1">
                <a:solidFill>
                  <a:srgbClr val="000000"/>
                </a:solidFill>
                <a:latin typeface=".VnArial Narrow" pitchFamily="34" charset="0"/>
              </a:endParaRPr>
            </a:p>
          </p:txBody>
        </p:sp>
      </p:grpSp>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nodeType="clickEffect">
                                  <p:stCondLst>
                                    <p:cond delay="0"/>
                                  </p:stCondLst>
                                  <p:childTnLst>
                                    <p:set>
                                      <p:cBhvr>
                                        <p:cTn id="11" dur="1" fill="hold">
                                          <p:stCondLst>
                                            <p:cond delay="0"/>
                                          </p:stCondLst>
                                        </p:cTn>
                                        <p:tgtEl>
                                          <p:spTgt spid="5123">
                                            <p:txEl>
                                              <p:pRg st="0" end="0"/>
                                            </p:txEl>
                                          </p:spTgt>
                                        </p:tgtEl>
                                        <p:attrNameLst>
                                          <p:attrName>style.visibility</p:attrName>
                                        </p:attrNameLst>
                                      </p:cBhvr>
                                      <p:to>
                                        <p:strVal val="visible"/>
                                      </p:to>
                                    </p:set>
                                    <p:animEffect transition="in" filter="diamond(in)">
                                      <p:cBhvr>
                                        <p:cTn id="12" dur="1000"/>
                                        <p:tgtEl>
                                          <p:spTgt spid="512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 Box 10"/>
          <p:cNvSpPr txBox="1">
            <a:spLocks noChangeArrowheads="1"/>
          </p:cNvSpPr>
          <p:nvPr/>
        </p:nvSpPr>
        <p:spPr bwMode="auto">
          <a:xfrm>
            <a:off x="228600" y="2676525"/>
            <a:ext cx="8686800" cy="519113"/>
          </a:xfrm>
          <a:prstGeom prst="rect">
            <a:avLst/>
          </a:prstGeom>
          <a:noFill/>
          <a:ln w="9525">
            <a:noFill/>
            <a:miter lim="800000"/>
            <a:headEnd/>
            <a:tailEnd/>
          </a:ln>
        </p:spPr>
        <p:txBody>
          <a:bodyPr>
            <a:spAutoFit/>
          </a:bodyPr>
          <a:lstStyle/>
          <a:p>
            <a:pPr>
              <a:spcBef>
                <a:spcPct val="50000"/>
              </a:spcBef>
            </a:pPr>
            <a:endParaRPr lang="en-US" altLang="en-US" sz="2800">
              <a:solidFill>
                <a:srgbClr val="FFCC00"/>
              </a:solidFill>
            </a:endParaRPr>
          </a:p>
        </p:txBody>
      </p:sp>
      <p:sp>
        <p:nvSpPr>
          <p:cNvPr id="16395" name="Text Box 11"/>
          <p:cNvSpPr txBox="1">
            <a:spLocks noChangeArrowheads="1"/>
          </p:cNvSpPr>
          <p:nvPr/>
        </p:nvSpPr>
        <p:spPr bwMode="auto">
          <a:xfrm>
            <a:off x="0" y="2286000"/>
            <a:ext cx="9144000" cy="523875"/>
          </a:xfrm>
          <a:prstGeom prst="rect">
            <a:avLst/>
          </a:prstGeom>
          <a:noFill/>
          <a:ln w="9525">
            <a:noFill/>
            <a:miter lim="800000"/>
            <a:headEnd/>
            <a:tailEnd/>
          </a:ln>
        </p:spPr>
        <p:txBody>
          <a:bodyPr>
            <a:spAutoFit/>
          </a:bodyPr>
          <a:lstStyle/>
          <a:p>
            <a:pPr>
              <a:spcBef>
                <a:spcPct val="50000"/>
              </a:spcBef>
            </a:pPr>
            <a:r>
              <a:rPr lang="en-US" altLang="en-US" sz="2800">
                <a:solidFill>
                  <a:schemeClr val="bg1"/>
                </a:solidFill>
              </a:rPr>
              <a:t>2</a:t>
            </a:r>
            <a:r>
              <a:rPr lang="en-US" altLang="en-US" sz="2800">
                <a:solidFill>
                  <a:srgbClr val="002060"/>
                </a:solidFill>
              </a:rPr>
              <a:t>. Muốn hạn chế lũ lụt xảy ra chúng ta phải làm gì? </a:t>
            </a:r>
          </a:p>
        </p:txBody>
      </p:sp>
      <p:sp>
        <p:nvSpPr>
          <p:cNvPr id="33796" name="Text Box 12"/>
          <p:cNvSpPr txBox="1">
            <a:spLocks noChangeArrowheads="1"/>
          </p:cNvSpPr>
          <p:nvPr/>
        </p:nvSpPr>
        <p:spPr bwMode="auto">
          <a:xfrm>
            <a:off x="381000" y="4800600"/>
            <a:ext cx="8077200" cy="366713"/>
          </a:xfrm>
          <a:prstGeom prst="rect">
            <a:avLst/>
          </a:prstGeom>
          <a:noFill/>
          <a:ln w="9525">
            <a:noFill/>
            <a:miter lim="800000"/>
            <a:headEnd/>
            <a:tailEnd/>
          </a:ln>
        </p:spPr>
        <p:txBody>
          <a:bodyPr>
            <a:spAutoFit/>
          </a:bodyPr>
          <a:lstStyle/>
          <a:p>
            <a:pPr>
              <a:spcBef>
                <a:spcPct val="50000"/>
              </a:spcBef>
            </a:pPr>
            <a:endParaRPr lang="en-US" altLang="en-US"/>
          </a:p>
        </p:txBody>
      </p:sp>
      <p:sp>
        <p:nvSpPr>
          <p:cNvPr id="16397" name="Text Box 13"/>
          <p:cNvSpPr txBox="1">
            <a:spLocks noChangeArrowheads="1"/>
          </p:cNvSpPr>
          <p:nvPr/>
        </p:nvSpPr>
        <p:spPr bwMode="auto">
          <a:xfrm>
            <a:off x="0" y="3352800"/>
            <a:ext cx="9144000" cy="2308225"/>
          </a:xfrm>
          <a:prstGeom prst="rect">
            <a:avLst/>
          </a:prstGeom>
          <a:noFill/>
          <a:ln w="9525">
            <a:noFill/>
            <a:miter lim="800000"/>
            <a:headEnd/>
            <a:tailEnd/>
          </a:ln>
        </p:spPr>
        <p:txBody>
          <a:bodyPr>
            <a:spAutoFit/>
          </a:bodyPr>
          <a:lstStyle/>
          <a:p>
            <a:pPr>
              <a:spcBef>
                <a:spcPct val="50000"/>
              </a:spcBef>
            </a:pPr>
            <a:r>
              <a:rPr lang="en-US" altLang="en-US" sz="3200">
                <a:solidFill>
                  <a:srgbClr val="FFCC00"/>
                </a:solidFill>
              </a:rPr>
              <a:t>    </a:t>
            </a:r>
            <a:r>
              <a:rPr lang="en-US" altLang="en-US" sz="3200">
                <a:solidFill>
                  <a:srgbClr val="C00000"/>
                </a:solidFill>
              </a:rPr>
              <a:t>-</a:t>
            </a:r>
            <a:r>
              <a:rPr lang="en-US" altLang="en-US" sz="3200" b="0">
                <a:solidFill>
                  <a:srgbClr val="C00000"/>
                </a:solidFill>
              </a:rPr>
              <a:t>Ta phải cùng nhau bảo vệ môi trường tự nhiên bằng cách không chặt phá rừng bừa bãi, luôn có ý thức trồng cây gây rừng.</a:t>
            </a:r>
          </a:p>
          <a:p>
            <a:pPr>
              <a:spcBef>
                <a:spcPct val="50000"/>
              </a:spcBef>
            </a:pPr>
            <a:endParaRPr lang="en-US" altLang="en-US" sz="32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6395"/>
                                        </p:tgtEl>
                                        <p:attrNameLst>
                                          <p:attrName>style.visibility</p:attrName>
                                        </p:attrNameLst>
                                      </p:cBhvr>
                                      <p:to>
                                        <p:strVal val="visible"/>
                                      </p:to>
                                    </p:set>
                                    <p:animEffect transition="in" filter="dissolve">
                                      <p:cBhvr>
                                        <p:cTn id="7" dur="500"/>
                                        <p:tgtEl>
                                          <p:spTgt spid="1639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0" presetClass="entr" presetSubtype="0" fill="hold" grpId="0" nodeType="clickEffect">
                                  <p:stCondLst>
                                    <p:cond delay="0"/>
                                  </p:stCondLst>
                                  <p:childTnLst>
                                    <p:set>
                                      <p:cBhvr>
                                        <p:cTn id="11" dur="1" fill="hold">
                                          <p:stCondLst>
                                            <p:cond delay="0"/>
                                          </p:stCondLst>
                                        </p:cTn>
                                        <p:tgtEl>
                                          <p:spTgt spid="16397"/>
                                        </p:tgtEl>
                                        <p:attrNameLst>
                                          <p:attrName>style.visibility</p:attrName>
                                        </p:attrNameLst>
                                      </p:cBhvr>
                                      <p:to>
                                        <p:strVal val="visible"/>
                                      </p:to>
                                    </p:set>
                                    <p:animEffect transition="in" filter="wedge">
                                      <p:cBhvr>
                                        <p:cTn id="12" dur="2000"/>
                                        <p:tgtEl>
                                          <p:spTgt spid="163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95" grpId="0"/>
      <p:bldP spid="16397"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4" descr="02"/>
          <p:cNvPicPr>
            <a:picLocks noChangeAspect="1" noChangeArrowheads="1"/>
          </p:cNvPicPr>
          <p:nvPr/>
        </p:nvPicPr>
        <p:blipFill>
          <a:blip r:embed="rId2"/>
          <a:srcRect/>
          <a:stretch>
            <a:fillRect/>
          </a:stretch>
        </p:blipFill>
        <p:spPr bwMode="auto">
          <a:xfrm>
            <a:off x="4572000" y="0"/>
            <a:ext cx="4572000" cy="6400800"/>
          </a:xfrm>
          <a:prstGeom prst="rect">
            <a:avLst/>
          </a:prstGeom>
          <a:noFill/>
          <a:ln w="9525">
            <a:noFill/>
            <a:miter lim="800000"/>
            <a:headEnd/>
            <a:tailEnd/>
          </a:ln>
        </p:spPr>
      </p:pic>
      <p:sp>
        <p:nvSpPr>
          <p:cNvPr id="34819" name="Text Box 5"/>
          <p:cNvSpPr txBox="1">
            <a:spLocks noChangeArrowheads="1"/>
          </p:cNvSpPr>
          <p:nvPr/>
        </p:nvSpPr>
        <p:spPr bwMode="auto">
          <a:xfrm>
            <a:off x="4572000" y="6419850"/>
            <a:ext cx="4572000" cy="461963"/>
          </a:xfrm>
          <a:prstGeom prst="rect">
            <a:avLst/>
          </a:prstGeom>
          <a:noFill/>
          <a:ln w="38100">
            <a:solidFill>
              <a:srgbClr val="FFFF99"/>
            </a:solidFill>
            <a:miter lim="800000"/>
            <a:headEnd/>
            <a:tailEnd/>
          </a:ln>
        </p:spPr>
        <p:txBody>
          <a:bodyPr>
            <a:spAutoFit/>
          </a:bodyPr>
          <a:lstStyle/>
          <a:p>
            <a:pPr algn="ctr">
              <a:spcBef>
                <a:spcPct val="50000"/>
              </a:spcBef>
            </a:pPr>
            <a:r>
              <a:rPr lang="en-US" altLang="en-US" sz="2400">
                <a:solidFill>
                  <a:srgbClr val="00B0F0"/>
                </a:solidFill>
              </a:rPr>
              <a:t>Người dân đang chăm sóc rừng</a:t>
            </a:r>
          </a:p>
        </p:txBody>
      </p:sp>
      <p:pic>
        <p:nvPicPr>
          <p:cNvPr id="34820" name="Picture 6" descr="phuxanh210809"/>
          <p:cNvPicPr>
            <a:picLocks noChangeAspect="1" noChangeArrowheads="1"/>
          </p:cNvPicPr>
          <p:nvPr/>
        </p:nvPicPr>
        <p:blipFill>
          <a:blip r:embed="rId3"/>
          <a:srcRect/>
          <a:stretch>
            <a:fillRect/>
          </a:stretch>
        </p:blipFill>
        <p:spPr bwMode="auto">
          <a:xfrm>
            <a:off x="0" y="0"/>
            <a:ext cx="4495800" cy="6400800"/>
          </a:xfrm>
          <a:prstGeom prst="rect">
            <a:avLst/>
          </a:prstGeom>
          <a:noFill/>
          <a:ln w="9525">
            <a:noFill/>
            <a:miter lim="800000"/>
            <a:headEnd/>
            <a:tailEnd/>
          </a:ln>
        </p:spPr>
      </p:pic>
      <p:sp>
        <p:nvSpPr>
          <p:cNvPr id="34821" name="Text Box 7"/>
          <p:cNvSpPr txBox="1">
            <a:spLocks noChangeArrowheads="1"/>
          </p:cNvSpPr>
          <p:nvPr/>
        </p:nvSpPr>
        <p:spPr bwMode="auto">
          <a:xfrm>
            <a:off x="0" y="6410325"/>
            <a:ext cx="4495800" cy="461963"/>
          </a:xfrm>
          <a:prstGeom prst="rect">
            <a:avLst/>
          </a:prstGeom>
          <a:noFill/>
          <a:ln w="38100">
            <a:solidFill>
              <a:srgbClr val="FF3300"/>
            </a:solidFill>
            <a:miter lim="800000"/>
            <a:headEnd/>
            <a:tailEnd/>
          </a:ln>
        </p:spPr>
        <p:txBody>
          <a:bodyPr>
            <a:spAutoFit/>
          </a:bodyPr>
          <a:lstStyle/>
          <a:p>
            <a:pPr algn="ctr">
              <a:spcBef>
                <a:spcPct val="50000"/>
              </a:spcBef>
            </a:pPr>
            <a:r>
              <a:rPr lang="en-US" altLang="en-US" sz="2400">
                <a:solidFill>
                  <a:srgbClr val="00B0F0"/>
                </a:solidFill>
              </a:rPr>
              <a:t>Trồng rừng phủ xanh đồi trọc</a:t>
            </a:r>
          </a:p>
        </p:txBody>
      </p:sp>
      <p:sp>
        <p:nvSpPr>
          <p:cNvPr id="34822" name="Oval 8"/>
          <p:cNvSpPr>
            <a:spLocks noChangeArrowheads="1"/>
          </p:cNvSpPr>
          <p:nvPr/>
        </p:nvSpPr>
        <p:spPr bwMode="auto">
          <a:xfrm>
            <a:off x="0" y="0"/>
            <a:ext cx="533400" cy="838200"/>
          </a:xfrm>
          <a:prstGeom prst="ellipse">
            <a:avLst/>
          </a:prstGeom>
          <a:solidFill>
            <a:schemeClr val="bg1"/>
          </a:solidFill>
          <a:ln w="9525">
            <a:solidFill>
              <a:schemeClr val="tx1"/>
            </a:solidFill>
            <a:round/>
            <a:headEnd/>
            <a:tailEnd/>
          </a:ln>
        </p:spPr>
        <p:txBody>
          <a:bodyPr wrap="none" anchor="ctr"/>
          <a:lstStyle/>
          <a:p>
            <a:pPr algn="ctr"/>
            <a:r>
              <a:rPr lang="en-US" altLang="en-US" sz="2800">
                <a:solidFill>
                  <a:srgbClr val="FF3300"/>
                </a:solidFill>
              </a:rPr>
              <a:t>1</a:t>
            </a:r>
          </a:p>
        </p:txBody>
      </p:sp>
      <p:sp>
        <p:nvSpPr>
          <p:cNvPr id="34823" name="Oval 9"/>
          <p:cNvSpPr>
            <a:spLocks noChangeArrowheads="1"/>
          </p:cNvSpPr>
          <p:nvPr/>
        </p:nvSpPr>
        <p:spPr bwMode="auto">
          <a:xfrm>
            <a:off x="4648200" y="0"/>
            <a:ext cx="533400" cy="838200"/>
          </a:xfrm>
          <a:prstGeom prst="ellipse">
            <a:avLst/>
          </a:prstGeom>
          <a:solidFill>
            <a:schemeClr val="bg1"/>
          </a:solidFill>
          <a:ln w="9525">
            <a:solidFill>
              <a:schemeClr val="tx1"/>
            </a:solidFill>
            <a:round/>
            <a:headEnd/>
            <a:tailEnd/>
          </a:ln>
        </p:spPr>
        <p:txBody>
          <a:bodyPr wrap="none" anchor="ctr"/>
          <a:lstStyle/>
          <a:p>
            <a:pPr algn="ctr"/>
            <a:r>
              <a:rPr lang="en-US" altLang="en-US" sz="2800">
                <a:solidFill>
                  <a:srgbClr val="FF3300"/>
                </a:solidFill>
                <a:latin typeface="Arial" charset="0"/>
              </a:rPr>
              <a:t>2</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6802" name="Object 2"/>
          <p:cNvGraphicFramePr>
            <a:graphicFrameLocks noChangeAspect="1"/>
          </p:cNvGraphicFramePr>
          <p:nvPr/>
        </p:nvGraphicFramePr>
        <p:xfrm>
          <a:off x="152400" y="838200"/>
          <a:ext cx="4572000" cy="2895600"/>
        </p:xfrm>
        <a:graphic>
          <a:graphicData uri="http://schemas.openxmlformats.org/presentationml/2006/ole">
            <p:oleObj spid="_x0000_s35842" name="Presentation" r:id="rId3" imgW="4571926" imgH="3428998" progId="PowerPoint.Show.8">
              <p:embed/>
            </p:oleObj>
          </a:graphicData>
        </a:graphic>
      </p:graphicFrame>
      <p:pic>
        <p:nvPicPr>
          <p:cNvPr id="76803" name="Picture 3" descr="images63480_T42"/>
          <p:cNvPicPr>
            <a:picLocks noChangeAspect="1" noChangeArrowheads="1"/>
          </p:cNvPicPr>
          <p:nvPr/>
        </p:nvPicPr>
        <p:blipFill>
          <a:blip r:embed="rId4"/>
          <a:srcRect/>
          <a:stretch>
            <a:fillRect/>
          </a:stretch>
        </p:blipFill>
        <p:spPr bwMode="auto">
          <a:xfrm>
            <a:off x="4724400" y="914400"/>
            <a:ext cx="4419600" cy="2819400"/>
          </a:xfrm>
          <a:prstGeom prst="rect">
            <a:avLst/>
          </a:prstGeom>
          <a:noFill/>
          <a:ln w="9525">
            <a:noFill/>
            <a:miter lim="800000"/>
            <a:headEnd/>
            <a:tailEnd/>
          </a:ln>
        </p:spPr>
      </p:pic>
      <p:pic>
        <p:nvPicPr>
          <p:cNvPr id="76804" name="Picture 4" descr="2008112393850_Huy%20641%20-%20Bai%20Phuong%20ky%202%20-%20DSC02779"/>
          <p:cNvPicPr>
            <a:picLocks noChangeAspect="1" noChangeArrowheads="1"/>
          </p:cNvPicPr>
          <p:nvPr/>
        </p:nvPicPr>
        <p:blipFill>
          <a:blip r:embed="rId5"/>
          <a:srcRect/>
          <a:stretch>
            <a:fillRect/>
          </a:stretch>
        </p:blipFill>
        <p:spPr bwMode="auto">
          <a:xfrm>
            <a:off x="4724400" y="3733800"/>
            <a:ext cx="4419600" cy="3124200"/>
          </a:xfrm>
          <a:prstGeom prst="rect">
            <a:avLst/>
          </a:prstGeom>
          <a:noFill/>
          <a:ln w="9525">
            <a:noFill/>
            <a:miter lim="800000"/>
            <a:headEnd/>
            <a:tailEnd/>
          </a:ln>
        </p:spPr>
      </p:pic>
      <p:pic>
        <p:nvPicPr>
          <p:cNvPr id="76805" name="Picture 5" descr="050609Thang06"/>
          <p:cNvPicPr>
            <a:picLocks noChangeAspect="1" noChangeArrowheads="1"/>
          </p:cNvPicPr>
          <p:nvPr/>
        </p:nvPicPr>
        <p:blipFill>
          <a:blip r:embed="rId6"/>
          <a:srcRect/>
          <a:stretch>
            <a:fillRect/>
          </a:stretch>
        </p:blipFill>
        <p:spPr bwMode="auto">
          <a:xfrm>
            <a:off x="152400" y="3733800"/>
            <a:ext cx="4572000" cy="31242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nodeType="clickEffect">
                                  <p:stCondLst>
                                    <p:cond delay="0"/>
                                  </p:stCondLst>
                                  <p:childTnLst>
                                    <p:set>
                                      <p:cBhvr>
                                        <p:cTn id="6" dur="1" fill="hold">
                                          <p:stCondLst>
                                            <p:cond delay="0"/>
                                          </p:stCondLst>
                                        </p:cTn>
                                        <p:tgtEl>
                                          <p:spTgt spid="76802"/>
                                        </p:tgtEl>
                                        <p:attrNameLst>
                                          <p:attrName>style.visibility</p:attrName>
                                        </p:attrNameLst>
                                      </p:cBhvr>
                                      <p:to>
                                        <p:strVal val="visible"/>
                                      </p:to>
                                    </p:set>
                                    <p:animEffect transition="in" filter="diamond(in)">
                                      <p:cBhvr>
                                        <p:cTn id="7" dur="2000"/>
                                        <p:tgtEl>
                                          <p:spTgt spid="76802"/>
                                        </p:tgtEl>
                                      </p:cBhvr>
                                    </p:animEffect>
                                  </p:childTnLst>
                                </p:cTn>
                              </p:par>
                            </p:childTnLst>
                          </p:cTn>
                        </p:par>
                        <p:par>
                          <p:cTn id="8" fill="hold" nodeType="afterGroup">
                            <p:stCondLst>
                              <p:cond delay="2000"/>
                            </p:stCondLst>
                            <p:childTnLst>
                              <p:par>
                                <p:cTn id="9" presetID="8" presetClass="entr" presetSubtype="16" fill="hold" nodeType="afterEffect">
                                  <p:stCondLst>
                                    <p:cond delay="0"/>
                                  </p:stCondLst>
                                  <p:childTnLst>
                                    <p:set>
                                      <p:cBhvr>
                                        <p:cTn id="10" dur="1" fill="hold">
                                          <p:stCondLst>
                                            <p:cond delay="0"/>
                                          </p:stCondLst>
                                        </p:cTn>
                                        <p:tgtEl>
                                          <p:spTgt spid="76803"/>
                                        </p:tgtEl>
                                        <p:attrNameLst>
                                          <p:attrName>style.visibility</p:attrName>
                                        </p:attrNameLst>
                                      </p:cBhvr>
                                      <p:to>
                                        <p:strVal val="visible"/>
                                      </p:to>
                                    </p:set>
                                    <p:animEffect transition="in" filter="diamond(in)">
                                      <p:cBhvr>
                                        <p:cTn id="11" dur="2000"/>
                                        <p:tgtEl>
                                          <p:spTgt spid="76803"/>
                                        </p:tgtEl>
                                      </p:cBhvr>
                                    </p:animEffect>
                                  </p:childTnLst>
                                </p:cTn>
                              </p:par>
                            </p:childTnLst>
                          </p:cTn>
                        </p:par>
                        <p:par>
                          <p:cTn id="12" fill="hold" nodeType="afterGroup">
                            <p:stCondLst>
                              <p:cond delay="4000"/>
                            </p:stCondLst>
                            <p:childTnLst>
                              <p:par>
                                <p:cTn id="13" presetID="8" presetClass="entr" presetSubtype="16" fill="hold" nodeType="afterEffect">
                                  <p:stCondLst>
                                    <p:cond delay="0"/>
                                  </p:stCondLst>
                                  <p:childTnLst>
                                    <p:set>
                                      <p:cBhvr>
                                        <p:cTn id="14" dur="1" fill="hold">
                                          <p:stCondLst>
                                            <p:cond delay="0"/>
                                          </p:stCondLst>
                                        </p:cTn>
                                        <p:tgtEl>
                                          <p:spTgt spid="76805"/>
                                        </p:tgtEl>
                                        <p:attrNameLst>
                                          <p:attrName>style.visibility</p:attrName>
                                        </p:attrNameLst>
                                      </p:cBhvr>
                                      <p:to>
                                        <p:strVal val="visible"/>
                                      </p:to>
                                    </p:set>
                                    <p:animEffect transition="in" filter="diamond(in)">
                                      <p:cBhvr>
                                        <p:cTn id="15" dur="2000"/>
                                        <p:tgtEl>
                                          <p:spTgt spid="76805"/>
                                        </p:tgtEl>
                                      </p:cBhvr>
                                    </p:animEffect>
                                  </p:childTnLst>
                                </p:cTn>
                              </p:par>
                            </p:childTnLst>
                          </p:cTn>
                        </p:par>
                        <p:par>
                          <p:cTn id="16" fill="hold" nodeType="afterGroup">
                            <p:stCondLst>
                              <p:cond delay="6000"/>
                            </p:stCondLst>
                            <p:childTnLst>
                              <p:par>
                                <p:cTn id="17" presetID="20" presetClass="entr" presetSubtype="0" fill="hold" nodeType="afterEffect">
                                  <p:stCondLst>
                                    <p:cond delay="0"/>
                                  </p:stCondLst>
                                  <p:childTnLst>
                                    <p:set>
                                      <p:cBhvr>
                                        <p:cTn id="18" dur="1" fill="hold">
                                          <p:stCondLst>
                                            <p:cond delay="0"/>
                                          </p:stCondLst>
                                        </p:cTn>
                                        <p:tgtEl>
                                          <p:spTgt spid="76804"/>
                                        </p:tgtEl>
                                        <p:attrNameLst>
                                          <p:attrName>style.visibility</p:attrName>
                                        </p:attrNameLst>
                                      </p:cBhvr>
                                      <p:to>
                                        <p:strVal val="visible"/>
                                      </p:to>
                                    </p:set>
                                    <p:animEffect transition="in" filter="wedge">
                                      <p:cBhvr>
                                        <p:cTn id="19" dur="2000"/>
                                        <p:tgtEl>
                                          <p:spTgt spid="768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4" name="Picture 4" descr="10122008144"/>
          <p:cNvPicPr>
            <a:picLocks noGrp="1" noChangeAspect="1" noChangeArrowheads="1"/>
          </p:cNvPicPr>
          <p:nvPr>
            <p:ph type="body" idx="1"/>
          </p:nvPr>
        </p:nvPicPr>
        <p:blipFill>
          <a:blip r:embed="rId2"/>
          <a:srcRect/>
          <a:stretch>
            <a:fillRect/>
          </a:stretch>
        </p:blipFill>
        <p:spPr>
          <a:xfrm>
            <a:off x="457200" y="1066800"/>
            <a:ext cx="8153400" cy="5105400"/>
          </a:xfrm>
          <a:noFill/>
        </p:spPr>
      </p:pic>
    </p:spTree>
  </p:cSld>
  <p:clrMapOvr>
    <a:masterClrMapping/>
  </p:clrMapOvr>
  <p:transition>
    <p:blinds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30724"/>
                                        </p:tgtEl>
                                        <p:attrNameLst>
                                          <p:attrName>style.visibility</p:attrName>
                                        </p:attrNameLst>
                                      </p:cBhvr>
                                      <p:to>
                                        <p:strVal val="visible"/>
                                      </p:to>
                                    </p:set>
                                    <p:animEffect transition="in" filter="box(in)">
                                      <p:cBhvr>
                                        <p:cTn id="7" dur="500"/>
                                        <p:tgtEl>
                                          <p:spTgt spid="307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8" name="Picture 4" descr="10122008147"/>
          <p:cNvPicPr>
            <a:picLocks noGrp="1" noChangeAspect="1" noChangeArrowheads="1"/>
          </p:cNvPicPr>
          <p:nvPr>
            <p:ph type="body" idx="1"/>
          </p:nvPr>
        </p:nvPicPr>
        <p:blipFill>
          <a:blip r:embed="rId2"/>
          <a:srcRect/>
          <a:stretch>
            <a:fillRect/>
          </a:stretch>
        </p:blipFill>
        <p:spPr>
          <a:xfrm>
            <a:off x="457200" y="1447800"/>
            <a:ext cx="8229600" cy="5257800"/>
          </a:xfrm>
          <a:noFill/>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nodeType="clickEffect">
                                  <p:stCondLst>
                                    <p:cond delay="0"/>
                                  </p:stCondLst>
                                  <p:childTnLst>
                                    <p:set>
                                      <p:cBhvr>
                                        <p:cTn id="6" dur="1" fill="hold">
                                          <p:stCondLst>
                                            <p:cond delay="0"/>
                                          </p:stCondLst>
                                        </p:cTn>
                                        <p:tgtEl>
                                          <p:spTgt spid="31748"/>
                                        </p:tgtEl>
                                        <p:attrNameLst>
                                          <p:attrName>style.visibility</p:attrName>
                                        </p:attrNameLst>
                                      </p:cBhvr>
                                      <p:to>
                                        <p:strVal val="visible"/>
                                      </p:to>
                                    </p:set>
                                    <p:animEffect transition="in" filter="box(out)">
                                      <p:cBhvr>
                                        <p:cTn id="7" dur="500"/>
                                        <p:tgtEl>
                                          <p:spTgt spid="317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a:grpSpLocks/>
          </p:cNvGrpSpPr>
          <p:nvPr/>
        </p:nvGrpSpPr>
        <p:grpSpPr bwMode="auto">
          <a:xfrm>
            <a:off x="0" y="1295400"/>
            <a:ext cx="9144000" cy="5029200"/>
            <a:chOff x="0" y="836"/>
            <a:chExt cx="5760" cy="3504"/>
          </a:xfrm>
        </p:grpSpPr>
        <p:sp>
          <p:nvSpPr>
            <p:cNvPr id="38921" name="Rectangle 5"/>
            <p:cNvSpPr>
              <a:spLocks noChangeArrowheads="1"/>
            </p:cNvSpPr>
            <p:nvPr/>
          </p:nvSpPr>
          <p:spPr bwMode="auto">
            <a:xfrm>
              <a:off x="0" y="836"/>
              <a:ext cx="5760" cy="3504"/>
            </a:xfrm>
            <a:prstGeom prst="rect">
              <a:avLst/>
            </a:prstGeom>
            <a:gradFill rotWithShape="1">
              <a:gsLst>
                <a:gs pos="0">
                  <a:schemeClr val="hlink"/>
                </a:gs>
                <a:gs pos="100000">
                  <a:srgbClr val="99FFCC"/>
                </a:gs>
              </a:gsLst>
              <a:path path="shape">
                <a:fillToRect l="50000" t="50000" r="50000" b="50000"/>
              </a:path>
            </a:gradFill>
            <a:ln w="57150" cmpd="thinThick">
              <a:solidFill>
                <a:schemeClr val="tx1"/>
              </a:solidFill>
              <a:miter lim="800000"/>
              <a:headEnd/>
              <a:tailEnd/>
            </a:ln>
          </p:spPr>
          <p:txBody>
            <a:bodyPr wrap="none" anchor="ctr"/>
            <a:lstStyle/>
            <a:p>
              <a:endParaRPr lang="en-US" altLang="en-US"/>
            </a:p>
          </p:txBody>
        </p:sp>
        <p:sp>
          <p:nvSpPr>
            <p:cNvPr id="38922" name="Text Box 6"/>
            <p:cNvSpPr txBox="1">
              <a:spLocks noChangeArrowheads="1"/>
            </p:cNvSpPr>
            <p:nvPr/>
          </p:nvSpPr>
          <p:spPr bwMode="auto">
            <a:xfrm>
              <a:off x="1104" y="932"/>
              <a:ext cx="3418" cy="362"/>
            </a:xfrm>
            <a:prstGeom prst="rect">
              <a:avLst/>
            </a:prstGeom>
            <a:noFill/>
            <a:ln w="38100" cmpd="dbl">
              <a:noFill/>
              <a:miter lim="800000"/>
              <a:headEnd/>
              <a:tailEnd/>
            </a:ln>
          </p:spPr>
          <p:txBody>
            <a:bodyPr>
              <a:spAutoFit/>
            </a:bodyPr>
            <a:lstStyle/>
            <a:p>
              <a:pPr algn="ctr" eaLnBrk="0" hangingPunct="0">
                <a:spcBef>
                  <a:spcPct val="50000"/>
                </a:spcBef>
              </a:pPr>
              <a:r>
                <a:rPr lang="en-US" altLang="en-US" sz="2800">
                  <a:solidFill>
                    <a:srgbClr val="FF00FF"/>
                  </a:solidFill>
                </a:rPr>
                <a:t>Bài tập trắc nghiệm</a:t>
              </a:r>
              <a:endParaRPr lang="en-US" altLang="en-US" sz="2800">
                <a:solidFill>
                  <a:srgbClr val="000000"/>
                </a:solidFill>
              </a:endParaRPr>
            </a:p>
          </p:txBody>
        </p:sp>
        <p:sp>
          <p:nvSpPr>
            <p:cNvPr id="38923" name="Text Box 7"/>
            <p:cNvSpPr txBox="1">
              <a:spLocks noChangeArrowheads="1"/>
            </p:cNvSpPr>
            <p:nvPr/>
          </p:nvSpPr>
          <p:spPr bwMode="auto">
            <a:xfrm>
              <a:off x="250" y="1326"/>
              <a:ext cx="3734" cy="365"/>
            </a:xfrm>
            <a:prstGeom prst="rect">
              <a:avLst/>
            </a:prstGeom>
            <a:noFill/>
            <a:ln w="38100" cmpd="dbl">
              <a:noFill/>
              <a:miter lim="800000"/>
              <a:headEnd/>
              <a:tailEnd/>
            </a:ln>
          </p:spPr>
          <p:txBody>
            <a:bodyPr>
              <a:spAutoFit/>
            </a:bodyPr>
            <a:lstStyle/>
            <a:p>
              <a:pPr eaLnBrk="0" hangingPunct="0">
                <a:spcBef>
                  <a:spcPct val="50000"/>
                </a:spcBef>
              </a:pPr>
              <a:r>
                <a:rPr lang="en-US" altLang="en-US" sz="2800" b="0">
                  <a:solidFill>
                    <a:srgbClr val="000000"/>
                  </a:solidFill>
                  <a:cs typeface="Times New Roman" pitchFamily="18" charset="0"/>
                  <a:sym typeface="Wingdings" pitchFamily="2" charset="2"/>
                </a:rPr>
                <a:t>*Chọn đáp án đúng</a:t>
              </a:r>
              <a:r>
                <a:rPr lang="en-US" altLang="en-US" sz="2800" b="0">
                  <a:solidFill>
                    <a:srgbClr val="000000"/>
                  </a:solidFill>
                  <a:latin typeface=".VnArial" pitchFamily="34" charset="0"/>
                  <a:sym typeface="Wingdings" pitchFamily="2" charset="2"/>
                </a:rPr>
                <a:t>:</a:t>
              </a:r>
            </a:p>
          </p:txBody>
        </p:sp>
        <p:sp>
          <p:nvSpPr>
            <p:cNvPr id="38924" name="Text Box 9"/>
            <p:cNvSpPr txBox="1">
              <a:spLocks noChangeArrowheads="1"/>
            </p:cNvSpPr>
            <p:nvPr/>
          </p:nvSpPr>
          <p:spPr bwMode="auto">
            <a:xfrm>
              <a:off x="740" y="2182"/>
              <a:ext cx="3734" cy="256"/>
            </a:xfrm>
            <a:prstGeom prst="rect">
              <a:avLst/>
            </a:prstGeom>
            <a:noFill/>
            <a:ln w="38100" cmpd="dbl">
              <a:noFill/>
              <a:miter lim="800000"/>
              <a:headEnd/>
              <a:tailEnd/>
            </a:ln>
          </p:spPr>
          <p:txBody>
            <a:bodyPr>
              <a:spAutoFit/>
            </a:bodyPr>
            <a:lstStyle/>
            <a:p>
              <a:pPr eaLnBrk="0" hangingPunct="0">
                <a:spcBef>
                  <a:spcPct val="50000"/>
                </a:spcBef>
              </a:pPr>
              <a:r>
                <a:rPr lang="en-US" altLang="en-US" b="0">
                  <a:solidFill>
                    <a:srgbClr val="000000"/>
                  </a:solidFill>
                  <a:latin typeface=".VnArial" pitchFamily="34" charset="0"/>
                </a:rPr>
                <a:t>.</a:t>
              </a:r>
            </a:p>
          </p:txBody>
        </p:sp>
        <p:sp>
          <p:nvSpPr>
            <p:cNvPr id="38925" name="Text Box 10"/>
            <p:cNvSpPr txBox="1">
              <a:spLocks noChangeArrowheads="1"/>
            </p:cNvSpPr>
            <p:nvPr/>
          </p:nvSpPr>
          <p:spPr bwMode="auto">
            <a:xfrm>
              <a:off x="491" y="2474"/>
              <a:ext cx="4991" cy="256"/>
            </a:xfrm>
            <a:prstGeom prst="rect">
              <a:avLst/>
            </a:prstGeom>
            <a:noFill/>
            <a:ln w="38100" cmpd="dbl">
              <a:noFill/>
              <a:miter lim="800000"/>
              <a:headEnd/>
              <a:tailEnd/>
            </a:ln>
          </p:spPr>
          <p:txBody>
            <a:bodyPr>
              <a:spAutoFit/>
            </a:bodyPr>
            <a:lstStyle/>
            <a:p>
              <a:pPr eaLnBrk="0" hangingPunct="0">
                <a:spcBef>
                  <a:spcPct val="50000"/>
                </a:spcBef>
              </a:pPr>
              <a:endParaRPr lang="en-US" altLang="en-US" b="0">
                <a:solidFill>
                  <a:srgbClr val="000000"/>
                </a:solidFill>
                <a:latin typeface=".VnArial" pitchFamily="34" charset="0"/>
                <a:sym typeface="Wingdings" pitchFamily="2" charset="2"/>
              </a:endParaRPr>
            </a:p>
          </p:txBody>
        </p:sp>
        <p:sp>
          <p:nvSpPr>
            <p:cNvPr id="38926" name="Text Box 11"/>
            <p:cNvSpPr txBox="1">
              <a:spLocks noChangeArrowheads="1"/>
            </p:cNvSpPr>
            <p:nvPr/>
          </p:nvSpPr>
          <p:spPr bwMode="auto">
            <a:xfrm>
              <a:off x="730" y="3233"/>
              <a:ext cx="4781" cy="255"/>
            </a:xfrm>
            <a:prstGeom prst="rect">
              <a:avLst/>
            </a:prstGeom>
            <a:noFill/>
            <a:ln w="38100" cmpd="dbl">
              <a:noFill/>
              <a:miter lim="800000"/>
              <a:headEnd/>
              <a:tailEnd/>
            </a:ln>
          </p:spPr>
          <p:txBody>
            <a:bodyPr>
              <a:spAutoFit/>
            </a:bodyPr>
            <a:lstStyle/>
            <a:p>
              <a:pPr eaLnBrk="0" hangingPunct="0">
                <a:spcBef>
                  <a:spcPct val="50000"/>
                </a:spcBef>
              </a:pPr>
              <a:r>
                <a:rPr lang="en-US" altLang="en-US" b="0">
                  <a:latin typeface="Verdana" pitchFamily="34" charset="0"/>
                </a:rPr>
                <a:t> </a:t>
              </a:r>
              <a:endParaRPr lang="en-US" altLang="en-US" b="0">
                <a:solidFill>
                  <a:srgbClr val="000000"/>
                </a:solidFill>
                <a:latin typeface=".VnArial" pitchFamily="34" charset="0"/>
              </a:endParaRPr>
            </a:p>
          </p:txBody>
        </p:sp>
        <p:sp>
          <p:nvSpPr>
            <p:cNvPr id="38927" name="Text Box 12"/>
            <p:cNvSpPr txBox="1">
              <a:spLocks noChangeArrowheads="1"/>
            </p:cNvSpPr>
            <p:nvPr/>
          </p:nvSpPr>
          <p:spPr bwMode="auto">
            <a:xfrm>
              <a:off x="727" y="3040"/>
              <a:ext cx="3734" cy="256"/>
            </a:xfrm>
            <a:prstGeom prst="rect">
              <a:avLst/>
            </a:prstGeom>
            <a:noFill/>
            <a:ln w="38100" cmpd="dbl">
              <a:noFill/>
              <a:miter lim="800000"/>
              <a:headEnd/>
              <a:tailEnd/>
            </a:ln>
          </p:spPr>
          <p:txBody>
            <a:bodyPr>
              <a:spAutoFit/>
            </a:bodyPr>
            <a:lstStyle/>
            <a:p>
              <a:pPr eaLnBrk="0" hangingPunct="0">
                <a:spcBef>
                  <a:spcPct val="50000"/>
                </a:spcBef>
              </a:pPr>
              <a:r>
                <a:rPr lang="en-US" altLang="en-US" b="0">
                  <a:latin typeface="VNI-Times" pitchFamily="2" charset="0"/>
                  <a:sym typeface="Wingdings" pitchFamily="2" charset="2"/>
                </a:rPr>
                <a:t>  </a:t>
              </a:r>
              <a:endParaRPr lang="en-US" altLang="en-US" b="0">
                <a:solidFill>
                  <a:srgbClr val="000000"/>
                </a:solidFill>
                <a:latin typeface=".VnArial" pitchFamily="34" charset="0"/>
                <a:sym typeface="Wingdings" pitchFamily="2" charset="2"/>
              </a:endParaRPr>
            </a:p>
          </p:txBody>
        </p:sp>
        <p:sp>
          <p:nvSpPr>
            <p:cNvPr id="38928" name="Text Box 13"/>
            <p:cNvSpPr txBox="1">
              <a:spLocks noChangeArrowheads="1"/>
            </p:cNvSpPr>
            <p:nvPr/>
          </p:nvSpPr>
          <p:spPr bwMode="auto">
            <a:xfrm>
              <a:off x="737" y="2002"/>
              <a:ext cx="3734" cy="255"/>
            </a:xfrm>
            <a:prstGeom prst="rect">
              <a:avLst/>
            </a:prstGeom>
            <a:noFill/>
            <a:ln w="38100" cmpd="dbl">
              <a:noFill/>
              <a:miter lim="800000"/>
              <a:headEnd/>
              <a:tailEnd/>
            </a:ln>
          </p:spPr>
          <p:txBody>
            <a:bodyPr>
              <a:spAutoFit/>
            </a:bodyPr>
            <a:lstStyle/>
            <a:p>
              <a:pPr eaLnBrk="0" hangingPunct="0">
                <a:spcBef>
                  <a:spcPct val="50000"/>
                </a:spcBef>
              </a:pPr>
              <a:r>
                <a:rPr lang="en-US" altLang="en-US" b="0">
                  <a:solidFill>
                    <a:srgbClr val="000000"/>
                  </a:solidFill>
                  <a:latin typeface=".VnArial" pitchFamily="34" charset="0"/>
                </a:rPr>
                <a:t>.</a:t>
              </a:r>
            </a:p>
          </p:txBody>
        </p:sp>
        <p:sp>
          <p:nvSpPr>
            <p:cNvPr id="38929" name="Text Box 14"/>
            <p:cNvSpPr txBox="1">
              <a:spLocks noChangeArrowheads="1"/>
            </p:cNvSpPr>
            <p:nvPr/>
          </p:nvSpPr>
          <p:spPr bwMode="auto">
            <a:xfrm>
              <a:off x="734" y="2847"/>
              <a:ext cx="3734" cy="255"/>
            </a:xfrm>
            <a:prstGeom prst="rect">
              <a:avLst/>
            </a:prstGeom>
            <a:noFill/>
            <a:ln w="38100" cmpd="dbl">
              <a:noFill/>
              <a:miter lim="800000"/>
              <a:headEnd/>
              <a:tailEnd/>
            </a:ln>
          </p:spPr>
          <p:txBody>
            <a:bodyPr>
              <a:spAutoFit/>
            </a:bodyPr>
            <a:lstStyle/>
            <a:p>
              <a:pPr eaLnBrk="0" hangingPunct="0">
                <a:spcBef>
                  <a:spcPct val="50000"/>
                </a:spcBef>
              </a:pPr>
              <a:r>
                <a:rPr lang="en-US" altLang="en-US" b="0">
                  <a:latin typeface="Verdana" pitchFamily="34" charset="0"/>
                </a:rPr>
                <a:t> </a:t>
              </a:r>
              <a:endParaRPr lang="en-US" altLang="en-US" b="0">
                <a:solidFill>
                  <a:srgbClr val="000000"/>
                </a:solidFill>
                <a:latin typeface=".VnArial" pitchFamily="34" charset="0"/>
                <a:sym typeface="Wingdings" pitchFamily="2" charset="2"/>
              </a:endParaRPr>
            </a:p>
          </p:txBody>
        </p:sp>
        <p:sp>
          <p:nvSpPr>
            <p:cNvPr id="38930" name="Text Box 15"/>
            <p:cNvSpPr txBox="1">
              <a:spLocks noChangeArrowheads="1"/>
            </p:cNvSpPr>
            <p:nvPr/>
          </p:nvSpPr>
          <p:spPr bwMode="auto">
            <a:xfrm>
              <a:off x="741" y="1824"/>
              <a:ext cx="3734" cy="255"/>
            </a:xfrm>
            <a:prstGeom prst="rect">
              <a:avLst/>
            </a:prstGeom>
            <a:noFill/>
            <a:ln w="38100" cmpd="dbl">
              <a:noFill/>
              <a:miter lim="800000"/>
              <a:headEnd/>
              <a:tailEnd/>
            </a:ln>
          </p:spPr>
          <p:txBody>
            <a:bodyPr>
              <a:spAutoFit/>
            </a:bodyPr>
            <a:lstStyle/>
            <a:p>
              <a:pPr eaLnBrk="0" hangingPunct="0">
                <a:spcBef>
                  <a:spcPct val="50000"/>
                </a:spcBef>
              </a:pPr>
              <a:r>
                <a:rPr lang="en-US" altLang="en-US" b="0">
                  <a:latin typeface="Verdana" pitchFamily="34" charset="0"/>
                </a:rPr>
                <a:t> </a:t>
              </a:r>
              <a:endParaRPr lang="en-US" altLang="en-US" b="0">
                <a:solidFill>
                  <a:srgbClr val="000000"/>
                </a:solidFill>
                <a:latin typeface=".VnArial" pitchFamily="34" charset="0"/>
                <a:sym typeface="Wingdings" pitchFamily="2" charset="2"/>
              </a:endParaRPr>
            </a:p>
          </p:txBody>
        </p:sp>
      </p:grpSp>
      <p:sp>
        <p:nvSpPr>
          <p:cNvPr id="45086" name="Oval 30"/>
          <p:cNvSpPr>
            <a:spLocks noChangeArrowheads="1"/>
          </p:cNvSpPr>
          <p:nvPr/>
        </p:nvSpPr>
        <p:spPr bwMode="auto">
          <a:xfrm>
            <a:off x="1447800" y="4343400"/>
            <a:ext cx="304800" cy="304800"/>
          </a:xfrm>
          <a:prstGeom prst="ellipse">
            <a:avLst/>
          </a:prstGeom>
          <a:noFill/>
          <a:ln w="38100">
            <a:solidFill>
              <a:srgbClr val="FF3300"/>
            </a:solidFill>
            <a:round/>
            <a:headEnd/>
            <a:tailEnd/>
          </a:ln>
        </p:spPr>
        <p:txBody>
          <a:bodyPr wrap="none" anchor="ctr"/>
          <a:lstStyle/>
          <a:p>
            <a:endParaRPr lang="en-US" altLang="en-US"/>
          </a:p>
        </p:txBody>
      </p:sp>
      <p:sp>
        <p:nvSpPr>
          <p:cNvPr id="38917" name="Rectangle 35"/>
          <p:cNvSpPr>
            <a:spLocks noChangeArrowheads="1"/>
          </p:cNvSpPr>
          <p:nvPr/>
        </p:nvSpPr>
        <p:spPr bwMode="auto">
          <a:xfrm>
            <a:off x="1524000" y="3505200"/>
            <a:ext cx="2895600" cy="523875"/>
          </a:xfrm>
          <a:prstGeom prst="rect">
            <a:avLst/>
          </a:prstGeom>
          <a:noFill/>
          <a:ln w="9525">
            <a:noFill/>
            <a:miter lim="800000"/>
            <a:headEnd/>
            <a:tailEnd/>
          </a:ln>
        </p:spPr>
        <p:txBody>
          <a:bodyPr>
            <a:spAutoFit/>
          </a:bodyPr>
          <a:lstStyle/>
          <a:p>
            <a:pPr eaLnBrk="0" hangingPunct="0">
              <a:spcBef>
                <a:spcPct val="50000"/>
              </a:spcBef>
            </a:pPr>
            <a:r>
              <a:rPr lang="en-US" altLang="en-US" sz="2800" b="0">
                <a:solidFill>
                  <a:srgbClr val="000000"/>
                </a:solidFill>
                <a:sym typeface="Webdings" pitchFamily="18" charset="2"/>
              </a:rPr>
              <a:t>a.</a:t>
            </a:r>
            <a:r>
              <a:rPr lang="en-US" altLang="en-US" sz="2800" b="0">
                <a:sym typeface="Wingdings" pitchFamily="2" charset="2"/>
              </a:rPr>
              <a:t> </a:t>
            </a:r>
            <a:r>
              <a:rPr lang="en-US" altLang="en-US" sz="2800" b="0">
                <a:solidFill>
                  <a:srgbClr val="000000"/>
                </a:solidFill>
                <a:sym typeface="Wingdings" pitchFamily="2" charset="2"/>
              </a:rPr>
              <a:t>Chống hạn</a:t>
            </a:r>
          </a:p>
        </p:txBody>
      </p:sp>
      <p:sp>
        <p:nvSpPr>
          <p:cNvPr id="38918" name="Rectangle 36"/>
          <p:cNvSpPr>
            <a:spLocks noChangeArrowheads="1"/>
          </p:cNvSpPr>
          <p:nvPr/>
        </p:nvSpPr>
        <p:spPr bwMode="auto">
          <a:xfrm>
            <a:off x="1447800" y="4191000"/>
            <a:ext cx="2889250" cy="523875"/>
          </a:xfrm>
          <a:prstGeom prst="rect">
            <a:avLst/>
          </a:prstGeom>
          <a:noFill/>
          <a:ln w="9525">
            <a:noFill/>
            <a:miter lim="800000"/>
            <a:headEnd/>
            <a:tailEnd/>
          </a:ln>
        </p:spPr>
        <p:txBody>
          <a:bodyPr>
            <a:spAutoFit/>
          </a:bodyPr>
          <a:lstStyle/>
          <a:p>
            <a:pPr eaLnBrk="0" hangingPunct="0">
              <a:spcBef>
                <a:spcPct val="50000"/>
              </a:spcBef>
            </a:pPr>
            <a:r>
              <a:rPr lang="en-US" altLang="en-US" sz="2800" b="0">
                <a:sym typeface="Wingdings" pitchFamily="2" charset="2"/>
              </a:rPr>
              <a:t>b. </a:t>
            </a:r>
            <a:r>
              <a:rPr lang="en-US" altLang="en-US" sz="2800" b="0">
                <a:solidFill>
                  <a:srgbClr val="000000"/>
                </a:solidFill>
              </a:rPr>
              <a:t>Phòng chống lũ</a:t>
            </a:r>
          </a:p>
        </p:txBody>
      </p:sp>
      <p:sp>
        <p:nvSpPr>
          <p:cNvPr id="38919" name="Rectangle 37"/>
          <p:cNvSpPr>
            <a:spLocks noChangeArrowheads="1"/>
          </p:cNvSpPr>
          <p:nvPr/>
        </p:nvSpPr>
        <p:spPr bwMode="auto">
          <a:xfrm>
            <a:off x="1524000" y="4876800"/>
            <a:ext cx="4114800" cy="523875"/>
          </a:xfrm>
          <a:prstGeom prst="rect">
            <a:avLst/>
          </a:prstGeom>
          <a:noFill/>
          <a:ln w="9525">
            <a:noFill/>
            <a:miter lim="800000"/>
            <a:headEnd/>
            <a:tailEnd/>
          </a:ln>
        </p:spPr>
        <p:txBody>
          <a:bodyPr>
            <a:spAutoFit/>
          </a:bodyPr>
          <a:lstStyle/>
          <a:p>
            <a:pPr eaLnBrk="0" hangingPunct="0">
              <a:spcBef>
                <a:spcPct val="50000"/>
              </a:spcBef>
            </a:pPr>
            <a:r>
              <a:rPr lang="en-US" altLang="en-US" sz="2800" b="0">
                <a:solidFill>
                  <a:srgbClr val="000000"/>
                </a:solidFill>
              </a:rPr>
              <a:t>c. Làm đường giao thông.</a:t>
            </a:r>
          </a:p>
        </p:txBody>
      </p:sp>
      <p:sp>
        <p:nvSpPr>
          <p:cNvPr id="38920" name="Rectangle 39"/>
          <p:cNvSpPr>
            <a:spLocks noChangeArrowheads="1"/>
          </p:cNvSpPr>
          <p:nvPr/>
        </p:nvSpPr>
        <p:spPr bwMode="auto">
          <a:xfrm>
            <a:off x="381000" y="2743200"/>
            <a:ext cx="7543800" cy="523875"/>
          </a:xfrm>
          <a:prstGeom prst="rect">
            <a:avLst/>
          </a:prstGeom>
          <a:noFill/>
          <a:ln w="9525">
            <a:noFill/>
            <a:miter lim="800000"/>
            <a:headEnd/>
            <a:tailEnd/>
          </a:ln>
        </p:spPr>
        <p:txBody>
          <a:bodyPr>
            <a:spAutoFit/>
          </a:bodyPr>
          <a:lstStyle/>
          <a:p>
            <a:pPr eaLnBrk="0" hangingPunct="0">
              <a:spcBef>
                <a:spcPct val="50000"/>
              </a:spcBef>
            </a:pPr>
            <a:r>
              <a:rPr lang="en-US" altLang="en-US" sz="2800" b="0" u="sng">
                <a:solidFill>
                  <a:srgbClr val="000000"/>
                </a:solidFill>
              </a:rPr>
              <a:t>Câu 1:</a:t>
            </a:r>
            <a:r>
              <a:rPr lang="en-US" altLang="en-US" sz="2800" b="0">
                <a:solidFill>
                  <a:srgbClr val="000000"/>
                </a:solidFill>
              </a:rPr>
              <a:t> Nhân dân ta đắp đê để làm gì?</a:t>
            </a:r>
          </a:p>
        </p:txBody>
      </p:sp>
      <p:sp>
        <p:nvSpPr>
          <p:cNvPr id="19" name="Title 18"/>
          <p:cNvSpPr>
            <a:spLocks noGrp="1"/>
          </p:cNvSpPr>
          <p:nvPr>
            <p:ph type="title"/>
          </p:nvPr>
        </p:nvSpPr>
        <p:spPr/>
        <p:txBody>
          <a:bodyPr/>
          <a:lstStyle/>
          <a:p>
            <a:endParaRPr lang="vi-VN"/>
          </a:p>
        </p:txBody>
      </p:sp>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1" presetClass="entr" presetSubtype="0" fill="hold" nodeType="clickEffect">
                                  <p:stCondLst>
                                    <p:cond delay="0"/>
                                  </p:stCondLst>
                                  <p:iterate type="lt">
                                    <p:tmPct val="5000"/>
                                  </p:iterate>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45086"/>
                                        </p:tgtEl>
                                        <p:attrNameLst>
                                          <p:attrName>style.visibility</p:attrName>
                                        </p:attrNameLst>
                                      </p:cBhvr>
                                      <p:to>
                                        <p:strVal val="visible"/>
                                      </p:to>
                                    </p:set>
                                    <p:animEffect transition="in" filter="blinds(horizontal)">
                                      <p:cBhvr>
                                        <p:cTn id="15" dur="500"/>
                                        <p:tgtEl>
                                          <p:spTgt spid="450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86"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3"/>
          <p:cNvSpPr>
            <a:spLocks noGrp="1" noChangeArrowheads="1"/>
          </p:cNvSpPr>
          <p:nvPr>
            <p:ph type="body" idx="1"/>
          </p:nvPr>
        </p:nvSpPr>
        <p:spPr>
          <a:xfrm>
            <a:off x="457200" y="2332038"/>
            <a:ext cx="8229600" cy="4297362"/>
          </a:xfrm>
        </p:spPr>
        <p:txBody>
          <a:bodyPr/>
          <a:lstStyle/>
          <a:p>
            <a:pPr>
              <a:spcBef>
                <a:spcPct val="50000"/>
              </a:spcBef>
              <a:buFontTx/>
              <a:buNone/>
            </a:pPr>
            <a:r>
              <a:rPr lang="en-US" altLang="en-US" u="sng" smtClean="0">
                <a:solidFill>
                  <a:srgbClr val="002060"/>
                </a:solidFill>
                <a:latin typeface="Times New Roman" pitchFamily="18" charset="0"/>
              </a:rPr>
              <a:t>Câu 2</a:t>
            </a:r>
            <a:r>
              <a:rPr lang="en-US" altLang="en-US" smtClean="0">
                <a:solidFill>
                  <a:srgbClr val="002060"/>
                </a:solidFill>
                <a:latin typeface="Times New Roman" pitchFamily="18" charset="0"/>
              </a:rPr>
              <a:t>: Nhờ có hệ thống đê điều, nền kinh tế nông nghiệp nước ta như thế nào? Đời sống nhân dân ta ra sao?</a:t>
            </a:r>
            <a:endParaRPr lang="en-GB" altLang="en-US" smtClean="0">
              <a:solidFill>
                <a:srgbClr val="002060"/>
              </a:solidFill>
              <a:latin typeface="Times New Roman" pitchFamily="18" charset="0"/>
            </a:endParaRPr>
          </a:p>
        </p:txBody>
      </p:sp>
      <p:sp>
        <p:nvSpPr>
          <p:cNvPr id="39939" name="Rectangle 4"/>
          <p:cNvSpPr>
            <a:spLocks noChangeArrowheads="1"/>
          </p:cNvSpPr>
          <p:nvPr/>
        </p:nvSpPr>
        <p:spPr bwMode="auto">
          <a:xfrm>
            <a:off x="685800" y="4052888"/>
            <a:ext cx="8494713" cy="519112"/>
          </a:xfrm>
          <a:prstGeom prst="rect">
            <a:avLst/>
          </a:prstGeom>
          <a:noFill/>
          <a:ln w="9525">
            <a:noFill/>
            <a:miter lim="800000"/>
            <a:headEnd/>
            <a:tailEnd/>
          </a:ln>
        </p:spPr>
        <p:txBody>
          <a:bodyPr>
            <a:spAutoFit/>
          </a:bodyPr>
          <a:lstStyle/>
          <a:p>
            <a:pPr eaLnBrk="0" hangingPunct="0">
              <a:spcBef>
                <a:spcPct val="50000"/>
              </a:spcBef>
            </a:pPr>
            <a:r>
              <a:rPr lang="en-US" altLang="en-US" sz="2800" b="0">
                <a:solidFill>
                  <a:srgbClr val="000000"/>
                </a:solidFill>
                <a:sym typeface="Webdings" pitchFamily="18" charset="2"/>
              </a:rPr>
              <a:t>a.</a:t>
            </a:r>
            <a:r>
              <a:rPr lang="en-US" altLang="en-US" sz="2800" b="0">
                <a:sym typeface="Wingdings" pitchFamily="2" charset="2"/>
              </a:rPr>
              <a:t> </a:t>
            </a:r>
            <a:r>
              <a:rPr lang="en-US" altLang="en-US" sz="2800" b="0">
                <a:solidFill>
                  <a:srgbClr val="000000"/>
                </a:solidFill>
                <a:sym typeface="Wingdings" pitchFamily="2" charset="2"/>
              </a:rPr>
              <a:t>Nền kinh tế nông nghiệp chậm phát triển</a:t>
            </a:r>
          </a:p>
        </p:txBody>
      </p:sp>
      <p:sp>
        <p:nvSpPr>
          <p:cNvPr id="39940" name="Rectangle 5"/>
          <p:cNvSpPr>
            <a:spLocks noChangeArrowheads="1"/>
          </p:cNvSpPr>
          <p:nvPr/>
        </p:nvSpPr>
        <p:spPr bwMode="auto">
          <a:xfrm>
            <a:off x="685800" y="4738688"/>
            <a:ext cx="7696200" cy="519112"/>
          </a:xfrm>
          <a:prstGeom prst="rect">
            <a:avLst/>
          </a:prstGeom>
          <a:noFill/>
          <a:ln w="9525">
            <a:noFill/>
            <a:miter lim="800000"/>
            <a:headEnd/>
            <a:tailEnd/>
          </a:ln>
        </p:spPr>
        <p:txBody>
          <a:bodyPr>
            <a:spAutoFit/>
          </a:bodyPr>
          <a:lstStyle/>
          <a:p>
            <a:pPr eaLnBrk="0" hangingPunct="0">
              <a:spcBef>
                <a:spcPct val="50000"/>
              </a:spcBef>
            </a:pPr>
            <a:r>
              <a:rPr lang="en-US" altLang="en-US" sz="2800" b="0">
                <a:sym typeface="Wingdings" pitchFamily="2" charset="2"/>
              </a:rPr>
              <a:t>b. Đời sống nhân dân đói, khổ.  </a:t>
            </a:r>
            <a:endParaRPr lang="en-US" altLang="en-US" b="0">
              <a:solidFill>
                <a:srgbClr val="000000"/>
              </a:solidFill>
              <a:sym typeface="Wingdings" pitchFamily="2" charset="2"/>
            </a:endParaRPr>
          </a:p>
        </p:txBody>
      </p:sp>
      <p:sp>
        <p:nvSpPr>
          <p:cNvPr id="39941" name="Rectangle 6"/>
          <p:cNvSpPr>
            <a:spLocks noChangeArrowheads="1"/>
          </p:cNvSpPr>
          <p:nvPr/>
        </p:nvSpPr>
        <p:spPr bwMode="auto">
          <a:xfrm>
            <a:off x="609600" y="5486400"/>
            <a:ext cx="8077200" cy="946150"/>
          </a:xfrm>
          <a:prstGeom prst="rect">
            <a:avLst/>
          </a:prstGeom>
          <a:noFill/>
          <a:ln w="9525">
            <a:noFill/>
            <a:miter lim="800000"/>
            <a:headEnd/>
            <a:tailEnd/>
          </a:ln>
        </p:spPr>
        <p:txBody>
          <a:bodyPr>
            <a:spAutoFit/>
          </a:bodyPr>
          <a:lstStyle/>
          <a:p>
            <a:pPr eaLnBrk="0" hangingPunct="0">
              <a:spcBef>
                <a:spcPct val="50000"/>
              </a:spcBef>
            </a:pPr>
            <a:r>
              <a:rPr lang="en-US" altLang="en-US" sz="2800" b="0">
                <a:solidFill>
                  <a:srgbClr val="000000"/>
                </a:solidFill>
              </a:rPr>
              <a:t>c.Nền kinh tế nông nghiệp phát triển, đời sống nhân dân ấm no. </a:t>
            </a:r>
          </a:p>
        </p:txBody>
      </p:sp>
      <p:sp>
        <p:nvSpPr>
          <p:cNvPr id="39942" name="Rectangle 7"/>
          <p:cNvSpPr>
            <a:spLocks noChangeArrowheads="1"/>
          </p:cNvSpPr>
          <p:nvPr/>
        </p:nvSpPr>
        <p:spPr bwMode="auto">
          <a:xfrm>
            <a:off x="1066800" y="1676400"/>
            <a:ext cx="4591050" cy="519113"/>
          </a:xfrm>
          <a:prstGeom prst="rect">
            <a:avLst/>
          </a:prstGeom>
          <a:noFill/>
          <a:ln w="9525">
            <a:noFill/>
            <a:miter lim="800000"/>
            <a:headEnd/>
            <a:tailEnd/>
          </a:ln>
        </p:spPr>
        <p:txBody>
          <a:bodyPr>
            <a:spAutoFit/>
          </a:bodyPr>
          <a:lstStyle/>
          <a:p>
            <a:r>
              <a:rPr lang="en-US" altLang="en-US" sz="2800">
                <a:solidFill>
                  <a:srgbClr val="FF00FF"/>
                </a:solidFill>
              </a:rPr>
              <a:t>Bài tập trắc nghiệm</a:t>
            </a:r>
            <a:endParaRPr lang="en-GB" altLang="en-US" sz="2800">
              <a:solidFill>
                <a:srgbClr val="FF00FF"/>
              </a:solidFill>
            </a:endParaRPr>
          </a:p>
        </p:txBody>
      </p:sp>
      <p:sp>
        <p:nvSpPr>
          <p:cNvPr id="63496" name="Oval 8"/>
          <p:cNvSpPr>
            <a:spLocks noChangeArrowheads="1"/>
          </p:cNvSpPr>
          <p:nvPr/>
        </p:nvSpPr>
        <p:spPr bwMode="auto">
          <a:xfrm>
            <a:off x="609600" y="5638800"/>
            <a:ext cx="304800" cy="304800"/>
          </a:xfrm>
          <a:prstGeom prst="ellipse">
            <a:avLst/>
          </a:prstGeom>
          <a:noFill/>
          <a:ln w="38100">
            <a:solidFill>
              <a:srgbClr val="FF3300"/>
            </a:solidFill>
            <a:round/>
            <a:headEnd/>
            <a:tailEnd/>
          </a:ln>
        </p:spPr>
        <p:txBody>
          <a:bodyPr wrap="none" anchor="ctr"/>
          <a:lstStyle/>
          <a:p>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3496"/>
                                        </p:tgtEl>
                                        <p:attrNameLst>
                                          <p:attrName>style.visibility</p:attrName>
                                        </p:attrNameLst>
                                      </p:cBhvr>
                                      <p:to>
                                        <p:strVal val="visible"/>
                                      </p:to>
                                    </p:set>
                                    <p:animEffect transition="in" filter="blinds(horizontal)">
                                      <p:cBhvr>
                                        <p:cTn id="7" dur="500"/>
                                        <p:tgtEl>
                                          <p:spTgt spid="634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96"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WordArt 3">
            <a:hlinkClick r:id="rId2" action="ppaction://hlinkpres?slideindex=20&amp;slidetitle=Slide 20"/>
          </p:cNvPr>
          <p:cNvSpPr>
            <a:spLocks noChangeArrowheads="1" noChangeShapeType="1" noTextEdit="1"/>
          </p:cNvSpPr>
          <p:nvPr/>
        </p:nvSpPr>
        <p:spPr bwMode="auto">
          <a:xfrm>
            <a:off x="838200" y="1524000"/>
            <a:ext cx="5413375" cy="685800"/>
          </a:xfrm>
          <a:prstGeom prst="rect">
            <a:avLst/>
          </a:prstGeom>
        </p:spPr>
        <p:txBody>
          <a:bodyPr wrap="none" fromWordArt="1">
            <a:prstTxWarp prst="textPlain">
              <a:avLst>
                <a:gd name="adj" fmla="val 50000"/>
              </a:avLst>
            </a:prstTxWarp>
          </a:bodyPr>
          <a:lstStyle/>
          <a:p>
            <a:pPr algn="ctr"/>
            <a:r>
              <a:rPr lang="vi-VN" kern="10">
                <a:ln w="12700">
                  <a:solidFill>
                    <a:srgbClr val="FFFFCC"/>
                  </a:solidFill>
                  <a:round/>
                  <a:headEnd/>
                  <a:tailEnd/>
                </a:ln>
                <a:solidFill>
                  <a:srgbClr val="0000FF"/>
                </a:solidFill>
                <a:effectLst>
                  <a:outerShdw dist="35921" dir="2700000" algn="ctr" rotWithShape="0">
                    <a:srgbClr val="990000"/>
                  </a:outerShdw>
                </a:effectLst>
              </a:rPr>
              <a:t>CHUẨN BỊ</a:t>
            </a:r>
          </a:p>
        </p:txBody>
      </p:sp>
      <p:pic>
        <p:nvPicPr>
          <p:cNvPr id="40963" name="Picture 6" descr="11111"/>
          <p:cNvPicPr>
            <a:picLocks noChangeAspect="1" noChangeArrowheads="1"/>
          </p:cNvPicPr>
          <p:nvPr/>
        </p:nvPicPr>
        <p:blipFill>
          <a:blip r:embed="rId3"/>
          <a:srcRect/>
          <a:stretch>
            <a:fillRect/>
          </a:stretch>
        </p:blipFill>
        <p:spPr bwMode="auto">
          <a:xfrm>
            <a:off x="6629400" y="4800600"/>
            <a:ext cx="1736725" cy="1905000"/>
          </a:xfrm>
          <a:prstGeom prst="rect">
            <a:avLst/>
          </a:prstGeom>
          <a:noFill/>
          <a:ln w="9525">
            <a:noFill/>
            <a:miter lim="800000"/>
            <a:headEnd/>
            <a:tailEnd/>
          </a:ln>
        </p:spPr>
      </p:pic>
      <p:sp>
        <p:nvSpPr>
          <p:cNvPr id="203784" name="Text Box 8"/>
          <p:cNvSpPr txBox="1">
            <a:spLocks noChangeArrowheads="1"/>
          </p:cNvSpPr>
          <p:nvPr/>
        </p:nvSpPr>
        <p:spPr bwMode="auto">
          <a:xfrm>
            <a:off x="304800" y="2514600"/>
            <a:ext cx="8516938" cy="2308225"/>
          </a:xfrm>
          <a:prstGeom prst="rect">
            <a:avLst/>
          </a:prstGeom>
          <a:noFill/>
          <a:ln w="9525" algn="ctr">
            <a:noFill/>
            <a:miter lim="800000"/>
            <a:headEnd/>
            <a:tailEnd/>
          </a:ln>
        </p:spPr>
        <p:txBody>
          <a:bodyPr>
            <a:spAutoFit/>
          </a:bodyPr>
          <a:lstStyle/>
          <a:p>
            <a:pPr marL="342900" indent="-342900">
              <a:spcBef>
                <a:spcPct val="50000"/>
              </a:spcBef>
              <a:buFont typeface="Wingdings" pitchFamily="2" charset="2"/>
              <a:buChar char="Ø"/>
            </a:pPr>
            <a:r>
              <a:rPr lang="en-US" altLang="en-US" sz="3200">
                <a:solidFill>
                  <a:srgbClr val="0000FF"/>
                </a:solidFill>
              </a:rPr>
              <a:t>Về nhà học thuộc phần ghi nhớ và trả lời các câu hỏi trong sách giáo khoa.</a:t>
            </a:r>
          </a:p>
          <a:p>
            <a:pPr marL="342900" indent="-342900">
              <a:spcBef>
                <a:spcPct val="50000"/>
              </a:spcBef>
              <a:buFont typeface="Wingdings" pitchFamily="2" charset="2"/>
              <a:buChar char="Ø"/>
            </a:pPr>
            <a:r>
              <a:rPr lang="en-US" altLang="en-US" sz="3200">
                <a:solidFill>
                  <a:srgbClr val="0000FF"/>
                </a:solidFill>
                <a:latin typeface="VNI-Times" pitchFamily="2" charset="0"/>
              </a:rPr>
              <a:t>CB:</a:t>
            </a:r>
            <a:r>
              <a:rPr lang="en-US" altLang="en-US" sz="3200">
                <a:solidFill>
                  <a:srgbClr val="0000FF"/>
                </a:solidFill>
              </a:rPr>
              <a:t> Cuộc kháng chiến chống quân xâm lược Mông –Nguyên.</a:t>
            </a:r>
            <a:endParaRPr lang="en-US" altLang="en-US" sz="3200">
              <a:solidFill>
                <a:srgbClr val="0000FF"/>
              </a:solidFill>
              <a:latin typeface="VNI-Times" pitchFamily="2" charset="0"/>
            </a:endParaRPr>
          </a:p>
        </p:txBody>
      </p:sp>
      <p:sp>
        <p:nvSpPr>
          <p:cNvPr id="40965" name="AutoShape 9">
            <a:hlinkClick r:id="rId4" action="ppaction://hlinksldjump" highlightClick="1"/>
          </p:cNvPr>
          <p:cNvSpPr>
            <a:spLocks noChangeArrowheads="1"/>
          </p:cNvSpPr>
          <p:nvPr/>
        </p:nvSpPr>
        <p:spPr bwMode="auto">
          <a:xfrm>
            <a:off x="8610600" y="6400800"/>
            <a:ext cx="228600" cy="228600"/>
          </a:xfrm>
          <a:prstGeom prst="actionButtonForwardNext">
            <a:avLst/>
          </a:prstGeom>
          <a:solidFill>
            <a:schemeClr val="accent1"/>
          </a:solidFill>
          <a:ln w="9525">
            <a:noFill/>
            <a:miter lim="800000"/>
            <a:headEnd/>
            <a:tailEnd/>
          </a:ln>
        </p:spPr>
        <p:txBody>
          <a:bodyPr wrap="none" anchor="ctr"/>
          <a:lstStyle/>
          <a:p>
            <a:endParaRPr lang="en-US" alt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0" presetClass="entr" presetSubtype="0" fill="hold" grpId="0" nodeType="afterEffect">
                                  <p:stCondLst>
                                    <p:cond delay="0"/>
                                  </p:stCondLst>
                                  <p:childTnLst>
                                    <p:set>
                                      <p:cBhvr>
                                        <p:cTn id="6" dur="1" fill="hold">
                                          <p:stCondLst>
                                            <p:cond delay="0"/>
                                          </p:stCondLst>
                                        </p:cTn>
                                        <p:tgtEl>
                                          <p:spTgt spid="203784"/>
                                        </p:tgtEl>
                                        <p:attrNameLst>
                                          <p:attrName>style.visibility</p:attrName>
                                        </p:attrNameLst>
                                      </p:cBhvr>
                                      <p:to>
                                        <p:strVal val="visible"/>
                                      </p:to>
                                    </p:set>
                                    <p:animEffect transition="in" filter="wedge">
                                      <p:cBhvr>
                                        <p:cTn id="7" dur="1000"/>
                                        <p:tgtEl>
                                          <p:spTgt spid="2037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78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3"/>
          <p:cNvSpPr>
            <a:spLocks noGrp="1" noChangeArrowheads="1"/>
          </p:cNvSpPr>
          <p:nvPr>
            <p:ph type="body" idx="1"/>
          </p:nvPr>
        </p:nvSpPr>
        <p:spPr>
          <a:xfrm>
            <a:off x="457200" y="1066800"/>
            <a:ext cx="8229600" cy="838200"/>
          </a:xfrm>
        </p:spPr>
        <p:txBody>
          <a:bodyPr/>
          <a:lstStyle/>
          <a:p>
            <a:pPr algn="ctr" eaLnBrk="1" hangingPunct="1">
              <a:buFontTx/>
              <a:buNone/>
            </a:pPr>
            <a:r>
              <a:rPr lang="en-US" altLang="en-US" sz="2400" b="1" smtClean="0">
                <a:solidFill>
                  <a:srgbClr val="FF0000"/>
                </a:solidFill>
                <a:latin typeface="Times New Roman" pitchFamily="18" charset="0"/>
              </a:rPr>
              <a:t>Tiết 15</a:t>
            </a:r>
            <a:r>
              <a:rPr lang="en-US" altLang="en-US" sz="2800" b="1" smtClean="0">
                <a:solidFill>
                  <a:srgbClr val="FF0000"/>
                </a:solidFill>
                <a:latin typeface="Times New Roman" pitchFamily="18" charset="0"/>
              </a:rPr>
              <a:t>: Nhà Trần và việc đắp đ</a:t>
            </a:r>
            <a:r>
              <a:rPr lang="en-US" altLang="en-US" sz="2800" b="1" smtClean="0">
                <a:solidFill>
                  <a:srgbClr val="FF3300"/>
                </a:solidFill>
                <a:latin typeface="Times New Roman" pitchFamily="18" charset="0"/>
              </a:rPr>
              <a:t>ê</a:t>
            </a:r>
          </a:p>
        </p:txBody>
      </p:sp>
      <p:sp>
        <p:nvSpPr>
          <p:cNvPr id="6147" name="Rectangle 4"/>
          <p:cNvSpPr>
            <a:spLocks noGrp="1" noChangeArrowheads="1"/>
          </p:cNvSpPr>
          <p:nvPr>
            <p:ph type="title"/>
          </p:nvPr>
        </p:nvSpPr>
        <p:spPr>
          <a:xfrm>
            <a:off x="457200" y="0"/>
            <a:ext cx="8686800" cy="1066800"/>
          </a:xfrm>
          <a:noFill/>
        </p:spPr>
        <p:txBody>
          <a:bodyPr/>
          <a:lstStyle/>
          <a:p>
            <a:pPr eaLnBrk="1" hangingPunct="1"/>
            <a:r>
              <a:rPr lang="en-US" altLang="en-US" sz="2000" dirty="0" smtClean="0">
                <a:latin typeface="Times New Roman" pitchFamily="18" charset="0"/>
                <a:cs typeface="Times New Roman" pitchFamily="18" charset="0"/>
              </a:rPr>
              <a:t/>
            </a:r>
            <a:br>
              <a:rPr lang="en-US" altLang="en-US" sz="2000" dirty="0" smtClean="0">
                <a:latin typeface="Times New Roman" pitchFamily="18" charset="0"/>
                <a:cs typeface="Times New Roman" pitchFamily="18" charset="0"/>
              </a:rPr>
            </a:br>
            <a:r>
              <a:rPr lang="en-US" altLang="en-US" sz="2000" dirty="0" smtClean="0">
                <a:latin typeface="Times New Roman" pitchFamily="18" charset="0"/>
                <a:cs typeface="Times New Roman" pitchFamily="18" charset="0"/>
              </a:rPr>
              <a:t> </a:t>
            </a:r>
            <a:r>
              <a:rPr lang="en-US" altLang="en-US" sz="2000" dirty="0" err="1" smtClean="0">
                <a:latin typeface="Times New Roman" pitchFamily="18" charset="0"/>
                <a:cs typeface="Times New Roman" pitchFamily="18" charset="0"/>
              </a:rPr>
              <a:t>Lịch</a:t>
            </a:r>
            <a:r>
              <a:rPr lang="en-US" altLang="en-US" sz="2000" dirty="0" smtClean="0">
                <a:latin typeface="Times New Roman" pitchFamily="18" charset="0"/>
                <a:cs typeface="Times New Roman" pitchFamily="18" charset="0"/>
              </a:rPr>
              <a:t> </a:t>
            </a:r>
            <a:r>
              <a:rPr lang="en-US" altLang="en-US" sz="2000" dirty="0" err="1" smtClean="0">
                <a:latin typeface="Times New Roman" pitchFamily="18" charset="0"/>
                <a:cs typeface="Times New Roman" pitchFamily="18" charset="0"/>
              </a:rPr>
              <a:t>sử</a:t>
            </a:r>
            <a:endParaRPr lang="en-US" altLang="en-US" sz="2000" u="sng" dirty="0" smtClean="0">
              <a:latin typeface="Times New Roman" pitchFamily="18" charset="0"/>
              <a:cs typeface="Times New Roman" pitchFamily="18" charset="0"/>
            </a:endParaRPr>
          </a:p>
        </p:txBody>
      </p:sp>
    </p:spTree>
  </p:cSld>
  <p:clrMapOvr>
    <a:masterClrMapping/>
  </p:clrMapOvr>
  <p:transition>
    <p:blinds/>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6867">
                                            <p:txEl>
                                              <p:pRg st="0" end="0"/>
                                            </p:txEl>
                                          </p:spTgt>
                                        </p:tgtEl>
                                        <p:attrNameLst>
                                          <p:attrName>style.visibility</p:attrName>
                                        </p:attrNameLst>
                                      </p:cBhvr>
                                      <p:to>
                                        <p:strVal val="visible"/>
                                      </p:to>
                                    </p:set>
                                    <p:anim calcmode="lin" valueType="num">
                                      <p:cBhvr additive="base">
                                        <p:cTn id="7" dur="500" fill="hold"/>
                                        <p:tgtEl>
                                          <p:spTgt spid="3686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6867">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Rectangle 3"/>
          <p:cNvSpPr>
            <a:spLocks noGrp="1" noChangeArrowheads="1"/>
          </p:cNvSpPr>
          <p:nvPr>
            <p:ph type="body" idx="1"/>
          </p:nvPr>
        </p:nvSpPr>
        <p:spPr>
          <a:xfrm>
            <a:off x="457200" y="1600200"/>
            <a:ext cx="8229600" cy="1066800"/>
          </a:xfrm>
        </p:spPr>
        <p:txBody>
          <a:bodyPr/>
          <a:lstStyle/>
          <a:p>
            <a:pPr eaLnBrk="1" hangingPunct="1">
              <a:buFontTx/>
              <a:buNone/>
            </a:pPr>
            <a:r>
              <a:rPr lang="en-US" altLang="en-US" sz="2800" b="1" smtClean="0">
                <a:latin typeface="Times New Roman" pitchFamily="18" charset="0"/>
                <a:cs typeface="Times New Roman" pitchFamily="18" charset="0"/>
              </a:rPr>
              <a:t>1. Điều kiện nước ta và truyền thống chống lụt của nhân dân ta.</a:t>
            </a:r>
          </a:p>
        </p:txBody>
      </p:sp>
      <p:sp>
        <p:nvSpPr>
          <p:cNvPr id="8196" name="Rectangle 3"/>
          <p:cNvSpPr>
            <a:spLocks noChangeArrowheads="1"/>
          </p:cNvSpPr>
          <p:nvPr/>
        </p:nvSpPr>
        <p:spPr bwMode="auto">
          <a:xfrm>
            <a:off x="838200" y="3105150"/>
            <a:ext cx="7162800" cy="831850"/>
          </a:xfrm>
          <a:prstGeom prst="rect">
            <a:avLst/>
          </a:prstGeom>
          <a:noFill/>
          <a:ln w="9525">
            <a:noFill/>
            <a:miter lim="800000"/>
            <a:headEnd/>
            <a:tailEnd/>
          </a:ln>
        </p:spPr>
        <p:txBody>
          <a:bodyPr>
            <a:spAutoFit/>
          </a:bodyPr>
          <a:lstStyle/>
          <a:p>
            <a:r>
              <a:rPr lang="en-US" altLang="en-US" sz="2400">
                <a:solidFill>
                  <a:srgbClr val="0070C0"/>
                </a:solidFill>
                <a:latin typeface="VNI-Times" pitchFamily="2" charset="0"/>
              </a:rPr>
              <a:t>- 1 hs </a:t>
            </a:r>
            <a:r>
              <a:rPr lang="en-US" altLang="en-US" sz="2400">
                <a:solidFill>
                  <a:srgbClr val="0070C0"/>
                </a:solidFill>
                <a:cs typeface="Times New Roman" pitchFamily="18" charset="0"/>
              </a:rPr>
              <a:t>đọc thông tin SGK trang 39 từ Thời Trần ……….của ông cha ta</a:t>
            </a:r>
            <a:r>
              <a:rPr lang="en-US" altLang="en-US">
                <a:solidFill>
                  <a:srgbClr val="0070C0"/>
                </a:solidFill>
                <a:cs typeface="Times New Roman" pitchFamily="18" charset="0"/>
              </a:rPr>
              <a:t>. </a:t>
            </a:r>
          </a:p>
        </p:txBody>
      </p:sp>
    </p:spTree>
  </p:cSld>
  <p:clrMapOvr>
    <a:masterClrMapping/>
  </p:clrMapOvr>
  <p:transition>
    <p:wheel spokes="3"/>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37891">
                                            <p:txEl>
                                              <p:pRg st="0" end="0"/>
                                            </p:txEl>
                                          </p:spTgt>
                                        </p:tgtEl>
                                        <p:attrNameLst>
                                          <p:attrName>style.visibility</p:attrName>
                                        </p:attrNameLst>
                                      </p:cBhvr>
                                      <p:to>
                                        <p:strVal val="visible"/>
                                      </p:to>
                                    </p:set>
                                    <p:animEffect transition="in" filter="blinds(horizontal)">
                                      <p:cBhvr>
                                        <p:cTn id="7" dur="500"/>
                                        <p:tgtEl>
                                          <p:spTgt spid="3789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7" name="Rectangle 5"/>
          <p:cNvSpPr>
            <a:spLocks noChangeArrowheads="1"/>
          </p:cNvSpPr>
          <p:nvPr/>
        </p:nvSpPr>
        <p:spPr bwMode="auto">
          <a:xfrm>
            <a:off x="0" y="4524375"/>
            <a:ext cx="8915400" cy="523875"/>
          </a:xfrm>
          <a:prstGeom prst="rect">
            <a:avLst/>
          </a:prstGeom>
          <a:noFill/>
          <a:ln w="9525">
            <a:noFill/>
            <a:miter lim="800000"/>
            <a:headEnd/>
            <a:tailEnd/>
          </a:ln>
        </p:spPr>
        <p:txBody>
          <a:bodyPr>
            <a:spAutoFit/>
          </a:bodyPr>
          <a:lstStyle/>
          <a:p>
            <a:pPr>
              <a:spcBef>
                <a:spcPct val="20000"/>
              </a:spcBef>
            </a:pPr>
            <a:r>
              <a:rPr lang="en-US" altLang="en-US" sz="2800">
                <a:solidFill>
                  <a:srgbClr val="0070C0"/>
                </a:solidFill>
                <a:cs typeface="Times New Roman" pitchFamily="18" charset="0"/>
              </a:rPr>
              <a:t>Câu 2: Hệ thống sông ngòi nước ta như thế nào</a:t>
            </a:r>
            <a:r>
              <a:rPr lang="en-US" altLang="en-US" sz="2800">
                <a:solidFill>
                  <a:srgbClr val="0070C0"/>
                </a:solidFill>
                <a:latin typeface="VNI-Times" pitchFamily="2" charset="0"/>
              </a:rPr>
              <a:t>?</a:t>
            </a:r>
          </a:p>
        </p:txBody>
      </p:sp>
      <p:sp>
        <p:nvSpPr>
          <p:cNvPr id="38918" name="Rectangle 6"/>
          <p:cNvSpPr>
            <a:spLocks noChangeArrowheads="1"/>
          </p:cNvSpPr>
          <p:nvPr/>
        </p:nvSpPr>
        <p:spPr bwMode="auto">
          <a:xfrm>
            <a:off x="0" y="2209800"/>
            <a:ext cx="9144000" cy="954088"/>
          </a:xfrm>
          <a:prstGeom prst="rect">
            <a:avLst/>
          </a:prstGeom>
          <a:noFill/>
          <a:ln w="9525">
            <a:noFill/>
            <a:miter lim="800000"/>
            <a:headEnd/>
            <a:tailEnd/>
          </a:ln>
        </p:spPr>
        <p:txBody>
          <a:bodyPr>
            <a:spAutoFit/>
          </a:bodyPr>
          <a:lstStyle/>
          <a:p>
            <a:pPr>
              <a:spcBef>
                <a:spcPct val="20000"/>
              </a:spcBef>
              <a:buFontTx/>
              <a:buChar char="•"/>
            </a:pPr>
            <a:r>
              <a:rPr lang="en-US" altLang="en-US" sz="2800">
                <a:solidFill>
                  <a:srgbClr val="0070C0"/>
                </a:solidFill>
                <a:cs typeface="Times New Roman" pitchFamily="18" charset="0"/>
              </a:rPr>
              <a:t>Câu 1. Nghề chính của nhân dân ta dưới thời trần là nghề gì ?</a:t>
            </a:r>
          </a:p>
        </p:txBody>
      </p:sp>
      <p:sp>
        <p:nvSpPr>
          <p:cNvPr id="38919" name="Rectangle 7"/>
          <p:cNvSpPr>
            <a:spLocks noChangeArrowheads="1"/>
          </p:cNvSpPr>
          <p:nvPr/>
        </p:nvSpPr>
        <p:spPr bwMode="auto">
          <a:xfrm>
            <a:off x="228600" y="3048000"/>
            <a:ext cx="8399463" cy="1077913"/>
          </a:xfrm>
          <a:prstGeom prst="rect">
            <a:avLst/>
          </a:prstGeom>
          <a:noFill/>
          <a:ln w="9525">
            <a:noFill/>
            <a:miter lim="800000"/>
            <a:headEnd/>
            <a:tailEnd/>
          </a:ln>
        </p:spPr>
        <p:txBody>
          <a:bodyPr>
            <a:spAutoFit/>
          </a:bodyPr>
          <a:lstStyle/>
          <a:p>
            <a:pPr>
              <a:spcBef>
                <a:spcPct val="20000"/>
              </a:spcBef>
            </a:pPr>
            <a:r>
              <a:rPr lang="en-US" altLang="en-US" sz="3600" b="0">
                <a:solidFill>
                  <a:srgbClr val="FF0000"/>
                </a:solidFill>
                <a:cs typeface="Times New Roman" pitchFamily="18" charset="0"/>
              </a:rPr>
              <a:t>-</a:t>
            </a:r>
            <a:r>
              <a:rPr lang="en-US" altLang="en-US" sz="2800" b="0">
                <a:solidFill>
                  <a:srgbClr val="FF0000"/>
                </a:solidFill>
                <a:cs typeface="Times New Roman" pitchFamily="18" charset="0"/>
              </a:rPr>
              <a:t>Dưới thời Trần nhân dân ta làm nghề trồng lúa nước là chủ yếu</a:t>
            </a:r>
            <a:r>
              <a:rPr lang="en-US" altLang="en-US" sz="2800" b="0">
                <a:solidFill>
                  <a:srgbClr val="FF0000"/>
                </a:solidFill>
                <a:latin typeface="VNI-Times" pitchFamily="2" charset="0"/>
              </a:rPr>
              <a:t>.</a:t>
            </a:r>
          </a:p>
        </p:txBody>
      </p:sp>
      <p:sp>
        <p:nvSpPr>
          <p:cNvPr id="38920" name="Rectangle 8"/>
          <p:cNvSpPr>
            <a:spLocks noChangeArrowheads="1"/>
          </p:cNvSpPr>
          <p:nvPr/>
        </p:nvSpPr>
        <p:spPr bwMode="auto">
          <a:xfrm>
            <a:off x="228600" y="5257800"/>
            <a:ext cx="8153400" cy="523875"/>
          </a:xfrm>
          <a:prstGeom prst="rect">
            <a:avLst/>
          </a:prstGeom>
          <a:noFill/>
          <a:ln w="9525">
            <a:noFill/>
            <a:miter lim="800000"/>
            <a:headEnd/>
            <a:tailEnd/>
          </a:ln>
        </p:spPr>
        <p:txBody>
          <a:bodyPr>
            <a:spAutoFit/>
          </a:bodyPr>
          <a:lstStyle/>
          <a:p>
            <a:pPr>
              <a:spcBef>
                <a:spcPct val="20000"/>
              </a:spcBef>
            </a:pPr>
            <a:r>
              <a:rPr lang="en-US" altLang="en-US" sz="2800" b="0">
                <a:solidFill>
                  <a:srgbClr val="FF0000"/>
                </a:solidFill>
                <a:cs typeface="Times New Roman" pitchFamily="18" charset="0"/>
              </a:rPr>
              <a:t>- Hệ thống sông ngòi chằng chịt.</a:t>
            </a:r>
          </a:p>
        </p:txBody>
      </p:sp>
      <p:sp>
        <p:nvSpPr>
          <p:cNvPr id="9224" name="Rectangle 7"/>
          <p:cNvSpPr>
            <a:spLocks noChangeArrowheads="1"/>
          </p:cNvSpPr>
          <p:nvPr/>
        </p:nvSpPr>
        <p:spPr bwMode="auto">
          <a:xfrm>
            <a:off x="304800" y="1524000"/>
            <a:ext cx="8534400" cy="461963"/>
          </a:xfrm>
          <a:prstGeom prst="rect">
            <a:avLst/>
          </a:prstGeom>
          <a:noFill/>
          <a:ln w="9525">
            <a:noFill/>
            <a:miter lim="800000"/>
            <a:headEnd/>
            <a:tailEnd/>
          </a:ln>
        </p:spPr>
        <p:txBody>
          <a:bodyPr>
            <a:spAutoFit/>
          </a:bodyPr>
          <a:lstStyle/>
          <a:p>
            <a:r>
              <a:rPr lang="en-US" altLang="en-US" sz="2400">
                <a:cs typeface="Times New Roman" pitchFamily="18" charset="0"/>
              </a:rPr>
              <a:t>1. Điều kiện nước ta và truyền thống chống lụt của nhân dân ta:</a:t>
            </a:r>
          </a:p>
        </p:txBody>
      </p:sp>
      <p:sp>
        <p:nvSpPr>
          <p:cNvPr id="9" name="Content Placeholder 8"/>
          <p:cNvSpPr>
            <a:spLocks noGrp="1"/>
          </p:cNvSpPr>
          <p:nvPr>
            <p:ph idx="1"/>
          </p:nvPr>
        </p:nvSpPr>
        <p:spPr/>
        <p:txBody>
          <a:bodyPr/>
          <a:lstStyle/>
          <a:p>
            <a:endParaRPr lang="vi-VN"/>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38918">
                                            <p:txEl>
                                              <p:pRg st="0" end="0"/>
                                            </p:txEl>
                                          </p:spTgt>
                                        </p:tgtEl>
                                        <p:attrNameLst>
                                          <p:attrName>style.visibility</p:attrName>
                                        </p:attrNameLst>
                                      </p:cBhvr>
                                      <p:to>
                                        <p:strVal val="visible"/>
                                      </p:to>
                                    </p:set>
                                    <p:animEffect transition="in" filter="blinds(horizontal)">
                                      <p:cBhvr>
                                        <p:cTn id="7" dur="500"/>
                                        <p:tgtEl>
                                          <p:spTgt spid="38918">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nodeType="clickEffect">
                                  <p:stCondLst>
                                    <p:cond delay="0"/>
                                  </p:stCondLst>
                                  <p:childTnLst>
                                    <p:set>
                                      <p:cBhvr>
                                        <p:cTn id="11" dur="1" fill="hold">
                                          <p:stCondLst>
                                            <p:cond delay="0"/>
                                          </p:stCondLst>
                                        </p:cTn>
                                        <p:tgtEl>
                                          <p:spTgt spid="38919">
                                            <p:txEl>
                                              <p:pRg st="0" end="0"/>
                                            </p:txEl>
                                          </p:spTgt>
                                        </p:tgtEl>
                                        <p:attrNameLst>
                                          <p:attrName>style.visibility</p:attrName>
                                        </p:attrNameLst>
                                      </p:cBhvr>
                                      <p:to>
                                        <p:strVal val="visible"/>
                                      </p:to>
                                    </p:set>
                                    <p:animEffect transition="in" filter="checkerboard(across)">
                                      <p:cBhvr>
                                        <p:cTn id="12" dur="500"/>
                                        <p:tgtEl>
                                          <p:spTgt spid="38919">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38917">
                                            <p:txEl>
                                              <p:pRg st="0" end="0"/>
                                            </p:txEl>
                                          </p:spTgt>
                                        </p:tgtEl>
                                        <p:attrNameLst>
                                          <p:attrName>style.visibility</p:attrName>
                                        </p:attrNameLst>
                                      </p:cBhvr>
                                      <p:to>
                                        <p:strVal val="visible"/>
                                      </p:to>
                                    </p:set>
                                    <p:animEffect transition="in" filter="blinds(horizontal)">
                                      <p:cBhvr>
                                        <p:cTn id="17" dur="500"/>
                                        <p:tgtEl>
                                          <p:spTgt spid="38917">
                                            <p:txEl>
                                              <p:pRg st="0" end="0"/>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8" presetClass="entr" presetSubtype="16" fill="hold" nodeType="clickEffect">
                                  <p:stCondLst>
                                    <p:cond delay="0"/>
                                  </p:stCondLst>
                                  <p:childTnLst>
                                    <p:set>
                                      <p:cBhvr>
                                        <p:cTn id="21" dur="1" fill="hold">
                                          <p:stCondLst>
                                            <p:cond delay="0"/>
                                          </p:stCondLst>
                                        </p:cTn>
                                        <p:tgtEl>
                                          <p:spTgt spid="38920">
                                            <p:txEl>
                                              <p:pRg st="0" end="0"/>
                                            </p:txEl>
                                          </p:spTgt>
                                        </p:tgtEl>
                                        <p:attrNameLst>
                                          <p:attrName>style.visibility</p:attrName>
                                        </p:attrNameLst>
                                      </p:cBhvr>
                                      <p:to>
                                        <p:strVal val="visible"/>
                                      </p:to>
                                    </p:set>
                                    <p:animEffect transition="in" filter="diamond(in)">
                                      <p:cBhvr>
                                        <p:cTn id="22" dur="500"/>
                                        <p:tgtEl>
                                          <p:spTgt spid="3892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3"/>
          <p:cNvSpPr>
            <a:spLocks noGrp="1" noChangeArrowheads="1"/>
          </p:cNvSpPr>
          <p:nvPr>
            <p:ph type="body" idx="1"/>
          </p:nvPr>
        </p:nvSpPr>
        <p:spPr>
          <a:xfrm>
            <a:off x="381000" y="2514600"/>
            <a:ext cx="8229600" cy="1219200"/>
          </a:xfrm>
        </p:spPr>
        <p:txBody>
          <a:bodyPr/>
          <a:lstStyle/>
          <a:p>
            <a:pPr eaLnBrk="1" hangingPunct="1">
              <a:buFontTx/>
              <a:buNone/>
            </a:pPr>
            <a:r>
              <a:rPr lang="en-US" altLang="en-US" sz="2000" b="1" dirty="0" err="1" smtClean="0">
                <a:latin typeface="VNI-Times" pitchFamily="2" charset="0"/>
              </a:rPr>
              <a:t>Haõy</a:t>
            </a:r>
            <a:r>
              <a:rPr lang="en-US" altLang="en-US" sz="2000" b="1" dirty="0" smtClean="0">
                <a:latin typeface="VNI-Times" pitchFamily="2" charset="0"/>
              </a:rPr>
              <a:t> </a:t>
            </a:r>
            <a:r>
              <a:rPr lang="en-US" altLang="en-US" sz="2000" b="1" dirty="0" err="1" smtClean="0">
                <a:latin typeface="VNI-Times" pitchFamily="2" charset="0"/>
              </a:rPr>
              <a:t>chæ</a:t>
            </a:r>
            <a:r>
              <a:rPr lang="en-US" altLang="en-US" sz="2000" b="1" dirty="0" smtClean="0">
                <a:latin typeface="VNI-Times" pitchFamily="2" charset="0"/>
              </a:rPr>
              <a:t> </a:t>
            </a:r>
            <a:r>
              <a:rPr lang="en-US" altLang="en-US" sz="2000" b="1" dirty="0" err="1" smtClean="0">
                <a:latin typeface="VNI-Times" pitchFamily="2" charset="0"/>
              </a:rPr>
              <a:t>treân</a:t>
            </a:r>
            <a:r>
              <a:rPr lang="en-US" altLang="en-US" sz="2000" b="1" dirty="0" smtClean="0">
                <a:latin typeface="VNI-Times" pitchFamily="2" charset="0"/>
              </a:rPr>
              <a:t> </a:t>
            </a:r>
            <a:r>
              <a:rPr lang="en-US" altLang="en-US" sz="2000" b="1" dirty="0" err="1" smtClean="0">
                <a:latin typeface="VNI-Times" pitchFamily="2" charset="0"/>
              </a:rPr>
              <a:t>löôïc</a:t>
            </a:r>
            <a:r>
              <a:rPr lang="en-US" altLang="en-US" sz="2000" b="1" dirty="0" smtClean="0">
                <a:latin typeface="VNI-Times" pitchFamily="2" charset="0"/>
              </a:rPr>
              <a:t> </a:t>
            </a:r>
            <a:r>
              <a:rPr lang="en-US" altLang="en-US" sz="2000" b="1" dirty="0" err="1" smtClean="0">
                <a:latin typeface="VNI-Times" pitchFamily="2" charset="0"/>
              </a:rPr>
              <a:t>ñoà</a:t>
            </a:r>
            <a:r>
              <a:rPr lang="en-US" altLang="en-US" sz="2000" b="1" dirty="0" smtClean="0">
                <a:latin typeface="VNI-Times" pitchFamily="2" charset="0"/>
              </a:rPr>
              <a:t> </a:t>
            </a:r>
            <a:r>
              <a:rPr lang="en-US" altLang="en-US" sz="2000" b="1" dirty="0" err="1" smtClean="0">
                <a:latin typeface="VNI-Times" pitchFamily="2" charset="0"/>
              </a:rPr>
              <a:t>vaø</a:t>
            </a:r>
            <a:r>
              <a:rPr lang="en-US" altLang="en-US" sz="2000" b="1" dirty="0" smtClean="0">
                <a:latin typeface="VNI-Times" pitchFamily="2" charset="0"/>
              </a:rPr>
              <a:t> </a:t>
            </a:r>
            <a:r>
              <a:rPr lang="en-US" altLang="en-US" sz="2000" b="1" dirty="0" err="1" smtClean="0">
                <a:latin typeface="VNI-Times" pitchFamily="2" charset="0"/>
              </a:rPr>
              <a:t>neâu</a:t>
            </a:r>
            <a:r>
              <a:rPr lang="en-US" altLang="en-US" sz="2000" b="1" dirty="0" smtClean="0">
                <a:latin typeface="VNI-Times" pitchFamily="2" charset="0"/>
              </a:rPr>
              <a:t> </a:t>
            </a:r>
            <a:r>
              <a:rPr lang="en-US" altLang="en-US" sz="2000" b="1" dirty="0" err="1" smtClean="0">
                <a:latin typeface="VNI-Times" pitchFamily="2" charset="0"/>
              </a:rPr>
              <a:t>teân</a:t>
            </a:r>
            <a:r>
              <a:rPr lang="en-US" altLang="en-US" sz="2000" b="1" dirty="0" smtClean="0">
                <a:latin typeface="VNI-Times" pitchFamily="2" charset="0"/>
              </a:rPr>
              <a:t> </a:t>
            </a:r>
            <a:r>
              <a:rPr lang="en-US" altLang="en-US" sz="2000" b="1" dirty="0" err="1" smtClean="0">
                <a:latin typeface="VNI-Times" pitchFamily="2" charset="0"/>
              </a:rPr>
              <a:t>moät</a:t>
            </a:r>
            <a:r>
              <a:rPr lang="en-US" altLang="en-US" sz="2000" b="1" dirty="0" smtClean="0">
                <a:latin typeface="VNI-Times" pitchFamily="2" charset="0"/>
              </a:rPr>
              <a:t> </a:t>
            </a:r>
            <a:r>
              <a:rPr lang="en-US" altLang="en-US" sz="2000" b="1" dirty="0" err="1" smtClean="0">
                <a:latin typeface="VNI-Times" pitchFamily="2" charset="0"/>
              </a:rPr>
              <a:t>soá</a:t>
            </a:r>
            <a:r>
              <a:rPr lang="en-US" altLang="en-US" sz="2000" b="1" dirty="0" smtClean="0">
                <a:latin typeface="VNI-Times" pitchFamily="2" charset="0"/>
              </a:rPr>
              <a:t> con </a:t>
            </a:r>
            <a:r>
              <a:rPr lang="en-US" altLang="en-US" sz="2000" b="1" dirty="0" err="1" smtClean="0">
                <a:latin typeface="VNI-Times" pitchFamily="2" charset="0"/>
              </a:rPr>
              <a:t>soâng</a:t>
            </a:r>
            <a:r>
              <a:rPr lang="en-US" altLang="en-US" sz="2000" b="1" dirty="0" smtClean="0">
                <a:latin typeface="VNI-Times" pitchFamily="2" charset="0"/>
              </a:rPr>
              <a:t> ở </a:t>
            </a:r>
            <a:r>
              <a:rPr lang="en-US" altLang="en-US" sz="2000" b="1" dirty="0" err="1" smtClean="0">
                <a:latin typeface="VNI-Times" pitchFamily="2" charset="0"/>
              </a:rPr>
              <a:t>phía</a:t>
            </a:r>
            <a:r>
              <a:rPr lang="en-US" altLang="en-US" sz="2000" b="1" dirty="0" smtClean="0">
                <a:latin typeface="VNI-Times" pitchFamily="2" charset="0"/>
              </a:rPr>
              <a:t> </a:t>
            </a:r>
            <a:r>
              <a:rPr lang="en-US" altLang="en-US" sz="2000" b="1" dirty="0" err="1" smtClean="0">
                <a:latin typeface="VNI-Times" pitchFamily="2" charset="0"/>
              </a:rPr>
              <a:t>B</a:t>
            </a:r>
            <a:r>
              <a:rPr lang="en-US" altLang="en-US" sz="2000" b="1" dirty="0" err="1" smtClean="0">
                <a:latin typeface="VNI-Times" pitchFamily="2" charset="0"/>
              </a:rPr>
              <a:t>ắc</a:t>
            </a:r>
            <a:r>
              <a:rPr lang="en-US" altLang="en-US" sz="2000" b="1" dirty="0" smtClean="0">
                <a:latin typeface="VNI-Times" pitchFamily="2" charset="0"/>
              </a:rPr>
              <a:t> </a:t>
            </a:r>
            <a:r>
              <a:rPr lang="en-US" altLang="en-US" sz="2000" b="1" dirty="0" err="1" smtClean="0">
                <a:latin typeface="VNI-Times" pitchFamily="2" charset="0"/>
              </a:rPr>
              <a:t>nước</a:t>
            </a:r>
            <a:r>
              <a:rPr lang="en-US" altLang="en-US" sz="2000" b="1" dirty="0" smtClean="0">
                <a:latin typeface="VNI-Times" pitchFamily="2" charset="0"/>
              </a:rPr>
              <a:t> </a:t>
            </a:r>
            <a:r>
              <a:rPr lang="en-US" altLang="en-US" sz="2000" b="1" dirty="0" err="1" smtClean="0">
                <a:latin typeface="VNI-Times" pitchFamily="2" charset="0"/>
              </a:rPr>
              <a:t>ta</a:t>
            </a:r>
            <a:r>
              <a:rPr lang="en-US" altLang="en-US" sz="2000" b="1" dirty="0" smtClean="0">
                <a:latin typeface="VNI-Times" pitchFamily="2" charset="0"/>
              </a:rPr>
              <a:t> ?</a:t>
            </a:r>
          </a:p>
        </p:txBody>
      </p:sp>
    </p:spTree>
  </p:cSld>
  <p:clrMapOvr>
    <a:masterClrMapping/>
  </p:clrMapOvr>
  <p:transition>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8195">
                                            <p:txEl>
                                              <p:pRg st="0" end="0"/>
                                            </p:txEl>
                                          </p:spTgt>
                                        </p:tgtEl>
                                        <p:attrNameLst>
                                          <p:attrName>style.visibility</p:attrName>
                                        </p:attrNameLst>
                                      </p:cBhvr>
                                      <p:to>
                                        <p:strVal val="visible"/>
                                      </p:to>
                                    </p:set>
                                    <p:animEffect transition="in" filter="checkerboard(across)">
                                      <p:cBhvr>
                                        <p:cTn id="7" dur="500"/>
                                        <p:tgtEl>
                                          <p:spTgt spid="819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4" descr="vn"/>
          <p:cNvPicPr>
            <a:picLocks noChangeAspect="1" noChangeArrowheads="1"/>
          </p:cNvPicPr>
          <p:nvPr/>
        </p:nvPicPr>
        <p:blipFill>
          <a:blip r:embed="rId2"/>
          <a:srcRect/>
          <a:stretch>
            <a:fillRect/>
          </a:stretch>
        </p:blipFill>
        <p:spPr bwMode="auto">
          <a:xfrm>
            <a:off x="0" y="457200"/>
            <a:ext cx="9144000" cy="5638800"/>
          </a:xfrm>
          <a:prstGeom prst="rect">
            <a:avLst/>
          </a:prstGeom>
          <a:noFill/>
          <a:ln w="9525">
            <a:noFill/>
            <a:miter lim="800000"/>
            <a:headEnd/>
            <a:tailEnd/>
          </a:ln>
        </p:spPr>
      </p:pic>
      <p:sp>
        <p:nvSpPr>
          <p:cNvPr id="11267" name="Freeform 6"/>
          <p:cNvSpPr>
            <a:spLocks/>
          </p:cNvSpPr>
          <p:nvPr/>
        </p:nvSpPr>
        <p:spPr bwMode="auto">
          <a:xfrm>
            <a:off x="1295400" y="2362200"/>
            <a:ext cx="1219200" cy="1143000"/>
          </a:xfrm>
          <a:custGeom>
            <a:avLst/>
            <a:gdLst>
              <a:gd name="T0" fmla="*/ 2147483647 w 768"/>
              <a:gd name="T1" fmla="*/ 2147483647 h 728"/>
              <a:gd name="T2" fmla="*/ 2147483647 w 768"/>
              <a:gd name="T3" fmla="*/ 2147483647 h 728"/>
              <a:gd name="T4" fmla="*/ 2147483647 w 768"/>
              <a:gd name="T5" fmla="*/ 2147483647 h 728"/>
              <a:gd name="T6" fmla="*/ 2147483647 w 768"/>
              <a:gd name="T7" fmla="*/ 2147483647 h 728"/>
              <a:gd name="T8" fmla="*/ 2147483647 w 768"/>
              <a:gd name="T9" fmla="*/ 2147483647 h 728"/>
              <a:gd name="T10" fmla="*/ 2147483647 w 768"/>
              <a:gd name="T11" fmla="*/ 2147483647 h 728"/>
              <a:gd name="T12" fmla="*/ 2147483647 w 768"/>
              <a:gd name="T13" fmla="*/ 2147483647 h 728"/>
              <a:gd name="T14" fmla="*/ 2147483647 w 768"/>
              <a:gd name="T15" fmla="*/ 2147483647 h 728"/>
              <a:gd name="T16" fmla="*/ 0 w 768"/>
              <a:gd name="T17" fmla="*/ 2147483647 h 72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68"/>
              <a:gd name="T28" fmla="*/ 0 h 728"/>
              <a:gd name="T29" fmla="*/ 768 w 768"/>
              <a:gd name="T30" fmla="*/ 728 h 72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68" h="728">
                <a:moveTo>
                  <a:pt x="768" y="728"/>
                </a:moveTo>
                <a:cubicBezTo>
                  <a:pt x="652" y="676"/>
                  <a:pt x="536" y="624"/>
                  <a:pt x="480" y="584"/>
                </a:cubicBezTo>
                <a:cubicBezTo>
                  <a:pt x="424" y="544"/>
                  <a:pt x="464" y="504"/>
                  <a:pt x="432" y="488"/>
                </a:cubicBezTo>
                <a:cubicBezTo>
                  <a:pt x="400" y="472"/>
                  <a:pt x="312" y="504"/>
                  <a:pt x="288" y="488"/>
                </a:cubicBezTo>
                <a:cubicBezTo>
                  <a:pt x="264" y="472"/>
                  <a:pt x="296" y="416"/>
                  <a:pt x="288" y="392"/>
                </a:cubicBezTo>
                <a:cubicBezTo>
                  <a:pt x="280" y="368"/>
                  <a:pt x="256" y="384"/>
                  <a:pt x="240" y="344"/>
                </a:cubicBezTo>
                <a:cubicBezTo>
                  <a:pt x="224" y="304"/>
                  <a:pt x="216" y="208"/>
                  <a:pt x="192" y="152"/>
                </a:cubicBezTo>
                <a:cubicBezTo>
                  <a:pt x="168" y="96"/>
                  <a:pt x="128" y="16"/>
                  <a:pt x="96" y="8"/>
                </a:cubicBezTo>
                <a:cubicBezTo>
                  <a:pt x="64" y="0"/>
                  <a:pt x="16" y="88"/>
                  <a:pt x="0" y="104"/>
                </a:cubicBezTo>
              </a:path>
            </a:pathLst>
          </a:custGeom>
          <a:noFill/>
          <a:ln w="28575">
            <a:solidFill>
              <a:schemeClr val="accent2"/>
            </a:solidFill>
            <a:round/>
            <a:headEnd/>
            <a:tailEnd/>
          </a:ln>
        </p:spPr>
        <p:txBody>
          <a:bodyPr/>
          <a:lstStyle/>
          <a:p>
            <a:endParaRPr lang="vi-VN"/>
          </a:p>
        </p:txBody>
      </p:sp>
      <p:sp>
        <p:nvSpPr>
          <p:cNvPr id="11268" name="Freeform 7"/>
          <p:cNvSpPr>
            <a:spLocks/>
          </p:cNvSpPr>
          <p:nvPr/>
        </p:nvSpPr>
        <p:spPr bwMode="auto">
          <a:xfrm>
            <a:off x="4419600" y="1524000"/>
            <a:ext cx="241300" cy="1066800"/>
          </a:xfrm>
          <a:custGeom>
            <a:avLst/>
            <a:gdLst>
              <a:gd name="T0" fmla="*/ 2147483647 w 168"/>
              <a:gd name="T1" fmla="*/ 0 h 672"/>
              <a:gd name="T2" fmla="*/ 2147483647 w 168"/>
              <a:gd name="T3" fmla="*/ 2147483647 h 672"/>
              <a:gd name="T4" fmla="*/ 2147483647 w 168"/>
              <a:gd name="T5" fmla="*/ 2147483647 h 672"/>
              <a:gd name="T6" fmla="*/ 2147483647 w 168"/>
              <a:gd name="T7" fmla="*/ 2147483647 h 672"/>
              <a:gd name="T8" fmla="*/ 2147483647 w 168"/>
              <a:gd name="T9" fmla="*/ 2147483647 h 672"/>
              <a:gd name="T10" fmla="*/ 2147483647 w 168"/>
              <a:gd name="T11" fmla="*/ 2147483647 h 672"/>
              <a:gd name="T12" fmla="*/ 2147483647 w 168"/>
              <a:gd name="T13" fmla="*/ 2147483647 h 672"/>
              <a:gd name="T14" fmla="*/ 0 60000 65536"/>
              <a:gd name="T15" fmla="*/ 0 60000 65536"/>
              <a:gd name="T16" fmla="*/ 0 60000 65536"/>
              <a:gd name="T17" fmla="*/ 0 60000 65536"/>
              <a:gd name="T18" fmla="*/ 0 60000 65536"/>
              <a:gd name="T19" fmla="*/ 0 60000 65536"/>
              <a:gd name="T20" fmla="*/ 0 60000 65536"/>
              <a:gd name="T21" fmla="*/ 0 w 168"/>
              <a:gd name="T22" fmla="*/ 0 h 672"/>
              <a:gd name="T23" fmla="*/ 168 w 168"/>
              <a:gd name="T24" fmla="*/ 672 h 67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68" h="672">
                <a:moveTo>
                  <a:pt x="16" y="0"/>
                </a:moveTo>
                <a:cubicBezTo>
                  <a:pt x="8" y="32"/>
                  <a:pt x="0" y="64"/>
                  <a:pt x="16" y="96"/>
                </a:cubicBezTo>
                <a:cubicBezTo>
                  <a:pt x="32" y="128"/>
                  <a:pt x="88" y="152"/>
                  <a:pt x="112" y="192"/>
                </a:cubicBezTo>
                <a:cubicBezTo>
                  <a:pt x="136" y="232"/>
                  <a:pt x="152" y="296"/>
                  <a:pt x="160" y="336"/>
                </a:cubicBezTo>
                <a:cubicBezTo>
                  <a:pt x="168" y="376"/>
                  <a:pt x="168" y="408"/>
                  <a:pt x="160" y="432"/>
                </a:cubicBezTo>
                <a:cubicBezTo>
                  <a:pt x="152" y="456"/>
                  <a:pt x="136" y="440"/>
                  <a:pt x="112" y="480"/>
                </a:cubicBezTo>
                <a:cubicBezTo>
                  <a:pt x="88" y="520"/>
                  <a:pt x="32" y="632"/>
                  <a:pt x="16" y="672"/>
                </a:cubicBezTo>
              </a:path>
            </a:pathLst>
          </a:custGeom>
          <a:noFill/>
          <a:ln w="28575">
            <a:solidFill>
              <a:srgbClr val="009900"/>
            </a:solidFill>
            <a:round/>
            <a:headEnd/>
            <a:tailEnd/>
          </a:ln>
        </p:spPr>
        <p:txBody>
          <a:bodyPr/>
          <a:lstStyle/>
          <a:p>
            <a:endParaRPr lang="vi-VN"/>
          </a:p>
        </p:txBody>
      </p:sp>
      <p:sp>
        <p:nvSpPr>
          <p:cNvPr id="11269" name="Freeform 8"/>
          <p:cNvSpPr>
            <a:spLocks/>
          </p:cNvSpPr>
          <p:nvPr/>
        </p:nvSpPr>
        <p:spPr bwMode="auto">
          <a:xfrm>
            <a:off x="1066800" y="3251200"/>
            <a:ext cx="4648200" cy="2628900"/>
          </a:xfrm>
          <a:custGeom>
            <a:avLst/>
            <a:gdLst>
              <a:gd name="T0" fmla="*/ 0 w 2928"/>
              <a:gd name="T1" fmla="*/ 2147483647 h 1656"/>
              <a:gd name="T2" fmla="*/ 2147483647 w 2928"/>
              <a:gd name="T3" fmla="*/ 2147483647 h 1656"/>
              <a:gd name="T4" fmla="*/ 2147483647 w 2928"/>
              <a:gd name="T5" fmla="*/ 2147483647 h 1656"/>
              <a:gd name="T6" fmla="*/ 2147483647 w 2928"/>
              <a:gd name="T7" fmla="*/ 2147483647 h 1656"/>
              <a:gd name="T8" fmla="*/ 2147483647 w 2928"/>
              <a:gd name="T9" fmla="*/ 2147483647 h 1656"/>
              <a:gd name="T10" fmla="*/ 2147483647 w 2928"/>
              <a:gd name="T11" fmla="*/ 2147483647 h 1656"/>
              <a:gd name="T12" fmla="*/ 2147483647 w 2928"/>
              <a:gd name="T13" fmla="*/ 2147483647 h 1656"/>
              <a:gd name="T14" fmla="*/ 2147483647 w 2928"/>
              <a:gd name="T15" fmla="*/ 2147483647 h 1656"/>
              <a:gd name="T16" fmla="*/ 2147483647 w 2928"/>
              <a:gd name="T17" fmla="*/ 2147483647 h 1656"/>
              <a:gd name="T18" fmla="*/ 2147483647 w 2928"/>
              <a:gd name="T19" fmla="*/ 2147483647 h 1656"/>
              <a:gd name="T20" fmla="*/ 2147483647 w 2928"/>
              <a:gd name="T21" fmla="*/ 2147483647 h 1656"/>
              <a:gd name="T22" fmla="*/ 2147483647 w 2928"/>
              <a:gd name="T23" fmla="*/ 2147483647 h 1656"/>
              <a:gd name="T24" fmla="*/ 2147483647 w 2928"/>
              <a:gd name="T25" fmla="*/ 2147483647 h 1656"/>
              <a:gd name="T26" fmla="*/ 2147483647 w 2928"/>
              <a:gd name="T27" fmla="*/ 2147483647 h 1656"/>
              <a:gd name="T28" fmla="*/ 2147483647 w 2928"/>
              <a:gd name="T29" fmla="*/ 2147483647 h 1656"/>
              <a:gd name="T30" fmla="*/ 2147483647 w 2928"/>
              <a:gd name="T31" fmla="*/ 2147483647 h 1656"/>
              <a:gd name="T32" fmla="*/ 2147483647 w 2928"/>
              <a:gd name="T33" fmla="*/ 2147483647 h 1656"/>
              <a:gd name="T34" fmla="*/ 2147483647 w 2928"/>
              <a:gd name="T35" fmla="*/ 2147483647 h 1656"/>
              <a:gd name="T36" fmla="*/ 2147483647 w 2928"/>
              <a:gd name="T37" fmla="*/ 2147483647 h 1656"/>
              <a:gd name="T38" fmla="*/ 2147483647 w 2928"/>
              <a:gd name="T39" fmla="*/ 2147483647 h 1656"/>
              <a:gd name="T40" fmla="*/ 2147483647 w 2928"/>
              <a:gd name="T41" fmla="*/ 2147483647 h 1656"/>
              <a:gd name="T42" fmla="*/ 2147483647 w 2928"/>
              <a:gd name="T43" fmla="*/ 2147483647 h 1656"/>
              <a:gd name="T44" fmla="*/ 2147483647 w 2928"/>
              <a:gd name="T45" fmla="*/ 2147483647 h 1656"/>
              <a:gd name="T46" fmla="*/ 2147483647 w 2928"/>
              <a:gd name="T47" fmla="*/ 2147483647 h 1656"/>
              <a:gd name="T48" fmla="*/ 2147483647 w 2928"/>
              <a:gd name="T49" fmla="*/ 2147483647 h 1656"/>
              <a:gd name="T50" fmla="*/ 2147483647 w 2928"/>
              <a:gd name="T51" fmla="*/ 2147483647 h 1656"/>
              <a:gd name="T52" fmla="*/ 2147483647 w 2928"/>
              <a:gd name="T53" fmla="*/ 2147483647 h 1656"/>
              <a:gd name="T54" fmla="*/ 2147483647 w 2928"/>
              <a:gd name="T55" fmla="*/ 2147483647 h 1656"/>
              <a:gd name="T56" fmla="*/ 2147483647 w 2928"/>
              <a:gd name="T57" fmla="*/ 2147483647 h 1656"/>
              <a:gd name="T58" fmla="*/ 2147483647 w 2928"/>
              <a:gd name="T59" fmla="*/ 2147483647 h 1656"/>
              <a:gd name="T60" fmla="*/ 2147483647 w 2928"/>
              <a:gd name="T61" fmla="*/ 2147483647 h 1656"/>
              <a:gd name="T62" fmla="*/ 2147483647 w 2928"/>
              <a:gd name="T63" fmla="*/ 2147483647 h 1656"/>
              <a:gd name="T64" fmla="*/ 2147483647 w 2928"/>
              <a:gd name="T65" fmla="*/ 2147483647 h 1656"/>
              <a:gd name="T66" fmla="*/ 2147483647 w 2928"/>
              <a:gd name="T67" fmla="*/ 2147483647 h 1656"/>
              <a:gd name="T68" fmla="*/ 2147483647 w 2928"/>
              <a:gd name="T69" fmla="*/ 2147483647 h 165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928"/>
              <a:gd name="T106" fmla="*/ 0 h 1656"/>
              <a:gd name="T107" fmla="*/ 2928 w 2928"/>
              <a:gd name="T108" fmla="*/ 1656 h 165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928" h="1656">
                <a:moveTo>
                  <a:pt x="0" y="16"/>
                </a:moveTo>
                <a:cubicBezTo>
                  <a:pt x="56" y="8"/>
                  <a:pt x="112" y="0"/>
                  <a:pt x="144" y="16"/>
                </a:cubicBezTo>
                <a:cubicBezTo>
                  <a:pt x="176" y="32"/>
                  <a:pt x="176" y="88"/>
                  <a:pt x="192" y="112"/>
                </a:cubicBezTo>
                <a:cubicBezTo>
                  <a:pt x="208" y="136"/>
                  <a:pt x="224" y="128"/>
                  <a:pt x="240" y="160"/>
                </a:cubicBezTo>
                <a:cubicBezTo>
                  <a:pt x="256" y="192"/>
                  <a:pt x="272" y="264"/>
                  <a:pt x="288" y="304"/>
                </a:cubicBezTo>
                <a:cubicBezTo>
                  <a:pt x="304" y="344"/>
                  <a:pt x="288" y="360"/>
                  <a:pt x="336" y="400"/>
                </a:cubicBezTo>
                <a:cubicBezTo>
                  <a:pt x="384" y="440"/>
                  <a:pt x="528" y="512"/>
                  <a:pt x="576" y="544"/>
                </a:cubicBezTo>
                <a:cubicBezTo>
                  <a:pt x="624" y="576"/>
                  <a:pt x="608" y="576"/>
                  <a:pt x="624" y="592"/>
                </a:cubicBezTo>
                <a:cubicBezTo>
                  <a:pt x="640" y="608"/>
                  <a:pt x="648" y="624"/>
                  <a:pt x="672" y="640"/>
                </a:cubicBezTo>
                <a:cubicBezTo>
                  <a:pt x="696" y="656"/>
                  <a:pt x="736" y="680"/>
                  <a:pt x="768" y="688"/>
                </a:cubicBezTo>
                <a:cubicBezTo>
                  <a:pt x="800" y="696"/>
                  <a:pt x="832" y="672"/>
                  <a:pt x="864" y="688"/>
                </a:cubicBezTo>
                <a:cubicBezTo>
                  <a:pt x="896" y="704"/>
                  <a:pt x="936" y="760"/>
                  <a:pt x="960" y="784"/>
                </a:cubicBezTo>
                <a:cubicBezTo>
                  <a:pt x="984" y="808"/>
                  <a:pt x="984" y="824"/>
                  <a:pt x="1008" y="832"/>
                </a:cubicBezTo>
                <a:cubicBezTo>
                  <a:pt x="1032" y="840"/>
                  <a:pt x="1072" y="832"/>
                  <a:pt x="1104" y="832"/>
                </a:cubicBezTo>
                <a:cubicBezTo>
                  <a:pt x="1136" y="832"/>
                  <a:pt x="1176" y="824"/>
                  <a:pt x="1200" y="832"/>
                </a:cubicBezTo>
                <a:cubicBezTo>
                  <a:pt x="1224" y="840"/>
                  <a:pt x="1240" y="856"/>
                  <a:pt x="1248" y="880"/>
                </a:cubicBezTo>
                <a:cubicBezTo>
                  <a:pt x="1256" y="904"/>
                  <a:pt x="1240" y="952"/>
                  <a:pt x="1248" y="976"/>
                </a:cubicBezTo>
                <a:cubicBezTo>
                  <a:pt x="1256" y="1000"/>
                  <a:pt x="1240" y="1000"/>
                  <a:pt x="1296" y="1024"/>
                </a:cubicBezTo>
                <a:cubicBezTo>
                  <a:pt x="1352" y="1048"/>
                  <a:pt x="1528" y="1112"/>
                  <a:pt x="1584" y="1120"/>
                </a:cubicBezTo>
                <a:cubicBezTo>
                  <a:pt x="1640" y="1128"/>
                  <a:pt x="1616" y="1088"/>
                  <a:pt x="1632" y="1072"/>
                </a:cubicBezTo>
                <a:cubicBezTo>
                  <a:pt x="1648" y="1056"/>
                  <a:pt x="1664" y="1040"/>
                  <a:pt x="1680" y="1024"/>
                </a:cubicBezTo>
                <a:cubicBezTo>
                  <a:pt x="1696" y="1008"/>
                  <a:pt x="1704" y="976"/>
                  <a:pt x="1728" y="976"/>
                </a:cubicBezTo>
                <a:cubicBezTo>
                  <a:pt x="1752" y="976"/>
                  <a:pt x="1800" y="1008"/>
                  <a:pt x="1824" y="1024"/>
                </a:cubicBezTo>
                <a:cubicBezTo>
                  <a:pt x="1848" y="1040"/>
                  <a:pt x="1856" y="1056"/>
                  <a:pt x="1872" y="1072"/>
                </a:cubicBezTo>
                <a:cubicBezTo>
                  <a:pt x="1888" y="1088"/>
                  <a:pt x="1912" y="1096"/>
                  <a:pt x="1920" y="1120"/>
                </a:cubicBezTo>
                <a:cubicBezTo>
                  <a:pt x="1928" y="1144"/>
                  <a:pt x="1912" y="1192"/>
                  <a:pt x="1920" y="1216"/>
                </a:cubicBezTo>
                <a:cubicBezTo>
                  <a:pt x="1928" y="1240"/>
                  <a:pt x="1936" y="1256"/>
                  <a:pt x="1968" y="1264"/>
                </a:cubicBezTo>
                <a:cubicBezTo>
                  <a:pt x="2000" y="1272"/>
                  <a:pt x="2064" y="1256"/>
                  <a:pt x="2112" y="1264"/>
                </a:cubicBezTo>
                <a:cubicBezTo>
                  <a:pt x="2160" y="1272"/>
                  <a:pt x="2224" y="1288"/>
                  <a:pt x="2256" y="1312"/>
                </a:cubicBezTo>
                <a:cubicBezTo>
                  <a:pt x="2288" y="1336"/>
                  <a:pt x="2280" y="1384"/>
                  <a:pt x="2304" y="1408"/>
                </a:cubicBezTo>
                <a:cubicBezTo>
                  <a:pt x="2328" y="1432"/>
                  <a:pt x="2376" y="1432"/>
                  <a:pt x="2400" y="1456"/>
                </a:cubicBezTo>
                <a:cubicBezTo>
                  <a:pt x="2424" y="1480"/>
                  <a:pt x="2432" y="1528"/>
                  <a:pt x="2448" y="1552"/>
                </a:cubicBezTo>
                <a:cubicBezTo>
                  <a:pt x="2464" y="1576"/>
                  <a:pt x="2464" y="1584"/>
                  <a:pt x="2496" y="1600"/>
                </a:cubicBezTo>
                <a:cubicBezTo>
                  <a:pt x="2528" y="1616"/>
                  <a:pt x="2568" y="1640"/>
                  <a:pt x="2640" y="1648"/>
                </a:cubicBezTo>
                <a:cubicBezTo>
                  <a:pt x="2712" y="1656"/>
                  <a:pt x="2888" y="1648"/>
                  <a:pt x="2928" y="1648"/>
                </a:cubicBezTo>
              </a:path>
            </a:pathLst>
          </a:custGeom>
          <a:noFill/>
          <a:ln w="28575">
            <a:solidFill>
              <a:schemeClr val="accent2"/>
            </a:solidFill>
            <a:round/>
            <a:headEnd/>
            <a:tailEnd/>
          </a:ln>
        </p:spPr>
        <p:txBody>
          <a:bodyPr/>
          <a:lstStyle/>
          <a:p>
            <a:endParaRPr lang="vi-VN"/>
          </a:p>
        </p:txBody>
      </p:sp>
      <p:sp>
        <p:nvSpPr>
          <p:cNvPr id="11270" name="Freeform 12"/>
          <p:cNvSpPr>
            <a:spLocks/>
          </p:cNvSpPr>
          <p:nvPr/>
        </p:nvSpPr>
        <p:spPr bwMode="auto">
          <a:xfrm>
            <a:off x="-23813" y="3706813"/>
            <a:ext cx="1985963" cy="2620962"/>
          </a:xfrm>
          <a:custGeom>
            <a:avLst/>
            <a:gdLst>
              <a:gd name="T0" fmla="*/ 2147483647 w 1251"/>
              <a:gd name="T1" fmla="*/ 2147483647 h 1651"/>
              <a:gd name="T2" fmla="*/ 2147483647 w 1251"/>
              <a:gd name="T3" fmla="*/ 2147483647 h 1651"/>
              <a:gd name="T4" fmla="*/ 2147483647 w 1251"/>
              <a:gd name="T5" fmla="*/ 2147483647 h 1651"/>
              <a:gd name="T6" fmla="*/ 2147483647 w 1251"/>
              <a:gd name="T7" fmla="*/ 2147483647 h 1651"/>
              <a:gd name="T8" fmla="*/ 2147483647 w 1251"/>
              <a:gd name="T9" fmla="*/ 2147483647 h 1651"/>
              <a:gd name="T10" fmla="*/ 2147483647 w 1251"/>
              <a:gd name="T11" fmla="*/ 2147483647 h 1651"/>
              <a:gd name="T12" fmla="*/ 2147483647 w 1251"/>
              <a:gd name="T13" fmla="*/ 2147483647 h 1651"/>
              <a:gd name="T14" fmla="*/ 2147483647 w 1251"/>
              <a:gd name="T15" fmla="*/ 2147483647 h 1651"/>
              <a:gd name="T16" fmla="*/ 2147483647 w 1251"/>
              <a:gd name="T17" fmla="*/ 2147483647 h 1651"/>
              <a:gd name="T18" fmla="*/ 2147483647 w 1251"/>
              <a:gd name="T19" fmla="*/ 2147483647 h 1651"/>
              <a:gd name="T20" fmla="*/ 2147483647 w 1251"/>
              <a:gd name="T21" fmla="*/ 2147483647 h 1651"/>
              <a:gd name="T22" fmla="*/ 2147483647 w 1251"/>
              <a:gd name="T23" fmla="*/ 2147483647 h 1651"/>
              <a:gd name="T24" fmla="*/ 2147483647 w 1251"/>
              <a:gd name="T25" fmla="*/ 2147483647 h 1651"/>
              <a:gd name="T26" fmla="*/ 2147483647 w 1251"/>
              <a:gd name="T27" fmla="*/ 2147483647 h 1651"/>
              <a:gd name="T28" fmla="*/ 2147483647 w 1251"/>
              <a:gd name="T29" fmla="*/ 2147483647 h 1651"/>
              <a:gd name="T30" fmla="*/ 2147483647 w 1251"/>
              <a:gd name="T31" fmla="*/ 2147483647 h 1651"/>
              <a:gd name="T32" fmla="*/ 2147483647 w 1251"/>
              <a:gd name="T33" fmla="*/ 2147483647 h 1651"/>
              <a:gd name="T34" fmla="*/ 2147483647 w 1251"/>
              <a:gd name="T35" fmla="*/ 2147483647 h 1651"/>
              <a:gd name="T36" fmla="*/ 2147483647 w 1251"/>
              <a:gd name="T37" fmla="*/ 2147483647 h 1651"/>
              <a:gd name="T38" fmla="*/ 2147483647 w 1251"/>
              <a:gd name="T39" fmla="*/ 2147483647 h 1651"/>
              <a:gd name="T40" fmla="*/ 2147483647 w 1251"/>
              <a:gd name="T41" fmla="*/ 2147483647 h 1651"/>
              <a:gd name="T42" fmla="*/ 2147483647 w 1251"/>
              <a:gd name="T43" fmla="*/ 2147483647 h 1651"/>
              <a:gd name="T44" fmla="*/ 2147483647 w 1251"/>
              <a:gd name="T45" fmla="*/ 2147483647 h 1651"/>
              <a:gd name="T46" fmla="*/ 2147483647 w 1251"/>
              <a:gd name="T47" fmla="*/ 2147483647 h 1651"/>
              <a:gd name="T48" fmla="*/ 2147483647 w 1251"/>
              <a:gd name="T49" fmla="*/ 2147483647 h 1651"/>
              <a:gd name="T50" fmla="*/ 2147483647 w 1251"/>
              <a:gd name="T51" fmla="*/ 2147483647 h 1651"/>
              <a:gd name="T52" fmla="*/ 2147483647 w 1251"/>
              <a:gd name="T53" fmla="*/ 2147483647 h 1651"/>
              <a:gd name="T54" fmla="*/ 2147483647 w 1251"/>
              <a:gd name="T55" fmla="*/ 2147483647 h 1651"/>
              <a:gd name="T56" fmla="*/ 2147483647 w 1251"/>
              <a:gd name="T57" fmla="*/ 2147483647 h 1651"/>
              <a:gd name="T58" fmla="*/ 2147483647 w 1251"/>
              <a:gd name="T59" fmla="*/ 2147483647 h 1651"/>
              <a:gd name="T60" fmla="*/ 2147483647 w 1251"/>
              <a:gd name="T61" fmla="*/ 2147483647 h 1651"/>
              <a:gd name="T62" fmla="*/ 2147483647 w 1251"/>
              <a:gd name="T63" fmla="*/ 2147483647 h 1651"/>
              <a:gd name="T64" fmla="*/ 2147483647 w 1251"/>
              <a:gd name="T65" fmla="*/ 2147483647 h 165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251"/>
              <a:gd name="T100" fmla="*/ 0 h 1651"/>
              <a:gd name="T101" fmla="*/ 1251 w 1251"/>
              <a:gd name="T102" fmla="*/ 1651 h 165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251" h="1651">
                <a:moveTo>
                  <a:pt x="24" y="34"/>
                </a:moveTo>
                <a:cubicBezTo>
                  <a:pt x="163" y="39"/>
                  <a:pt x="295" y="53"/>
                  <a:pt x="433" y="53"/>
                </a:cubicBezTo>
                <a:cubicBezTo>
                  <a:pt x="582" y="0"/>
                  <a:pt x="769" y="67"/>
                  <a:pt x="925" y="80"/>
                </a:cubicBezTo>
                <a:cubicBezTo>
                  <a:pt x="934" y="86"/>
                  <a:pt x="943" y="94"/>
                  <a:pt x="953" y="99"/>
                </a:cubicBezTo>
                <a:cubicBezTo>
                  <a:pt x="962" y="103"/>
                  <a:pt x="974" y="101"/>
                  <a:pt x="981" y="108"/>
                </a:cubicBezTo>
                <a:cubicBezTo>
                  <a:pt x="988" y="115"/>
                  <a:pt x="986" y="127"/>
                  <a:pt x="990" y="136"/>
                </a:cubicBezTo>
                <a:cubicBezTo>
                  <a:pt x="995" y="146"/>
                  <a:pt x="1000" y="157"/>
                  <a:pt x="1009" y="164"/>
                </a:cubicBezTo>
                <a:cubicBezTo>
                  <a:pt x="1026" y="179"/>
                  <a:pt x="1046" y="189"/>
                  <a:pt x="1065" y="201"/>
                </a:cubicBezTo>
                <a:cubicBezTo>
                  <a:pt x="1074" y="207"/>
                  <a:pt x="1093" y="220"/>
                  <a:pt x="1093" y="220"/>
                </a:cubicBezTo>
                <a:cubicBezTo>
                  <a:pt x="1124" y="317"/>
                  <a:pt x="1075" y="172"/>
                  <a:pt x="1121" y="276"/>
                </a:cubicBezTo>
                <a:cubicBezTo>
                  <a:pt x="1165" y="375"/>
                  <a:pt x="1115" y="295"/>
                  <a:pt x="1158" y="359"/>
                </a:cubicBezTo>
                <a:cubicBezTo>
                  <a:pt x="1189" y="455"/>
                  <a:pt x="1209" y="546"/>
                  <a:pt x="1223" y="647"/>
                </a:cubicBezTo>
                <a:cubicBezTo>
                  <a:pt x="1231" y="934"/>
                  <a:pt x="1215" y="901"/>
                  <a:pt x="1251" y="1065"/>
                </a:cubicBezTo>
                <a:cubicBezTo>
                  <a:pt x="1239" y="1141"/>
                  <a:pt x="1217" y="1213"/>
                  <a:pt x="1204" y="1288"/>
                </a:cubicBezTo>
                <a:cubicBezTo>
                  <a:pt x="1200" y="1310"/>
                  <a:pt x="1199" y="1332"/>
                  <a:pt x="1195" y="1353"/>
                </a:cubicBezTo>
                <a:cubicBezTo>
                  <a:pt x="1190" y="1378"/>
                  <a:pt x="1176" y="1428"/>
                  <a:pt x="1176" y="1428"/>
                </a:cubicBezTo>
                <a:cubicBezTo>
                  <a:pt x="1185" y="1492"/>
                  <a:pt x="1226" y="1616"/>
                  <a:pt x="1148" y="1641"/>
                </a:cubicBezTo>
                <a:cubicBezTo>
                  <a:pt x="1057" y="1611"/>
                  <a:pt x="1112" y="1621"/>
                  <a:pt x="981" y="1632"/>
                </a:cubicBezTo>
                <a:cubicBezTo>
                  <a:pt x="771" y="1623"/>
                  <a:pt x="787" y="1617"/>
                  <a:pt x="591" y="1632"/>
                </a:cubicBezTo>
                <a:cubicBezTo>
                  <a:pt x="526" y="1637"/>
                  <a:pt x="396" y="1651"/>
                  <a:pt x="396" y="1651"/>
                </a:cubicBezTo>
                <a:cubicBezTo>
                  <a:pt x="319" y="1643"/>
                  <a:pt x="276" y="1651"/>
                  <a:pt x="201" y="1641"/>
                </a:cubicBezTo>
                <a:cubicBezTo>
                  <a:pt x="172" y="1598"/>
                  <a:pt x="186" y="1594"/>
                  <a:pt x="201" y="1548"/>
                </a:cubicBezTo>
                <a:cubicBezTo>
                  <a:pt x="184" y="1495"/>
                  <a:pt x="215" y="1514"/>
                  <a:pt x="182" y="1465"/>
                </a:cubicBezTo>
                <a:cubicBezTo>
                  <a:pt x="145" y="1351"/>
                  <a:pt x="167" y="1227"/>
                  <a:pt x="192" y="1112"/>
                </a:cubicBezTo>
                <a:cubicBezTo>
                  <a:pt x="201" y="1020"/>
                  <a:pt x="216" y="923"/>
                  <a:pt x="164" y="842"/>
                </a:cubicBezTo>
                <a:cubicBezTo>
                  <a:pt x="183" y="784"/>
                  <a:pt x="183" y="771"/>
                  <a:pt x="164" y="712"/>
                </a:cubicBezTo>
                <a:cubicBezTo>
                  <a:pt x="161" y="635"/>
                  <a:pt x="159" y="557"/>
                  <a:pt x="154" y="480"/>
                </a:cubicBezTo>
                <a:cubicBezTo>
                  <a:pt x="153" y="464"/>
                  <a:pt x="147" y="450"/>
                  <a:pt x="145" y="434"/>
                </a:cubicBezTo>
                <a:cubicBezTo>
                  <a:pt x="139" y="378"/>
                  <a:pt x="152" y="213"/>
                  <a:pt x="89" y="164"/>
                </a:cubicBezTo>
                <a:cubicBezTo>
                  <a:pt x="83" y="159"/>
                  <a:pt x="26" y="147"/>
                  <a:pt x="24" y="146"/>
                </a:cubicBezTo>
                <a:cubicBezTo>
                  <a:pt x="11" y="107"/>
                  <a:pt x="0" y="83"/>
                  <a:pt x="24" y="34"/>
                </a:cubicBezTo>
                <a:cubicBezTo>
                  <a:pt x="28" y="25"/>
                  <a:pt x="52" y="43"/>
                  <a:pt x="52" y="43"/>
                </a:cubicBezTo>
                <a:cubicBezTo>
                  <a:pt x="52" y="43"/>
                  <a:pt x="33" y="37"/>
                  <a:pt x="24" y="34"/>
                </a:cubicBezTo>
                <a:close/>
              </a:path>
            </a:pathLst>
          </a:custGeom>
          <a:solidFill>
            <a:schemeClr val="bg1"/>
          </a:solidFill>
          <a:ln w="9525">
            <a:noFill/>
            <a:round/>
            <a:headEnd/>
            <a:tailEnd/>
          </a:ln>
        </p:spPr>
        <p:txBody>
          <a:bodyPr/>
          <a:lstStyle/>
          <a:p>
            <a:endParaRPr lang="vi-VN"/>
          </a:p>
        </p:txBody>
      </p:sp>
      <p:sp>
        <p:nvSpPr>
          <p:cNvPr id="11271" name="Freeform 14"/>
          <p:cNvSpPr>
            <a:spLocks/>
          </p:cNvSpPr>
          <p:nvPr/>
        </p:nvSpPr>
        <p:spPr bwMode="auto">
          <a:xfrm>
            <a:off x="609600" y="3733800"/>
            <a:ext cx="1295400" cy="1066800"/>
          </a:xfrm>
          <a:custGeom>
            <a:avLst/>
            <a:gdLst>
              <a:gd name="T0" fmla="*/ 0 w 816"/>
              <a:gd name="T1" fmla="*/ 0 h 672"/>
              <a:gd name="T2" fmla="*/ 2147483647 w 816"/>
              <a:gd name="T3" fmla="*/ 2147483647 h 672"/>
              <a:gd name="T4" fmla="*/ 2147483647 w 816"/>
              <a:gd name="T5" fmla="*/ 2147483647 h 672"/>
              <a:gd name="T6" fmla="*/ 2147483647 w 816"/>
              <a:gd name="T7" fmla="*/ 2147483647 h 672"/>
              <a:gd name="T8" fmla="*/ 2147483647 w 816"/>
              <a:gd name="T9" fmla="*/ 2147483647 h 672"/>
              <a:gd name="T10" fmla="*/ 2147483647 w 816"/>
              <a:gd name="T11" fmla="*/ 2147483647 h 672"/>
              <a:gd name="T12" fmla="*/ 2147483647 w 816"/>
              <a:gd name="T13" fmla="*/ 2147483647 h 672"/>
              <a:gd name="T14" fmla="*/ 2147483647 w 816"/>
              <a:gd name="T15" fmla="*/ 2147483647 h 672"/>
              <a:gd name="T16" fmla="*/ 2147483647 w 816"/>
              <a:gd name="T17" fmla="*/ 2147483647 h 672"/>
              <a:gd name="T18" fmla="*/ 2147483647 w 816"/>
              <a:gd name="T19" fmla="*/ 2147483647 h 672"/>
              <a:gd name="T20" fmla="*/ 2147483647 w 816"/>
              <a:gd name="T21" fmla="*/ 2147483647 h 672"/>
              <a:gd name="T22" fmla="*/ 2147483647 w 816"/>
              <a:gd name="T23" fmla="*/ 2147483647 h 672"/>
              <a:gd name="T24" fmla="*/ 2147483647 w 816"/>
              <a:gd name="T25" fmla="*/ 2147483647 h 6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816"/>
              <a:gd name="T40" fmla="*/ 0 h 672"/>
              <a:gd name="T41" fmla="*/ 816 w 816"/>
              <a:gd name="T42" fmla="*/ 672 h 67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816" h="672">
                <a:moveTo>
                  <a:pt x="0" y="0"/>
                </a:moveTo>
                <a:cubicBezTo>
                  <a:pt x="12" y="60"/>
                  <a:pt x="24" y="120"/>
                  <a:pt x="48" y="144"/>
                </a:cubicBezTo>
                <a:cubicBezTo>
                  <a:pt x="72" y="168"/>
                  <a:pt x="120" y="136"/>
                  <a:pt x="144" y="144"/>
                </a:cubicBezTo>
                <a:cubicBezTo>
                  <a:pt x="168" y="152"/>
                  <a:pt x="176" y="176"/>
                  <a:pt x="192" y="192"/>
                </a:cubicBezTo>
                <a:cubicBezTo>
                  <a:pt x="208" y="208"/>
                  <a:pt x="216" y="216"/>
                  <a:pt x="240" y="240"/>
                </a:cubicBezTo>
                <a:cubicBezTo>
                  <a:pt x="264" y="264"/>
                  <a:pt x="304" y="304"/>
                  <a:pt x="336" y="336"/>
                </a:cubicBezTo>
                <a:cubicBezTo>
                  <a:pt x="368" y="368"/>
                  <a:pt x="416" y="400"/>
                  <a:pt x="432" y="432"/>
                </a:cubicBezTo>
                <a:cubicBezTo>
                  <a:pt x="448" y="464"/>
                  <a:pt x="416" y="504"/>
                  <a:pt x="432" y="528"/>
                </a:cubicBezTo>
                <a:cubicBezTo>
                  <a:pt x="448" y="552"/>
                  <a:pt x="496" y="568"/>
                  <a:pt x="528" y="576"/>
                </a:cubicBezTo>
                <a:cubicBezTo>
                  <a:pt x="560" y="584"/>
                  <a:pt x="592" y="576"/>
                  <a:pt x="624" y="576"/>
                </a:cubicBezTo>
                <a:cubicBezTo>
                  <a:pt x="656" y="576"/>
                  <a:pt x="696" y="560"/>
                  <a:pt x="720" y="576"/>
                </a:cubicBezTo>
                <a:cubicBezTo>
                  <a:pt x="744" y="592"/>
                  <a:pt x="752" y="672"/>
                  <a:pt x="768" y="672"/>
                </a:cubicBezTo>
                <a:cubicBezTo>
                  <a:pt x="784" y="672"/>
                  <a:pt x="808" y="592"/>
                  <a:pt x="816" y="576"/>
                </a:cubicBezTo>
              </a:path>
            </a:pathLst>
          </a:custGeom>
          <a:solidFill>
            <a:schemeClr val="bg1"/>
          </a:solidFill>
          <a:ln w="28575">
            <a:solidFill>
              <a:schemeClr val="bg2"/>
            </a:solidFill>
            <a:prstDash val="dash"/>
            <a:round/>
            <a:headEnd/>
            <a:tailEnd/>
          </a:ln>
        </p:spPr>
        <p:txBody>
          <a:bodyPr/>
          <a:lstStyle/>
          <a:p>
            <a:endParaRPr lang="vi-VN"/>
          </a:p>
        </p:txBody>
      </p:sp>
      <p:sp>
        <p:nvSpPr>
          <p:cNvPr id="2069" name="AutoShape 21"/>
          <p:cNvSpPr>
            <a:spLocks noChangeArrowheads="1"/>
          </p:cNvSpPr>
          <p:nvPr/>
        </p:nvSpPr>
        <p:spPr bwMode="auto">
          <a:xfrm rot="10800000">
            <a:off x="762000" y="4724400"/>
            <a:ext cx="1752600" cy="533400"/>
          </a:xfrm>
          <a:prstGeom prst="wedgeRectCallout">
            <a:avLst>
              <a:gd name="adj1" fmla="val -39769"/>
              <a:gd name="adj2" fmla="val 113986"/>
            </a:avLst>
          </a:prstGeom>
          <a:solidFill>
            <a:schemeClr val="accent1"/>
          </a:solidFill>
          <a:ln w="38100">
            <a:solidFill>
              <a:schemeClr val="tx1"/>
            </a:solidFill>
            <a:miter lim="800000"/>
            <a:headEnd/>
            <a:tailEnd/>
          </a:ln>
        </p:spPr>
        <p:txBody>
          <a:bodyPr rot="10800000"/>
          <a:lstStyle/>
          <a:p>
            <a:pPr algn="ctr"/>
            <a:r>
              <a:rPr lang="en-US" altLang="en-US" sz="2400">
                <a:solidFill>
                  <a:srgbClr val="FF0000"/>
                </a:solidFill>
              </a:rPr>
              <a:t>Sông Mã</a:t>
            </a:r>
          </a:p>
        </p:txBody>
      </p:sp>
      <p:sp>
        <p:nvSpPr>
          <p:cNvPr id="2070" name="AutoShape 22"/>
          <p:cNvSpPr>
            <a:spLocks noChangeArrowheads="1"/>
          </p:cNvSpPr>
          <p:nvPr/>
        </p:nvSpPr>
        <p:spPr bwMode="auto">
          <a:xfrm>
            <a:off x="1828800" y="2286000"/>
            <a:ext cx="1143000" cy="838200"/>
          </a:xfrm>
          <a:prstGeom prst="wedgeRectCallout">
            <a:avLst>
              <a:gd name="adj1" fmla="val 11111"/>
              <a:gd name="adj2" fmla="val 93940"/>
            </a:avLst>
          </a:prstGeom>
          <a:solidFill>
            <a:schemeClr val="accent1"/>
          </a:solidFill>
          <a:ln w="28575">
            <a:solidFill>
              <a:schemeClr val="tx1"/>
            </a:solidFill>
            <a:miter lim="800000"/>
            <a:headEnd/>
            <a:tailEnd/>
          </a:ln>
        </p:spPr>
        <p:txBody>
          <a:bodyPr/>
          <a:lstStyle/>
          <a:p>
            <a:pPr algn="ctr"/>
            <a:r>
              <a:rPr lang="en-US" altLang="en-US" sz="2400">
                <a:solidFill>
                  <a:srgbClr val="FF0000"/>
                </a:solidFill>
              </a:rPr>
              <a:t>Sông Đà</a:t>
            </a:r>
          </a:p>
          <a:p>
            <a:pPr algn="ctr"/>
            <a:endParaRPr lang="en-US" altLang="en-US" sz="2400"/>
          </a:p>
        </p:txBody>
      </p:sp>
      <p:sp>
        <p:nvSpPr>
          <p:cNvPr id="2071" name="AutoShape 23"/>
          <p:cNvSpPr>
            <a:spLocks noChangeArrowheads="1"/>
          </p:cNvSpPr>
          <p:nvPr/>
        </p:nvSpPr>
        <p:spPr bwMode="auto">
          <a:xfrm>
            <a:off x="3429000" y="1600200"/>
            <a:ext cx="2057400" cy="533400"/>
          </a:xfrm>
          <a:prstGeom prst="wedgeRectCallout">
            <a:avLst>
              <a:gd name="adj1" fmla="val -49384"/>
              <a:gd name="adj2" fmla="val 153870"/>
            </a:avLst>
          </a:prstGeom>
          <a:solidFill>
            <a:schemeClr val="accent1"/>
          </a:solidFill>
          <a:ln w="28575">
            <a:solidFill>
              <a:schemeClr val="tx1"/>
            </a:solidFill>
            <a:miter lim="800000"/>
            <a:headEnd/>
            <a:tailEnd/>
          </a:ln>
        </p:spPr>
        <p:txBody>
          <a:bodyPr/>
          <a:lstStyle/>
          <a:p>
            <a:pPr algn="ctr"/>
            <a:r>
              <a:rPr lang="en-US" altLang="en-US" sz="2400">
                <a:solidFill>
                  <a:srgbClr val="FF0000"/>
                </a:solidFill>
              </a:rPr>
              <a:t>Sông Hồng</a:t>
            </a:r>
          </a:p>
        </p:txBody>
      </p:sp>
      <p:sp>
        <p:nvSpPr>
          <p:cNvPr id="2072" name="AutoShape 24"/>
          <p:cNvSpPr>
            <a:spLocks noChangeArrowheads="1"/>
          </p:cNvSpPr>
          <p:nvPr/>
        </p:nvSpPr>
        <p:spPr bwMode="auto">
          <a:xfrm>
            <a:off x="4800600" y="2590800"/>
            <a:ext cx="2133600" cy="533400"/>
          </a:xfrm>
          <a:prstGeom prst="wedgeRectCallout">
            <a:avLst>
              <a:gd name="adj1" fmla="val -32662"/>
              <a:gd name="adj2" fmla="val 194046"/>
            </a:avLst>
          </a:prstGeom>
          <a:solidFill>
            <a:schemeClr val="accent1"/>
          </a:solidFill>
          <a:ln w="28575">
            <a:solidFill>
              <a:schemeClr val="tx1"/>
            </a:solidFill>
            <a:miter lim="800000"/>
            <a:headEnd/>
            <a:tailEnd/>
          </a:ln>
        </p:spPr>
        <p:txBody>
          <a:bodyPr/>
          <a:lstStyle/>
          <a:p>
            <a:pPr algn="ctr"/>
            <a:r>
              <a:rPr lang="en-US" altLang="en-US" sz="2400">
                <a:solidFill>
                  <a:srgbClr val="FF0000"/>
                </a:solidFill>
              </a:rPr>
              <a:t>Sông Đuống</a:t>
            </a:r>
          </a:p>
        </p:txBody>
      </p:sp>
      <p:sp>
        <p:nvSpPr>
          <p:cNvPr id="2073" name="AutoShape 25"/>
          <p:cNvSpPr>
            <a:spLocks noChangeArrowheads="1"/>
          </p:cNvSpPr>
          <p:nvPr/>
        </p:nvSpPr>
        <p:spPr bwMode="auto">
          <a:xfrm>
            <a:off x="6553200" y="3429000"/>
            <a:ext cx="2057400" cy="533400"/>
          </a:xfrm>
          <a:prstGeom prst="wedgeRectCallout">
            <a:avLst>
              <a:gd name="adj1" fmla="val -88116"/>
              <a:gd name="adj2" fmla="val 23810"/>
            </a:avLst>
          </a:prstGeom>
          <a:solidFill>
            <a:schemeClr val="accent1"/>
          </a:solidFill>
          <a:ln w="28575">
            <a:solidFill>
              <a:schemeClr val="tx1"/>
            </a:solidFill>
            <a:miter lim="800000"/>
            <a:headEnd/>
            <a:tailEnd/>
          </a:ln>
        </p:spPr>
        <p:txBody>
          <a:bodyPr/>
          <a:lstStyle/>
          <a:p>
            <a:pPr algn="ctr"/>
            <a:r>
              <a:rPr lang="en-US" altLang="en-US" sz="2400">
                <a:solidFill>
                  <a:srgbClr val="FF0000"/>
                </a:solidFill>
              </a:rPr>
              <a:t>Sông Cầu</a:t>
            </a:r>
          </a:p>
        </p:txBody>
      </p:sp>
      <p:sp>
        <p:nvSpPr>
          <p:cNvPr id="2074" name="AutoShape 26">
            <a:hlinkClick r:id="rId3" action="ppaction://hlinksldjump" highlightClick="1"/>
          </p:cNvPr>
          <p:cNvSpPr>
            <a:spLocks noChangeArrowheads="1"/>
          </p:cNvSpPr>
          <p:nvPr/>
        </p:nvSpPr>
        <p:spPr bwMode="auto">
          <a:xfrm>
            <a:off x="8077200" y="5257800"/>
            <a:ext cx="685800" cy="457200"/>
          </a:xfrm>
          <a:prstGeom prst="actionButtonBackPrevious">
            <a:avLst/>
          </a:prstGeom>
          <a:solidFill>
            <a:srgbClr val="FF0000"/>
          </a:solidFill>
          <a:ln w="9525">
            <a:solidFill>
              <a:schemeClr val="tx1"/>
            </a:solidFill>
            <a:miter lim="800000"/>
            <a:headEnd/>
            <a:tailEnd/>
          </a:ln>
        </p:spPr>
        <p:txBody>
          <a:bodyPr wrap="none" anchor="ctr"/>
          <a:lstStyle/>
          <a:p>
            <a:endParaRPr lang="en-US" altLang="en-US"/>
          </a:p>
        </p:txBody>
      </p:sp>
      <p:sp>
        <p:nvSpPr>
          <p:cNvPr id="11278" name="Text Box 15"/>
          <p:cNvSpPr txBox="1">
            <a:spLocks noChangeArrowheads="1"/>
          </p:cNvSpPr>
          <p:nvPr/>
        </p:nvSpPr>
        <p:spPr bwMode="auto">
          <a:xfrm>
            <a:off x="228600" y="6400800"/>
            <a:ext cx="8915400" cy="369888"/>
          </a:xfrm>
          <a:prstGeom prst="rect">
            <a:avLst/>
          </a:prstGeom>
          <a:noFill/>
          <a:ln w="9525">
            <a:noFill/>
            <a:miter lim="800000"/>
            <a:headEnd/>
            <a:tailEnd/>
          </a:ln>
        </p:spPr>
        <p:txBody>
          <a:bodyPr>
            <a:spAutoFit/>
          </a:bodyPr>
          <a:lstStyle/>
          <a:p>
            <a:pPr algn="ctr">
              <a:spcBef>
                <a:spcPct val="50000"/>
              </a:spcBef>
            </a:pPr>
            <a:r>
              <a:rPr lang="en-US" altLang="en-US"/>
              <a:t>LƯỢC ĐỒ SÔNG NGÒI  PHÍA BẮC NƯỚC TA</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069"/>
                                        </p:tgtEl>
                                        <p:attrNameLst>
                                          <p:attrName>style.visibility</p:attrName>
                                        </p:attrNameLst>
                                      </p:cBhvr>
                                      <p:to>
                                        <p:strVal val="visible"/>
                                      </p:to>
                                    </p:set>
                                    <p:animEffect transition="in" filter="fade">
                                      <p:cBhvr>
                                        <p:cTn id="7" dur="1000"/>
                                        <p:tgtEl>
                                          <p:spTgt spid="2069"/>
                                        </p:tgtEl>
                                      </p:cBhvr>
                                    </p:animEffect>
                                    <p:anim calcmode="lin" valueType="num">
                                      <p:cBhvr>
                                        <p:cTn id="8" dur="1000" fill="hold"/>
                                        <p:tgtEl>
                                          <p:spTgt spid="2069"/>
                                        </p:tgtEl>
                                        <p:attrNameLst>
                                          <p:attrName>ppt_x</p:attrName>
                                        </p:attrNameLst>
                                      </p:cBhvr>
                                      <p:tavLst>
                                        <p:tav tm="0">
                                          <p:val>
                                            <p:strVal val="#ppt_x"/>
                                          </p:val>
                                        </p:tav>
                                        <p:tav tm="100000">
                                          <p:val>
                                            <p:strVal val="#ppt_x"/>
                                          </p:val>
                                        </p:tav>
                                      </p:tavLst>
                                    </p:anim>
                                    <p:anim calcmode="lin" valueType="num">
                                      <p:cBhvr>
                                        <p:cTn id="9" dur="1000" fill="hold"/>
                                        <p:tgtEl>
                                          <p:spTgt spid="2069"/>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2070"/>
                                        </p:tgtEl>
                                        <p:attrNameLst>
                                          <p:attrName>style.visibility</p:attrName>
                                        </p:attrNameLst>
                                      </p:cBhvr>
                                      <p:to>
                                        <p:strVal val="visible"/>
                                      </p:to>
                                    </p:set>
                                    <p:anim calcmode="lin" valueType="num">
                                      <p:cBhvr>
                                        <p:cTn id="14" dur="500" fill="hold"/>
                                        <p:tgtEl>
                                          <p:spTgt spid="2070"/>
                                        </p:tgtEl>
                                        <p:attrNameLst>
                                          <p:attrName>ppt_w</p:attrName>
                                        </p:attrNameLst>
                                      </p:cBhvr>
                                      <p:tavLst>
                                        <p:tav tm="0">
                                          <p:val>
                                            <p:fltVal val="0"/>
                                          </p:val>
                                        </p:tav>
                                        <p:tav tm="100000">
                                          <p:val>
                                            <p:strVal val="#ppt_w"/>
                                          </p:val>
                                        </p:tav>
                                      </p:tavLst>
                                    </p:anim>
                                    <p:anim calcmode="lin" valueType="num">
                                      <p:cBhvr>
                                        <p:cTn id="15" dur="500" fill="hold"/>
                                        <p:tgtEl>
                                          <p:spTgt spid="2070"/>
                                        </p:tgtEl>
                                        <p:attrNameLst>
                                          <p:attrName>ppt_h</p:attrName>
                                        </p:attrNameLst>
                                      </p:cBhvr>
                                      <p:tavLst>
                                        <p:tav tm="0">
                                          <p:val>
                                            <p:fltVal val="0"/>
                                          </p:val>
                                        </p:tav>
                                        <p:tav tm="100000">
                                          <p:val>
                                            <p:strVal val="#ppt_h"/>
                                          </p:val>
                                        </p:tav>
                                      </p:tavLst>
                                    </p:anim>
                                    <p:animEffect transition="in" filter="fade">
                                      <p:cBhvr>
                                        <p:cTn id="16" dur="500"/>
                                        <p:tgtEl>
                                          <p:spTgt spid="2070"/>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3" presetClass="entr" presetSubtype="0" fill="hold" grpId="0" nodeType="clickEffect">
                                  <p:stCondLst>
                                    <p:cond delay="0"/>
                                  </p:stCondLst>
                                  <p:childTnLst>
                                    <p:set>
                                      <p:cBhvr>
                                        <p:cTn id="20" dur="1" fill="hold">
                                          <p:stCondLst>
                                            <p:cond delay="0"/>
                                          </p:stCondLst>
                                        </p:cTn>
                                        <p:tgtEl>
                                          <p:spTgt spid="2071"/>
                                        </p:tgtEl>
                                        <p:attrNameLst>
                                          <p:attrName>style.visibility</p:attrName>
                                        </p:attrNameLst>
                                      </p:cBhvr>
                                      <p:to>
                                        <p:strVal val="visible"/>
                                      </p:to>
                                    </p:set>
                                    <p:anim calcmode="lin" valueType="num">
                                      <p:cBhvr>
                                        <p:cTn id="21" dur="500" fill="hold"/>
                                        <p:tgtEl>
                                          <p:spTgt spid="2071"/>
                                        </p:tgtEl>
                                        <p:attrNameLst>
                                          <p:attrName>ppt_w</p:attrName>
                                        </p:attrNameLst>
                                      </p:cBhvr>
                                      <p:tavLst>
                                        <p:tav tm="0">
                                          <p:val>
                                            <p:fltVal val="0"/>
                                          </p:val>
                                        </p:tav>
                                        <p:tav tm="100000">
                                          <p:val>
                                            <p:strVal val="#ppt_w"/>
                                          </p:val>
                                        </p:tav>
                                      </p:tavLst>
                                    </p:anim>
                                    <p:anim calcmode="lin" valueType="num">
                                      <p:cBhvr>
                                        <p:cTn id="22" dur="500" fill="hold"/>
                                        <p:tgtEl>
                                          <p:spTgt spid="2071"/>
                                        </p:tgtEl>
                                        <p:attrNameLst>
                                          <p:attrName>ppt_h</p:attrName>
                                        </p:attrNameLst>
                                      </p:cBhvr>
                                      <p:tavLst>
                                        <p:tav tm="0">
                                          <p:val>
                                            <p:fltVal val="0"/>
                                          </p:val>
                                        </p:tav>
                                        <p:tav tm="100000">
                                          <p:val>
                                            <p:strVal val="#ppt_h"/>
                                          </p:val>
                                        </p:tav>
                                      </p:tavLst>
                                    </p:anim>
                                    <p:animEffect transition="in" filter="fade">
                                      <p:cBhvr>
                                        <p:cTn id="23" dur="500"/>
                                        <p:tgtEl>
                                          <p:spTgt spid="2071"/>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12" presetClass="entr" presetSubtype="4" fill="hold" grpId="0" nodeType="clickEffect">
                                  <p:stCondLst>
                                    <p:cond delay="0"/>
                                  </p:stCondLst>
                                  <p:childTnLst>
                                    <p:set>
                                      <p:cBhvr>
                                        <p:cTn id="27" dur="1" fill="hold">
                                          <p:stCondLst>
                                            <p:cond delay="0"/>
                                          </p:stCondLst>
                                        </p:cTn>
                                        <p:tgtEl>
                                          <p:spTgt spid="2072"/>
                                        </p:tgtEl>
                                        <p:attrNameLst>
                                          <p:attrName>style.visibility</p:attrName>
                                        </p:attrNameLst>
                                      </p:cBhvr>
                                      <p:to>
                                        <p:strVal val="visible"/>
                                      </p:to>
                                    </p:set>
                                    <p:animEffect transition="in" filter="slide(fromBottom)">
                                      <p:cBhvr>
                                        <p:cTn id="28" dur="500"/>
                                        <p:tgtEl>
                                          <p:spTgt spid="2072"/>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5" presetClass="entr" presetSubtype="10" fill="hold" grpId="0" nodeType="clickEffect">
                                  <p:stCondLst>
                                    <p:cond delay="0"/>
                                  </p:stCondLst>
                                  <p:childTnLst>
                                    <p:set>
                                      <p:cBhvr>
                                        <p:cTn id="32" dur="1" fill="hold">
                                          <p:stCondLst>
                                            <p:cond delay="0"/>
                                          </p:stCondLst>
                                        </p:cTn>
                                        <p:tgtEl>
                                          <p:spTgt spid="2073"/>
                                        </p:tgtEl>
                                        <p:attrNameLst>
                                          <p:attrName>style.visibility</p:attrName>
                                        </p:attrNameLst>
                                      </p:cBhvr>
                                      <p:to>
                                        <p:strVal val="visible"/>
                                      </p:to>
                                    </p:set>
                                    <p:animEffect transition="in" filter="checkerboard(across)">
                                      <p:cBhvr>
                                        <p:cTn id="33" dur="500"/>
                                        <p:tgtEl>
                                          <p:spTgt spid="2073"/>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6" presetClass="entr" presetSubtype="16" fill="hold" grpId="0" nodeType="clickEffect">
                                  <p:stCondLst>
                                    <p:cond delay="0"/>
                                  </p:stCondLst>
                                  <p:childTnLst>
                                    <p:set>
                                      <p:cBhvr>
                                        <p:cTn id="37" dur="1" fill="hold">
                                          <p:stCondLst>
                                            <p:cond delay="0"/>
                                          </p:stCondLst>
                                        </p:cTn>
                                        <p:tgtEl>
                                          <p:spTgt spid="2074"/>
                                        </p:tgtEl>
                                        <p:attrNameLst>
                                          <p:attrName>style.visibility</p:attrName>
                                        </p:attrNameLst>
                                      </p:cBhvr>
                                      <p:to>
                                        <p:strVal val="visible"/>
                                      </p:to>
                                    </p:set>
                                    <p:animEffect transition="in" filter="circle(in)">
                                      <p:cBhvr>
                                        <p:cTn id="38" dur="500"/>
                                        <p:tgtEl>
                                          <p:spTgt spid="2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9" grpId="0" animBg="1"/>
      <p:bldP spid="2070" grpId="0" animBg="1"/>
      <p:bldP spid="2071" grpId="0" animBg="1"/>
      <p:bldP spid="2072" grpId="0" animBg="1"/>
      <p:bldP spid="2073" grpId="0" animBg="1"/>
      <p:bldP spid="207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43" name="Rectangle 7"/>
          <p:cNvSpPr>
            <a:spLocks noChangeArrowheads="1"/>
          </p:cNvSpPr>
          <p:nvPr/>
        </p:nvSpPr>
        <p:spPr bwMode="auto">
          <a:xfrm>
            <a:off x="0" y="2133600"/>
            <a:ext cx="9144000" cy="954088"/>
          </a:xfrm>
          <a:prstGeom prst="rect">
            <a:avLst/>
          </a:prstGeom>
          <a:noFill/>
          <a:ln w="9525">
            <a:noFill/>
            <a:miter lim="800000"/>
            <a:headEnd/>
            <a:tailEnd/>
          </a:ln>
        </p:spPr>
        <p:txBody>
          <a:bodyPr>
            <a:spAutoFit/>
          </a:bodyPr>
          <a:lstStyle/>
          <a:p>
            <a:pPr>
              <a:spcBef>
                <a:spcPct val="20000"/>
              </a:spcBef>
            </a:pPr>
            <a:r>
              <a:rPr lang="en-US" altLang="en-US" sz="2800">
                <a:solidFill>
                  <a:srgbClr val="00B0F0"/>
                </a:solidFill>
                <a:cs typeface="Times New Roman" pitchFamily="18" charset="0"/>
              </a:rPr>
              <a:t>Câu 3: Sông ngòi tạo ra những thuận lợi và khó khăn gì trong sản xuất nông nghiệp và đời sống nhân dân</a:t>
            </a:r>
            <a:r>
              <a:rPr lang="en-US" altLang="en-US" sz="2800">
                <a:solidFill>
                  <a:srgbClr val="00B0F0"/>
                </a:solidFill>
                <a:latin typeface="VNI-Times" pitchFamily="2" charset="0"/>
              </a:rPr>
              <a:t>?</a:t>
            </a:r>
          </a:p>
        </p:txBody>
      </p:sp>
      <p:sp>
        <p:nvSpPr>
          <p:cNvPr id="39944" name="Rectangle 8"/>
          <p:cNvSpPr>
            <a:spLocks noChangeArrowheads="1"/>
          </p:cNvSpPr>
          <p:nvPr/>
        </p:nvSpPr>
        <p:spPr bwMode="auto">
          <a:xfrm>
            <a:off x="0" y="3505200"/>
            <a:ext cx="9144000" cy="1901825"/>
          </a:xfrm>
          <a:prstGeom prst="rect">
            <a:avLst/>
          </a:prstGeom>
          <a:noFill/>
          <a:ln w="9525">
            <a:noFill/>
            <a:miter lim="800000"/>
            <a:headEnd/>
            <a:tailEnd/>
          </a:ln>
        </p:spPr>
        <p:txBody>
          <a:bodyPr>
            <a:spAutoFit/>
          </a:bodyPr>
          <a:lstStyle/>
          <a:p>
            <a:pPr>
              <a:spcBef>
                <a:spcPct val="20000"/>
              </a:spcBef>
              <a:buFontTx/>
              <a:buChar char="-"/>
            </a:pPr>
            <a:r>
              <a:rPr lang="en-US" altLang="en-US" sz="2800">
                <a:solidFill>
                  <a:srgbClr val="FF0000"/>
                </a:solidFill>
                <a:cs typeface="Times New Roman" pitchFamily="18" charset="0"/>
              </a:rPr>
              <a:t>Sông ngòi chằng chịt là nguồn cung cấp nước cho cây trồng.</a:t>
            </a:r>
          </a:p>
          <a:p>
            <a:pPr>
              <a:spcBef>
                <a:spcPct val="20000"/>
              </a:spcBef>
            </a:pPr>
            <a:r>
              <a:rPr lang="en-US" altLang="en-US" sz="2800">
                <a:solidFill>
                  <a:srgbClr val="FF0000"/>
                </a:solidFill>
                <a:cs typeface="Times New Roman" pitchFamily="18" charset="0"/>
              </a:rPr>
              <a:t>- Nhưng cũng thường xuyên tạo ra lũ lụt làm ảnh hưởng đến mùa màng sản xuất và cuộc sống của nhân dân</a:t>
            </a:r>
            <a:r>
              <a:rPr lang="en-US" altLang="en-US" sz="2800">
                <a:solidFill>
                  <a:srgbClr val="FF0000"/>
                </a:solidFill>
                <a:latin typeface="VNI-Times" pitchFamily="2" charset="0"/>
              </a:rPr>
              <a:t>.</a:t>
            </a:r>
          </a:p>
        </p:txBody>
      </p:sp>
      <p:sp>
        <p:nvSpPr>
          <p:cNvPr id="12294" name="Rectangle 5"/>
          <p:cNvSpPr>
            <a:spLocks noChangeArrowheads="1"/>
          </p:cNvSpPr>
          <p:nvPr/>
        </p:nvSpPr>
        <p:spPr bwMode="auto">
          <a:xfrm>
            <a:off x="0" y="1295400"/>
            <a:ext cx="8686800" cy="461963"/>
          </a:xfrm>
          <a:prstGeom prst="rect">
            <a:avLst/>
          </a:prstGeom>
          <a:noFill/>
          <a:ln w="9525">
            <a:noFill/>
            <a:miter lim="800000"/>
            <a:headEnd/>
            <a:tailEnd/>
          </a:ln>
        </p:spPr>
        <p:txBody>
          <a:bodyPr>
            <a:spAutoFit/>
          </a:bodyPr>
          <a:lstStyle/>
          <a:p>
            <a:r>
              <a:rPr lang="en-US" altLang="en-US" sz="2400">
                <a:cs typeface="Times New Roman" pitchFamily="18" charset="0"/>
              </a:rPr>
              <a:t>1. Điều kiện nước ta và truyền thống chống lụt của nhân dân ta </a:t>
            </a:r>
            <a:endParaRPr lang="en-US" altLang="en-US" sz="2400"/>
          </a:p>
        </p:txBody>
      </p:sp>
    </p:spTree>
  </p:cSld>
  <p:clrMapOvr>
    <a:masterClrMapping/>
  </p:clrMapOvr>
  <p:transition>
    <p:wheel spokes="8"/>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39943">
                                            <p:txEl>
                                              <p:pRg st="0" end="0"/>
                                            </p:txEl>
                                          </p:spTgt>
                                        </p:tgtEl>
                                        <p:attrNameLst>
                                          <p:attrName>style.visibility</p:attrName>
                                        </p:attrNameLst>
                                      </p:cBhvr>
                                      <p:to>
                                        <p:strVal val="visible"/>
                                      </p:to>
                                    </p:set>
                                    <p:animEffect transition="in" filter="box(in)">
                                      <p:cBhvr>
                                        <p:cTn id="7" dur="500"/>
                                        <p:tgtEl>
                                          <p:spTgt spid="3994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2" presetClass="entr" presetSubtype="4" fill="hold" nodeType="clickEffect">
                                  <p:stCondLst>
                                    <p:cond delay="0"/>
                                  </p:stCondLst>
                                  <p:childTnLst>
                                    <p:set>
                                      <p:cBhvr>
                                        <p:cTn id="11" dur="1" fill="hold">
                                          <p:stCondLst>
                                            <p:cond delay="0"/>
                                          </p:stCondLst>
                                        </p:cTn>
                                        <p:tgtEl>
                                          <p:spTgt spid="39944">
                                            <p:txEl>
                                              <p:pRg st="0" end="0"/>
                                            </p:txEl>
                                          </p:spTgt>
                                        </p:tgtEl>
                                        <p:attrNameLst>
                                          <p:attrName>style.visibility</p:attrName>
                                        </p:attrNameLst>
                                      </p:cBhvr>
                                      <p:to>
                                        <p:strVal val="visible"/>
                                      </p:to>
                                    </p:set>
                                    <p:animEffect transition="in" filter="slide(fromBottom)">
                                      <p:cBhvr>
                                        <p:cTn id="12" dur="500"/>
                                        <p:tgtEl>
                                          <p:spTgt spid="39944">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2" presetClass="entr" presetSubtype="4" fill="hold" nodeType="clickEffect">
                                  <p:stCondLst>
                                    <p:cond delay="0"/>
                                  </p:stCondLst>
                                  <p:childTnLst>
                                    <p:set>
                                      <p:cBhvr>
                                        <p:cTn id="16" dur="1" fill="hold">
                                          <p:stCondLst>
                                            <p:cond delay="0"/>
                                          </p:stCondLst>
                                        </p:cTn>
                                        <p:tgtEl>
                                          <p:spTgt spid="39944">
                                            <p:txEl>
                                              <p:pRg st="1" end="1"/>
                                            </p:txEl>
                                          </p:spTgt>
                                        </p:tgtEl>
                                        <p:attrNameLst>
                                          <p:attrName>style.visibility</p:attrName>
                                        </p:attrNameLst>
                                      </p:cBhvr>
                                      <p:to>
                                        <p:strVal val="visible"/>
                                      </p:to>
                                    </p:set>
                                    <p:animEffect transition="in" filter="slide(fromBottom)">
                                      <p:cBhvr>
                                        <p:cTn id="17" dur="500"/>
                                        <p:tgtEl>
                                          <p:spTgt spid="3994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VIOLETID" val="12214635"/>
  <p:tag name="VIOLETTITLE" val="Bài 13. Nhà Trần và việc đắp đê"/>
  <p:tag name="VIOLETLESSON" val="13"/>
  <p:tag name="VIOLETCATID" val="2224"/>
  <p:tag name="VIOLETSUBJECT" val="Lịch sử 4"/>
  <p:tag name="VIOLETAUTHORID" val="6674839"/>
  <p:tag name="VIOLETAUTHORNAME" val="Huỳnh Thị Tố Như"/>
  <p:tag name="VIOLETAUTHORAVATAR" val="6/674/839/avatar.jpg"/>
  <p:tag name="VIOLETAUTHORADDRESS" val="mầm non Thái Chánh - Tây Ninh"/>
  <p:tag name="VIOLETDATE" val="2017-12-03 20:37:47"/>
  <p:tag name="VIOLETHIT" val="115"/>
  <p:tag name="VIOLETLIKE" val="0"/>
</p:tagLst>
</file>

<file path=ppt/tags/tag2.xml><?xml version="1.0" encoding="utf-8"?>
<p:tagLst xmlns:a="http://schemas.openxmlformats.org/drawingml/2006/main" xmlns:r="http://schemas.openxmlformats.org/officeDocument/2006/relationships" xmlns:p="http://schemas.openxmlformats.org/presentationml/2006/main">
  <p:tag name="PRESENTER_SHAPEINFO" val="&lt;ThreeDShapeInfo&gt;&lt;uuid val=&quot;{FE5087F7-0561-4AFE-890B-55904F1E3BE5}&quot;/&gt;&lt;filename val=&quot;C:\Users\HP G60\Documents\My Adobe Presentations\Thuchanh\data\asimages\{FE5087F7-0561-4AFE-890B-55904F1E3BE5}.png&quot;/&gt;&lt;hasEffects val=&quot;1&quot;/&gt;&lt;left val=&quot;114.72&quot;/&gt;&lt;top val=&quot;87.72&quot;/&gt;&lt;width val=&quot;472.92&quot;/&gt;&lt;height val=&quot;54.36&quot;/&gt;&lt;/ThreeDShapeInfo&gt;"/>
</p:tagLst>
</file>

<file path=ppt/tags/tag3.xml><?xml version="1.0" encoding="utf-8"?>
<p:tagLst xmlns:a="http://schemas.openxmlformats.org/drawingml/2006/main" xmlns:r="http://schemas.openxmlformats.org/officeDocument/2006/relationships" xmlns:p="http://schemas.openxmlformats.org/presentationml/2006/main">
  <p:tag name="PRESENTER_SHAPEINFO" val="&lt;ThreeDShapeInfo&gt;&lt;uuid val=&quot;{FE5087F7-0561-4AFE-890B-55904F1E3BE5}&quot;/&gt;&lt;filename val=&quot;C:\Users\HP G60\Documents\My Adobe Presentations\Thuchanh\data\asimages\{FE5087F7-0561-4AFE-890B-55904F1E3BE5}.png&quot;/&gt;&lt;hasEffects val=&quot;1&quot;/&gt;&lt;left val=&quot;114.72&quot;/&gt;&lt;top val=&quot;87.72&quot;/&gt;&lt;width val=&quot;472.92&quot;/&gt;&lt;height val=&quot;54.36&quot;/&gt;&lt;/ThreeDShapeInfo&gt;"/>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Times New Roman" pitchFamily="18"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Times New Roman" pitchFamily="18"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929</TotalTime>
  <Words>1387</Words>
  <Application>Microsoft Office PowerPoint</Application>
  <PresentationFormat>On-screen Show (4:3)</PresentationFormat>
  <Paragraphs>123</Paragraphs>
  <Slides>37</Slides>
  <Notes>0</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37</vt:i4>
      </vt:variant>
    </vt:vector>
  </HeadingPairs>
  <TitlesOfParts>
    <vt:vector size="40" baseType="lpstr">
      <vt:lpstr>Default Design</vt:lpstr>
      <vt:lpstr>Clip</vt:lpstr>
      <vt:lpstr>Presentation</vt:lpstr>
      <vt:lpstr>Slide 1</vt:lpstr>
      <vt:lpstr>Câu 2: Nhà Trần đã làm gì để phát triển nông nghiệp? </vt:lpstr>
      <vt:lpstr>Slide 3</vt:lpstr>
      <vt:lpstr>  Lịch sử</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vector>
  </TitlesOfParts>
  <Company>&lt;egyptian hak&gt;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NHIEÄT LIEÄT CHAØO MÖØNG QUYÙ THAÀY COÂ VEÀ DÖÏ GIÔØ THAÊM LÔÙP 4</dc:title>
  <dc:creator>Nguyen Van Phong</dc:creator>
  <cp:lastModifiedBy>Computer</cp:lastModifiedBy>
  <cp:revision>334</cp:revision>
  <dcterms:created xsi:type="dcterms:W3CDTF">2009-11-17T11:57:23Z</dcterms:created>
  <dcterms:modified xsi:type="dcterms:W3CDTF">2017-12-08T09:18:45Z</dcterms:modified>
</cp:coreProperties>
</file>