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9" r:id="rId3"/>
    <p:sldId id="260" r:id="rId4"/>
    <p:sldId id="286" r:id="rId5"/>
    <p:sldId id="287" r:id="rId6"/>
    <p:sldId id="288" r:id="rId7"/>
    <p:sldId id="289" r:id="rId8"/>
    <p:sldId id="290" r:id="rId9"/>
    <p:sldId id="296" r:id="rId10"/>
    <p:sldId id="291" r:id="rId11"/>
    <p:sldId id="292" r:id="rId12"/>
    <p:sldId id="297" r:id="rId13"/>
    <p:sldId id="293" r:id="rId14"/>
    <p:sldId id="295" r:id="rId15"/>
    <p:sldId id="283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80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4777E-851F-4BE3-A759-B06D4DE2D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D720-D4A2-4362-934B-2C34FAF23E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0614D-E376-4D4B-97B6-034BA766CB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0CA641-42FF-47E7-AF60-EC7B622EC0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1985F-39A5-45D9-A0A8-9CC5764E37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0256C-BAF0-4EFC-8447-9636C33CB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A7E0E-ADA6-4B37-BD9A-8B2F9ABADB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94EC-D28B-41A0-B68D-192DCD97E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F9250-BD69-4238-BA79-74D8E5294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88414-31D3-4137-857B-E493E7655F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143F3-76FF-4D5E-BAA1-C5AE1271E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DFD71-519D-4B33-92C8-4D26B80172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9AA090-9A8F-4A0B-B0C0-F0D6FB2801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HÌNH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VUÔNG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3 : Kẻ thêm một đoạn thẳng để được một hình vuông :</a:t>
            </a:r>
          </a:p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.VnArial" pitchFamily="34" charset="0"/>
              </a:rPr>
              <a:t>a)</a:t>
            </a:r>
          </a:p>
        </p:txBody>
      </p:sp>
      <p:graphicFrame>
        <p:nvGraphicFramePr>
          <p:cNvPr id="47107" name="Group 3"/>
          <p:cNvGraphicFramePr>
            <a:graphicFrameLocks noGrp="1"/>
          </p:cNvGraphicFramePr>
          <p:nvPr/>
        </p:nvGraphicFramePr>
        <p:xfrm>
          <a:off x="762000" y="1295400"/>
          <a:ext cx="7924800" cy="526161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4572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285" name="AutoShape 181"/>
          <p:cNvSpPr>
            <a:spLocks noChangeArrowheads="1"/>
          </p:cNvSpPr>
          <p:nvPr/>
        </p:nvSpPr>
        <p:spPr bwMode="auto">
          <a:xfrm rot="16200000">
            <a:off x="3105150" y="1581150"/>
            <a:ext cx="3162300" cy="4648200"/>
          </a:xfrm>
          <a:prstGeom prst="flowChartDocumen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47286" name="Line 182"/>
          <p:cNvSpPr>
            <a:spLocks noChangeShapeType="1"/>
          </p:cNvSpPr>
          <p:nvPr/>
        </p:nvSpPr>
        <p:spPr bwMode="auto">
          <a:xfrm>
            <a:off x="5562600" y="2362200"/>
            <a:ext cx="0" cy="3124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47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85" grpId="0" animBg="1"/>
      <p:bldP spid="472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Group 2"/>
          <p:cNvGraphicFramePr>
            <a:graphicFrameLocks noGrp="1"/>
          </p:cNvGraphicFramePr>
          <p:nvPr/>
        </p:nvGraphicFramePr>
        <p:xfrm>
          <a:off x="1447800" y="381000"/>
          <a:ext cx="6400800" cy="6346825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301" name="AutoShape 173"/>
          <p:cNvSpPr>
            <a:spLocks noChangeArrowheads="1"/>
          </p:cNvSpPr>
          <p:nvPr/>
        </p:nvSpPr>
        <p:spPr bwMode="auto">
          <a:xfrm rot="10800000">
            <a:off x="3048000" y="990600"/>
            <a:ext cx="3198813" cy="4648200"/>
          </a:xfrm>
          <a:prstGeom prst="flowChartDocumen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vi-VN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48302" name="Line 174"/>
          <p:cNvSpPr>
            <a:spLocks noChangeShapeType="1"/>
          </p:cNvSpPr>
          <p:nvPr/>
        </p:nvSpPr>
        <p:spPr bwMode="auto">
          <a:xfrm>
            <a:off x="3048000" y="2438400"/>
            <a:ext cx="3200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303" name="Text Box 175"/>
          <p:cNvSpPr txBox="1">
            <a:spLocks noChangeArrowheads="1"/>
          </p:cNvSpPr>
          <p:nvPr/>
        </p:nvSpPr>
        <p:spPr bwMode="auto">
          <a:xfrm>
            <a:off x="0" y="381000"/>
            <a:ext cx="91440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15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b)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48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33400" y="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32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VNI-Ariston" pitchFamily="2" charset="0"/>
              </a:rPr>
              <a:t>*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Hình vuông có 4 góc vuông và 4 cạnh bằng nhau. 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0" y="1676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1 : Trong các hình dưới đây, hình nào là hình vuông ?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3733800" y="2057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0" y="2209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2 : Đo rồi cho biết độ dài cạnh của mỗi hình vuông sau :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0" y="2819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3 : Kẻ thêm một đoạn thẳng để được một hình vuông :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0" y="3276600"/>
            <a:ext cx="9144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b="1">
                <a:latin typeface="Times New Roman" pitchFamily="18" charset="0"/>
              </a:rPr>
              <a:t>Bài 4 : Vẽ theo mẫu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b="1">
                <a:latin typeface="Times New Roman" pitchFamily="18" charset="0"/>
              </a:rPr>
              <a:t>Bài 4 : Vẽ theo mẫu :</a:t>
            </a:r>
          </a:p>
        </p:txBody>
      </p:sp>
      <p:graphicFrame>
        <p:nvGraphicFramePr>
          <p:cNvPr id="49155" name="Group 3"/>
          <p:cNvGraphicFramePr>
            <a:graphicFrameLocks noGrp="1"/>
          </p:cNvGraphicFramePr>
          <p:nvPr/>
        </p:nvGraphicFramePr>
        <p:xfrm>
          <a:off x="914400" y="838200"/>
          <a:ext cx="7467600" cy="529082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322" name="Rectangle 170"/>
          <p:cNvSpPr>
            <a:spLocks noChangeArrowheads="1"/>
          </p:cNvSpPr>
          <p:nvPr/>
        </p:nvSpPr>
        <p:spPr bwMode="auto">
          <a:xfrm>
            <a:off x="3048000" y="1905000"/>
            <a:ext cx="3200400" cy="3198813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323" name="Text Box 171"/>
          <p:cNvSpPr txBox="1">
            <a:spLocks noChangeArrowheads="1"/>
          </p:cNvSpPr>
          <p:nvPr/>
        </p:nvSpPr>
        <p:spPr bwMode="auto">
          <a:xfrm>
            <a:off x="152400" y="64008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Nhóm 2 đổi vở kiểm tra chéo, nhận xét bài của bạn.</a:t>
            </a:r>
          </a:p>
        </p:txBody>
      </p:sp>
      <p:sp>
        <p:nvSpPr>
          <p:cNvPr id="49324" name="Line 172"/>
          <p:cNvSpPr>
            <a:spLocks noChangeShapeType="1"/>
          </p:cNvSpPr>
          <p:nvPr/>
        </p:nvSpPr>
        <p:spPr bwMode="auto">
          <a:xfrm flipH="1">
            <a:off x="3048000" y="1905000"/>
            <a:ext cx="16002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25" name="Line 173"/>
          <p:cNvSpPr>
            <a:spLocks noChangeShapeType="1"/>
          </p:cNvSpPr>
          <p:nvPr/>
        </p:nvSpPr>
        <p:spPr bwMode="auto">
          <a:xfrm>
            <a:off x="3048000" y="3505200"/>
            <a:ext cx="16002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26" name="Line 174"/>
          <p:cNvSpPr>
            <a:spLocks noChangeShapeType="1"/>
          </p:cNvSpPr>
          <p:nvPr/>
        </p:nvSpPr>
        <p:spPr bwMode="auto">
          <a:xfrm>
            <a:off x="4648200" y="1905000"/>
            <a:ext cx="16002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27" name="Line 175"/>
          <p:cNvSpPr>
            <a:spLocks noChangeShapeType="1"/>
          </p:cNvSpPr>
          <p:nvPr/>
        </p:nvSpPr>
        <p:spPr bwMode="auto">
          <a:xfrm flipH="1">
            <a:off x="4648200" y="3505200"/>
            <a:ext cx="16002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9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3000"/>
                                        <p:tgtEl>
                                          <p:spTgt spid="49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22" grpId="0" animBg="1"/>
      <p:bldP spid="49323" grpId="0"/>
      <p:bldP spid="49324" grpId="0" animBg="1"/>
      <p:bldP spid="49325" grpId="0" animBg="1"/>
      <p:bldP spid="49326" grpId="0" animBg="1"/>
      <p:bldP spid="493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1143000" y="-228600"/>
            <a:ext cx="7086600" cy="3200400"/>
          </a:xfrm>
          <a:prstGeom prst="irregularSeal1">
            <a:avLst/>
          </a:prstGeom>
          <a:solidFill>
            <a:srgbClr val="FFFF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FF3300"/>
                </a:solidFill>
                <a:latin typeface=".VnTime" pitchFamily="34" charset="0"/>
              </a:rPr>
              <a:t> </a:t>
            </a:r>
            <a:r>
              <a:rPr lang="en-US" sz="4000">
                <a:solidFill>
                  <a:srgbClr val="FF3300"/>
                </a:solidFill>
                <a:latin typeface="Times New Roman" pitchFamily="18" charset="0"/>
              </a:rPr>
              <a:t>Củng cố - Dặn dò :</a:t>
            </a: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 </a:t>
            </a:r>
            <a:endParaRPr lang="en-US" sz="6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600200" y="28956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</a:rPr>
              <a:t>- </a:t>
            </a:r>
            <a:r>
              <a:rPr lang="en-US" sz="2400">
                <a:solidFill>
                  <a:srgbClr val="800000"/>
                </a:solidFill>
                <a:latin typeface="Times New Roman" pitchFamily="18" charset="0"/>
              </a:rPr>
              <a:t>Hãy nhắc lại đặc điểm của hình vuông ?</a:t>
            </a:r>
            <a:endParaRPr lang="en-US" sz="2400">
              <a:solidFill>
                <a:srgbClr val="800000"/>
              </a:solidFill>
              <a:latin typeface=".VnArial" pitchFamily="34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524000" y="3429000"/>
            <a:ext cx="5516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US" sz="2000" b="1">
                <a:solidFill>
                  <a:srgbClr val="800000"/>
                </a:solidFill>
                <a:latin typeface=".VnArial" pitchFamily="34" charset="0"/>
              </a:rPr>
              <a:t> -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800000"/>
                </a:solidFill>
                <a:latin typeface="Times New Roman" pitchFamily="18" charset="0"/>
              </a:rPr>
              <a:t>Về nhà nhận biết các vật có dạng hình vuông.</a:t>
            </a:r>
            <a:endParaRPr lang="en-US" sz="2400" b="1">
              <a:solidFill>
                <a:srgbClr val="800000"/>
              </a:solidFill>
              <a:latin typeface=".VnTime" pitchFamily="34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524000" y="4343400"/>
            <a:ext cx="566896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spcBef>
                <a:spcPct val="10000"/>
              </a:spcBef>
              <a:spcAft>
                <a:spcPct val="10000"/>
              </a:spcAft>
              <a:buFontTx/>
              <a:buChar char="-"/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Chuẩn bị bài sau : Chu vi hình chữ nhật</a:t>
            </a:r>
          </a:p>
          <a:p>
            <a:pPr algn="just" defTabSz="912813"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</a:rPr>
              <a:t> + HSK,G :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Xem trước phần kiến thức mới.</a:t>
            </a:r>
          </a:p>
          <a:p>
            <a:pPr algn="just" defTabSz="912813"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 + HSKK : Nêu tên chiều dài, chiều rộng của hình chữ nhật. (ở BT 3)</a:t>
            </a:r>
            <a:endParaRPr lang="en-US" sz="2000" b="1">
              <a:solidFill>
                <a:srgbClr val="800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/>
      <p:bldP spid="52228" grpId="0"/>
      <p:bldP spid="52229" grpId="0"/>
      <p:bldP spid="522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8" name="Picture 4" descr="Chine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5715000"/>
          </a:xfrm>
          <a:prstGeom prst="rect">
            <a:avLst/>
          </a:prstGeom>
          <a:noFill/>
        </p:spPr>
      </p:pic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1143000" y="4343400"/>
            <a:ext cx="6934200" cy="128587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 quý thầy cô, chúc các em học tập tốt.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41148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ahoma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838200" y="441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3200">
              <a:solidFill>
                <a:srgbClr val="FF0066"/>
              </a:solidFill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6324600" y="5410200"/>
            <a:ext cx="1828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3200">
              <a:solidFill>
                <a:srgbClr val="FF0066"/>
              </a:solidFill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8600" y="1992313"/>
            <a:ext cx="8686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>
                <a:latin typeface="Times New Roman" pitchFamily="18" charset="0"/>
              </a:rPr>
              <a:t>Em hãy nêu những đặc điểm của hình chữ nhật?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81000" y="2667000"/>
            <a:ext cx="81534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</a:rPr>
              <a:t>*Hình chữ nhật có 4 góc vuông, có hai cạnh dài bằng nhau và hai cạnh ngắn bằng nhau</a:t>
            </a:r>
            <a:r>
              <a:rPr lang="en-US" sz="2400" b="1">
                <a:latin typeface="Times New Roman" pitchFamily="18" charset="0"/>
              </a:rPr>
              <a:t> ?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57200" y="1371600"/>
            <a:ext cx="3886200" cy="609385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800" b="1" dirty="0">
                <a:latin typeface="Times New Roman" pitchFamily="18" charset="0"/>
              </a:rPr>
              <a:t>A. 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cũ</a:t>
            </a:r>
            <a:r>
              <a:rPr lang="en-US" sz="2800" b="1" dirty="0">
                <a:latin typeface="Times New Roman" pitchFamily="18" charset="0"/>
              </a:rPr>
              <a:t> : 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0" y="3810000"/>
            <a:ext cx="8686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>
                <a:latin typeface="Times New Roman" pitchFamily="18" charset="0"/>
              </a:rPr>
              <a:t>Hãy đọc tên chiều dài, chiều rộng của hình chữ nhật sau ?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28600" y="4648200"/>
            <a:ext cx="8686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5943600" y="4800600"/>
            <a:ext cx="29718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  <a:p>
            <a:pPr algn="ctr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>
              <a:latin typeface="Times New Roman" pitchFamily="18" charset="0"/>
            </a:endParaRPr>
          </a:p>
        </p:txBody>
      </p:sp>
      <p:graphicFrame>
        <p:nvGraphicFramePr>
          <p:cNvPr id="5215" name="Group 95"/>
          <p:cNvGraphicFramePr>
            <a:graphicFrameLocks noGrp="1"/>
          </p:cNvGraphicFramePr>
          <p:nvPr/>
        </p:nvGraphicFramePr>
        <p:xfrm>
          <a:off x="1524000" y="4495800"/>
          <a:ext cx="4191000" cy="2072640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9" name="Rectangle 89"/>
          <p:cNvSpPr>
            <a:spLocks noChangeArrowheads="1"/>
          </p:cNvSpPr>
          <p:nvPr/>
        </p:nvSpPr>
        <p:spPr bwMode="auto">
          <a:xfrm>
            <a:off x="2209800" y="5029200"/>
            <a:ext cx="28194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17" name="Text Box 97"/>
          <p:cNvSpPr txBox="1">
            <a:spLocks noChangeArrowheads="1"/>
          </p:cNvSpPr>
          <p:nvPr/>
        </p:nvSpPr>
        <p:spPr bwMode="auto">
          <a:xfrm>
            <a:off x="5943600" y="4648200"/>
            <a:ext cx="20574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FontTx/>
              <a:buChar char="-"/>
            </a:pPr>
            <a:r>
              <a:rPr lang="en-US" sz="2000" b="1">
                <a:solidFill>
                  <a:srgbClr val="FF0066"/>
                </a:solidFill>
                <a:latin typeface="Times New Roman" pitchFamily="18" charset="0"/>
              </a:rPr>
              <a:t>Chiều dài :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</a:rPr>
              <a:t> MN và PQ</a:t>
            </a:r>
          </a:p>
          <a:p>
            <a:pPr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FontTx/>
              <a:buChar char="-"/>
            </a:pPr>
            <a:r>
              <a:rPr lang="en-US" sz="2000" b="1">
                <a:solidFill>
                  <a:srgbClr val="FF0066"/>
                </a:solidFill>
                <a:latin typeface="Times New Roman" pitchFamily="18" charset="0"/>
              </a:rPr>
              <a:t> Chiều rộng : MQ và NP</a:t>
            </a:r>
          </a:p>
        </p:txBody>
      </p:sp>
      <p:sp>
        <p:nvSpPr>
          <p:cNvPr id="54" name="Title 5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3000"/>
                                        <p:tgtEl>
                                          <p:spTgt spid="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/>
      <p:bldP spid="5138" grpId="0"/>
      <p:bldP spid="5142" grpId="0"/>
      <p:bldP spid="5144" grpId="0"/>
      <p:bldP spid="5146" grpId="0"/>
      <p:bldP spid="5209" grpId="0" animBg="1"/>
      <p:bldP spid="52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3400" y="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3200">
              <a:solidFill>
                <a:srgbClr val="FF0066"/>
              </a:solidFill>
              <a:latin typeface="Times New Roman" pitchFamily="18" charset="0"/>
            </a:endParaRPr>
          </a:p>
        </p:txBody>
      </p:sp>
      <p:graphicFrame>
        <p:nvGraphicFramePr>
          <p:cNvPr id="6313" name="Group 169"/>
          <p:cNvGraphicFramePr>
            <a:graphicFrameLocks noGrp="1"/>
          </p:cNvGraphicFramePr>
          <p:nvPr>
            <p:ph/>
          </p:nvPr>
        </p:nvGraphicFramePr>
        <p:xfrm>
          <a:off x="228600" y="1447800"/>
          <a:ext cx="4876800" cy="5181600"/>
        </p:xfrm>
        <a:graphic>
          <a:graphicData uri="http://schemas.openxmlformats.org/drawingml/2006/table">
            <a:tbl>
              <a:tblPr/>
              <a:tblGrid>
                <a:gridCol w="488950"/>
                <a:gridCol w="488950"/>
                <a:gridCol w="482600"/>
                <a:gridCol w="488950"/>
                <a:gridCol w="488950"/>
                <a:gridCol w="488950"/>
                <a:gridCol w="488950"/>
                <a:gridCol w="482600"/>
                <a:gridCol w="488950"/>
                <a:gridCol w="48895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14" name="Rectangle 170"/>
          <p:cNvSpPr>
            <a:spLocks noChangeArrowheads="1"/>
          </p:cNvSpPr>
          <p:nvPr/>
        </p:nvSpPr>
        <p:spPr bwMode="auto">
          <a:xfrm>
            <a:off x="685800" y="1981200"/>
            <a:ext cx="3886200" cy="41148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6316" name="Rectangle 172"/>
          <p:cNvSpPr>
            <a:spLocks noChangeArrowheads="1"/>
          </p:cNvSpPr>
          <p:nvPr/>
        </p:nvSpPr>
        <p:spPr bwMode="auto">
          <a:xfrm>
            <a:off x="381000" y="14509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/>
              <a:t>A</a:t>
            </a:r>
          </a:p>
        </p:txBody>
      </p:sp>
      <p:sp>
        <p:nvSpPr>
          <p:cNvPr id="6317" name="Rectangle 173"/>
          <p:cNvSpPr>
            <a:spLocks noChangeArrowheads="1"/>
          </p:cNvSpPr>
          <p:nvPr/>
        </p:nvSpPr>
        <p:spPr bwMode="auto">
          <a:xfrm>
            <a:off x="4724400" y="60483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C</a:t>
            </a:r>
          </a:p>
        </p:txBody>
      </p:sp>
      <p:sp>
        <p:nvSpPr>
          <p:cNvPr id="6318" name="Rectangle 174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6319" name="Text Box 175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  <p:sp>
        <p:nvSpPr>
          <p:cNvPr id="6320" name="Text Box 176"/>
          <p:cNvSpPr txBox="1">
            <a:spLocks noChangeArrowheads="1"/>
          </p:cNvSpPr>
          <p:nvPr/>
        </p:nvSpPr>
        <p:spPr bwMode="auto">
          <a:xfrm>
            <a:off x="5105400" y="1676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VNI-Ariston" pitchFamily="2" charset="0"/>
              </a:rPr>
              <a:t>* </a:t>
            </a:r>
            <a:r>
              <a:rPr lang="en-US" sz="2400">
                <a:latin typeface="Times New Roman" pitchFamily="18" charset="0"/>
              </a:rPr>
              <a:t>Hình vuông ABCD có :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321" name="Text Box 177"/>
          <p:cNvSpPr txBox="1">
            <a:spLocks noChangeArrowheads="1"/>
          </p:cNvSpPr>
          <p:nvPr/>
        </p:nvSpPr>
        <p:spPr bwMode="auto">
          <a:xfrm>
            <a:off x="5105400" y="33528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- 4 cạnh có độ dài bằng nhau :</a:t>
            </a:r>
          </a:p>
        </p:txBody>
      </p:sp>
      <p:sp>
        <p:nvSpPr>
          <p:cNvPr id="6322" name="Text Box 178"/>
          <p:cNvSpPr txBox="1">
            <a:spLocks noChangeArrowheads="1"/>
          </p:cNvSpPr>
          <p:nvPr/>
        </p:nvSpPr>
        <p:spPr bwMode="auto">
          <a:xfrm>
            <a:off x="5105400" y="2819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đều là góc vuông.</a:t>
            </a:r>
          </a:p>
        </p:txBody>
      </p:sp>
      <p:sp>
        <p:nvSpPr>
          <p:cNvPr id="6323" name="Text Box 179"/>
          <p:cNvSpPr txBox="1">
            <a:spLocks noChangeArrowheads="1"/>
          </p:cNvSpPr>
          <p:nvPr/>
        </p:nvSpPr>
        <p:spPr bwMode="auto">
          <a:xfrm>
            <a:off x="5105400" y="2286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- 4 góc đỉnh A, B, C, D</a:t>
            </a:r>
          </a:p>
        </p:txBody>
      </p:sp>
      <p:sp>
        <p:nvSpPr>
          <p:cNvPr id="6324" name="Text Box 180"/>
          <p:cNvSpPr txBox="1">
            <a:spLocks noChangeArrowheads="1"/>
          </p:cNvSpPr>
          <p:nvPr/>
        </p:nvSpPr>
        <p:spPr bwMode="auto">
          <a:xfrm>
            <a:off x="5105400" y="3810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   AB = BC = CD = DA</a:t>
            </a:r>
          </a:p>
        </p:txBody>
      </p:sp>
      <p:sp>
        <p:nvSpPr>
          <p:cNvPr id="6325" name="Text Box 181"/>
          <p:cNvSpPr txBox="1">
            <a:spLocks noChangeArrowheads="1"/>
          </p:cNvSpPr>
          <p:nvPr/>
        </p:nvSpPr>
        <p:spPr bwMode="auto">
          <a:xfrm>
            <a:off x="609600" y="914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VNI-Ariston" pitchFamily="2" charset="0"/>
              </a:rPr>
              <a:t>*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Hình vuông có 4 góc vuông và 4 cạnh bằng nhau.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4" grpId="0" animBg="1"/>
      <p:bldP spid="6319" grpId="0"/>
      <p:bldP spid="6320" grpId="0"/>
      <p:bldP spid="6321" grpId="0"/>
      <p:bldP spid="6322" grpId="0"/>
      <p:bldP spid="6323" grpId="0"/>
      <p:bldP spid="6324" grpId="0"/>
      <p:bldP spid="63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533400" y="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32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1089" name="Rectangle 129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41090" name="Text Box 130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  <p:sp>
        <p:nvSpPr>
          <p:cNvPr id="41096" name="Text Box 136"/>
          <p:cNvSpPr txBox="1">
            <a:spLocks noChangeArrowheads="1"/>
          </p:cNvSpPr>
          <p:nvPr/>
        </p:nvSpPr>
        <p:spPr bwMode="auto">
          <a:xfrm>
            <a:off x="609600" y="914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VNI-Ariston" pitchFamily="2" charset="0"/>
              </a:rPr>
              <a:t>*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Hình vuông có 4 góc vuông và 4 cạnh bằng nhau. </a:t>
            </a:r>
          </a:p>
        </p:txBody>
      </p:sp>
      <p:pic>
        <p:nvPicPr>
          <p:cNvPr id="41100" name="Picture 140" descr="ANd9GcS86HQ4-kJGmMwr6_yJWS0BUzID75EChdniygl9pRkrMGX9NNU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90800"/>
            <a:ext cx="2143125" cy="2133600"/>
          </a:xfrm>
          <a:prstGeom prst="rect">
            <a:avLst/>
          </a:prstGeom>
          <a:noFill/>
        </p:spPr>
      </p:pic>
      <p:pic>
        <p:nvPicPr>
          <p:cNvPr id="41102" name="Picture 142" descr="ANd9GcTd4EoGLKS-BrUfQGlq00APwOU9ZgtybCfAFIKWyAhSmOvYRfWpS3WPFU2-y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590800"/>
            <a:ext cx="2143125" cy="2143125"/>
          </a:xfrm>
          <a:prstGeom prst="rect">
            <a:avLst/>
          </a:prstGeom>
          <a:noFill/>
        </p:spPr>
      </p:pic>
      <p:pic>
        <p:nvPicPr>
          <p:cNvPr id="41104" name="Picture 144" descr="ANd9GcRtUL_6cHrJuKXte7jKCyYur7ltUHlm9ihrhqDSnL5viAhbD7ats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2590800"/>
            <a:ext cx="2895600" cy="2057400"/>
          </a:xfrm>
          <a:prstGeom prst="rect">
            <a:avLst/>
          </a:prstGeom>
          <a:noFill/>
        </p:spPr>
      </p:pic>
      <p:sp>
        <p:nvSpPr>
          <p:cNvPr id="41105" name="Text Box 145"/>
          <p:cNvSpPr txBox="1">
            <a:spLocks noChangeArrowheads="1"/>
          </p:cNvSpPr>
          <p:nvPr/>
        </p:nvSpPr>
        <p:spPr bwMode="auto">
          <a:xfrm>
            <a:off x="0" y="48768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Viên gạch men</a:t>
            </a:r>
          </a:p>
        </p:txBody>
      </p:sp>
      <p:sp>
        <p:nvSpPr>
          <p:cNvPr id="41106" name="Text Box 146"/>
          <p:cNvSpPr txBox="1">
            <a:spLocks noChangeArrowheads="1"/>
          </p:cNvSpPr>
          <p:nvPr/>
        </p:nvSpPr>
        <p:spPr bwMode="auto">
          <a:xfrm>
            <a:off x="2438400" y="48768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Chiếc khăn tay</a:t>
            </a:r>
          </a:p>
        </p:txBody>
      </p:sp>
      <p:sp>
        <p:nvSpPr>
          <p:cNvPr id="41107" name="Text Box 147"/>
          <p:cNvSpPr txBox="1">
            <a:spLocks noChangeArrowheads="1"/>
          </p:cNvSpPr>
          <p:nvPr/>
        </p:nvSpPr>
        <p:spPr bwMode="auto">
          <a:xfrm>
            <a:off x="5410200" y="487680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Những ô cửa hình vuông</a:t>
            </a:r>
          </a:p>
        </p:txBody>
      </p:sp>
      <p:sp>
        <p:nvSpPr>
          <p:cNvPr id="41108" name="Text Box 148"/>
          <p:cNvSpPr txBox="1">
            <a:spLocks noChangeArrowheads="1"/>
          </p:cNvSpPr>
          <p:nvPr/>
        </p:nvSpPr>
        <p:spPr bwMode="auto">
          <a:xfrm>
            <a:off x="304800" y="1905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Một số vật có 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5" grpId="0"/>
      <p:bldP spid="41106" grpId="0"/>
      <p:bldP spid="41107" grpId="0"/>
      <p:bldP spid="41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33400" y="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32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VNI-Ariston" pitchFamily="2" charset="0"/>
              </a:rPr>
              <a:t>*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Hình vuông có 4 góc vuông và 4 cạnh bằng nhau. 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0" y="1676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1 : Trong các hình dưới đây, hình nào là hình vuông ?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3733800" y="2057400"/>
            <a:ext cx="2362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0" y="1219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u="sng">
                <a:latin typeface="Times New Roman" pitchFamily="18" charset="0"/>
              </a:rPr>
              <a:t>Bài tập</a:t>
            </a:r>
            <a:r>
              <a:rPr lang="en-US" sz="3200">
                <a:latin typeface="Times New Roman" pitchFamily="18" charset="0"/>
              </a:rPr>
              <a:t> :</a:t>
            </a: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/>
      <p:bldP spid="419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505200" y="-76200"/>
            <a:ext cx="2057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800" b="1">
                <a:latin typeface="Times New Roman" pitchFamily="18" charset="0"/>
              </a:rPr>
              <a:t>Bài tập </a:t>
            </a:r>
            <a:r>
              <a:rPr lang="en-US" sz="2800" b="1">
                <a:latin typeface=".VnTime" pitchFamily="34" charset="0"/>
              </a:rPr>
              <a:t>: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19200" y="457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1 : Trong các hình dưới đây, hình nào là hình vuông ?</a:t>
            </a:r>
          </a:p>
        </p:txBody>
      </p:sp>
      <p:graphicFrame>
        <p:nvGraphicFramePr>
          <p:cNvPr id="43013" name="Group 5"/>
          <p:cNvGraphicFramePr>
            <a:graphicFrameLocks noGrp="1"/>
          </p:cNvGraphicFramePr>
          <p:nvPr/>
        </p:nvGraphicFramePr>
        <p:xfrm>
          <a:off x="609600" y="1524000"/>
          <a:ext cx="7924800" cy="526161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4572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91" name="Rectangle 183"/>
          <p:cNvSpPr>
            <a:spLocks noChangeArrowheads="1"/>
          </p:cNvSpPr>
          <p:nvPr/>
        </p:nvSpPr>
        <p:spPr bwMode="auto">
          <a:xfrm>
            <a:off x="1143000" y="2057400"/>
            <a:ext cx="2133600" cy="1524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192" name="AutoShape 184"/>
          <p:cNvSpPr>
            <a:spLocks noChangeArrowheads="1"/>
          </p:cNvSpPr>
          <p:nvPr/>
        </p:nvSpPr>
        <p:spPr bwMode="auto">
          <a:xfrm>
            <a:off x="4876800" y="2057400"/>
            <a:ext cx="3200400" cy="2057400"/>
          </a:xfrm>
          <a:prstGeom prst="diamond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193" name="Rectangle 185"/>
          <p:cNvSpPr>
            <a:spLocks noChangeArrowheads="1"/>
          </p:cNvSpPr>
          <p:nvPr/>
        </p:nvSpPr>
        <p:spPr bwMode="auto">
          <a:xfrm>
            <a:off x="3268663" y="4640263"/>
            <a:ext cx="1608137" cy="16081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800000"/>
              </a:solidFill>
              <a:cs typeface="Arial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3000"/>
                                        <p:tgtEl>
                                          <p:spTgt spid="4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4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3000"/>
                                        <p:tgtEl>
                                          <p:spTgt spid="4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0" fill="hold"/>
                                        <p:tgtEl>
                                          <p:spTgt spid="43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0" fill="hold"/>
                                        <p:tgtEl>
                                          <p:spTgt spid="43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0" fill="hold"/>
                                        <p:tgtEl>
                                          <p:spTgt spid="431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5000" fill="hold"/>
                                        <p:tgtEl>
                                          <p:spTgt spid="43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91" grpId="0" animBg="1"/>
      <p:bldP spid="43192" grpId="0" animBg="1"/>
      <p:bldP spid="43193" grpId="0" animBg="1"/>
      <p:bldP spid="4319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533400" y="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32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VNI-Ariston" pitchFamily="2" charset="0"/>
              </a:rPr>
              <a:t>*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Hình vuông có 4 góc vuông và 4 cạnh bằng nhau.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0" y="1676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1 : Trong các hình dưới đây, hình nào là hình vuông ?</a:t>
            </a: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3733800" y="2057400"/>
            <a:ext cx="2362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0" y="2209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2 : Đo rồi cho biết độ dài cạnh của mỗi hình vuông sau :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914400" y="2667000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1752600" y="2667000"/>
            <a:ext cx="4038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5" grpId="0"/>
      <p:bldP spid="45066" grpId="0" animBg="1"/>
      <p:bldP spid="450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>
                <a:latin typeface="Times New Roman" pitchFamily="18" charset="0"/>
              </a:rPr>
              <a:t>Bài 2 :</a:t>
            </a:r>
            <a:r>
              <a:rPr lang="en-US" sz="2400" b="1">
                <a:latin typeface="Times New Roman" pitchFamily="18" charset="0"/>
              </a:rPr>
              <a:t> Đo rồi cho biết độ dài cạnh của mỗi hình vuông sau : </a:t>
            </a:r>
          </a:p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Times New Roman" pitchFamily="18" charset="0"/>
              </a:rPr>
              <a:t>                         ( Sách giáo khoa trang 86)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0" y="190500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</a:rPr>
              <a:t>Báo cáo kết quả 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762000" y="3125788"/>
            <a:ext cx="2741613" cy="27416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 rot="10891263" flipV="1">
            <a:off x="381000" y="26479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A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 rot="10891263" flipV="1">
            <a:off x="3505200" y="27241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B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 rot="10891263" flipV="1">
            <a:off x="381000" y="57721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D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 rot="10891263" flipV="1">
            <a:off x="3429000" y="57912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C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 rot="10776714" flipV="1">
            <a:off x="1685925" y="6000750"/>
            <a:ext cx="828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>
                <a:latin typeface=".VnArial" pitchFamily="34" charset="0"/>
              </a:rPr>
              <a:t>3cm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4572000" y="2211388"/>
            <a:ext cx="3656013" cy="3656012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cs typeface="Arial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 rot="10799611" flipV="1">
            <a:off x="4114800" y="18097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M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 rot="10891263" flipV="1">
            <a:off x="4191000" y="57721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Q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 rot="10891263" flipV="1">
            <a:off x="8229600" y="58483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P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 rot="10730951" flipV="1">
            <a:off x="8153400" y="17526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latin typeface=".VnArial" pitchFamily="34" charset="0"/>
              </a:rPr>
              <a:t>N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 rot="10776714" flipV="1">
            <a:off x="5953125" y="6000750"/>
            <a:ext cx="828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>
                <a:latin typeface=".VnArial" pitchFamily="34" charset="0"/>
              </a:rPr>
              <a:t>4cm</a:t>
            </a: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763588" y="3049588"/>
            <a:ext cx="2741612" cy="2741612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5" grpId="0"/>
      <p:bldP spid="46086" grpId="0"/>
      <p:bldP spid="46087" grpId="0"/>
      <p:bldP spid="46088" grpId="0"/>
      <p:bldP spid="46089" grpId="0"/>
      <p:bldP spid="46090" grpId="0" animBg="1"/>
      <p:bldP spid="46091" grpId="0"/>
      <p:bldP spid="46092" grpId="0"/>
      <p:bldP spid="46093" grpId="0"/>
      <p:bldP spid="46094" grpId="0"/>
      <p:bldP spid="46095" grpId="0"/>
      <p:bldP spid="460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33400" y="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32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533400" y="381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/>
              <a:t>Toán: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HÌNH VUÔNG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VNI-Ariston" pitchFamily="2" charset="0"/>
              </a:rPr>
              <a:t>*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</a:rPr>
              <a:t>Hình vuông có 4 góc vuông và 4 cạnh bằng nhau.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0" y="1676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1 : Trong các hình dưới đây, hình nào là hình vuông ?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3733800" y="2057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0" y="2209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2 : Đo rồi cho biết độ dài cạnh của mỗi hình vuông sau :</a:t>
            </a: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1295400" y="2667000"/>
            <a:ext cx="7086600" cy="3200400"/>
          </a:xfrm>
          <a:prstGeom prst="irregularSeal1">
            <a:avLst/>
          </a:prstGeom>
          <a:solidFill>
            <a:srgbClr val="FFFF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FF3300"/>
                </a:solidFill>
                <a:latin typeface=".VnTime" pitchFamily="34" charset="0"/>
              </a:rPr>
              <a:t> </a:t>
            </a:r>
            <a:r>
              <a:rPr lang="en-US" sz="2400" i="1">
                <a:latin typeface="Times New Roman" pitchFamily="18" charset="0"/>
              </a:rPr>
              <a:t>Đo độ dài mấy cạnh để biết được mỗi cạnh </a:t>
            </a:r>
          </a:p>
          <a:p>
            <a:pPr algn="ctr" eaLnBrk="0" hangingPunct="0"/>
            <a:r>
              <a:rPr lang="en-US" sz="2400" i="1">
                <a:latin typeface="Times New Roman" pitchFamily="18" charset="0"/>
              </a:rPr>
              <a:t>của hình vuông ?</a:t>
            </a:r>
            <a:endParaRPr lang="en-US" sz="6600" b="1" i="1">
              <a:latin typeface="Times New Roman" pitchFamily="18" charset="0"/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0" y="2819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just" defTabSz="912813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000" b="1">
                <a:latin typeface="Times New Roman" pitchFamily="18" charset="0"/>
              </a:rPr>
              <a:t>Bài 3 : Kẻ thêm một đoạn thẳng để được một hình vuông :</a:t>
            </a: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914400" y="3200400"/>
            <a:ext cx="2590800" cy="76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4724400" y="3276600"/>
            <a:ext cx="1447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187 0.00416 0.03593 0.0141 0.05555 0.02543 C 0.0658 0.03144 0.05382 0.0222 0.06823 0.03168 C 0.08142 0.04046 0.09375 0.05295 0.10781 0.05919 C 0.11979 0.07098 0.13229 0.08139 0.14444 0.09295 C 0.15 0.09827 0.15468 0.10682 0.16024 0.11214 C 0.16423 0.11584 0.16996 0.11954 0.17448 0.12254 C 0.18159 0.13642 0.19427 0.14312 0.20468 0.15214 C 0.21788 0.16347 0.22882 0.1785 0.24288 0.18821 C 0.24913 0.19954 0.25712 0.20301 0.2651 0.21133 C 0.27048 0.21688 0.27569 0.22243 0.2809 0.22821 C 0.28385 0.23144 0.28576 0.23607 0.28889 0.23884 C 0.29427 0.24347 0.30069 0.24532 0.30625 0.24948 C 0.31458 0.25572 0.31371 0.25873 0.32066 0.26636 C 0.33021 0.27699 0.34097 0.28624 0.35069 0.29595 C 0.36024 0.30543 0.36875 0.31723 0.37778 0.32763 C 0.38646 0.3378 0.39757 0.34289 0.40625 0.35306 C 0.40816 0.35538 0.4092 0.35908 0.41111 0.36139 C 0.41337 0.36416 0.41649 0.36532 0.41892 0.36786 C 0.42552 0.37457 0.43212 0.38104 0.43802 0.3889 C 0.44531 0.39861 0.45399 0.40578 0.4618 0.41434 C 0.46718 0.42012 0.47118 0.42751 0.47621 0.43329 C 0.48142 0.43931 0.48802 0.44416 0.49357 0.45017 C 0.50243 0.45988 0.50955 0.47491 0.52066 0.47977 C 0.52517 0.48578 0.53212 0.4985 0.53802 0.50312 C 0.54062 0.5052 0.54357 0.50682 0.546 0.50936 C 0.55225 0.51607 0.55764 0.52532 0.56337 0.53272 C 0.57048 0.54197 0.5776 0.54936 0.5809 0.56231 C 0.58194 0.57087 0.58298 0.57919 0.58403 0.58775 C 0.58489 0.59514 0.59271 0.59792 0.59514 0.60462 C 0.59896 0.61503 0.60538 0.62289 0.61111 0.63214 C 0.61666 0.64116 0.62153 0.65225 0.62847 0.65965 C 0.63142 0.66289 0.63541 0.66451 0.63802 0.66798 C 0.64097 0.67191 0.64357 0.6763 0.64757 0.67861 C 0.6618 0.68694 0.6684 0.68277 0.68732 0.68277 " pathEditMode="relative" ptsTypes="ffffffffffffffffffffffffffffffffffA">
                                      <p:cBhvr>
                                        <p:cTn id="11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3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8" grpId="0" animBg="1"/>
      <p:bldP spid="53258" grpId="2" animBg="1"/>
      <p:bldP spid="53259" grpId="0"/>
      <p:bldP spid="53260" grpId="0" animBg="1"/>
      <p:bldP spid="5326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82&quot;&gt;&lt;object type=&quot;3&quot; unique_id=&quot;10084&quot;&gt;&lt;property id=&quot;20148&quot; value=&quot;5&quot;/&gt;&lt;property id=&quot;20300&quot; value=&quot;Slide 2&quot;/&gt;&lt;property id=&quot;20307&quot; value=&quot;259&quot;/&gt;&lt;/object&gt;&lt;object type=&quot;3&quot; unique_id=&quot;10085&quot;&gt;&lt;property id=&quot;20148&quot; value=&quot;5&quot;/&gt;&lt;property id=&quot;20300&quot; value=&quot;Slide 3&quot;/&gt;&lt;property id=&quot;20307&quot; value=&quot;260&quot;/&gt;&lt;/object&gt;&lt;object type=&quot;3&quot; unique_id=&quot;10086&quot;&gt;&lt;property id=&quot;20148&quot; value=&quot;5&quot;/&gt;&lt;property id=&quot;20300&quot; value=&quot;Slide 4&quot;/&gt;&lt;property id=&quot;20307&quot; value=&quot;286&quot;/&gt;&lt;/object&gt;&lt;object type=&quot;3&quot; unique_id=&quot;10087&quot;&gt;&lt;property id=&quot;20148&quot; value=&quot;5&quot;/&gt;&lt;property id=&quot;20300&quot; value=&quot;Slide 5&quot;/&gt;&lt;property id=&quot;20307&quot; value=&quot;287&quot;/&gt;&lt;/object&gt;&lt;object type=&quot;3&quot; unique_id=&quot;10088&quot;&gt;&lt;property id=&quot;20148&quot; value=&quot;5&quot;/&gt;&lt;property id=&quot;20300&quot; value=&quot;Slide 6&quot;/&gt;&lt;property id=&quot;20307&quot; value=&quot;288&quot;/&gt;&lt;/object&gt;&lt;object type=&quot;3&quot; unique_id=&quot;10089&quot;&gt;&lt;property id=&quot;20148&quot; value=&quot;5&quot;/&gt;&lt;property id=&quot;20300&quot; value=&quot;Slide 7&quot;/&gt;&lt;property id=&quot;20307&quot; value=&quot;289&quot;/&gt;&lt;/object&gt;&lt;object type=&quot;3&quot; unique_id=&quot;10090&quot;&gt;&lt;property id=&quot;20148&quot; value=&quot;5&quot;/&gt;&lt;property id=&quot;20300&quot; value=&quot;Slide 8&quot;/&gt;&lt;property id=&quot;20307&quot; value=&quot;290&quot;/&gt;&lt;/object&gt;&lt;object type=&quot;3&quot; unique_id=&quot;10091&quot;&gt;&lt;property id=&quot;20148&quot; value=&quot;5&quot;/&gt;&lt;property id=&quot;20300&quot; value=&quot;Slide 9&quot;/&gt;&lt;property id=&quot;20307&quot; value=&quot;296&quot;/&gt;&lt;/object&gt;&lt;object type=&quot;3&quot; unique_id=&quot;10092&quot;&gt;&lt;property id=&quot;20148&quot; value=&quot;5&quot;/&gt;&lt;property id=&quot;20300&quot; value=&quot;Slide 10&quot;/&gt;&lt;property id=&quot;20307&quot; value=&quot;291&quot;/&gt;&lt;/object&gt;&lt;object type=&quot;3&quot; unique_id=&quot;10093&quot;&gt;&lt;property id=&quot;20148&quot; value=&quot;5&quot;/&gt;&lt;property id=&quot;20300&quot; value=&quot;Slide 11&quot;/&gt;&lt;property id=&quot;20307&quot; value=&quot;292&quot;/&gt;&lt;/object&gt;&lt;object type=&quot;3&quot; unique_id=&quot;10094&quot;&gt;&lt;property id=&quot;20148&quot; value=&quot;5&quot;/&gt;&lt;property id=&quot;20300&quot; value=&quot;Slide 12&quot;/&gt;&lt;property id=&quot;20307&quot; value=&quot;297&quot;/&gt;&lt;/object&gt;&lt;object type=&quot;3&quot; unique_id=&quot;10095&quot;&gt;&lt;property id=&quot;20148&quot; value=&quot;5&quot;/&gt;&lt;property id=&quot;20300&quot; value=&quot;Slide 13&quot;/&gt;&lt;property id=&quot;20307&quot; value=&quot;293&quot;/&gt;&lt;/object&gt;&lt;object type=&quot;3&quot; unique_id=&quot;10096&quot;&gt;&lt;property id=&quot;20148&quot; value=&quot;5&quot;/&gt;&lt;property id=&quot;20300&quot; value=&quot;Slide 14&quot;/&gt;&lt;property id=&quot;20307&quot; value=&quot;295&quot;/&gt;&lt;/object&gt;&lt;object type=&quot;3&quot; unique_id=&quot;10097&quot;&gt;&lt;property id=&quot;20148&quot; value=&quot;5&quot;/&gt;&lt;property id=&quot;20300&quot; value=&quot;Slide 15&quot;/&gt;&lt;property id=&quot;20307&quot; value=&quot;283&quot;/&gt;&lt;/object&gt;&lt;object type=&quot;3&quot; unique_id=&quot;10620&quot;&gt;&lt;property id=&quot;20148&quot; value=&quot;5&quot;/&gt;&lt;property id=&quot;20300&quot; value=&quot;Slide 1&quot;/&gt;&lt;property id=&quot;20307&quot; value=&quot;298&quot;/&gt;&lt;/object&gt;&lt;/object&gt;&lt;object type=&quot;8&quot; unique_id=&quot;1011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627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Người dạy: Phạm Tuấn</dc:title>
  <dc:creator>Administrator</dc:creator>
  <cp:lastModifiedBy>AutoBVT</cp:lastModifiedBy>
  <cp:revision>23</cp:revision>
  <dcterms:created xsi:type="dcterms:W3CDTF">2010-12-04T00:43:10Z</dcterms:created>
  <dcterms:modified xsi:type="dcterms:W3CDTF">2018-12-27T01:51:47Z</dcterms:modified>
</cp:coreProperties>
</file>