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722" r:id="rId4"/>
    <p:sldMasterId id="2147483734" r:id="rId5"/>
    <p:sldMasterId id="2147483747" r:id="rId6"/>
    <p:sldMasterId id="2147483760" r:id="rId7"/>
  </p:sldMasterIdLst>
  <p:sldIdLst>
    <p:sldId id="279" r:id="rId8"/>
    <p:sldId id="259" r:id="rId9"/>
    <p:sldId id="269" r:id="rId10"/>
    <p:sldId id="270" r:id="rId11"/>
    <p:sldId id="271" r:id="rId12"/>
    <p:sldId id="272" r:id="rId13"/>
    <p:sldId id="273" r:id="rId14"/>
    <p:sldId id="274" r:id="rId15"/>
    <p:sldId id="263" r:id="rId16"/>
    <p:sldId id="266" r:id="rId17"/>
    <p:sldId id="264" r:id="rId18"/>
    <p:sldId id="265" r:id="rId19"/>
    <p:sldId id="278" r:id="rId20"/>
    <p:sldId id="275" r:id="rId21"/>
    <p:sldId id="276" r:id="rId22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B1D"/>
    <a:srgbClr val="F7536A"/>
    <a:srgbClr val="FFFF66"/>
    <a:srgbClr val="40E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5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7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22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71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4403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669A0D60-7430-4029-ABBB-6ABF3DBB320C}" type="datetime1">
              <a:rPr lang="en-US"/>
              <a:pPr/>
              <a:t>8/1/2019</a:t>
            </a:fld>
            <a:endParaRPr lang="en-US"/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17A9F18-8F44-40C5-825E-B7D730F2E2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AFDDC9-310E-42D7-BE86-06FFE8FD702A}" type="datetime1">
              <a:rPr lang="en-US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8B5A8-AEF5-4C94-9877-A13BDF482F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84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F0D8C1-965A-4938-84DF-B66765DC7D66}" type="datetime1">
              <a:rPr lang="en-US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D6EB8-51FC-4ECD-9F4E-66FE2D473B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90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C748A1-DFCB-4DA7-B8D2-CF149FF4A334}" type="datetime1">
              <a:rPr lang="en-US"/>
              <a:pPr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0AF21-3E27-4ACA-8DF0-BC51EAB6EC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07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61080D-0482-4160-8F33-0932C0DF8528}" type="datetime1">
              <a:rPr lang="en-US"/>
              <a:pPr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5BC6C-234F-4AAA-8771-A621374579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90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F1D429-50F6-4C70-B00F-645E6D35695A}" type="datetime1">
              <a:rPr lang="en-US"/>
              <a:pPr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F3B82-B876-4846-9653-75A9F5F2CE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81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9656F4-9D64-4C49-B862-33032A184B6A}" type="datetime1">
              <a:rPr lang="en-US"/>
              <a:pPr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39C65-BAAB-49BE-877E-33927BEA82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9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2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F057CB-53F0-457A-9849-64D934D544C8}" type="datetime1">
              <a:rPr lang="en-US"/>
              <a:pPr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A3D0A-EA26-4307-B2FF-98873C8525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38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0284A6-2073-4753-8711-70DE88EACE83}" type="datetime1">
              <a:rPr lang="en-US"/>
              <a:pPr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96EB9-56EF-4443-9872-1496047455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03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0C342-A3B6-4489-AD5C-48105EE3CF5B}" type="datetime1">
              <a:rPr lang="en-US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01207-0F17-4BE5-99F2-230E8ED81C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96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363AF4-6CA4-42C9-9A72-5D33B0F8785F}" type="datetime1">
              <a:rPr lang="en-US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62F89-D57D-4C44-AC80-7AB325CC5B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05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8F8DAEB-E3EF-40D2-BF94-E3300D978A41}" type="datetime1">
              <a:rPr lang="en-US"/>
              <a:pPr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F6EBC34-885B-48B9-8A08-56E8920AF6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34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D9C6D9-C4D0-4630-9B6C-AD157EABDE02}" type="datetime1">
              <a:rPr lang="en-US"/>
              <a:pPr/>
              <a:t>8/1/2019</a:t>
            </a:fld>
            <a:endParaRPr lang="en-US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05BC101-86F9-4B0C-BFBC-7689CCFD1DCC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408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0240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1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241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418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0241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2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0242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42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868235-6C89-4DC3-A153-C8D7ACE37F55}" type="datetime1">
              <a:rPr lang="en-US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A0590-CF90-41A5-BA15-33E2CFEB60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8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999987-9655-4E44-876B-53AA0912AA97}" type="datetime1">
              <a:rPr lang="en-US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B9D25-D2A1-409A-9002-E732876CB9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07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1791AD-EB91-4672-B058-02127B2F8662}" type="datetime1">
              <a:rPr lang="en-US"/>
              <a:pPr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C7539-E2BF-4128-AACD-C87D9BBB3B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40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34CBD5-9E5D-4895-97E3-CB85238B569F}" type="datetime1">
              <a:rPr lang="en-US"/>
              <a:pPr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D1B80-697F-44C7-941A-E08398E9A5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9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382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7CECE1-DB82-4F4B-8468-6B0B8EBDB39D}" type="datetime1">
              <a:rPr lang="en-US"/>
              <a:pPr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6A855-90A5-461D-9418-3FF99CA17B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783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BAA66C-B9EA-4E3B-8DBF-7EE5F6E30145}" type="datetime1">
              <a:rPr lang="en-US"/>
              <a:pPr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D0C17-565D-4F6A-AE26-9ACF04733D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45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67EE48-8505-431C-8B7B-998D35F7674F}" type="datetime1">
              <a:rPr lang="en-US"/>
              <a:pPr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4734D-BE2F-47B9-98B8-684F5A9630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79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3DA322-FA5B-47BD-8A18-6D3EA031E457}" type="datetime1">
              <a:rPr lang="en-US"/>
              <a:pPr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AC898-F9DA-4B48-9C10-DDC2469DBA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1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1C2CDB-22BE-413D-971F-96A3562CAEAF}" type="datetime1">
              <a:rPr lang="en-US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15B3F-769F-47BC-9EEF-053DEE25D5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55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3D242-9550-434C-AD4E-ED87486E9183}" type="datetime1">
              <a:rPr lang="en-US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2D0D2-B018-44EF-B05F-0F815DD811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278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ECE9C6"/>
                </a:solidFill>
              </a:rPr>
              <a:pPr/>
              <a:t>8/1/2019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8/1/2019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8/1/2019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8/1/2019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45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8/1/2019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8/1/2019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8/1/2019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8/1/2019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8/1/2019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8/1/2019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C4D6-D97E-4DCF-A6A3-4DD1D37A5309}" type="datetimeFigureOut">
              <a:rPr lang="en-US" smtClean="0">
                <a:solidFill>
                  <a:srgbClr val="895D1D"/>
                </a:solidFill>
              </a:rPr>
              <a:pPr/>
              <a:t>8/1/2019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0D8-ACE0-4BC0-A239-6768C4A8E8F2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283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21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2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946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19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206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511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22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77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854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118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004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384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67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544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106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064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655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717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553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607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009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075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390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0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937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229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EF08F-12F6-4230-8AD0-72D5E4EE15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58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8DFA9-F9D8-4970-AA2B-3239B8B133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296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0DD5F3-BAF2-4CB4-B4AB-B4D60CD0AB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003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6011C-C716-4B2F-820A-2944A0EFB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956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9368B1-9DBD-4B6F-9445-BFE3F36C83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319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05AC0-FB26-4464-AA64-185552FE75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070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19299-A42F-4D12-9F74-E84763E53F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361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A929D-D863-4D93-8985-C08D129C00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894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60AA2-95A0-44B7-A03E-DE3D299796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5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140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3BB4F-B274-4C78-9817-2B92FF3495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784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D3AEF7-8520-49C1-BC41-8839733FAF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820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5558B-9887-4BCA-9D13-E7FECA4CE1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8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43367-49CA-4C49-B125-E3CD2DB4965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1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3143367-49CA-4C49-B125-E3CD2DB4965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4301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9846EA93-3722-46ED-A630-862AD3D03B9E}" type="datetime1">
              <a:rPr lang="en-US"/>
              <a:pPr/>
              <a:t>8/1/2019</a:t>
            </a:fld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B590312-E68A-4A22-A501-485571FC19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524FB366-DB51-49CE-A9F0-57BEF475EC25}" type="datetime1">
              <a:rPr lang="en-US"/>
              <a:pPr/>
              <a:t>8/1/2019</a:t>
            </a:fld>
            <a:endParaRPr lang="en-US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Đoàn Đức Thái-TH Nam Trạch</a:t>
            </a:r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B945985-18C3-4837-9436-55749EEB5F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138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138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138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39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139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139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39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0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140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0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0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140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140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0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0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0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0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1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1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1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141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141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1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41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141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141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141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142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2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142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143367-49CA-4C49-B125-E3CD2DB4965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523831-6427-40DF-9FDB-D9D9AB5267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3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3143367-49CA-4C49-B125-E3CD2DB4965C}" type="datetimeFigureOut">
              <a:rPr lang="en-US" smtClean="0">
                <a:solidFill>
                  <a:srgbClr val="000000"/>
                </a:solidFill>
              </a:rPr>
              <a:pPr/>
              <a:t>8/1/2019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523831-6427-40DF-9FDB-D9D9AB5267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1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071424-95BF-454E-9CEE-E41A9F39FA1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6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0.jpe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2.gif"/><Relationship Id="rId21" Type="http://schemas.openxmlformats.org/officeDocument/2006/relationships/image" Target="../media/image29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11.jpe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5.png"/><Relationship Id="rId11" Type="http://schemas.openxmlformats.org/officeDocument/2006/relationships/image" Target="../media/image19.gif"/><Relationship Id="rId24" Type="http://schemas.openxmlformats.org/officeDocument/2006/relationships/image" Target="../media/image32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slide" Target="slide4.xml"/><Relationship Id="rId19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audio" Target="Tuan%2020-%20On%20tap_data\TADA.WAV" TargetMode="Externa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audio" Target="../media/audio1.wav"/><Relationship Id="rId1" Type="http://schemas.openxmlformats.org/officeDocument/2006/relationships/audio" Target="file:///C:\WINDOWS\MEDIA\TADA.WAV" TargetMode="Externa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audio" Target="file:///C:\WINDOWS\MEDIA\TADA.WAV" TargetMode="Externa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audio" Target="../media/audio1.wav"/><Relationship Id="rId1" Type="http://schemas.openxmlformats.org/officeDocument/2006/relationships/audio" Target="file:///C:\WINDOWS\MEDIA\TADA.WAV" TargetMode="Externa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audio" Target="file:///C:\WINDOWS\MEDIA\TADA.WAV" TargetMode="Externa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audio" Target="file:///C:\WINDOWS\MEDIA\TADA.WAV" TargetMode="Externa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 txBox="1">
            <a:spLocks noChangeArrowheads="1" noChangeShapeType="1" noTextEdit="1"/>
          </p:cNvSpPr>
          <p:nvPr/>
        </p:nvSpPr>
        <p:spPr bwMode="auto">
          <a:xfrm>
            <a:off x="342899" y="274638"/>
            <a:ext cx="7841974" cy="11430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vi-VN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ÁI MỘ A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chemeClr val="accent2">
                  <a:lumMod val="5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880970" y="1494175"/>
            <a:ext cx="395259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1086783" y="2895601"/>
            <a:ext cx="6993056" cy="1687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3333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133600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TỰ NHIÊN VÀ XÃ HỘI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811" y="3330714"/>
            <a:ext cx="876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2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" t="5973" r="13438" b="3333"/>
          <a:stretch/>
        </p:blipFill>
        <p:spPr>
          <a:xfrm>
            <a:off x="1447800" y="1327661"/>
            <a:ext cx="6105525" cy="530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6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371600"/>
            <a:ext cx="7620000" cy="528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t="240" r="3378" b="1"/>
          <a:stretch/>
        </p:blipFill>
        <p:spPr>
          <a:xfrm>
            <a:off x="1285875" y="1371600"/>
            <a:ext cx="6591300" cy="5273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2574" r="7260" b="6250"/>
          <a:stretch/>
        </p:blipFill>
        <p:spPr>
          <a:xfrm>
            <a:off x="1070358" y="1371600"/>
            <a:ext cx="7254492" cy="5140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244263"/>
            <a:ext cx="7467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7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399"/>
            <a:ext cx="3755534" cy="2603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333500"/>
            <a:ext cx="4152900" cy="2565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9" y="4048124"/>
            <a:ext cx="4152901" cy="25657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4048124"/>
            <a:ext cx="3736484" cy="256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1905000" y="2009776"/>
            <a:ext cx="5638800" cy="1676400"/>
          </a:xfrm>
          <a:prstGeom prst="cloudCallout">
            <a:avLst>
              <a:gd name="adj1" fmla="val -61093"/>
              <a:gd name="adj2" fmla="val -1125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chủ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đề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Xã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hội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các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em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đã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nội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dung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gì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133600" y="3048000"/>
            <a:ext cx="1371600" cy="2209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1" name="Rectangle 16"/>
          <p:cNvSpPr>
            <a:spLocks noChangeArrowheads="1"/>
          </p:cNvSpPr>
          <p:nvPr/>
        </p:nvSpPr>
        <p:spPr bwMode="auto">
          <a:xfrm>
            <a:off x="762000" y="3048000"/>
            <a:ext cx="1219200" cy="2209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9" name="Rectangle 19"/>
          <p:cNvSpPr>
            <a:spLocks noChangeArrowheads="1"/>
          </p:cNvSpPr>
          <p:nvPr/>
        </p:nvSpPr>
        <p:spPr bwMode="auto">
          <a:xfrm>
            <a:off x="3657600" y="3048000"/>
            <a:ext cx="2057400" cy="2209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3097" name="Rectangle 20"/>
          <p:cNvSpPr>
            <a:spLocks noChangeArrowheads="1"/>
          </p:cNvSpPr>
          <p:nvPr/>
        </p:nvSpPr>
        <p:spPr bwMode="auto">
          <a:xfrm>
            <a:off x="5867400" y="3033712"/>
            <a:ext cx="1371600" cy="2224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7391400" y="3048000"/>
            <a:ext cx="1219200" cy="2133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05" name="Group 33"/>
          <p:cNvGrpSpPr>
            <a:grpSpLocks/>
          </p:cNvGrpSpPr>
          <p:nvPr/>
        </p:nvGrpSpPr>
        <p:grpSpPr bwMode="auto">
          <a:xfrm>
            <a:off x="1524000" y="1717676"/>
            <a:ext cx="6400800" cy="1330325"/>
            <a:chOff x="960" y="1082"/>
            <a:chExt cx="4032" cy="838"/>
          </a:xfrm>
        </p:grpSpPr>
        <p:sp>
          <p:nvSpPr>
            <p:cNvPr id="3084" name="Text Box 8"/>
            <p:cNvSpPr txBox="1">
              <a:spLocks noChangeArrowheads="1"/>
            </p:cNvSpPr>
            <p:nvPr/>
          </p:nvSpPr>
          <p:spPr bwMode="auto">
            <a:xfrm>
              <a:off x="1920" y="1082"/>
              <a:ext cx="2208" cy="368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.Vn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.Vn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.Vn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.Vn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.Vn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.Vn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.Vn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.Vn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Xã</a:t>
              </a:r>
              <a:r>
                <a:rPr lang="en-US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hội</a:t>
              </a:r>
              <a:endPara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Line 28"/>
            <p:cNvSpPr>
              <a:spLocks noChangeShapeType="1"/>
            </p:cNvSpPr>
            <p:nvPr/>
          </p:nvSpPr>
          <p:spPr bwMode="auto">
            <a:xfrm flipH="1">
              <a:off x="960" y="1450"/>
              <a:ext cx="1992" cy="47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91" name="Line 29"/>
            <p:cNvSpPr>
              <a:spLocks noChangeShapeType="1"/>
            </p:cNvSpPr>
            <p:nvPr/>
          </p:nvSpPr>
          <p:spPr bwMode="auto">
            <a:xfrm flipH="1">
              <a:off x="1824" y="1450"/>
              <a:ext cx="1128" cy="47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92" name="Line 30"/>
            <p:cNvSpPr>
              <a:spLocks noChangeShapeType="1"/>
            </p:cNvSpPr>
            <p:nvPr/>
          </p:nvSpPr>
          <p:spPr bwMode="auto">
            <a:xfrm>
              <a:off x="2976" y="1440"/>
              <a:ext cx="0" cy="48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93" name="Line 31"/>
            <p:cNvSpPr>
              <a:spLocks noChangeShapeType="1"/>
            </p:cNvSpPr>
            <p:nvPr/>
          </p:nvSpPr>
          <p:spPr bwMode="auto">
            <a:xfrm>
              <a:off x="2976" y="1450"/>
              <a:ext cx="1104" cy="461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94" name="Line 32"/>
            <p:cNvSpPr>
              <a:spLocks noChangeShapeType="1"/>
            </p:cNvSpPr>
            <p:nvPr/>
          </p:nvSpPr>
          <p:spPr bwMode="auto">
            <a:xfrm>
              <a:off x="2976" y="1450"/>
              <a:ext cx="2016" cy="47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528336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79" grpId="1" animBg="1"/>
      <p:bldP spid="3090" grpId="0" animBg="1"/>
      <p:bldP spid="3101" grpId="0" animBg="1"/>
      <p:bldP spid="3099" grpId="0" animBg="1"/>
      <p:bldP spid="3097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h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75" y="5630863"/>
            <a:ext cx="1463675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0"/>
            <a:ext cx="11128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9144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tulips_burgundy_h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16550"/>
            <a:ext cx="6096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tulips_burgundy_hc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584825"/>
            <a:ext cx="6858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tulips_burgundy_hc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410200"/>
            <a:ext cx="457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tulips_burgundy_h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562600"/>
            <a:ext cx="3286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tulips_burgundy_hc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53075"/>
            <a:ext cx="152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 descr="tulips_burgundy_hc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5562600"/>
            <a:ext cx="131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 descr="272_lg_clr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990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WordArt 14"/>
          <p:cNvSpPr>
            <a:spLocks noChangeArrowheads="1" noChangeShapeType="1" noTextEdit="1"/>
          </p:cNvSpPr>
          <p:nvPr/>
        </p:nvSpPr>
        <p:spPr bwMode="auto">
          <a:xfrm>
            <a:off x="2477537" y="1143000"/>
            <a:ext cx="3344069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kern="10" dirty="0" err="1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Dặn</a:t>
            </a:r>
            <a:r>
              <a:rPr lang="en-US" sz="3200" kern="10" dirty="0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dò</a:t>
            </a:r>
            <a:r>
              <a:rPr lang="en-US" sz="3200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  <p:pic>
        <p:nvPicPr>
          <p:cNvPr id="24591" name="Picture 15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7350" y="5943600"/>
            <a:ext cx="1365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16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188" y="5486400"/>
            <a:ext cx="1038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7" descr="tulips_burgundy_hc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5680075"/>
            <a:ext cx="8524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18" descr="tulips_burgundy_hc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62600"/>
            <a:ext cx="5683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19" descr="tulips_burgundy_hc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5659438"/>
            <a:ext cx="63976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20" descr="tulips_burgundy_hc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0"/>
            <a:ext cx="5476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21" descr="tulips_burgundy_hc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62600"/>
            <a:ext cx="3063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22" descr="tulips_burgundy_hc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29275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23" descr="tulips_burgundy_hc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15000"/>
            <a:ext cx="122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24" descr="272_lg_clr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6750" y="4800600"/>
            <a:ext cx="923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1" name="Picture 25" descr="tulips_burgundy_hc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5638800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2" name="Picture 26" descr="tulips_burgundy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5486400"/>
            <a:ext cx="13112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3" name="Picture 27" descr="tulips_burgundy_hc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5562600"/>
            <a:ext cx="839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4" name="Picture 28" descr="tulips_burgundy_hc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605463"/>
            <a:ext cx="6096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5" name="Picture 29" descr="tulips_burgundy_hc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6096000"/>
            <a:ext cx="600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6" name="Picture 30" descr="tulips_burgundy_hc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86400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7" name="Picture 31" descr="tulips_burgundy_hc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4864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8" name="Picture 32" descr="tulips_burgundy_hc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5410200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9" name="Picture 33" descr="tulips_burgundy_hc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5486400"/>
            <a:ext cx="2952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0" name="Picture 34" descr="tulips_burgundy_hc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5486400"/>
            <a:ext cx="142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1" name="Picture 35" descr="tulips_burgundy_hc"/>
          <p:cNvPicPr>
            <a:picLocks noChangeAspect="1" noChangeArrowheads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5400675"/>
            <a:ext cx="2270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2" name="Picture 36" descr="tulips_burgundy_hc"/>
          <p:cNvPicPr>
            <a:picLocks noChangeAspect="1" noChangeArrowheads="1" noCrop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5554663"/>
            <a:ext cx="5476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3" name="Picture 37" descr="tulips_burgundy_hc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86400"/>
            <a:ext cx="3048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4" name="Picture 38" descr="tulips_burgundy_hc"/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5486400"/>
            <a:ext cx="3714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5" name="Picture 39" descr="tulips_burgundy_hc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86400"/>
            <a:ext cx="2952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1066800" y="2286000"/>
            <a:ext cx="746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Ôn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lại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kiến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thức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đã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học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về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chủ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đề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xã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hội</a:t>
            </a:r>
            <a:r>
              <a:rPr lang="en-US" sz="3200" dirty="0" smtClean="0">
                <a:solidFill>
                  <a:srgbClr val="990033"/>
                </a:solidFill>
              </a:rPr>
              <a:t>.</a:t>
            </a:r>
            <a:endParaRPr lang="en-US" sz="3200" dirty="0">
              <a:solidFill>
                <a:srgbClr val="990033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Xem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>
                <a:solidFill>
                  <a:srgbClr val="990033"/>
                </a:solidFill>
              </a:rPr>
              <a:t>trước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bài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  <a:r>
              <a:rPr lang="en-US" sz="3200" dirty="0" smtClean="0">
                <a:solidFill>
                  <a:srgbClr val="990033"/>
                </a:solidFill>
              </a:rPr>
              <a:t>40: </a:t>
            </a:r>
            <a:r>
              <a:rPr lang="en-US" sz="3200" dirty="0" err="1" smtClean="0">
                <a:solidFill>
                  <a:srgbClr val="990033"/>
                </a:solidFill>
              </a:rPr>
              <a:t>Thực</a:t>
            </a:r>
            <a:r>
              <a:rPr lang="en-US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</a:rPr>
              <a:t>vật</a:t>
            </a:r>
            <a:endParaRPr lang="en-US" sz="32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7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 animBg="1"/>
      <p:bldP spid="164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2672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167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391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3243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5391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391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53149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54673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5567363" y="3271837"/>
            <a:ext cx="6858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3238500" y="32385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4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53200"/>
            <a:ext cx="9144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5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6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2286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17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228600"/>
            <a:ext cx="152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8" name="WordArt 18"/>
          <p:cNvSpPr>
            <a:spLocks noChangeArrowheads="1" noChangeShapeType="1" noTextEdit="1"/>
          </p:cNvSpPr>
          <p:nvPr/>
        </p:nvSpPr>
        <p:spPr bwMode="auto">
          <a:xfrm>
            <a:off x="1828800" y="1828800"/>
            <a:ext cx="5791200" cy="464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Xin </a:t>
            </a:r>
            <a:r>
              <a:rPr lang="en-US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tr</a:t>
            </a:r>
            <a:r>
              <a:rPr lang="vi-VN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ân </a:t>
            </a:r>
            <a:r>
              <a:rPr lang="vi-VN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trọng cảm ơn các thầy cô giáo</a:t>
            </a:r>
            <a:endParaRPr lang="en-US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Arial"/>
              <a:cs typeface="Arial"/>
            </a:endParaRPr>
          </a:p>
        </p:txBody>
      </p:sp>
      <p:pic>
        <p:nvPicPr>
          <p:cNvPr id="13331" name="Picture 19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40386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20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4114800"/>
            <a:ext cx="152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21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25908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22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4673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23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72440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Picture 24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25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26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27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548640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28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65760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29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5010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30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29527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3" name="Picture 31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4703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WordArt 6"/>
          <p:cNvSpPr>
            <a:spLocks noChangeArrowheads="1" noChangeShapeType="1" noTextEdit="1"/>
          </p:cNvSpPr>
          <p:nvPr/>
        </p:nvSpPr>
        <p:spPr bwMode="auto">
          <a:xfrm>
            <a:off x="1905000" y="285750"/>
            <a:ext cx="4876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ÔN BÀI CŨ</a:t>
            </a:r>
            <a:endParaRPr lang="en-US" sz="36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619125" y="1666875"/>
            <a:ext cx="7696200" cy="1752600"/>
          </a:xfrm>
          <a:prstGeom prst="cloud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 nước thải có gì gây hại cho sức khỏe con người?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495300" y="3581400"/>
            <a:ext cx="7962900" cy="175260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 sao các loại nước thải cần xử lí khi đổ vào hệ thống thoát nước chung?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8501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 animBg="1"/>
      <p:bldP spid="11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04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 CỬA 1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625" y="1464439"/>
            <a:ext cx="7781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/>
                <a:latin typeface="Times New Roman"/>
                <a:ea typeface="Calibri"/>
              </a:rPr>
              <a:t>Trong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gia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đình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có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ông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bà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, cha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mẹ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, con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cháu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cùng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chung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sống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đó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là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gia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đình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có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mấy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thế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hệ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?</a:t>
            </a:r>
            <a:endParaRPr lang="en-US" sz="2800" b="1" dirty="0"/>
          </a:p>
        </p:txBody>
      </p:sp>
      <p:sp>
        <p:nvSpPr>
          <p:cNvPr id="6" name="Cloud 5"/>
          <p:cNvSpPr/>
          <p:nvPr/>
        </p:nvSpPr>
        <p:spPr>
          <a:xfrm>
            <a:off x="1970483" y="2743200"/>
            <a:ext cx="5460207" cy="22860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Gia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đình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3 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hệ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8153400" y="6096000"/>
            <a:ext cx="457200" cy="381000"/>
          </a:xfrm>
          <a:prstGeom prst="rightArrow">
            <a:avLst/>
          </a:prstGeom>
          <a:solidFill>
            <a:srgbClr val="F7536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TADA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Oval 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56" name="Oval 8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58" name="Oval 10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59" name="Oval 11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60" name="Oval 12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62" name="Oval 14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63" name="Oval 15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64" name="Oval 16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65" name="Oval 1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66" name="WordArt 22"/>
          <p:cNvSpPr>
            <a:spLocks noChangeArrowheads="1" noChangeShapeType="1" noTextEdit="1"/>
          </p:cNvSpPr>
          <p:nvPr/>
        </p:nvSpPr>
        <p:spPr bwMode="auto">
          <a:xfrm>
            <a:off x="7086600" y="433388"/>
            <a:ext cx="1752600" cy="58356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Hết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67" name="DING53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5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11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16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939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showWhenStopped="0">
                <p:cTn id="185" repeatCount="11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</p:childTnLst>
        </p:cTn>
      </p:par>
    </p:tnLst>
    <p:bldLst>
      <p:bldP spid="5" grpId="0"/>
      <p:bldP spid="6" grpId="0" animBg="1"/>
      <p:bldP spid="55" grpId="0" animBg="1"/>
      <p:bldP spid="55" grpId="1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04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 CỬA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850" y="1447800"/>
            <a:ext cx="7781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/>
                <a:latin typeface="Times New Roman"/>
                <a:ea typeface="Calibri"/>
              </a:rPr>
              <a:t>Ở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trường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ngoài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hoạt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động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học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tập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em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còn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tham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gia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hoạt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động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nào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nữa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816892" y="2590800"/>
            <a:ext cx="5993608" cy="22860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vui chơi, giải trí, văn nghệ,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trực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nhật</a:t>
            </a:r>
            <a:r>
              <a:rPr lang="vi-VN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…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8153400" y="6096000"/>
            <a:ext cx="457200" cy="381000"/>
          </a:xfrm>
          <a:prstGeom prst="rightArrow">
            <a:avLst/>
          </a:prstGeom>
          <a:solidFill>
            <a:srgbClr val="F7536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ADA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25" name="WordArt 22"/>
          <p:cNvSpPr>
            <a:spLocks noChangeArrowheads="1" noChangeShapeType="1" noTextEdit="1"/>
          </p:cNvSpPr>
          <p:nvPr/>
        </p:nvSpPr>
        <p:spPr bwMode="auto">
          <a:xfrm>
            <a:off x="7086600" y="433388"/>
            <a:ext cx="1752600" cy="58356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Hết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6" name="DING53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36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1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9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185" repeatCount="11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5" grpId="0"/>
      <p:bldP spid="6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04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 CỬA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295400"/>
            <a:ext cx="7781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Times New Roman"/>
                <a:ea typeface="Calibri"/>
              </a:rPr>
              <a:t>Khi đi xe đạp trên đường cần lưu ý điều gì?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81137" y="2286000"/>
            <a:ext cx="6705600" cy="31242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vi-VN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Khi đi xe đạp trên đường cần đi bên phải đúng phần đường dành cho xe đạp, không đi vào đường ngược chiều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Right Arrow 1">
            <a:hlinkClick r:id="rId5" action="ppaction://hlinksldjump"/>
          </p:cNvPr>
          <p:cNvSpPr/>
          <p:nvPr/>
        </p:nvSpPr>
        <p:spPr>
          <a:xfrm>
            <a:off x="8153400" y="6096000"/>
            <a:ext cx="457200" cy="381000"/>
          </a:xfrm>
          <a:prstGeom prst="rightArrow">
            <a:avLst/>
          </a:prstGeom>
          <a:solidFill>
            <a:srgbClr val="F7536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ADA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19" name="WordArt 22"/>
          <p:cNvSpPr>
            <a:spLocks noChangeArrowheads="1" noChangeShapeType="1" noTextEdit="1"/>
          </p:cNvSpPr>
          <p:nvPr/>
        </p:nvSpPr>
        <p:spPr bwMode="auto">
          <a:xfrm>
            <a:off x="7086600" y="433388"/>
            <a:ext cx="1752600" cy="58356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Hết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0" name="DING53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94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9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85" repeatCount="11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/>
      <p:bldP spid="6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04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 CỬA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295400"/>
            <a:ext cx="7781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</a:rPr>
              <a:t>Có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mấy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cách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xử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lí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rác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thải</a:t>
            </a:r>
            <a:r>
              <a:rPr lang="en-US" sz="2800" b="1" dirty="0" smtClean="0">
                <a:solidFill>
                  <a:srgbClr val="000000"/>
                </a:solidFill>
              </a:rPr>
              <a:t>? </a:t>
            </a:r>
            <a:r>
              <a:rPr lang="en-US" sz="2800" b="1" dirty="0" err="1">
                <a:solidFill>
                  <a:srgbClr val="000000"/>
                </a:solidFill>
              </a:rPr>
              <a:t>Đó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là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cách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nào</a:t>
            </a:r>
            <a:r>
              <a:rPr lang="en-US" sz="2800" b="1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6" name="Cloud 5"/>
          <p:cNvSpPr/>
          <p:nvPr/>
        </p:nvSpPr>
        <p:spPr>
          <a:xfrm>
            <a:off x="1905000" y="2514600"/>
            <a:ext cx="5681663" cy="25146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vi-VN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Có 4 cách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xử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lí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rác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thải</a:t>
            </a:r>
            <a:r>
              <a:rPr lang="vi-VN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: chôn, đốt, ủ, tái chế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Right Arrow 1">
            <a:hlinkClick r:id="rId5" action="ppaction://hlinksldjump"/>
          </p:cNvPr>
          <p:cNvSpPr/>
          <p:nvPr/>
        </p:nvSpPr>
        <p:spPr>
          <a:xfrm>
            <a:off x="8153400" y="6096000"/>
            <a:ext cx="457200" cy="381000"/>
          </a:xfrm>
          <a:prstGeom prst="rightArrow">
            <a:avLst/>
          </a:prstGeom>
          <a:solidFill>
            <a:srgbClr val="F7536A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TADA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19" name="WordArt 22"/>
          <p:cNvSpPr>
            <a:spLocks noChangeArrowheads="1" noChangeShapeType="1" noTextEdit="1"/>
          </p:cNvSpPr>
          <p:nvPr/>
        </p:nvSpPr>
        <p:spPr bwMode="auto">
          <a:xfrm>
            <a:off x="7086600" y="433388"/>
            <a:ext cx="1752600" cy="58356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Hết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0" name="DING53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5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3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9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85" repeatCount="11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/>
      <p:bldP spid="6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04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 CỬA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12954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0000"/>
                </a:solidFill>
              </a:rPr>
              <a:t>Hoạt động nông nghiệp gồm có những hoạt động nào?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905000" y="2514600"/>
            <a:ext cx="6705600" cy="25146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vi-VN" sz="3200" b="1" dirty="0" smtClean="0">
                <a:solidFill>
                  <a:srgbClr val="FF0000"/>
                </a:solidFill>
              </a:rPr>
              <a:t>Hoạt động trồng trọt, chăn nuôi</a:t>
            </a:r>
            <a:r>
              <a:rPr lang="en-US" sz="3200" b="1" dirty="0" smtClean="0">
                <a:solidFill>
                  <a:srgbClr val="FF0000"/>
                </a:solidFill>
              </a:rPr>
              <a:t>;</a:t>
            </a:r>
            <a:r>
              <a:rPr lang="vi-VN" sz="3200" b="1" dirty="0" smtClean="0">
                <a:solidFill>
                  <a:srgbClr val="FF0000"/>
                </a:solidFill>
              </a:rPr>
              <a:t> đánh bắt, nuôi trồng thủy sản.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Right Arrow 1">
            <a:hlinkClick r:id="rId5" action="ppaction://hlinksldjump"/>
          </p:cNvPr>
          <p:cNvSpPr/>
          <p:nvPr/>
        </p:nvSpPr>
        <p:spPr>
          <a:xfrm>
            <a:off x="8153400" y="6096000"/>
            <a:ext cx="457200" cy="381000"/>
          </a:xfrm>
          <a:prstGeom prst="rightArrow">
            <a:avLst/>
          </a:prstGeom>
          <a:solidFill>
            <a:srgbClr val="F7536A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TADA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19" name="WordArt 22"/>
          <p:cNvSpPr>
            <a:spLocks noChangeArrowheads="1" noChangeShapeType="1" noTextEdit="1"/>
          </p:cNvSpPr>
          <p:nvPr/>
        </p:nvSpPr>
        <p:spPr bwMode="auto">
          <a:xfrm>
            <a:off x="7086600" y="433388"/>
            <a:ext cx="1752600" cy="58356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Hết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0" name="DING53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5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93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9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85" repeatCount="11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/>
      <p:bldP spid="6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04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 CỬA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295400"/>
            <a:ext cx="7781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 việc cần làm để phòng cháy khi đun nấu ở nhà?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1295400" y="2514600"/>
            <a:ext cx="7248525" cy="28956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việc cần làm để phòng cháy khi đun nấu là: Không để những thứ dễ cháy ở gần bếp, khi đun nấu phải trông coi cẩn thận …</a:t>
            </a:r>
            <a:endParaRPr lang="vi-VN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>
            <a:hlinkClick r:id="rId5" action="ppaction://hlinksldjump"/>
          </p:cNvPr>
          <p:cNvSpPr/>
          <p:nvPr/>
        </p:nvSpPr>
        <p:spPr>
          <a:xfrm>
            <a:off x="8153400" y="6096000"/>
            <a:ext cx="457200" cy="381000"/>
          </a:xfrm>
          <a:prstGeom prst="rightArrow">
            <a:avLst/>
          </a:prstGeom>
          <a:solidFill>
            <a:srgbClr val="F7536A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TADA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0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4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537450" y="433388"/>
            <a:ext cx="1225550" cy="785812"/>
          </a:xfrm>
          <a:prstGeom prst="ellipse">
            <a:avLst/>
          </a:prstGeom>
          <a:gradFill rotWithShape="1">
            <a:gsLst>
              <a:gs pos="0">
                <a:srgbClr val="00CC99">
                  <a:alpha val="34000"/>
                </a:srgbClr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19" name="WordArt 22"/>
          <p:cNvSpPr>
            <a:spLocks noChangeArrowheads="1" noChangeShapeType="1" noTextEdit="1"/>
          </p:cNvSpPr>
          <p:nvPr/>
        </p:nvSpPr>
        <p:spPr bwMode="auto">
          <a:xfrm>
            <a:off x="7086600" y="433388"/>
            <a:ext cx="1752600" cy="58356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Hết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0" name="DING53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5" y="6577013"/>
            <a:ext cx="3048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93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9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9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87" repeatCount="11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/>
      <p:bldP spid="6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>
                <a:lumMod val="0"/>
                <a:lumOff val="100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2590800"/>
            <a:ext cx="2133600" cy="762000"/>
          </a:xfrm>
          <a:prstGeom prst="roundRect">
            <a:avLst/>
          </a:prstGeom>
          <a:solidFill>
            <a:srgbClr val="FFFF66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 HỘI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>
            <a:endCxn id="11" idx="1"/>
          </p:cNvCxnSpPr>
          <p:nvPr/>
        </p:nvCxnSpPr>
        <p:spPr>
          <a:xfrm flipV="1">
            <a:off x="2286000" y="1219200"/>
            <a:ext cx="137160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3"/>
            <a:endCxn id="13" idx="1"/>
          </p:cNvCxnSpPr>
          <p:nvPr/>
        </p:nvCxnSpPr>
        <p:spPr>
          <a:xfrm>
            <a:off x="2286000" y="2971800"/>
            <a:ext cx="1383792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3"/>
            <a:endCxn id="12" idx="1"/>
          </p:cNvCxnSpPr>
          <p:nvPr/>
        </p:nvCxnSpPr>
        <p:spPr>
          <a:xfrm>
            <a:off x="2286000" y="2971800"/>
            <a:ext cx="1371600" cy="2324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657600" y="685800"/>
            <a:ext cx="5193792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/>
                <a:latin typeface="Times New Roman"/>
                <a:ea typeface="Calibri"/>
              </a:rPr>
              <a:t>Gia</a:t>
            </a:r>
            <a:r>
              <a:rPr lang="en-US" sz="2400" b="1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400" b="1" dirty="0" err="1" smtClean="0">
                <a:effectLst/>
                <a:latin typeface="Times New Roman"/>
                <a:ea typeface="Calibri"/>
              </a:rPr>
              <a:t>đình</a:t>
            </a:r>
            <a:r>
              <a:rPr lang="en-US" sz="2400" b="1" dirty="0" smtClean="0">
                <a:effectLst/>
                <a:latin typeface="Times New Roman"/>
                <a:ea typeface="Calibri"/>
              </a:rPr>
              <a:t>: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mối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quan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hệ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họ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hàng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nội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ngoại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,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biết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giữ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 an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toàn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khi</a:t>
            </a:r>
            <a:r>
              <a:rPr lang="en-US" sz="2400" dirty="0" smtClean="0">
                <a:effectLst/>
                <a:latin typeface="Times New Roman"/>
                <a:ea typeface="Calibri"/>
              </a:rPr>
              <a:t> ở </a:t>
            </a:r>
            <a:r>
              <a:rPr lang="en-US" sz="2400" dirty="0" err="1" smtClean="0">
                <a:effectLst/>
                <a:latin typeface="Times New Roman"/>
                <a:ea typeface="Calibri"/>
              </a:rPr>
              <a:t>nhà</a:t>
            </a:r>
            <a:r>
              <a:rPr lang="en-US" sz="2400" dirty="0">
                <a:latin typeface="Times New Roman"/>
                <a:ea typeface="Calibri"/>
              </a:rPr>
              <a:t>.</a:t>
            </a:r>
            <a:endParaRPr lang="en-US" sz="2200" b="1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57600" y="4343400"/>
            <a:ext cx="5181600" cy="1905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69792" y="2362200"/>
            <a:ext cx="5169408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6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285692"/>
  <p:tag name="VIOLETTITLE" val="Bài 39. Ôn tập: Xã hội"/>
  <p:tag name="VIOLETLESSON" val="35"/>
  <p:tag name="VIOLETCATID" val="2219"/>
  <p:tag name="VIOLETSUBJECT" val="Tự nhiên và Xã hội 3"/>
  <p:tag name="VIOLETAUTHORID" val="12131751"/>
  <p:tag name="VIOLETAUTHORNAME" val="Đỗ Văn Minh"/>
  <p:tag name="VIOLETAUTHORAVATAR" val="no_avatar.jpg"/>
  <p:tag name="VIOLETAUTHORADDRESS" val="Trường TH Tả Thanh Oai - Hà Nội"/>
  <p:tag name="VIOLETDATE" val="2018-02-22 10:20:09"/>
  <p:tag name="VIOLETHIT" val="28"/>
  <p:tag name="VIOLETLIKE" val="0"/>
  <p:tag name="MMPROD_NEXTUNIQUEID" val="10013"/>
  <p:tag name="MMPROD_UIDATA" val="&lt;database version=&quot;7.0&quot;&gt;&lt;object type=&quot;1&quot; unique_id=&quot;10001&quot;&gt;&lt;object type=&quot;8&quot; unique_id=&quot;10806&quot;&gt;&lt;/object&gt;&lt;object type=&quot;2&quot; unique_id=&quot;10807&quot;&gt;&lt;object type=&quot;3&quot; unique_id=&quot;10809&quot;&gt;&lt;property id=&quot;20148&quot; value=&quot;5&quot;/&gt;&lt;property id=&quot;20300&quot; value=&quot;Slide 2&quot;/&gt;&lt;property id=&quot;20307&quot; value=&quot;259&quot;/&gt;&lt;/object&gt;&lt;object type=&quot;3&quot; unique_id=&quot;10810&quot;&gt;&lt;property id=&quot;20148&quot; value=&quot;5&quot;/&gt;&lt;property id=&quot;20300&quot; value=&quot;Slide 3&quot;/&gt;&lt;property id=&quot;20307&quot; value=&quot;269&quot;/&gt;&lt;/object&gt;&lt;object type=&quot;3&quot; unique_id=&quot;10811&quot;&gt;&lt;property id=&quot;20148&quot; value=&quot;5&quot;/&gt;&lt;property id=&quot;20300&quot; value=&quot;Slide 4&quot;/&gt;&lt;property id=&quot;20307&quot; value=&quot;270&quot;/&gt;&lt;/object&gt;&lt;object type=&quot;3&quot; unique_id=&quot;10812&quot;&gt;&lt;property id=&quot;20148&quot; value=&quot;5&quot;/&gt;&lt;property id=&quot;20300&quot; value=&quot;Slide 5&quot;/&gt;&lt;property id=&quot;20307&quot; value=&quot;271&quot;/&gt;&lt;/object&gt;&lt;object type=&quot;3&quot; unique_id=&quot;10813&quot;&gt;&lt;property id=&quot;20148&quot; value=&quot;5&quot;/&gt;&lt;property id=&quot;20300&quot; value=&quot;Slide 6&quot;/&gt;&lt;property id=&quot;20307&quot; value=&quot;272&quot;/&gt;&lt;/object&gt;&lt;object type=&quot;3&quot; unique_id=&quot;10814&quot;&gt;&lt;property id=&quot;20148&quot; value=&quot;5&quot;/&gt;&lt;property id=&quot;20300&quot; value=&quot;Slide 7&quot;/&gt;&lt;property id=&quot;20307&quot; value=&quot;273&quot;/&gt;&lt;/object&gt;&lt;object type=&quot;3&quot; unique_id=&quot;10815&quot;&gt;&lt;property id=&quot;20148&quot; value=&quot;5&quot;/&gt;&lt;property id=&quot;20300&quot; value=&quot;Slide 8&quot;/&gt;&lt;property id=&quot;20307&quot; value=&quot;274&quot;/&gt;&lt;/object&gt;&lt;object type=&quot;3&quot; unique_id=&quot;10816&quot;&gt;&lt;property id=&quot;20148&quot; value=&quot;5&quot;/&gt;&lt;property id=&quot;20300&quot; value=&quot;Slide 9&quot;/&gt;&lt;property id=&quot;20307&quot; value=&quot;263&quot;/&gt;&lt;/object&gt;&lt;object type=&quot;3&quot; unique_id=&quot;10817&quot;&gt;&lt;property id=&quot;20148&quot; value=&quot;5&quot;/&gt;&lt;property id=&quot;20300&quot; value=&quot;Slide 10&quot;/&gt;&lt;property id=&quot;20307&quot; value=&quot;266&quot;/&gt;&lt;/object&gt;&lt;object type=&quot;3&quot; unique_id=&quot;10818&quot;&gt;&lt;property id=&quot;20148&quot; value=&quot;5&quot;/&gt;&lt;property id=&quot;20300&quot; value=&quot;Slide 11&quot;/&gt;&lt;property id=&quot;20307&quot; value=&quot;264&quot;/&gt;&lt;/object&gt;&lt;object type=&quot;3&quot; unique_id=&quot;10819&quot;&gt;&lt;property id=&quot;20148&quot; value=&quot;5&quot;/&gt;&lt;property id=&quot;20300&quot; value=&quot;Slide 12&quot;/&gt;&lt;property id=&quot;20307&quot; value=&quot;265&quot;/&gt;&lt;/object&gt;&lt;object type=&quot;3&quot; unique_id=&quot;10820&quot;&gt;&lt;property id=&quot;20148&quot; value=&quot;5&quot;/&gt;&lt;property id=&quot;20300&quot; value=&quot;Slide 13&quot;/&gt;&lt;property id=&quot;20307&quot; value=&quot;278&quot;/&gt;&lt;/object&gt;&lt;object type=&quot;3&quot; unique_id=&quot;10821&quot;&gt;&lt;property id=&quot;20148&quot; value=&quot;5&quot;/&gt;&lt;property id=&quot;20300&quot; value=&quot;Slide 14&quot;/&gt;&lt;property id=&quot;20307&quot; value=&quot;275&quot;/&gt;&lt;/object&gt;&lt;object type=&quot;3&quot; unique_id=&quot;10822&quot;&gt;&lt;property id=&quot;20148&quot; value=&quot;5&quot;/&gt;&lt;property id=&quot;20300&quot; value=&quot;Slide 15&quot;/&gt;&lt;property id=&quot;20307&quot; value=&quot;276&quot;/&gt;&lt;/object&gt;&lt;object type=&quot;3&quot; unique_id=&quot;10840&quot;&gt;&lt;property id=&quot;20148&quot; value=&quot;5&quot;/&gt;&lt;property id=&quot;20300&quot; value=&quot;Slide 1&quot;/&gt;&lt;property id=&quot;20307&quot; value=&quot;2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830</TotalTime>
  <Words>560</Words>
  <Application>Microsoft Office PowerPoint</Application>
  <PresentationFormat>On-screen Show (4:3)</PresentationFormat>
  <Paragraphs>129</Paragraphs>
  <Slides>15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Theme2</vt:lpstr>
      <vt:lpstr>Soaring</vt:lpstr>
      <vt:lpstr>Crayons</vt:lpstr>
      <vt:lpstr>Slipstream</vt:lpstr>
      <vt:lpstr>1_Theme2</vt:lpstr>
      <vt:lpstr>2_Theme2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Anh</dc:creator>
  <cp:lastModifiedBy>AutoBVT</cp:lastModifiedBy>
  <cp:revision>50</cp:revision>
  <dcterms:created xsi:type="dcterms:W3CDTF">2017-08-06T06:32:07Z</dcterms:created>
  <dcterms:modified xsi:type="dcterms:W3CDTF">2019-01-08T02:57:57Z</dcterms:modified>
</cp:coreProperties>
</file>