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41"/>
  </p:notesMasterIdLst>
  <p:sldIdLst>
    <p:sldId id="392" r:id="rId2"/>
    <p:sldId id="319" r:id="rId3"/>
    <p:sldId id="321" r:id="rId4"/>
    <p:sldId id="320" r:id="rId5"/>
    <p:sldId id="305" r:id="rId6"/>
    <p:sldId id="324" r:id="rId7"/>
    <p:sldId id="338" r:id="rId8"/>
    <p:sldId id="367" r:id="rId9"/>
    <p:sldId id="339" r:id="rId10"/>
    <p:sldId id="366" r:id="rId11"/>
    <p:sldId id="383" r:id="rId12"/>
    <p:sldId id="343" r:id="rId13"/>
    <p:sldId id="381" r:id="rId14"/>
    <p:sldId id="298" r:id="rId15"/>
    <p:sldId id="337" r:id="rId16"/>
    <p:sldId id="373" r:id="rId17"/>
    <p:sldId id="372" r:id="rId18"/>
    <p:sldId id="368" r:id="rId19"/>
    <p:sldId id="374" r:id="rId20"/>
    <p:sldId id="369" r:id="rId21"/>
    <p:sldId id="345" r:id="rId22"/>
    <p:sldId id="344" r:id="rId23"/>
    <p:sldId id="382" r:id="rId24"/>
    <p:sldId id="347" r:id="rId25"/>
    <p:sldId id="389" r:id="rId26"/>
    <p:sldId id="391" r:id="rId27"/>
    <p:sldId id="376" r:id="rId28"/>
    <p:sldId id="348" r:id="rId29"/>
    <p:sldId id="350" r:id="rId30"/>
    <p:sldId id="352" r:id="rId31"/>
    <p:sldId id="386" r:id="rId32"/>
    <p:sldId id="353" r:id="rId33"/>
    <p:sldId id="354" r:id="rId34"/>
    <p:sldId id="357" r:id="rId35"/>
    <p:sldId id="361" r:id="rId36"/>
    <p:sldId id="362" r:id="rId37"/>
    <p:sldId id="359" r:id="rId38"/>
    <p:sldId id="375" r:id="rId39"/>
    <p:sldId id="335" r:id="rId40"/>
  </p:sldIdLst>
  <p:sldSz cx="9144000" cy="6858000" type="screen4x3"/>
  <p:notesSz cx="6858000" cy="9144000"/>
  <p:custDataLst>
    <p:tags r:id="rId42"/>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p:present/>
    <p:sldAll/>
    <p:penClr>
      <a:srgbClr val="FF0000"/>
    </p:penClr>
  </p:showPr>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9" autoAdjust="0"/>
    <p:restoredTop sz="94660"/>
  </p:normalViewPr>
  <p:slideViewPr>
    <p:cSldViewPr>
      <p:cViewPr varScale="1">
        <p:scale>
          <a:sx n="64" d="100"/>
          <a:sy n="64" d="100"/>
        </p:scale>
        <p:origin x="-618" y="-102"/>
      </p:cViewPr>
      <p:guideLst>
        <p:guide orient="horz" pos="2208"/>
        <p:guide pos="2904"/>
      </p:guideLst>
    </p:cSldViewPr>
  </p:slideViewPr>
  <p:notesTextViewPr>
    <p:cViewPr>
      <p:scale>
        <a:sx n="100" d="100"/>
        <a:sy n="100" d="100"/>
      </p:scale>
      <p:origin x="0" y="0"/>
    </p:cViewPr>
  </p:notesTextViewPr>
  <p:gridSpacing cx="71524813" cy="7152481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noChangeArrowheads="1"/>
          </p:cNvSpPr>
          <p:nvPr>
            <p:ph type="hdr" sz="quarter" idx="4294967295"/>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051" name="Date Placeholder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mtClean="0"/>
            </a:lvl1pPr>
          </a:lstStyle>
          <a:p>
            <a:pPr>
              <a:defRPr/>
            </a:pPr>
            <a:fld id="{341B9A5E-ED38-4C03-8D05-703910403A9D}" type="datetime1">
              <a:rPr lang="en-US" altLang="zh-CN"/>
              <a:pPr>
                <a:defRPr/>
              </a:pPr>
              <a:t>2/13/2017</a:t>
            </a:fld>
            <a:endParaRPr lang="en-US" altLang="zh-CN" sz="1200"/>
          </a:p>
        </p:txBody>
      </p:sp>
      <p:sp>
        <p:nvSpPr>
          <p:cNvPr id="54276" name="Slide Image Placeholder 3"/>
          <p:cNvSpPr>
            <a:spLocks noGrp="1" noRot="1" noChangeAspect="1" noChangeArrowheads="1"/>
          </p:cNvSpPr>
          <p:nvPr>
            <p:ph type="sldImg" idx="2"/>
          </p:nvPr>
        </p:nvSpPr>
        <p:spPr bwMode="auto">
          <a:xfrm>
            <a:off x="1143000" y="685800"/>
            <a:ext cx="4572000" cy="3429000"/>
          </a:xfrm>
          <a:prstGeom prst="rect">
            <a:avLst/>
          </a:prstGeom>
          <a:noFill/>
          <a:ln w="12700">
            <a:noFill/>
            <a:bevel/>
            <a:headEnd/>
            <a:tailEnd/>
          </a:ln>
        </p:spPr>
      </p:sp>
      <p:sp>
        <p:nvSpPr>
          <p:cNvPr id="2053" name="Notes Placeholder 4"/>
          <p:cNvSpPr>
            <a:spLocks noGrp="1" noRot="1" noChangeAspect="1" noChangeArrowheads="1"/>
          </p:cNvSpPr>
          <p:nvPr/>
        </p:nvSpPr>
        <p:spPr bwMode="auto">
          <a:xfrm>
            <a:off x="685800" y="4343400"/>
            <a:ext cx="5486400" cy="4114800"/>
          </a:xfrm>
          <a:prstGeom prst="rect">
            <a:avLst/>
          </a:prstGeom>
          <a:noFill/>
          <a:ln w="12700" cmpd="sng">
            <a:noFill/>
            <a:bevel/>
            <a:headEnd/>
            <a:tailEnd/>
          </a:ln>
        </p:spPr>
        <p:txBody>
          <a:bodyPr anchor="ctr"/>
          <a:lstStyle/>
          <a:p>
            <a:pPr defTabSz="0" eaLnBrk="0" hangingPunct="0">
              <a:spcBef>
                <a:spcPct val="30000"/>
              </a:spcBef>
              <a:buFontTx/>
              <a:buNone/>
              <a:defRPr/>
            </a:pPr>
            <a:r>
              <a:rPr lang="en-US" altLang="zh-CN" sz="1200"/>
              <a:t>Click to edit Master text styles</a:t>
            </a:r>
          </a:p>
          <a:p>
            <a:pPr defTabSz="0" eaLnBrk="0" hangingPunct="0">
              <a:spcBef>
                <a:spcPct val="30000"/>
              </a:spcBef>
              <a:buFontTx/>
              <a:buNone/>
              <a:defRPr/>
            </a:pPr>
            <a:r>
              <a:rPr lang="en-US" altLang="zh-CN" sz="1200"/>
              <a:t>Second level</a:t>
            </a:r>
          </a:p>
          <a:p>
            <a:pPr defTabSz="0" eaLnBrk="0" hangingPunct="0">
              <a:spcBef>
                <a:spcPct val="30000"/>
              </a:spcBef>
              <a:buFontTx/>
              <a:buNone/>
              <a:defRPr/>
            </a:pPr>
            <a:r>
              <a:rPr lang="en-US" altLang="zh-CN" sz="1200"/>
              <a:t>Third level</a:t>
            </a:r>
          </a:p>
          <a:p>
            <a:pPr defTabSz="0" eaLnBrk="0" hangingPunct="0">
              <a:spcBef>
                <a:spcPct val="30000"/>
              </a:spcBef>
              <a:buFontTx/>
              <a:buNone/>
              <a:defRPr/>
            </a:pPr>
            <a:r>
              <a:rPr lang="en-US" altLang="zh-CN" sz="1200"/>
              <a:t>Fourth level</a:t>
            </a:r>
          </a:p>
          <a:p>
            <a:pPr defTabSz="0" eaLnBrk="0" hangingPunct="0">
              <a:spcBef>
                <a:spcPct val="30000"/>
              </a:spcBef>
              <a:buFontTx/>
              <a:buNone/>
              <a:defRPr/>
            </a:pPr>
            <a:r>
              <a:rPr lang="en-US" altLang="zh-CN" sz="1200"/>
              <a:t>Fifth level</a:t>
            </a:r>
          </a:p>
        </p:txBody>
      </p:sp>
      <p:sp>
        <p:nvSpPr>
          <p:cNvPr id="2054" name="Footer Placeholder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055" name="Slide Number Placeholder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mtClean="0"/>
            </a:lvl1pPr>
          </a:lstStyle>
          <a:p>
            <a:pPr>
              <a:defRPr/>
            </a:pPr>
            <a:fld id="{03C1DA3A-E0F4-4B9F-84AC-81EE1643F503}" type="slidenum">
              <a:rPr lang="en-US" altLang="zh-CN"/>
              <a:pPr>
                <a:defRPr/>
              </a:pPr>
              <a:t>‹#›</a:t>
            </a:fld>
            <a:endParaRPr lang="en-US" altLang="zh-CN"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5323BF23-E42B-4E5E-A1BB-6B1D28B2CC03}" type="datetime1">
              <a:rPr lang="en-US" altLang="zh-CN"/>
              <a:pPr>
                <a:defRPr/>
              </a:pPr>
              <a:t>2/13/2017</a:t>
            </a:fld>
            <a:endParaRPr lang="en-US" altLang="zh-CN" sz="1800">
              <a:solidFill>
                <a:schemeClr val="tx1"/>
              </a:solidFill>
            </a:endParaRPr>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C106E6-C69E-4021-B8B4-077AA1E9730F}" type="slidenum">
              <a:rPr lang="en-US" altLang="zh-CN"/>
              <a:pPr>
                <a:defRPr/>
              </a:pPr>
              <a:t>‹#›</a:t>
            </a:fld>
            <a:endParaRPr lang="en-US" altLang="zh-CN" sz="1800">
              <a:solidFill>
                <a:schemeClr val="tx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99059B1-E6F6-4EF2-9D68-B87C09965B46}" type="datetime1">
              <a:rPr lang="en-US" altLang="zh-CN"/>
              <a:pPr>
                <a:defRPr/>
              </a:pPr>
              <a:t>2/13/2017</a:t>
            </a:fld>
            <a:endParaRPr lang="en-US" altLang="zh-CN" sz="1800">
              <a:solidFill>
                <a:schemeClr val="tx1"/>
              </a:solidFill>
            </a:endParaRPr>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769BFFF-AAEE-4711-82FF-2391F3A81352}"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EBA01B3-2A0E-4A5C-A463-06FA7189D329}" type="datetime1">
              <a:rPr lang="en-US" altLang="zh-CN"/>
              <a:pPr>
                <a:defRPr/>
              </a:pPr>
              <a:t>2/13/2017</a:t>
            </a:fld>
            <a:endParaRPr lang="en-US" altLang="zh-CN" sz="1800">
              <a:solidFill>
                <a:schemeClr val="tx1"/>
              </a:solidFill>
            </a:endParaRPr>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FF6269F-8097-4BD9-B22A-DE3A0998923B}"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582F590-72AC-465A-A27B-360C939CB202}" type="datetime1">
              <a:rPr lang="en-US" altLang="zh-CN"/>
              <a:pPr>
                <a:defRPr/>
              </a:pPr>
              <a:t>2/13/2017</a:t>
            </a:fld>
            <a:endParaRPr lang="en-US" altLang="zh-CN" sz="1800">
              <a:solidFill>
                <a:schemeClr val="tx1"/>
              </a:solidFill>
            </a:endParaRPr>
          </a:p>
        </p:txBody>
      </p:sp>
      <p:sp>
        <p:nvSpPr>
          <p:cNvPr id="4" name="Footer Placeholder 3"/>
          <p:cNvSpPr>
            <a:spLocks noGrp="1"/>
          </p:cNvSpPr>
          <p:nvPr>
            <p:ph type="ftr" sz="quarter" idx="11"/>
          </p:nvPr>
        </p:nvSpPr>
        <p:spPr/>
        <p:txBody>
          <a:bodyPr/>
          <a:lstStyle>
            <a:lvl1pPr>
              <a:defRPr smtClean="0"/>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70273D2-1511-464C-9493-3FE75485D7FC}" type="slidenum">
              <a:rPr lang="en-US" altLang="zh-CN"/>
              <a:pPr>
                <a:defRPr/>
              </a:pPr>
              <a:t>‹#›</a:t>
            </a:fld>
            <a:endParaRPr lang="en-US" altLang="zh-CN" sz="1800">
              <a:solidFill>
                <a:schemeClr val="tx1"/>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C11CEDC-6AF4-413A-AF80-829E8C4D03CE}" type="datetime1">
              <a:rPr lang="en-US" altLang="zh-CN"/>
              <a:pPr>
                <a:defRPr/>
              </a:pPr>
              <a:t>2/13/2017</a:t>
            </a:fld>
            <a:endParaRPr lang="en-US" altLang="zh-CN" sz="1800">
              <a:solidFill>
                <a:schemeClr val="tx1"/>
              </a:solidFill>
            </a:endParaRPr>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B957755-B60A-4F10-B6A4-D44D7FBEC15D}"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D5101E93-5947-4AE5-B47D-D841ED3595BF}" type="datetime1">
              <a:rPr lang="en-US" altLang="zh-CN"/>
              <a:pPr>
                <a:defRPr/>
              </a:pPr>
              <a:t>2/13/2017</a:t>
            </a:fld>
            <a:endParaRPr lang="en-US" altLang="zh-CN" sz="1800">
              <a:solidFill>
                <a:schemeClr val="tx1"/>
              </a:solidFill>
            </a:endParaRPr>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341BF18-8FD6-4195-B3E2-8A6E3295CA58}"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1DBC367E-D270-4ADB-8399-2652D3604228}" type="datetime1">
              <a:rPr lang="en-US" altLang="zh-CN"/>
              <a:pPr>
                <a:defRPr/>
              </a:pPr>
              <a:t>2/13/2017</a:t>
            </a:fld>
            <a:endParaRPr lang="en-US" altLang="zh-CN" sz="1800">
              <a:solidFill>
                <a:schemeClr val="tx1"/>
              </a:solidFill>
            </a:endParaRPr>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41EABC7C-2F33-4309-864D-D81C589D12E6}"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1262CE6F-186F-498B-8A27-2FB36A647DE3}" type="datetime1">
              <a:rPr lang="en-US" altLang="zh-CN"/>
              <a:pPr>
                <a:defRPr/>
              </a:pPr>
              <a:t>2/13/2017</a:t>
            </a:fld>
            <a:endParaRPr lang="en-US" altLang="zh-CN" sz="1800">
              <a:solidFill>
                <a:schemeClr val="tx1"/>
              </a:solidFill>
            </a:endParaRPr>
          </a:p>
        </p:txBody>
      </p:sp>
      <p:sp>
        <p:nvSpPr>
          <p:cNvPr id="8" name="Footer Placeholder 7"/>
          <p:cNvSpPr>
            <a:spLocks noGrp="1"/>
          </p:cNvSpPr>
          <p:nvPr>
            <p:ph type="ftr" sz="quarter" idx="11"/>
          </p:nvPr>
        </p:nvSpPr>
        <p:spPr/>
        <p:txBody>
          <a:bodyPr/>
          <a:lstStyle>
            <a:lvl1pPr>
              <a:defRPr smtClean="0"/>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0F0F0119-04CB-49AD-94CA-B4EB60070F78}"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79C1E34E-BF79-4EA3-951A-FE57226E34B0}" type="datetime1">
              <a:rPr lang="en-US" altLang="zh-CN"/>
              <a:pPr>
                <a:defRPr/>
              </a:pPr>
              <a:t>2/13/2017</a:t>
            </a:fld>
            <a:endParaRPr lang="en-US" altLang="zh-CN" sz="1800">
              <a:solidFill>
                <a:schemeClr val="tx1"/>
              </a:solidFill>
            </a:endParaRPr>
          </a:p>
        </p:txBody>
      </p:sp>
      <p:sp>
        <p:nvSpPr>
          <p:cNvPr id="4" name="Footer Placeholder 3"/>
          <p:cNvSpPr>
            <a:spLocks noGrp="1"/>
          </p:cNvSpPr>
          <p:nvPr>
            <p:ph type="ftr" sz="quarter" idx="11"/>
          </p:nvPr>
        </p:nvSpPr>
        <p:spPr/>
        <p:txBody>
          <a:bodyPr/>
          <a:lstStyle>
            <a:lvl1pPr>
              <a:defRPr smtClean="0"/>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6EAADB6-3F2C-4560-8214-CC7B144F2C48}"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317BCDE3-5307-4998-9DF3-6C06800AEFE9}" type="datetime1">
              <a:rPr lang="en-US" altLang="zh-CN"/>
              <a:pPr>
                <a:defRPr/>
              </a:pPr>
              <a:t>2/13/2017</a:t>
            </a:fld>
            <a:endParaRPr lang="en-US" altLang="zh-CN" sz="1800">
              <a:solidFill>
                <a:schemeClr val="tx1"/>
              </a:solidFill>
            </a:endParaRPr>
          </a:p>
        </p:txBody>
      </p:sp>
      <p:sp>
        <p:nvSpPr>
          <p:cNvPr id="3" name="Footer Placeholder 2"/>
          <p:cNvSpPr>
            <a:spLocks noGrp="1"/>
          </p:cNvSpPr>
          <p:nvPr>
            <p:ph type="ftr" sz="quarter" idx="11"/>
          </p:nvPr>
        </p:nvSpPr>
        <p:spPr/>
        <p:txBody>
          <a:bodyPr/>
          <a:lstStyle>
            <a:lvl1pPr>
              <a:defRPr smtClean="0"/>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275B5240-AA73-495D-9E8A-24C1C85D1D45}"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BE1D0C83-E44C-4295-A993-259C0EE5F07C}" type="datetime1">
              <a:rPr lang="en-US" altLang="zh-CN"/>
              <a:pPr>
                <a:defRPr/>
              </a:pPr>
              <a:t>2/13/2017</a:t>
            </a:fld>
            <a:endParaRPr lang="en-US" altLang="zh-CN" sz="1800">
              <a:solidFill>
                <a:schemeClr val="tx1"/>
              </a:solidFill>
            </a:endParaRPr>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FB2A52B9-4C92-4DF7-94AB-8FFE0DC5EE9E}"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pitchFamily="18"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74F9091B-DB0D-458B-92E1-868C4421B044}" type="datetime1">
              <a:rPr lang="en-US" altLang="zh-CN"/>
              <a:pPr>
                <a:defRPr/>
              </a:pPr>
              <a:t>2/13/2017</a:t>
            </a:fld>
            <a:endParaRPr lang="en-US" altLang="zh-CN" sz="1800">
              <a:solidFill>
                <a:schemeClr val="tx1"/>
              </a:solidFill>
            </a:endParaRPr>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C46E19DA-87E6-4A99-AA8C-75617AB3C1C0}" type="slidenum">
              <a:rPr lang="en-US" altLang="zh-CN"/>
              <a:pPr>
                <a:defRPr/>
              </a:pPr>
              <a:t>‹#›</a:t>
            </a:fld>
            <a:endParaRPr lang="en-US" altLang="zh-CN"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1026" name="Freeform 6"/>
          <p:cNvSpPr>
            <a:spLocks/>
          </p:cNvSpPr>
          <p:nvPr/>
        </p:nvSpPr>
        <p:spPr bwMode="auto">
          <a:xfrm>
            <a:off x="-7938" y="-4763"/>
            <a:ext cx="9161463" cy="1039813"/>
          </a:xfrm>
          <a:custGeom>
            <a:avLst/>
            <a:gdLst>
              <a:gd name="T0" fmla="*/ 6 w 5772"/>
              <a:gd name="T1" fmla="*/ 2 h 656"/>
              <a:gd name="T2" fmla="*/ 2542 w 5772"/>
              <a:gd name="T3" fmla="*/ 0 h 656"/>
              <a:gd name="T4" fmla="*/ 4374 w 5772"/>
              <a:gd name="T5" fmla="*/ 367 h 656"/>
              <a:gd name="T6" fmla="*/ 5766 w 5772"/>
              <a:gd name="T7" fmla="*/ 55 h 656"/>
              <a:gd name="T8" fmla="*/ 5772 w 5772"/>
              <a:gd name="T9" fmla="*/ 213 h 656"/>
              <a:gd name="T10" fmla="*/ 4302 w 5772"/>
              <a:gd name="T11" fmla="*/ 439 h 656"/>
              <a:gd name="T12" fmla="*/ 1488 w 5772"/>
              <a:gd name="T13" fmla="*/ 201 h 656"/>
              <a:gd name="T14" fmla="*/ 0 w 5772"/>
              <a:gd name="T15" fmla="*/ 656 h 656"/>
              <a:gd name="T16" fmla="*/ 6 w 5772"/>
              <a:gd name="T17" fmla="*/ 2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29E"/>
              </a:gs>
              <a:gs pos="100000">
                <a:srgbClr val="00C4CD"/>
              </a:gs>
            </a:gsLst>
            <a:lin ang="5400000" scaled="1"/>
          </a:gradFill>
          <a:ln w="9525" cap="flat" cmpd="sng">
            <a:noFill/>
            <a:bevel/>
            <a:headEnd/>
            <a:tailEnd/>
          </a:ln>
        </p:spPr>
        <p:txBody>
          <a:bodyPr/>
          <a:lstStyle/>
          <a:p>
            <a:pPr>
              <a:defRPr/>
            </a:pPr>
            <a:endParaRPr lang="en-US">
              <a:latin typeface="Constantia" pitchFamily="18" charset="0"/>
              <a:ea typeface="Constantia" pitchFamily="18" charset="0"/>
              <a:cs typeface="Constantia" pitchFamily="18" charset="0"/>
              <a:sym typeface="Constantia" pitchFamily="18" charset="0"/>
            </a:endParaRPr>
          </a:p>
        </p:txBody>
      </p:sp>
      <p:sp>
        <p:nvSpPr>
          <p:cNvPr id="1027" name="Freeform 7"/>
          <p:cNvSpPr>
            <a:spLocks/>
          </p:cNvSpPr>
          <p:nvPr/>
        </p:nvSpPr>
        <p:spPr bwMode="auto">
          <a:xfrm>
            <a:off x="4381500" y="-4763"/>
            <a:ext cx="4762500" cy="636588"/>
          </a:xfrm>
          <a:custGeom>
            <a:avLst/>
            <a:gdLst>
              <a:gd name="T0" fmla="*/ 0 w 3000"/>
              <a:gd name="T1" fmla="*/ 0 h 595"/>
              <a:gd name="T2" fmla="*/ 1668 w 3000"/>
              <a:gd name="T3" fmla="*/ 564 h 595"/>
              <a:gd name="T4" fmla="*/ 3000 w 3000"/>
              <a:gd name="T5" fmla="*/ 186 h 595"/>
              <a:gd name="T6" fmla="*/ 3000 w 3000"/>
              <a:gd name="T7" fmla="*/ 6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9FA6"/>
              </a:gs>
              <a:gs pos="79999">
                <a:srgbClr val="0089BE"/>
              </a:gs>
              <a:gs pos="100000">
                <a:srgbClr val="0089BE"/>
              </a:gs>
            </a:gsLst>
            <a:lin ang="5400000" scaled="1"/>
          </a:gradFill>
          <a:ln w="9525" cap="flat" cmpd="sng">
            <a:noFill/>
            <a:bevel/>
            <a:headEnd/>
            <a:tailEnd/>
          </a:ln>
        </p:spPr>
        <p:txBody>
          <a:bodyPr/>
          <a:lstStyle/>
          <a:p>
            <a:pPr>
              <a:defRPr/>
            </a:pPr>
            <a:endParaRPr lang="en-US">
              <a:latin typeface="Constantia" pitchFamily="18" charset="0"/>
              <a:ea typeface="Constantia" pitchFamily="18" charset="0"/>
              <a:cs typeface="Constantia" pitchFamily="18" charset="0"/>
              <a:sym typeface="Constantia" pitchFamily="18" charset="0"/>
            </a:endParaRPr>
          </a:p>
        </p:txBody>
      </p:sp>
      <p:sp>
        <p:nvSpPr>
          <p:cNvPr id="2052" name="Title Placeholder 8"/>
          <p:cNvSpPr>
            <a:spLocks noGrp="1" noChangeArrowheads="1"/>
          </p:cNvSpPr>
          <p:nvPr>
            <p:ph type="title" idx="4294967295"/>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zh-CN" smtClean="0">
                <a:sym typeface="Arial" pitchFamily="34" charset="0"/>
              </a:rPr>
              <a:t>Click to edit Master title style</a:t>
            </a:r>
          </a:p>
        </p:txBody>
      </p:sp>
      <p:sp>
        <p:nvSpPr>
          <p:cNvPr id="2053" name="Text Placeholder 29"/>
          <p:cNvSpPr>
            <a:spLocks noGrp="1" noChangeArrowheads="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Times New Roman" pitchFamily="18" charset="0"/>
              </a:rPr>
              <a:t>Click to edit Master text styles</a:t>
            </a:r>
          </a:p>
          <a:p>
            <a:pPr lvl="1"/>
            <a:r>
              <a:rPr lang="en-US" altLang="zh-CN" smtClean="0">
                <a:sym typeface="Times New Roman" pitchFamily="18" charset="0"/>
              </a:rPr>
              <a:t>Second level</a:t>
            </a:r>
          </a:p>
          <a:p>
            <a:pPr lvl="2"/>
            <a:r>
              <a:rPr lang="en-US" altLang="zh-CN" smtClean="0">
                <a:sym typeface="Times New Roman" pitchFamily="18" charset="0"/>
              </a:rPr>
              <a:t>Third level</a:t>
            </a:r>
          </a:p>
          <a:p>
            <a:pPr lvl="3"/>
            <a:r>
              <a:rPr lang="en-US" altLang="zh-CN" smtClean="0">
                <a:sym typeface="Times New Roman" pitchFamily="18" charset="0"/>
              </a:rPr>
              <a:t>Fourth level</a:t>
            </a:r>
          </a:p>
          <a:p>
            <a:pPr lvl="4"/>
            <a:r>
              <a:rPr lang="en-US" altLang="zh-CN" smtClean="0">
                <a:sym typeface="Times New Roman" pitchFamily="18" charset="0"/>
              </a:rPr>
              <a:t>Fifth level</a:t>
            </a:r>
          </a:p>
        </p:txBody>
      </p:sp>
      <p:sp>
        <p:nvSpPr>
          <p:cNvPr id="1030" name="Date Placeholder 9"/>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sz="1200" smtClean="0">
                <a:solidFill>
                  <a:srgbClr val="035C75"/>
                </a:solidFill>
              </a:defRPr>
            </a:lvl1pPr>
          </a:lstStyle>
          <a:p>
            <a:pPr>
              <a:defRPr/>
            </a:pPr>
            <a:fld id="{F08F0055-EA16-4AF3-AE29-76C3ACC1C6B2}" type="datetime1">
              <a:rPr lang="en-US" altLang="zh-CN"/>
              <a:pPr>
                <a:defRPr/>
              </a:pPr>
              <a:t>2/13/2017</a:t>
            </a:fld>
            <a:endParaRPr lang="en-US" altLang="zh-CN"/>
          </a:p>
        </p:txBody>
      </p:sp>
      <p:sp>
        <p:nvSpPr>
          <p:cNvPr id="1031" name="Footer Placeholder 21"/>
          <p:cNvSpPr>
            <a:spLocks noGrp="1" noChangeArrowheads="1"/>
          </p:cNvSpPr>
          <p:nvPr>
            <p:ph type="ftr" sz="quarter" idx="3"/>
          </p:nvPr>
        </p:nvSpPr>
        <p:spPr bwMode="auto">
          <a:xfrm>
            <a:off x="2667000" y="6356350"/>
            <a:ext cx="33528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sz="1200" smtClean="0">
                <a:solidFill>
                  <a:srgbClr val="035C75"/>
                </a:solidFill>
              </a:defRPr>
            </a:lvl1pPr>
          </a:lstStyle>
          <a:p>
            <a:pPr>
              <a:defRPr/>
            </a:pPr>
            <a:endParaRPr lang="en-US"/>
          </a:p>
        </p:txBody>
      </p:sp>
      <p:sp>
        <p:nvSpPr>
          <p:cNvPr id="1032" name="Slide Number Placeholder 17"/>
          <p:cNvSpPr>
            <a:spLocks noGrp="1" noChangeArrowheads="1"/>
          </p:cNvSpPr>
          <p:nvPr>
            <p:ph type="sldNum" sz="quarter" idx="4"/>
          </p:nvPr>
        </p:nvSpPr>
        <p:spPr bwMode="auto">
          <a:xfrm>
            <a:off x="7924800" y="6356350"/>
            <a:ext cx="7620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1200" smtClean="0">
                <a:solidFill>
                  <a:srgbClr val="035C75"/>
                </a:solidFill>
              </a:defRPr>
            </a:lvl1pPr>
          </a:lstStyle>
          <a:p>
            <a:pPr>
              <a:defRPr/>
            </a:pPr>
            <a:fld id="{9BA003A3-3DB8-47F9-BF5D-02148D0ACADD}" type="slidenum">
              <a:rPr lang="en-US" altLang="zh-CN"/>
              <a:pPr>
                <a:defRPr/>
              </a:pPr>
              <a:t>‹#›</a:t>
            </a:fld>
            <a:endParaRPr lang="en-US" altLang="zh-CN"/>
          </a:p>
        </p:txBody>
      </p:sp>
      <p:grpSp>
        <p:nvGrpSpPr>
          <p:cNvPr id="2057" name="Group 9"/>
          <p:cNvGrpSpPr>
            <a:grpSpLocks/>
          </p:cNvGrpSpPr>
          <p:nvPr/>
        </p:nvGrpSpPr>
        <p:grpSpPr bwMode="auto">
          <a:xfrm>
            <a:off x="-17463" y="203200"/>
            <a:ext cx="9180513" cy="647700"/>
            <a:chOff x="0" y="0"/>
            <a:chExt cx="9180548" cy="649224"/>
          </a:xfrm>
        </p:grpSpPr>
        <p:sp>
          <p:nvSpPr>
            <p:cNvPr id="1034" name="Freeform 11"/>
            <p:cNvSpPr>
              <a:spLocks/>
            </p:cNvSpPr>
            <p:nvPr/>
          </p:nvSpPr>
          <p:spPr bwMode="auto">
            <a:xfrm rot="21435692">
              <a:off x="0" y="0"/>
              <a:ext cx="9163086" cy="649224"/>
            </a:xfrm>
            <a:custGeom>
              <a:avLst/>
              <a:gdLst>
                <a:gd name="T0" fmla="*/ 0 w 5772"/>
                <a:gd name="T1" fmla="*/ 966 h 1055"/>
                <a:gd name="T2" fmla="*/ 1608 w 5772"/>
                <a:gd name="T3" fmla="*/ 282 h 1055"/>
                <a:gd name="T4" fmla="*/ 4110 w 5772"/>
                <a:gd name="T5" fmla="*/ 1008 h 1055"/>
                <a:gd name="T6" fmla="*/ 5772 w 5772"/>
                <a:gd name="T7" fmla="*/ 0 h 1055"/>
                <a:gd name="T8" fmla="*/ 0 60000 65536"/>
                <a:gd name="T9" fmla="*/ 0 60000 65536"/>
                <a:gd name="T10" fmla="*/ 0 60000 65536"/>
                <a:gd name="T11" fmla="*/ 0 60000 65536"/>
                <a:gd name="T12" fmla="*/ 0 w 5772"/>
                <a:gd name="T13" fmla="*/ 0 h 1055"/>
                <a:gd name="T14" fmla="*/ 5772 w 5772"/>
                <a:gd name="T15" fmla="*/ 1055 h 1055"/>
              </a:gdLst>
              <a:ahLst/>
              <a:cxnLst>
                <a:cxn ang="T8">
                  <a:pos x="T0" y="T1"/>
                </a:cxn>
                <a:cxn ang="T9">
                  <a:pos x="T2" y="T3"/>
                </a:cxn>
                <a:cxn ang="T10">
                  <a:pos x="T4" y="T5"/>
                </a:cxn>
                <a:cxn ang="T11">
                  <a:pos x="T6" y="T7"/>
                </a:cxn>
              </a:cxnLst>
              <a:rect l="T12" t="T13" r="T14" b="T15"/>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solidFill>
                <a:srgbClr val="000000"/>
              </a:solidFill>
              <a:bevel/>
              <a:headEnd/>
              <a:tailEnd/>
            </a:ln>
          </p:spPr>
          <p:txBody>
            <a:bodyPr/>
            <a:lstStyle/>
            <a:p>
              <a:pPr>
                <a:defRPr/>
              </a:pPr>
              <a:endParaRPr lang="en-US">
                <a:solidFill>
                  <a:srgbClr val="000000"/>
                </a:solidFill>
                <a:latin typeface="Constantia" pitchFamily="18" charset="0"/>
                <a:ea typeface="Constantia" pitchFamily="18" charset="0"/>
                <a:cs typeface="Constantia" pitchFamily="18" charset="0"/>
                <a:sym typeface="Constantia" pitchFamily="18" charset="0"/>
              </a:endParaRPr>
            </a:p>
          </p:txBody>
        </p:sp>
        <p:sp>
          <p:nvSpPr>
            <p:cNvPr id="1035" name="Freeform 12"/>
            <p:cNvSpPr>
              <a:spLocks/>
            </p:cNvSpPr>
            <p:nvPr/>
          </p:nvSpPr>
          <p:spPr bwMode="auto">
            <a:xfrm rot="21435692">
              <a:off x="4763" y="73197"/>
              <a:ext cx="9175785" cy="529882"/>
            </a:xfrm>
            <a:custGeom>
              <a:avLst/>
              <a:gdLst>
                <a:gd name="T0" fmla="*/ 0 w 5766"/>
                <a:gd name="T1" fmla="*/ 732 h 854"/>
                <a:gd name="T2" fmla="*/ 1638 w 5766"/>
                <a:gd name="T3" fmla="*/ 228 h 854"/>
                <a:gd name="T4" fmla="*/ 4122 w 5766"/>
                <a:gd name="T5" fmla="*/ 816 h 854"/>
                <a:gd name="T6" fmla="*/ 5766 w 5766"/>
                <a:gd name="T7" fmla="*/ 0 h 854"/>
                <a:gd name="T8" fmla="*/ 0 60000 65536"/>
                <a:gd name="T9" fmla="*/ 0 60000 65536"/>
                <a:gd name="T10" fmla="*/ 0 60000 65536"/>
                <a:gd name="T11" fmla="*/ 0 60000 65536"/>
                <a:gd name="T12" fmla="*/ 0 w 5766"/>
                <a:gd name="T13" fmla="*/ 0 h 854"/>
                <a:gd name="T14" fmla="*/ 5766 w 5766"/>
                <a:gd name="T15" fmla="*/ 854 h 854"/>
              </a:gdLst>
              <a:ahLst/>
              <a:cxnLst>
                <a:cxn ang="T8">
                  <a:pos x="T0" y="T1"/>
                </a:cxn>
                <a:cxn ang="T9">
                  <a:pos x="T2" y="T3"/>
                </a:cxn>
                <a:cxn ang="T10">
                  <a:pos x="T4" y="T5"/>
                </a:cxn>
                <a:cxn ang="T11">
                  <a:pos x="T6" y="T7"/>
                </a:cxn>
              </a:cxnLst>
              <a:rect l="T12" t="T13" r="T14" b="T15"/>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rgbClr val="000000"/>
              </a:solidFill>
              <a:bevel/>
              <a:headEnd/>
              <a:tailEnd/>
            </a:ln>
          </p:spPr>
          <p:txBody>
            <a:bodyPr/>
            <a:lstStyle/>
            <a:p>
              <a:pPr>
                <a:defRPr/>
              </a:pPr>
              <a:endParaRPr lang="en-US">
                <a:solidFill>
                  <a:srgbClr val="000000"/>
                </a:solidFill>
                <a:latin typeface="Constantia" pitchFamily="18" charset="0"/>
                <a:ea typeface="Constantia" pitchFamily="18" charset="0"/>
                <a:cs typeface="Constantia" pitchFamily="18" charset="0"/>
                <a:sym typeface="Constantia" pitchFamily="18" charset="0"/>
              </a:endParaRPr>
            </a:p>
          </p:txBody>
        </p:sp>
      </p:gr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iming>
    <p:tnLst>
      <p:par>
        <p:cTn id="1" dur="indefinite" restart="never" nodeType="tmRoot"/>
      </p:par>
    </p:tnLst>
  </p:timing>
  <p:hf sldNum="0" hdr="0" ftr="0"/>
  <p:txStyles>
    <p:titleStyle>
      <a:lvl1pPr algn="l" rtl="0" eaLnBrk="0" fontAlgn="base" hangingPunct="0">
        <a:spcBef>
          <a:spcPct val="0"/>
        </a:spcBef>
        <a:spcAft>
          <a:spcPct val="0"/>
        </a:spcAft>
        <a:defRPr sz="5000">
          <a:solidFill>
            <a:schemeClr val="tx2"/>
          </a:solidFill>
          <a:latin typeface="+mj-lt"/>
          <a:ea typeface="+mj-ea"/>
          <a:cs typeface="+mj-cs"/>
          <a:sym typeface="Arial" pitchFamily="34" charset="0"/>
        </a:defRPr>
      </a:lvl1pPr>
      <a:lvl2pPr algn="l" rtl="0" eaLnBrk="0" fontAlgn="base" hangingPunct="0">
        <a:spcBef>
          <a:spcPct val="0"/>
        </a:spcBef>
        <a:spcAft>
          <a:spcPct val="0"/>
        </a:spcAft>
        <a:defRPr sz="5000">
          <a:solidFill>
            <a:schemeClr val="tx2"/>
          </a:solidFill>
          <a:latin typeface="Calibri" pitchFamily="34" charset="0"/>
          <a:ea typeface="隶书" charset="0"/>
          <a:cs typeface="隶书" charset="0"/>
          <a:sym typeface="Arial" pitchFamily="34" charset="0"/>
        </a:defRPr>
      </a:lvl2pPr>
      <a:lvl3pPr algn="l" rtl="0" eaLnBrk="0" fontAlgn="base" hangingPunct="0">
        <a:spcBef>
          <a:spcPct val="0"/>
        </a:spcBef>
        <a:spcAft>
          <a:spcPct val="0"/>
        </a:spcAft>
        <a:defRPr sz="5000">
          <a:solidFill>
            <a:schemeClr val="tx2"/>
          </a:solidFill>
          <a:latin typeface="Calibri" pitchFamily="34" charset="0"/>
          <a:ea typeface="隶书" charset="0"/>
          <a:cs typeface="隶书" charset="0"/>
          <a:sym typeface="Arial" pitchFamily="34" charset="0"/>
        </a:defRPr>
      </a:lvl3pPr>
      <a:lvl4pPr algn="l" rtl="0" eaLnBrk="0" fontAlgn="base" hangingPunct="0">
        <a:spcBef>
          <a:spcPct val="0"/>
        </a:spcBef>
        <a:spcAft>
          <a:spcPct val="0"/>
        </a:spcAft>
        <a:defRPr sz="5000">
          <a:solidFill>
            <a:schemeClr val="tx2"/>
          </a:solidFill>
          <a:latin typeface="Calibri" pitchFamily="34" charset="0"/>
          <a:ea typeface="隶书" charset="0"/>
          <a:cs typeface="隶书" charset="0"/>
          <a:sym typeface="Arial" pitchFamily="34" charset="0"/>
        </a:defRPr>
      </a:lvl4pPr>
      <a:lvl5pPr algn="l" rtl="0" eaLnBrk="0" fontAlgn="base" hangingPunct="0">
        <a:spcBef>
          <a:spcPct val="0"/>
        </a:spcBef>
        <a:spcAft>
          <a:spcPct val="0"/>
        </a:spcAft>
        <a:defRPr sz="5000">
          <a:solidFill>
            <a:schemeClr val="tx2"/>
          </a:solidFill>
          <a:latin typeface="Calibri" pitchFamily="34" charset="0"/>
          <a:ea typeface="隶书" charset="0"/>
          <a:cs typeface="隶书" charset="0"/>
          <a:sym typeface="Arial" pitchFamily="34" charset="0"/>
        </a:defRPr>
      </a:lvl5pPr>
      <a:lvl6pPr marL="457200" algn="l" rtl="0" fontAlgn="base">
        <a:spcBef>
          <a:spcPct val="0"/>
        </a:spcBef>
        <a:spcAft>
          <a:spcPct val="0"/>
        </a:spcAft>
        <a:defRPr sz="5000">
          <a:solidFill>
            <a:schemeClr val="tx2"/>
          </a:solidFill>
          <a:latin typeface="Calibri" pitchFamily="34" charset="0"/>
          <a:ea typeface="隶书" charset="0"/>
          <a:cs typeface="隶书" charset="0"/>
          <a:sym typeface="Arial" pitchFamily="34" charset="0"/>
        </a:defRPr>
      </a:lvl6pPr>
      <a:lvl7pPr marL="914400" algn="l" rtl="0" fontAlgn="base">
        <a:spcBef>
          <a:spcPct val="0"/>
        </a:spcBef>
        <a:spcAft>
          <a:spcPct val="0"/>
        </a:spcAft>
        <a:defRPr sz="5000">
          <a:solidFill>
            <a:schemeClr val="tx2"/>
          </a:solidFill>
          <a:latin typeface="Calibri" pitchFamily="34" charset="0"/>
          <a:ea typeface="隶书" charset="0"/>
          <a:cs typeface="隶书" charset="0"/>
          <a:sym typeface="Arial" pitchFamily="34" charset="0"/>
        </a:defRPr>
      </a:lvl7pPr>
      <a:lvl8pPr marL="1371600" algn="l" rtl="0" fontAlgn="base">
        <a:spcBef>
          <a:spcPct val="0"/>
        </a:spcBef>
        <a:spcAft>
          <a:spcPct val="0"/>
        </a:spcAft>
        <a:defRPr sz="5000">
          <a:solidFill>
            <a:schemeClr val="tx2"/>
          </a:solidFill>
          <a:latin typeface="Calibri" pitchFamily="34" charset="0"/>
          <a:ea typeface="隶书" charset="0"/>
          <a:cs typeface="隶书" charset="0"/>
          <a:sym typeface="Arial" pitchFamily="34" charset="0"/>
        </a:defRPr>
      </a:lvl8pPr>
      <a:lvl9pPr marL="1828800" algn="l" rtl="0" fontAlgn="base">
        <a:spcBef>
          <a:spcPct val="0"/>
        </a:spcBef>
        <a:spcAft>
          <a:spcPct val="0"/>
        </a:spcAft>
        <a:defRPr sz="5000">
          <a:solidFill>
            <a:schemeClr val="tx2"/>
          </a:solidFill>
          <a:latin typeface="Calibri" pitchFamily="34" charset="0"/>
          <a:ea typeface="隶书" charset="0"/>
          <a:cs typeface="隶书" charset="0"/>
          <a:sym typeface="Arial" pitchFamily="34" charset="0"/>
        </a:defRPr>
      </a:lvl9pPr>
    </p:titleStyle>
    <p:bodyStyle>
      <a:lvl1pPr marL="274638" indent="-274638" algn="l" defTabSz="0"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sym typeface="Times New Roman" pitchFamily="18" charset="0"/>
        </a:defRPr>
      </a:lvl1pPr>
      <a:lvl2pPr marL="639763" indent="-246063" algn="l" defTabSz="0"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sym typeface="Times New Roman" pitchFamily="18" charset="0"/>
        </a:defRPr>
      </a:lvl2pPr>
      <a:lvl3pPr marL="914400" indent="-246063" algn="l" defTabSz="0"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sym typeface="Times New Roman" pitchFamily="18" charset="0"/>
        </a:defRPr>
      </a:lvl3pPr>
      <a:lvl4pPr marL="1189038" indent="-209550" algn="l" defTabSz="0"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sym typeface="Times New Roman" pitchFamily="18" charset="0"/>
        </a:defRPr>
      </a:lvl4pPr>
      <a:lvl5pPr marL="14636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Times New Roman" pitchFamily="18" charset="0"/>
        </a:defRPr>
      </a:lvl5pPr>
      <a:lvl6pPr marL="1920875" indent="-209550" algn="l" defTabSz="0"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Times New Roman" pitchFamily="18" charset="0"/>
        </a:defRPr>
      </a:lvl6pPr>
      <a:lvl7pPr marL="2378075" indent="-209550" algn="l" defTabSz="0"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Times New Roman" pitchFamily="18" charset="0"/>
        </a:defRPr>
      </a:lvl7pPr>
      <a:lvl8pPr marL="2835275" indent="-209550" algn="l" defTabSz="0"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Times New Roman" pitchFamily="18" charset="0"/>
        </a:defRPr>
      </a:lvl8pPr>
      <a:lvl9pPr marL="3292475" indent="-209550" algn="l" defTabSz="0"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i.wikipedia.org/wiki/T%E1%BA%ADp_tin:HoChiMinhTrail003.jpg" TargetMode="External"/><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693319"/>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MÔN: LỊCH SỬ LỚP 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Tiết</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25</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Tuần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25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TÊN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BÀI</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a:t>
            </a:r>
          </a:p>
          <a:p>
            <a:pPr algn="ctr" fontAlgn="auto">
              <a:lnSpc>
                <a:spcPct val="150000"/>
              </a:lnSpc>
              <a:spcBef>
                <a:spcPts val="0"/>
              </a:spcBef>
              <a:spcAft>
                <a:spcPts val="0"/>
              </a:spcAft>
              <a:defRPr/>
            </a:pPr>
            <a:r>
              <a:rPr lang="en-US" sz="28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28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rPr>
              <a:t>SẤM SÉT ĐÊM GIAO THỪA</a:t>
            </a:r>
            <a:endParaRPr lang="en-US" sz="28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endParaRPr>
          </a:p>
          <a:p>
            <a:pPr lvl="2" algn="ctr"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GV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t</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hực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hiện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Nguyễn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Ngọc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Ánh</a:t>
            </a:r>
            <a:endPar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44463" y="5105400"/>
            <a:ext cx="4114800" cy="1477963"/>
          </a:xfrm>
          <a:prstGeom prst="rect">
            <a:avLst/>
          </a:prstGeom>
          <a:noFill/>
          <a:ln w="28575">
            <a:noFill/>
            <a:miter lim="800000"/>
            <a:headEnd/>
            <a:tailEnd/>
          </a:ln>
        </p:spPr>
        <p:txBody>
          <a:bodyPr anchor="ctr">
            <a:spAutoFit/>
          </a:bodyPr>
          <a:lstStyle/>
          <a:p>
            <a:pPr eaLnBrk="0" hangingPunct="0"/>
            <a:r>
              <a:rPr lang="en-US" sz="2400">
                <a:latin typeface="Times New Roman" pitchFamily="18" charset="0"/>
                <a:sym typeface="Constantia" pitchFamily="18" charset="0"/>
              </a:rPr>
              <a:t>    Bộ đội Tiểu đoàn 502 miền Đông Nam Bộ hứa quyết tâm hoàn thành nhiệm vụ.</a:t>
            </a:r>
            <a:endParaRPr lang="en-US" altLang="en-US" sz="2400">
              <a:latin typeface="Times New Roman" pitchFamily="18" charset="0"/>
              <a:sym typeface="Constantia" pitchFamily="18" charset="0"/>
            </a:endParaRPr>
          </a:p>
          <a:p>
            <a:pPr eaLnBrk="0" hangingPunct="0"/>
            <a:endParaRPr lang="en-US" altLang="en-US">
              <a:latin typeface="Times New Roman" pitchFamily="18" charset="0"/>
              <a:sym typeface="Constantia" pitchFamily="18" charset="0"/>
            </a:endParaRPr>
          </a:p>
        </p:txBody>
      </p:sp>
      <p:pic>
        <p:nvPicPr>
          <p:cNvPr id="23555" name="Picture 3"/>
          <p:cNvPicPr>
            <a:picLocks noChangeAspect="1" noChangeArrowheads="1"/>
          </p:cNvPicPr>
          <p:nvPr/>
        </p:nvPicPr>
        <p:blipFill>
          <a:blip r:embed="rId2"/>
          <a:srcRect/>
          <a:stretch>
            <a:fillRect/>
          </a:stretch>
        </p:blipFill>
        <p:spPr bwMode="auto">
          <a:xfrm>
            <a:off x="144463" y="381000"/>
            <a:ext cx="4356100" cy="4343400"/>
          </a:xfrm>
          <a:prstGeom prst="rect">
            <a:avLst/>
          </a:prstGeom>
          <a:noFill/>
          <a:ln w="28575">
            <a:solidFill>
              <a:srgbClr val="FF0000"/>
            </a:solidFill>
            <a:miter lim="800000"/>
            <a:headEnd/>
            <a:tailEnd/>
          </a:ln>
        </p:spPr>
      </p:pic>
      <p:pic>
        <p:nvPicPr>
          <p:cNvPr id="23556" name="Picture 3" descr="http://upload.wikimedia.org/wikipedia/commons/thumb/d/d8/HoChiMinhTrail003.jpg/200px-HoChiMinhTrail003.jpg">
            <a:hlinkClick r:id="rId3"/>
          </p:cNvPr>
          <p:cNvPicPr>
            <a:picLocks noChangeAspect="1" noChangeArrowheads="1"/>
          </p:cNvPicPr>
          <p:nvPr/>
        </p:nvPicPr>
        <p:blipFill>
          <a:blip r:embed="rId4"/>
          <a:srcRect/>
          <a:stretch>
            <a:fillRect/>
          </a:stretch>
        </p:blipFill>
        <p:spPr bwMode="auto">
          <a:xfrm>
            <a:off x="4643438" y="381000"/>
            <a:ext cx="4249737" cy="4343400"/>
          </a:xfrm>
          <a:prstGeom prst="rect">
            <a:avLst/>
          </a:prstGeom>
          <a:noFill/>
          <a:ln w="28575">
            <a:solidFill>
              <a:srgbClr val="FF0000"/>
            </a:solidFill>
            <a:bevel/>
            <a:headEnd/>
            <a:tailEnd/>
          </a:ln>
        </p:spPr>
      </p:pic>
      <p:sp>
        <p:nvSpPr>
          <p:cNvPr id="23557" name="TextBox 6"/>
          <p:cNvSpPr>
            <a:spLocks noChangeArrowheads="1"/>
          </p:cNvSpPr>
          <p:nvPr/>
        </p:nvSpPr>
        <p:spPr bwMode="auto">
          <a:xfrm>
            <a:off x="4787900" y="5143500"/>
            <a:ext cx="3889375" cy="1200150"/>
          </a:xfrm>
          <a:prstGeom prst="rect">
            <a:avLst/>
          </a:prstGeom>
          <a:noFill/>
          <a:ln w="9525">
            <a:noFill/>
            <a:miter lim="800000"/>
            <a:headEnd/>
            <a:tailEnd/>
          </a:ln>
        </p:spPr>
        <p:txBody>
          <a:bodyPr>
            <a:spAutoFit/>
          </a:bodyPr>
          <a:lstStyle/>
          <a:p>
            <a:r>
              <a:rPr lang="en-US" altLang="zh-CN" sz="2400">
                <a:solidFill>
                  <a:srgbClr val="252525"/>
                </a:solidFill>
                <a:sym typeface="Arial" pitchFamily="34" charset="0"/>
              </a:rPr>
              <a:t>    Công binh xưởng của quân Giải phóng</a:t>
            </a:r>
            <a:endParaRPr lang="en-US" altLang="zh-CN" sz="2400">
              <a:solidFill>
                <a:srgbClr val="0B0080"/>
              </a:solidFill>
              <a:sym typeface="Arial" pitchFamily="34" charset="0"/>
            </a:endParaRPr>
          </a:p>
          <a:p>
            <a:endParaRPr lang="en-US" altLang="zh-CN" sz="2400">
              <a:solidFill>
                <a:srgbClr val="000000"/>
              </a:solidFill>
              <a:latin typeface="Constantia" pitchFamily="18" charset="0"/>
              <a:cs typeface="Times New Roman" pitchFamily="18" charset="0"/>
              <a:sym typeface="Times New Roman" pitchFamily="18" charset="0"/>
            </a:endParaRPr>
          </a:p>
        </p:txBody>
      </p:sp>
    </p:spTree>
  </p:cSld>
  <p:clrMapOvr>
    <a:masterClrMapping/>
  </p:clrMapOvr>
  <p:transition spd="slow">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http://ictdanang.vn/images/stories/Co%20gai%20Sai%20Gon%20di%20tai%20dan.jpg"/>
          <p:cNvPicPr>
            <a:picLocks noChangeAspect="1" noChangeArrowheads="1"/>
          </p:cNvPicPr>
          <p:nvPr/>
        </p:nvPicPr>
        <p:blipFill>
          <a:blip r:embed="rId2"/>
          <a:srcRect/>
          <a:stretch>
            <a:fillRect/>
          </a:stretch>
        </p:blipFill>
        <p:spPr bwMode="auto">
          <a:xfrm>
            <a:off x="107950" y="692150"/>
            <a:ext cx="4525963" cy="4032250"/>
          </a:xfrm>
          <a:prstGeom prst="rect">
            <a:avLst/>
          </a:prstGeom>
          <a:noFill/>
          <a:ln w="28575">
            <a:solidFill>
              <a:srgbClr val="FF0000"/>
            </a:solidFill>
            <a:bevel/>
            <a:headEnd/>
            <a:tailEnd/>
          </a:ln>
        </p:spPr>
      </p:pic>
      <p:sp>
        <p:nvSpPr>
          <p:cNvPr id="24579" name="TextBox 2"/>
          <p:cNvSpPr>
            <a:spLocks noChangeArrowheads="1"/>
          </p:cNvSpPr>
          <p:nvPr/>
        </p:nvSpPr>
        <p:spPr bwMode="auto">
          <a:xfrm>
            <a:off x="107950" y="5157788"/>
            <a:ext cx="4391025" cy="1200150"/>
          </a:xfrm>
          <a:prstGeom prst="rect">
            <a:avLst/>
          </a:prstGeom>
          <a:noFill/>
          <a:ln w="9525">
            <a:noFill/>
            <a:miter lim="800000"/>
            <a:headEnd/>
            <a:tailEnd/>
          </a:ln>
        </p:spPr>
        <p:txBody>
          <a:bodyPr>
            <a:spAutoFit/>
          </a:bodyPr>
          <a:lstStyle/>
          <a:p>
            <a:r>
              <a:rPr lang="en-US" altLang="zh-CN" sz="2400" b="1">
                <a:solidFill>
                  <a:srgbClr val="000000"/>
                </a:solidFill>
                <a:latin typeface="Constantia" pitchFamily="18" charset="0"/>
                <a:cs typeface="Times New Roman" pitchFamily="18" charset="0"/>
                <a:sym typeface="Times New Roman" pitchFamily="18" charset="0"/>
              </a:rPr>
              <a:t>   Nữ Thanh niên xung phong vận chuyển vũ khí vào nội đô, chuẩn bị cho chiến dịch..</a:t>
            </a:r>
            <a:endParaRPr lang="en-US" altLang="zh-CN" sz="2400">
              <a:solidFill>
                <a:srgbClr val="000000"/>
              </a:solidFill>
              <a:latin typeface="Constantia" pitchFamily="18" charset="0"/>
              <a:cs typeface="Times New Roman" pitchFamily="18" charset="0"/>
              <a:sym typeface="Times New Roman" pitchFamily="18" charset="0"/>
            </a:endParaRPr>
          </a:p>
        </p:txBody>
      </p:sp>
      <p:pic>
        <p:nvPicPr>
          <p:cNvPr id="24580" name="Picture 4"/>
          <p:cNvPicPr>
            <a:picLocks noChangeAspect="1" noChangeArrowheads="1"/>
          </p:cNvPicPr>
          <p:nvPr/>
        </p:nvPicPr>
        <p:blipFill>
          <a:blip r:embed="rId3"/>
          <a:srcRect/>
          <a:stretch>
            <a:fillRect/>
          </a:stretch>
        </p:blipFill>
        <p:spPr bwMode="auto">
          <a:xfrm>
            <a:off x="4787900" y="692150"/>
            <a:ext cx="4248150" cy="4032250"/>
          </a:xfrm>
          <a:prstGeom prst="rect">
            <a:avLst/>
          </a:prstGeom>
          <a:noFill/>
          <a:ln w="28575">
            <a:solidFill>
              <a:srgbClr val="FF0000"/>
            </a:solidFill>
            <a:miter lim="800000"/>
            <a:headEnd/>
            <a:tailEnd/>
          </a:ln>
        </p:spPr>
      </p:pic>
      <p:sp>
        <p:nvSpPr>
          <p:cNvPr id="24581" name="Rectangle 5"/>
          <p:cNvSpPr>
            <a:spLocks noChangeArrowheads="1"/>
          </p:cNvSpPr>
          <p:nvPr/>
        </p:nvSpPr>
        <p:spPr bwMode="auto">
          <a:xfrm>
            <a:off x="4670425" y="5084763"/>
            <a:ext cx="4362450" cy="1570037"/>
          </a:xfrm>
          <a:prstGeom prst="rect">
            <a:avLst/>
          </a:prstGeom>
          <a:noFill/>
          <a:ln w="28575">
            <a:noFill/>
            <a:miter lim="800000"/>
            <a:headEnd/>
            <a:tailEnd/>
          </a:ln>
        </p:spPr>
        <p:txBody>
          <a:bodyPr anchor="ctr">
            <a:spAutoFit/>
          </a:bodyPr>
          <a:lstStyle/>
          <a:p>
            <a:pPr eaLnBrk="0" hangingPunct="0"/>
            <a:r>
              <a:rPr lang="en-US" sz="2400">
                <a:latin typeface="Times New Roman" pitchFamily="18" charset="0"/>
                <a:sym typeface="Arial" pitchFamily="34" charset="0"/>
              </a:rPr>
              <a:t>Đại đội 6 thuộc Đoàn 86 vận chuyển gạo trên sông Đồng Nai, chuẩn bị cho cuộc tổng Tiến công và nổi dậy xuân Mậu Thân 1968</a:t>
            </a:r>
            <a:r>
              <a:rPr lang="en-US" sz="2000">
                <a:latin typeface="Times New Roman" pitchFamily="18" charset="0"/>
                <a:sym typeface="Arial" pitchFamily="34" charset="0"/>
              </a:rPr>
              <a:t>.</a:t>
            </a:r>
            <a:endParaRPr lang="en-US" altLang="en-US"/>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2"/>
          <a:srcRect/>
          <a:stretch>
            <a:fillRect/>
          </a:stretch>
        </p:blipFill>
        <p:spPr bwMode="auto">
          <a:xfrm>
            <a:off x="4572000" y="549275"/>
            <a:ext cx="4464050" cy="3600450"/>
          </a:xfrm>
          <a:prstGeom prst="rect">
            <a:avLst/>
          </a:prstGeom>
          <a:noFill/>
          <a:ln w="28575">
            <a:solidFill>
              <a:srgbClr val="FF0000"/>
            </a:solidFill>
            <a:miter lim="800000"/>
            <a:headEnd/>
            <a:tailEnd/>
          </a:ln>
        </p:spPr>
      </p:pic>
      <p:sp>
        <p:nvSpPr>
          <p:cNvPr id="25603" name="Rectangle 2"/>
          <p:cNvSpPr>
            <a:spLocks noChangeArrowheads="1"/>
          </p:cNvSpPr>
          <p:nvPr/>
        </p:nvSpPr>
        <p:spPr bwMode="auto">
          <a:xfrm>
            <a:off x="4938713" y="4643438"/>
            <a:ext cx="3433762" cy="461962"/>
          </a:xfrm>
          <a:prstGeom prst="rect">
            <a:avLst/>
          </a:prstGeom>
          <a:noFill/>
          <a:ln w="9525">
            <a:noFill/>
            <a:miter lim="800000"/>
            <a:headEnd/>
            <a:tailEnd/>
          </a:ln>
        </p:spPr>
        <p:txBody>
          <a:bodyPr anchor="ctr">
            <a:spAutoFit/>
          </a:bodyPr>
          <a:lstStyle/>
          <a:p>
            <a:pPr eaLnBrk="0" hangingPunct="0"/>
            <a:r>
              <a:rPr lang="en-US" sz="2400">
                <a:latin typeface="Times New Roman" pitchFamily="18" charset="0"/>
                <a:sym typeface="Times New Roman" pitchFamily="18" charset="0"/>
              </a:rPr>
              <a:t>Một tổ may cờ ở Gia Định</a:t>
            </a:r>
            <a:endParaRPr lang="en-US" sz="2400">
              <a:latin typeface="Times New Roman" pitchFamily="18" charset="0"/>
              <a:sym typeface="Constantia" pitchFamily="18" charset="0"/>
            </a:endParaRPr>
          </a:p>
        </p:txBody>
      </p:sp>
      <p:pic>
        <p:nvPicPr>
          <p:cNvPr id="25604" name="Picture 3" descr="van chuyen luong thuc va vu khi"/>
          <p:cNvPicPr>
            <a:picLocks noChangeAspect="1" noChangeArrowheads="1"/>
          </p:cNvPicPr>
          <p:nvPr/>
        </p:nvPicPr>
        <p:blipFill>
          <a:blip r:embed="rId3"/>
          <a:srcRect/>
          <a:stretch>
            <a:fillRect/>
          </a:stretch>
        </p:blipFill>
        <p:spPr bwMode="auto">
          <a:xfrm>
            <a:off x="133350" y="549275"/>
            <a:ext cx="4284663" cy="3600450"/>
          </a:xfrm>
          <a:prstGeom prst="rect">
            <a:avLst/>
          </a:prstGeom>
          <a:noFill/>
          <a:ln w="28575">
            <a:solidFill>
              <a:srgbClr val="FF0000"/>
            </a:solidFill>
            <a:miter lim="800000"/>
            <a:headEnd/>
            <a:tailEnd/>
          </a:ln>
        </p:spPr>
      </p:pic>
      <p:sp>
        <p:nvSpPr>
          <p:cNvPr id="25605" name="Text Box 9"/>
          <p:cNvSpPr>
            <a:spLocks noChangeArrowheads="1"/>
          </p:cNvSpPr>
          <p:nvPr/>
        </p:nvSpPr>
        <p:spPr bwMode="auto">
          <a:xfrm>
            <a:off x="179388" y="4514850"/>
            <a:ext cx="3671887" cy="120015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sym typeface="Times New Roman" pitchFamily="18" charset="0"/>
              </a:rPr>
              <a:t>    Vận chuyển lương thực, vũ khí trên đường Trường Sơn vào chiến trường</a:t>
            </a: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a:spLocks noChangeArrowheads="1"/>
          </p:cNvSpPr>
          <p:nvPr/>
        </p:nvSpPr>
        <p:spPr bwMode="auto">
          <a:xfrm>
            <a:off x="436563" y="5978525"/>
            <a:ext cx="8270875"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sym typeface="Arial" pitchFamily="34" charset="0"/>
              </a:rPr>
              <a:t>Bộ đội hành quân tham gia chiến đấu trong chiến dịch Mậu Thân</a:t>
            </a:r>
          </a:p>
        </p:txBody>
      </p:sp>
      <p:pic>
        <p:nvPicPr>
          <p:cNvPr id="26627" name="Picture 2" descr="bo doi hanh quan"/>
          <p:cNvPicPr>
            <a:picLocks noChangeAspect="1" noChangeArrowheads="1"/>
          </p:cNvPicPr>
          <p:nvPr/>
        </p:nvPicPr>
        <p:blipFill>
          <a:blip r:embed="rId2"/>
          <a:srcRect/>
          <a:stretch>
            <a:fillRect/>
          </a:stretch>
        </p:blipFill>
        <p:spPr bwMode="auto">
          <a:xfrm>
            <a:off x="76200" y="333375"/>
            <a:ext cx="8991600" cy="5362575"/>
          </a:xfrm>
          <a:prstGeom prst="rect">
            <a:avLst/>
          </a:prstGeom>
          <a:noFill/>
          <a:ln w="19050">
            <a:solidFill>
              <a:srgbClr val="FF0000"/>
            </a:solid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1120775"/>
            <a:ext cx="9043988" cy="457200"/>
          </a:xfrm>
          <a:prstGeom prst="rect">
            <a:avLst/>
          </a:prstGeom>
          <a:noFill/>
          <a:ln w="9525">
            <a:noFill/>
            <a:bevel/>
            <a:headEnd/>
            <a:tailEnd/>
          </a:ln>
        </p:spPr>
        <p:txBody>
          <a:bodyPr>
            <a:spAutoFit/>
          </a:bodyPr>
          <a:lstStyle/>
          <a:p>
            <a:r>
              <a:rPr lang="en-US" altLang="en-US" sz="2400" b="1" dirty="0">
                <a:solidFill>
                  <a:srgbClr val="C00000"/>
                </a:solidFill>
                <a:latin typeface="Times New Roman" pitchFamily="18" charset="0"/>
                <a:cs typeface="Times New Roman" pitchFamily="18" charset="0"/>
                <a:sym typeface="Arial" pitchFamily="34" charset="0"/>
              </a:rPr>
              <a:t>1. </a:t>
            </a:r>
            <a:r>
              <a:rPr lang="en-US" altLang="en-US" sz="2400" b="1" dirty="0" err="1">
                <a:solidFill>
                  <a:srgbClr val="C00000"/>
                </a:solidFill>
                <a:latin typeface="Times New Roman" pitchFamily="18" charset="0"/>
                <a:cs typeface="Times New Roman" pitchFamily="18" charset="0"/>
                <a:sym typeface="Arial" pitchFamily="34" charset="0"/>
              </a:rPr>
              <a:t>Diễn</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biến</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cuộc</a:t>
            </a:r>
            <a:r>
              <a:rPr lang="en-US" altLang="en-US" sz="2400" b="1" dirty="0">
                <a:solidFill>
                  <a:srgbClr val="C00000"/>
                </a:solidFill>
                <a:latin typeface="Times New Roman" pitchFamily="18" charset="0"/>
                <a:cs typeface="Times New Roman" pitchFamily="18" charset="0"/>
                <a:sym typeface="Arial" pitchFamily="34" charset="0"/>
              </a:rPr>
              <a:t> T</a:t>
            </a:r>
            <a:r>
              <a:rPr lang="vi-VN" altLang="en-US" sz="2400" b="1" dirty="0">
                <a:solidFill>
                  <a:srgbClr val="C00000"/>
                </a:solidFill>
                <a:latin typeface="Times New Roman" pitchFamily="18" charset="0"/>
                <a:cs typeface="Times New Roman" pitchFamily="18" charset="0"/>
                <a:sym typeface="Arial" pitchFamily="34" charset="0"/>
              </a:rPr>
              <a:t>ổ</a:t>
            </a:r>
            <a:r>
              <a:rPr lang="en-US" altLang="en-US" sz="2400" b="1" dirty="0" err="1">
                <a:solidFill>
                  <a:srgbClr val="C00000"/>
                </a:solidFill>
                <a:latin typeface="Times New Roman" pitchFamily="18" charset="0"/>
                <a:cs typeface="Times New Roman" pitchFamily="18" charset="0"/>
                <a:sym typeface="Arial" pitchFamily="34" charset="0"/>
              </a:rPr>
              <a:t>ng</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tiến</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công</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và</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nổi</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dậy</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Tết</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Mậu</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Thân</a:t>
            </a:r>
            <a:r>
              <a:rPr lang="en-US" altLang="en-US" sz="2400" b="1" dirty="0">
                <a:solidFill>
                  <a:srgbClr val="C00000"/>
                </a:solidFill>
                <a:latin typeface="Times New Roman" pitchFamily="18" charset="0"/>
                <a:cs typeface="Times New Roman" pitchFamily="18" charset="0"/>
                <a:sym typeface="Arial" pitchFamily="34" charset="0"/>
              </a:rPr>
              <a:t> 1968.</a:t>
            </a:r>
          </a:p>
        </p:txBody>
      </p:sp>
      <p:sp>
        <p:nvSpPr>
          <p:cNvPr id="18435" name="Rectangle 4"/>
          <p:cNvSpPr>
            <a:spLocks noChangeArrowheads="1"/>
          </p:cNvSpPr>
          <p:nvPr/>
        </p:nvSpPr>
        <p:spPr bwMode="auto">
          <a:xfrm>
            <a:off x="103188" y="1485900"/>
            <a:ext cx="8069262" cy="457200"/>
          </a:xfrm>
          <a:prstGeom prst="rect">
            <a:avLst/>
          </a:prstGeom>
          <a:noFill/>
          <a:ln w="9525">
            <a:noFill/>
            <a:bevel/>
            <a:headEnd/>
            <a:tailEnd/>
          </a:ln>
        </p:spPr>
        <p:txBody>
          <a:bodyPr>
            <a:spAutoFit/>
          </a:bodyPr>
          <a:lstStyle/>
          <a:p>
            <a:r>
              <a:rPr lang="en-US" altLang="en-US" sz="2400" dirty="0" err="1">
                <a:solidFill>
                  <a:srgbClr val="0000FF"/>
                </a:solidFill>
                <a:latin typeface="Times New Roman" pitchFamily="18" charset="0"/>
                <a:cs typeface="Times New Roman" pitchFamily="18" charset="0"/>
                <a:sym typeface="Constantia" pitchFamily="18" charset="0"/>
              </a:rPr>
              <a:t>Đọc</a:t>
            </a:r>
            <a:r>
              <a:rPr lang="en-US" altLang="en-US" sz="2400" dirty="0">
                <a:solidFill>
                  <a:srgbClr val="0000FF"/>
                </a:solidFill>
                <a:latin typeface="Times New Roman" pitchFamily="18" charset="0"/>
                <a:cs typeface="Times New Roman" pitchFamily="18" charset="0"/>
                <a:sym typeface="Constantia" pitchFamily="18" charset="0"/>
              </a:rPr>
              <a:t> SGK </a:t>
            </a:r>
            <a:r>
              <a:rPr lang="en-US" altLang="en-US" sz="2400" dirty="0" err="1">
                <a:solidFill>
                  <a:srgbClr val="0000FF"/>
                </a:solidFill>
                <a:latin typeface="Times New Roman" pitchFamily="18" charset="0"/>
                <a:cs typeface="Times New Roman" pitchFamily="18" charset="0"/>
                <a:sym typeface="Constantia" pitchFamily="18" charset="0"/>
              </a:rPr>
              <a:t>từ</a:t>
            </a:r>
            <a:r>
              <a:rPr lang="en-US" altLang="en-US" sz="2400" dirty="0">
                <a:solidFill>
                  <a:srgbClr val="0000FF"/>
                </a:solidFill>
                <a:latin typeface="Times New Roman" pitchFamily="18" charset="0"/>
                <a:cs typeface="Times New Roman" pitchFamily="18" charset="0"/>
                <a:sym typeface="Constantia" pitchFamily="18" charset="0"/>
              </a:rPr>
              <a:t>: “</a:t>
            </a:r>
            <a:r>
              <a:rPr lang="en-US" altLang="en-US" sz="2400" dirty="0" err="1">
                <a:solidFill>
                  <a:srgbClr val="0000FF"/>
                </a:solidFill>
                <a:latin typeface="Times New Roman" pitchFamily="18" charset="0"/>
                <a:cs typeface="Times New Roman" pitchFamily="18" charset="0"/>
                <a:sym typeface="Constantia" pitchFamily="18" charset="0"/>
              </a:rPr>
              <a:t>Đêm</a:t>
            </a:r>
            <a:r>
              <a:rPr lang="en-US" altLang="en-US" sz="2400" dirty="0">
                <a:solidFill>
                  <a:srgbClr val="0000FF"/>
                </a:solidFill>
                <a:latin typeface="Times New Roman" pitchFamily="18" charset="0"/>
                <a:cs typeface="Times New Roman" pitchFamily="18" charset="0"/>
                <a:sym typeface="Constantia" pitchFamily="18" charset="0"/>
              </a:rPr>
              <a:t> </a:t>
            </a:r>
            <a:r>
              <a:rPr lang="vi-VN" altLang="en-US" sz="2400" dirty="0">
                <a:solidFill>
                  <a:srgbClr val="0000FF"/>
                </a:solidFill>
                <a:latin typeface="Times New Roman" pitchFamily="18" charset="0"/>
                <a:cs typeface="Times New Roman" pitchFamily="18" charset="0"/>
                <a:sym typeface="Constantia" pitchFamily="18" charset="0"/>
              </a:rPr>
              <a:t>30</a:t>
            </a:r>
            <a:r>
              <a:rPr lang="en-US" altLang="en-US" sz="2400" dirty="0">
                <a:solidFill>
                  <a:srgbClr val="0000FF"/>
                </a:solidFill>
                <a:latin typeface="Times New Roman" pitchFamily="18" charset="0"/>
                <a:cs typeface="Times New Roman" pitchFamily="18" charset="0"/>
                <a:sym typeface="Constantia" pitchFamily="18" charset="0"/>
              </a:rPr>
              <a:t> </a:t>
            </a:r>
            <a:r>
              <a:rPr lang="en-US" altLang="en-US" sz="2400" dirty="0" err="1">
                <a:solidFill>
                  <a:srgbClr val="0000FF"/>
                </a:solidFill>
                <a:latin typeface="Times New Roman" pitchFamily="18" charset="0"/>
                <a:cs typeface="Times New Roman" pitchFamily="18" charset="0"/>
                <a:sym typeface="Constantia" pitchFamily="18" charset="0"/>
              </a:rPr>
              <a:t>Tết</a:t>
            </a:r>
            <a:r>
              <a:rPr lang="en-US" altLang="en-US" sz="2400" dirty="0">
                <a:solidFill>
                  <a:srgbClr val="0000FF"/>
                </a:solidFill>
                <a:latin typeface="Times New Roman" pitchFamily="18" charset="0"/>
                <a:cs typeface="Times New Roman" pitchFamily="18" charset="0"/>
                <a:sym typeface="Constantia" pitchFamily="18" charset="0"/>
              </a:rPr>
              <a:t> </a:t>
            </a:r>
            <a:r>
              <a:rPr lang="en-US" altLang="en-US" sz="2400" dirty="0" err="1">
                <a:solidFill>
                  <a:srgbClr val="0000FF"/>
                </a:solidFill>
                <a:latin typeface="Times New Roman" pitchFamily="18" charset="0"/>
                <a:cs typeface="Times New Roman" pitchFamily="18" charset="0"/>
                <a:sym typeface="Constantia" pitchFamily="18" charset="0"/>
              </a:rPr>
              <a:t>Mậu</a:t>
            </a:r>
            <a:r>
              <a:rPr lang="en-US" altLang="en-US" sz="2400" dirty="0">
                <a:solidFill>
                  <a:srgbClr val="0000FF"/>
                </a:solidFill>
                <a:latin typeface="Times New Roman" pitchFamily="18" charset="0"/>
                <a:cs typeface="Times New Roman" pitchFamily="18" charset="0"/>
                <a:sym typeface="Constantia" pitchFamily="18" charset="0"/>
              </a:rPr>
              <a:t> </a:t>
            </a:r>
            <a:r>
              <a:rPr lang="en-US" altLang="en-US" sz="2400" dirty="0" err="1">
                <a:solidFill>
                  <a:srgbClr val="0000FF"/>
                </a:solidFill>
                <a:latin typeface="Times New Roman" pitchFamily="18" charset="0"/>
                <a:cs typeface="Times New Roman" pitchFamily="18" charset="0"/>
                <a:sym typeface="Constantia" pitchFamily="18" charset="0"/>
              </a:rPr>
              <a:t>Thân</a:t>
            </a:r>
            <a:r>
              <a:rPr lang="en-US" altLang="en-US" sz="2400" dirty="0">
                <a:solidFill>
                  <a:srgbClr val="0000FF"/>
                </a:solidFill>
                <a:latin typeface="Times New Roman" pitchFamily="18" charset="0"/>
                <a:cs typeface="Times New Roman" pitchFamily="18" charset="0"/>
                <a:sym typeface="Constantia" pitchFamily="18" charset="0"/>
              </a:rPr>
              <a:t>…..</a:t>
            </a:r>
            <a:r>
              <a:rPr lang="en-US" altLang="en-US" sz="2400" dirty="0" err="1">
                <a:solidFill>
                  <a:srgbClr val="0000FF"/>
                </a:solidFill>
                <a:latin typeface="Times New Roman" pitchFamily="18" charset="0"/>
                <a:cs typeface="Times New Roman" pitchFamily="18" charset="0"/>
                <a:sym typeface="Constantia" pitchFamily="18" charset="0"/>
              </a:rPr>
              <a:t>hoang</a:t>
            </a:r>
            <a:r>
              <a:rPr lang="en-US" altLang="en-US" sz="2400" dirty="0">
                <a:solidFill>
                  <a:srgbClr val="0000FF"/>
                </a:solidFill>
                <a:latin typeface="Times New Roman" pitchFamily="18" charset="0"/>
                <a:cs typeface="Times New Roman" pitchFamily="18" charset="0"/>
                <a:sym typeface="Constantia" pitchFamily="18" charset="0"/>
              </a:rPr>
              <a:t> </a:t>
            </a:r>
            <a:r>
              <a:rPr lang="en-US" altLang="en-US" sz="2400" dirty="0" err="1">
                <a:solidFill>
                  <a:srgbClr val="0000FF"/>
                </a:solidFill>
                <a:latin typeface="Times New Roman" pitchFamily="18" charset="0"/>
                <a:cs typeface="Times New Roman" pitchFamily="18" charset="0"/>
                <a:sym typeface="Constantia" pitchFamily="18" charset="0"/>
              </a:rPr>
              <a:t>mang</a:t>
            </a:r>
            <a:r>
              <a:rPr lang="en-US" altLang="en-US" sz="2400" dirty="0">
                <a:solidFill>
                  <a:srgbClr val="0000FF"/>
                </a:solidFill>
                <a:latin typeface="Times New Roman" pitchFamily="18" charset="0"/>
                <a:cs typeface="Times New Roman" pitchFamily="18" charset="0"/>
                <a:sym typeface="Constantia" pitchFamily="18" charset="0"/>
              </a:rPr>
              <a:t> lo </a:t>
            </a:r>
            <a:r>
              <a:rPr lang="en-US" altLang="en-US" sz="2400" dirty="0" err="1">
                <a:solidFill>
                  <a:srgbClr val="0000FF"/>
                </a:solidFill>
                <a:latin typeface="Times New Roman" pitchFamily="18" charset="0"/>
                <a:cs typeface="Times New Roman" pitchFamily="18" charset="0"/>
                <a:sym typeface="Constantia" pitchFamily="18" charset="0"/>
              </a:rPr>
              <a:t>sợ</a:t>
            </a:r>
            <a:r>
              <a:rPr lang="en-US" altLang="en-US" sz="2400" dirty="0">
                <a:solidFill>
                  <a:srgbClr val="0000FF"/>
                </a:solidFill>
                <a:latin typeface="Times New Roman" pitchFamily="18" charset="0"/>
                <a:cs typeface="Times New Roman" pitchFamily="18" charset="0"/>
                <a:sym typeface="Constantia" pitchFamily="18" charset="0"/>
              </a:rPr>
              <a:t>.’’ </a:t>
            </a:r>
            <a:endParaRPr lang="en-US" altLang="en-US" sz="2400" dirty="0">
              <a:solidFill>
                <a:srgbClr val="0000FF"/>
              </a:solidFill>
              <a:latin typeface="Times New Roman" pitchFamily="18" charset="0"/>
              <a:cs typeface="Times New Roman" pitchFamily="18" charset="0"/>
            </a:endParaRPr>
          </a:p>
        </p:txBody>
      </p:sp>
      <p:sp>
        <p:nvSpPr>
          <p:cNvPr id="18436" name="TextBox 2"/>
          <p:cNvSpPr>
            <a:spLocks noChangeArrowheads="1"/>
          </p:cNvSpPr>
          <p:nvPr/>
        </p:nvSpPr>
        <p:spPr bwMode="auto">
          <a:xfrm>
            <a:off x="0" y="2349500"/>
            <a:ext cx="9144000" cy="830997"/>
          </a:xfrm>
          <a:prstGeom prst="rect">
            <a:avLst/>
          </a:prstGeom>
          <a:solidFill>
            <a:srgbClr val="C8F9FC"/>
          </a:solidFill>
          <a:ln w="9525">
            <a:noFill/>
            <a:miter lim="800000"/>
            <a:headEnd/>
            <a:tailEnd/>
          </a:ln>
        </p:spPr>
        <p:txBody>
          <a:bodyPr>
            <a:spAutoFit/>
          </a:bodyPr>
          <a:lstStyle/>
          <a:p>
            <a:pPr algn="just"/>
            <a:r>
              <a:rPr lang="en-US" altLang="zh-CN" sz="2400" dirty="0">
                <a:solidFill>
                  <a:srgbClr val="C00000"/>
                </a:solidFill>
                <a:latin typeface="+mn-lt"/>
                <a:sym typeface="Arial" pitchFamily="34" charset="0"/>
              </a:rPr>
              <a:t>  </a:t>
            </a:r>
            <a:r>
              <a:rPr lang="en-US" altLang="zh-CN" sz="2400" dirty="0" err="1" smtClean="0">
                <a:solidFill>
                  <a:srgbClr val="C00000"/>
                </a:solidFill>
                <a:latin typeface="+mn-lt"/>
                <a:sym typeface="Arial" pitchFamily="34" charset="0"/>
              </a:rPr>
              <a:t>Câu</a:t>
            </a:r>
            <a:r>
              <a:rPr lang="en-US" altLang="zh-CN" sz="2400" dirty="0" smtClean="0">
                <a:solidFill>
                  <a:srgbClr val="C00000"/>
                </a:solidFill>
                <a:latin typeface="+mn-lt"/>
                <a:sym typeface="Arial" pitchFamily="34" charset="0"/>
              </a:rPr>
              <a:t> 1</a:t>
            </a:r>
            <a:r>
              <a:rPr lang="en-US" altLang="zh-CN" sz="2400" dirty="0">
                <a:solidFill>
                  <a:srgbClr val="C00000"/>
                </a:solidFill>
                <a:latin typeface="+mn-lt"/>
                <a:sym typeface="Arial" pitchFamily="34" charset="0"/>
              </a:rPr>
              <a:t>. </a:t>
            </a:r>
            <a:r>
              <a:rPr lang="en-US" altLang="zh-CN" sz="2400" dirty="0" err="1">
                <a:solidFill>
                  <a:srgbClr val="0000FF"/>
                </a:solidFill>
                <a:latin typeface="+mn-lt"/>
                <a:sym typeface="Arial" pitchFamily="34" charset="0"/>
              </a:rPr>
              <a:t>Trong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cuộc</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Tổng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tiến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công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vào</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Sài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Gòn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quân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ta</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đánh</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vào</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những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nơi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nào</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Trận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nào</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là</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trận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tiêu</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biểu</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trong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đợt</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tiến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công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này</a:t>
            </a:r>
            <a:r>
              <a:rPr lang="en-US" altLang="zh-CN" sz="2400" dirty="0">
                <a:solidFill>
                  <a:srgbClr val="0000FF"/>
                </a:solidFill>
                <a:latin typeface="+mn-lt"/>
                <a:sym typeface="Arial" pitchFamily="34" charset="0"/>
              </a:rPr>
              <a:t>?</a:t>
            </a:r>
          </a:p>
        </p:txBody>
      </p:sp>
      <p:sp>
        <p:nvSpPr>
          <p:cNvPr id="18437" name="TextBox 8"/>
          <p:cNvSpPr>
            <a:spLocks noChangeArrowheads="1"/>
          </p:cNvSpPr>
          <p:nvPr/>
        </p:nvSpPr>
        <p:spPr bwMode="auto">
          <a:xfrm>
            <a:off x="26988" y="3284538"/>
            <a:ext cx="9117012" cy="831850"/>
          </a:xfrm>
          <a:prstGeom prst="rect">
            <a:avLst/>
          </a:prstGeom>
          <a:solidFill>
            <a:srgbClr val="C8F9FC"/>
          </a:solidFill>
          <a:ln w="9525">
            <a:noFill/>
            <a:miter lim="800000"/>
            <a:headEnd/>
            <a:tailEnd/>
          </a:ln>
        </p:spPr>
        <p:txBody>
          <a:bodyPr>
            <a:spAutoFit/>
          </a:bodyPr>
          <a:lstStyle/>
          <a:p>
            <a:pPr algn="just"/>
            <a:r>
              <a:rPr lang="en-US" altLang="zh-CN" sz="2400" dirty="0">
                <a:solidFill>
                  <a:srgbClr val="C00000"/>
                </a:solidFill>
                <a:latin typeface="+mn-lt"/>
                <a:sym typeface="Arial" pitchFamily="34" charset="0"/>
              </a:rPr>
              <a:t>  </a:t>
            </a:r>
            <a:r>
              <a:rPr lang="en-US" altLang="zh-CN" sz="2400" dirty="0" err="1" smtClean="0">
                <a:solidFill>
                  <a:srgbClr val="C00000"/>
                </a:solidFill>
                <a:latin typeface="+mn-lt"/>
                <a:sym typeface="Arial" pitchFamily="34" charset="0"/>
              </a:rPr>
              <a:t>Câu</a:t>
            </a:r>
            <a:r>
              <a:rPr lang="en-US" altLang="zh-CN" sz="2400" dirty="0" smtClean="0">
                <a:solidFill>
                  <a:srgbClr val="C00000"/>
                </a:solidFill>
                <a:latin typeface="+mn-lt"/>
                <a:sym typeface="Arial" pitchFamily="34" charset="0"/>
              </a:rPr>
              <a:t> 2</a:t>
            </a:r>
            <a:r>
              <a:rPr lang="en-US" altLang="zh-CN" sz="2400" dirty="0">
                <a:solidFill>
                  <a:srgbClr val="C00000"/>
                </a:solidFill>
                <a:latin typeface="+mn-lt"/>
                <a:sym typeface="Arial" pitchFamily="34" charset="0"/>
              </a:rPr>
              <a:t>. </a:t>
            </a:r>
            <a:r>
              <a:rPr lang="en-US" altLang="zh-CN" sz="2400" dirty="0" err="1">
                <a:solidFill>
                  <a:srgbClr val="0000FF"/>
                </a:solidFill>
                <a:latin typeface="+mn-lt"/>
                <a:sym typeface="Arial" pitchFamily="34" charset="0"/>
              </a:rPr>
              <a:t>Thuật</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lại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cuộc</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tiến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công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vào</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Sứ</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quán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Mĩ</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của</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quân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giải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phóng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miền</a:t>
            </a:r>
            <a:r>
              <a:rPr lang="en-US" altLang="zh-CN" sz="2400" dirty="0">
                <a:solidFill>
                  <a:srgbClr val="0000FF"/>
                </a:solidFill>
                <a:latin typeface="+mn-lt"/>
                <a:sym typeface="Arial" pitchFamily="34" charset="0"/>
              </a:rPr>
              <a:t> Nam </a:t>
            </a:r>
            <a:r>
              <a:rPr lang="en-US" altLang="zh-CN" sz="2400" dirty="0" err="1">
                <a:solidFill>
                  <a:srgbClr val="0000FF"/>
                </a:solidFill>
                <a:latin typeface="+mn-lt"/>
                <a:sym typeface="Arial" pitchFamily="34" charset="0"/>
              </a:rPr>
              <a:t>trong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dịp</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tết</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Mậu</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Thân</a:t>
            </a:r>
            <a:r>
              <a:rPr lang="en-US" altLang="zh-CN" sz="2400" dirty="0">
                <a:solidFill>
                  <a:srgbClr val="0000FF"/>
                </a:solidFill>
                <a:latin typeface="+mn-lt"/>
                <a:sym typeface="Arial" pitchFamily="34" charset="0"/>
              </a:rPr>
              <a:t> 1968.</a:t>
            </a:r>
            <a:endParaRPr lang="en-US" altLang="zh-CN" sz="2400" dirty="0">
              <a:solidFill>
                <a:srgbClr val="0000FF"/>
              </a:solidFill>
              <a:latin typeface="+mn-lt"/>
            </a:endParaRPr>
          </a:p>
        </p:txBody>
      </p:sp>
      <p:sp>
        <p:nvSpPr>
          <p:cNvPr id="18438" name="TextBox 9"/>
          <p:cNvSpPr>
            <a:spLocks noChangeArrowheads="1"/>
          </p:cNvSpPr>
          <p:nvPr/>
        </p:nvSpPr>
        <p:spPr bwMode="auto">
          <a:xfrm>
            <a:off x="0" y="4197350"/>
            <a:ext cx="9115425" cy="830262"/>
          </a:xfrm>
          <a:prstGeom prst="rect">
            <a:avLst/>
          </a:prstGeom>
          <a:solidFill>
            <a:srgbClr val="C8F9FC"/>
          </a:solidFill>
          <a:ln w="9525">
            <a:noFill/>
            <a:miter lim="800000"/>
            <a:headEnd/>
            <a:tailEnd/>
          </a:ln>
        </p:spPr>
        <p:txBody>
          <a:bodyPr>
            <a:spAutoFit/>
          </a:bodyPr>
          <a:lstStyle/>
          <a:p>
            <a:pPr algn="just"/>
            <a:r>
              <a:rPr lang="en-US" altLang="zh-CN" sz="2400" dirty="0">
                <a:solidFill>
                  <a:srgbClr val="0000FF"/>
                </a:solidFill>
                <a:latin typeface="+mn-lt"/>
                <a:sym typeface="Arial" pitchFamily="34" charset="0"/>
              </a:rPr>
              <a:t> </a:t>
            </a:r>
            <a:r>
              <a:rPr lang="en-US" altLang="zh-CN" sz="2400" dirty="0" err="1" smtClean="0">
                <a:solidFill>
                  <a:srgbClr val="C00000"/>
                </a:solidFill>
                <a:latin typeface="+mn-lt"/>
                <a:sym typeface="Arial" pitchFamily="34" charset="0"/>
              </a:rPr>
              <a:t>Câu</a:t>
            </a:r>
            <a:r>
              <a:rPr lang="en-US" altLang="zh-CN" sz="2400" dirty="0" smtClean="0">
                <a:solidFill>
                  <a:srgbClr val="C00000"/>
                </a:solidFill>
                <a:latin typeface="+mn-lt"/>
                <a:sym typeface="Arial" pitchFamily="34" charset="0"/>
              </a:rPr>
              <a:t> </a:t>
            </a:r>
            <a:r>
              <a:rPr lang="en-US" altLang="zh-CN" sz="2400" dirty="0">
                <a:solidFill>
                  <a:srgbClr val="C00000"/>
                </a:solidFill>
                <a:latin typeface="+mn-lt"/>
                <a:sym typeface="Arial" pitchFamily="34" charset="0"/>
              </a:rPr>
              <a:t>3. </a:t>
            </a:r>
            <a:r>
              <a:rPr lang="en-US" altLang="zh-CN" sz="2400" dirty="0" err="1">
                <a:solidFill>
                  <a:srgbClr val="0000FF"/>
                </a:solidFill>
                <a:latin typeface="+mn-lt"/>
                <a:sym typeface="Arial" pitchFamily="34" charset="0"/>
              </a:rPr>
              <a:t>Cùng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với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cuộc</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tấn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công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vào</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Sài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Gòn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Quân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giải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phóng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đã</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tiến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công</a:t>
            </a:r>
            <a:r>
              <a:rPr lang="en-US" altLang="zh-CN" sz="2400" dirty="0">
                <a:solidFill>
                  <a:srgbClr val="0000FF"/>
                </a:solidFill>
                <a:latin typeface="+mn-lt"/>
                <a:sym typeface="Arial" pitchFamily="34" charset="0"/>
              </a:rPr>
              <a:t> ở </a:t>
            </a:r>
            <a:r>
              <a:rPr lang="en-US" altLang="zh-CN" sz="2400" dirty="0" err="1">
                <a:solidFill>
                  <a:srgbClr val="0000FF"/>
                </a:solidFill>
                <a:latin typeface="+mn-lt"/>
                <a:sym typeface="Arial" pitchFamily="34" charset="0"/>
              </a:rPr>
              <a:t>những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nơi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nào</a:t>
            </a:r>
            <a:r>
              <a:rPr lang="en-US" altLang="zh-CN" sz="2400" dirty="0">
                <a:solidFill>
                  <a:srgbClr val="0000FF"/>
                </a:solidFill>
                <a:latin typeface="+mn-lt"/>
                <a:sym typeface="Arial" pitchFamily="34" charset="0"/>
              </a:rPr>
              <a:t>?</a:t>
            </a:r>
            <a:endParaRPr lang="en-US" altLang="zh-CN" sz="2400" dirty="0">
              <a:solidFill>
                <a:srgbClr val="0000FF"/>
              </a:solidFill>
              <a:latin typeface="+mn-lt"/>
            </a:endParaRPr>
          </a:p>
        </p:txBody>
      </p:sp>
      <p:sp>
        <p:nvSpPr>
          <p:cNvPr id="18439" name="TextBox 4"/>
          <p:cNvSpPr>
            <a:spLocks noChangeArrowheads="1"/>
          </p:cNvSpPr>
          <p:nvPr/>
        </p:nvSpPr>
        <p:spPr bwMode="auto">
          <a:xfrm>
            <a:off x="-7938" y="5105400"/>
            <a:ext cx="9123363" cy="1200329"/>
          </a:xfrm>
          <a:prstGeom prst="rect">
            <a:avLst/>
          </a:prstGeom>
          <a:solidFill>
            <a:srgbClr val="C8F9FC"/>
          </a:solidFill>
          <a:ln w="9525">
            <a:noFill/>
            <a:miter lim="800000"/>
            <a:headEnd/>
            <a:tailEnd/>
          </a:ln>
        </p:spPr>
        <p:txBody>
          <a:bodyPr>
            <a:spAutoFit/>
          </a:bodyPr>
          <a:lstStyle/>
          <a:p>
            <a:pPr algn="just"/>
            <a:r>
              <a:rPr lang="en-US" altLang="zh-CN" sz="2400" dirty="0">
                <a:solidFill>
                  <a:srgbClr val="C00000"/>
                </a:solidFill>
                <a:latin typeface="Constantia" pitchFamily="18" charset="0"/>
                <a:sym typeface="Arial" pitchFamily="34" charset="0"/>
              </a:rPr>
              <a:t> </a:t>
            </a:r>
            <a:r>
              <a:rPr lang="en-US" altLang="zh-CN" sz="2400" dirty="0" err="1" smtClean="0">
                <a:solidFill>
                  <a:srgbClr val="C00000"/>
                </a:solidFill>
                <a:latin typeface="Constantia" pitchFamily="18" charset="0"/>
                <a:sym typeface="Arial" pitchFamily="34" charset="0"/>
              </a:rPr>
              <a:t>Câu</a:t>
            </a:r>
            <a:r>
              <a:rPr lang="en-US" altLang="zh-CN" sz="2400" dirty="0" smtClean="0">
                <a:solidFill>
                  <a:srgbClr val="C00000"/>
                </a:solidFill>
                <a:latin typeface="Constantia" pitchFamily="18" charset="0"/>
                <a:sym typeface="Arial" pitchFamily="34" charset="0"/>
              </a:rPr>
              <a:t> </a:t>
            </a:r>
            <a:r>
              <a:rPr lang="en-US" altLang="zh-CN" sz="2400" dirty="0">
                <a:solidFill>
                  <a:srgbClr val="C00000"/>
                </a:solidFill>
                <a:latin typeface="Constantia" pitchFamily="18" charset="0"/>
                <a:sym typeface="Arial" pitchFamily="34" charset="0"/>
              </a:rPr>
              <a:t>4</a:t>
            </a:r>
            <a:r>
              <a:rPr lang="en-US" altLang="zh-CN" sz="2400" dirty="0" smtClean="0">
                <a:solidFill>
                  <a:srgbClr val="C00000"/>
                </a:solidFill>
                <a:latin typeface="Constantia" pitchFamily="18" charset="0"/>
                <a:sym typeface="Arial" pitchFamily="34" charset="0"/>
              </a:rPr>
              <a:t>. </a:t>
            </a:r>
            <a:r>
              <a:rPr lang="en-US" altLang="zh-CN" sz="2400" dirty="0" err="1" smtClean="0">
                <a:solidFill>
                  <a:srgbClr val="0000FF"/>
                </a:solidFill>
                <a:latin typeface="Constantia" pitchFamily="18" charset="0"/>
                <a:sym typeface="Arial" pitchFamily="34" charset="0"/>
              </a:rPr>
              <a:t>Tại</a:t>
            </a:r>
            <a:r>
              <a:rPr lang="en-US" altLang="zh-CN" sz="2400" dirty="0" smtClean="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sao</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nói</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cuộc</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Tổng</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tiến</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công</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của</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quân</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và</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dân</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miền</a:t>
            </a:r>
            <a:r>
              <a:rPr lang="en-US" altLang="zh-CN" sz="2400" dirty="0">
                <a:solidFill>
                  <a:srgbClr val="0000FF"/>
                </a:solidFill>
                <a:latin typeface="Constantia" pitchFamily="18" charset="0"/>
                <a:sym typeface="Arial" pitchFamily="34" charset="0"/>
              </a:rPr>
              <a:t> Nam </a:t>
            </a:r>
            <a:r>
              <a:rPr lang="en-US" altLang="zh-CN" sz="2400" dirty="0" err="1">
                <a:solidFill>
                  <a:srgbClr val="0000FF"/>
                </a:solidFill>
                <a:latin typeface="Constantia" pitchFamily="18" charset="0"/>
                <a:sym typeface="Arial" pitchFamily="34" charset="0"/>
              </a:rPr>
              <a:t>vào</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Tết</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Mậu</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Thân</a:t>
            </a:r>
            <a:r>
              <a:rPr lang="en-US" altLang="zh-CN" sz="2400" dirty="0">
                <a:solidFill>
                  <a:srgbClr val="0000FF"/>
                </a:solidFill>
                <a:latin typeface="Constantia" pitchFamily="18" charset="0"/>
                <a:sym typeface="Arial" pitchFamily="34" charset="0"/>
              </a:rPr>
              <a:t> 1968 </a:t>
            </a:r>
            <a:r>
              <a:rPr lang="en-US" altLang="zh-CN" sz="2400" dirty="0" err="1">
                <a:solidFill>
                  <a:srgbClr val="0000FF"/>
                </a:solidFill>
                <a:latin typeface="Constantia" pitchFamily="18" charset="0"/>
                <a:sym typeface="Arial" pitchFamily="34" charset="0"/>
              </a:rPr>
              <a:t>mang</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tính</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bất</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ngờ</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và</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đồng</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loạt</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với</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quy</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mô</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lớn</a:t>
            </a:r>
            <a:r>
              <a:rPr lang="en-US" altLang="zh-CN" sz="2400" dirty="0">
                <a:solidFill>
                  <a:srgbClr val="0000FF"/>
                </a:solidFill>
                <a:latin typeface="Constantia" pitchFamily="18" charset="0"/>
                <a:sym typeface="Arial" pitchFamily="34" charset="0"/>
              </a:rPr>
              <a:t>?</a:t>
            </a:r>
            <a:endParaRPr lang="en-US" altLang="zh-CN" sz="2400" dirty="0">
              <a:solidFill>
                <a:srgbClr val="0000FF"/>
              </a:solidFill>
            </a:endParaRPr>
          </a:p>
        </p:txBody>
      </p:sp>
      <p:sp>
        <p:nvSpPr>
          <p:cNvPr id="18440" name="TextBox 11"/>
          <p:cNvSpPr>
            <a:spLocks noChangeArrowheads="1"/>
          </p:cNvSpPr>
          <p:nvPr/>
        </p:nvSpPr>
        <p:spPr bwMode="auto">
          <a:xfrm>
            <a:off x="241300" y="1895475"/>
            <a:ext cx="4921250" cy="457200"/>
          </a:xfrm>
          <a:prstGeom prst="rect">
            <a:avLst/>
          </a:prstGeom>
          <a:noFill/>
          <a:ln w="9525">
            <a:noFill/>
            <a:miter lim="800000"/>
            <a:headEnd/>
            <a:tailEnd/>
          </a:ln>
        </p:spPr>
        <p:txBody>
          <a:bodyPr>
            <a:spAutoFit/>
          </a:bodyPr>
          <a:lstStyle/>
          <a:p>
            <a:r>
              <a:rPr lang="en-US" altLang="zh-CN" sz="2400" b="1" dirty="0" err="1">
                <a:solidFill>
                  <a:srgbClr val="C00000"/>
                </a:solidFill>
                <a:latin typeface="Constantia" pitchFamily="18" charset="0"/>
                <a:cs typeface="Times New Roman" pitchFamily="18" charset="0"/>
                <a:sym typeface="Times New Roman" pitchFamily="18" charset="0"/>
              </a:rPr>
              <a:t>Thảo</a:t>
            </a:r>
            <a:r>
              <a:rPr lang="en-US" altLang="zh-CN" sz="2400" b="1" dirty="0">
                <a:solidFill>
                  <a:srgbClr val="C00000"/>
                </a:solidFill>
                <a:latin typeface="Constantia" pitchFamily="18" charset="0"/>
                <a:cs typeface="Times New Roman" pitchFamily="18" charset="0"/>
                <a:sym typeface="Times New Roman" pitchFamily="18" charset="0"/>
              </a:rPr>
              <a:t> </a:t>
            </a:r>
            <a:r>
              <a:rPr lang="en-US" altLang="zh-CN" sz="2400" b="1" dirty="0" err="1">
                <a:solidFill>
                  <a:srgbClr val="C00000"/>
                </a:solidFill>
                <a:latin typeface="Constantia" pitchFamily="18" charset="0"/>
                <a:cs typeface="Times New Roman" pitchFamily="18" charset="0"/>
                <a:sym typeface="Times New Roman" pitchFamily="18" charset="0"/>
              </a:rPr>
              <a:t>luận</a:t>
            </a:r>
            <a:r>
              <a:rPr lang="en-US" altLang="zh-CN" sz="2400" b="1" dirty="0">
                <a:solidFill>
                  <a:srgbClr val="C00000"/>
                </a:solidFill>
                <a:latin typeface="Constantia" pitchFamily="18" charset="0"/>
                <a:cs typeface="Times New Roman" pitchFamily="18" charset="0"/>
                <a:sym typeface="Times New Roman" pitchFamily="18" charset="0"/>
              </a:rPr>
              <a:t> </a:t>
            </a:r>
            <a:r>
              <a:rPr lang="en-US" altLang="zh-CN" sz="2400" b="1" dirty="0" err="1">
                <a:solidFill>
                  <a:srgbClr val="C00000"/>
                </a:solidFill>
                <a:latin typeface="Constantia" pitchFamily="18" charset="0"/>
                <a:cs typeface="Times New Roman" pitchFamily="18" charset="0"/>
                <a:sym typeface="Times New Roman" pitchFamily="18" charset="0"/>
              </a:rPr>
              <a:t>nhóm</a:t>
            </a:r>
            <a:r>
              <a:rPr lang="en-US" altLang="zh-CN" sz="2400" b="1" dirty="0">
                <a:solidFill>
                  <a:srgbClr val="C00000"/>
                </a:solidFill>
                <a:latin typeface="Constantia" pitchFamily="18" charset="0"/>
                <a:cs typeface="Times New Roman" pitchFamily="18" charset="0"/>
                <a:sym typeface="Times New Roman" pitchFamily="18" charset="0"/>
              </a:rPr>
              <a:t> 5 </a:t>
            </a:r>
            <a:r>
              <a:rPr lang="en-US" altLang="zh-CN" sz="2400" b="1" dirty="0" err="1">
                <a:solidFill>
                  <a:srgbClr val="C00000"/>
                </a:solidFill>
                <a:latin typeface="Constantia" pitchFamily="18" charset="0"/>
                <a:cs typeface="Times New Roman" pitchFamily="18" charset="0"/>
                <a:sym typeface="Times New Roman" pitchFamily="18" charset="0"/>
              </a:rPr>
              <a:t>phút</a:t>
            </a:r>
            <a:endParaRPr lang="en-US" altLang="zh-CN" sz="2400" b="1" dirty="0">
              <a:solidFill>
                <a:srgbClr val="C00000"/>
              </a:solidFill>
              <a:latin typeface="Constantia" pitchFamily="18" charset="0"/>
              <a:cs typeface="Times New Roman" pitchFamily="18" charset="0"/>
              <a:sym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p:cBhvr>
                                        <p:cTn id="12" dur="500"/>
                                        <p:tgtEl>
                                          <p:spTgt spid="1843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437"/>
                                        </p:tgtEl>
                                        <p:attrNameLst>
                                          <p:attrName>style.visibility</p:attrName>
                                        </p:attrNameLst>
                                      </p:cBhvr>
                                      <p:to>
                                        <p:strVal val="visible"/>
                                      </p:to>
                                    </p:set>
                                    <p:animEffect>
                                      <p:cBhvr>
                                        <p:cTn id="15" dur="500"/>
                                        <p:tgtEl>
                                          <p:spTgt spid="1843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438"/>
                                        </p:tgtEl>
                                        <p:attrNameLst>
                                          <p:attrName>style.visibility</p:attrName>
                                        </p:attrNameLst>
                                      </p:cBhvr>
                                      <p:to>
                                        <p:strVal val="visible"/>
                                      </p:to>
                                    </p:set>
                                    <p:animEffect>
                                      <p:cBhvr>
                                        <p:cTn id="18" dur="500"/>
                                        <p:tgtEl>
                                          <p:spTgt spid="1843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8439"/>
                                        </p:tgtEl>
                                        <p:attrNameLst>
                                          <p:attrName>style.visibility</p:attrName>
                                        </p:attrNameLst>
                                      </p:cBhvr>
                                      <p:to>
                                        <p:strVal val="visible"/>
                                      </p:to>
                                    </p:set>
                                    <p:animEffect>
                                      <p:cBhvr>
                                        <p:cTn id="21" dur="500"/>
                                        <p:tgtEl>
                                          <p:spTgt spid="1843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435"/>
                                        </p:tgtEl>
                                        <p:attrNameLst>
                                          <p:attrName>style.visibility</p:attrName>
                                        </p:attrNameLst>
                                      </p:cBhvr>
                                      <p:to>
                                        <p:strVal val="visible"/>
                                      </p:to>
                                    </p:set>
                                    <p:animEffect>
                                      <p:cBhvr>
                                        <p:cTn id="26" dur="500"/>
                                        <p:tgtEl>
                                          <p:spTgt spid="1843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8440"/>
                                        </p:tgtEl>
                                        <p:attrNameLst>
                                          <p:attrName>style.visibility</p:attrName>
                                        </p:attrNameLst>
                                      </p:cBhvr>
                                      <p:to>
                                        <p:strVal val="visible"/>
                                      </p:to>
                                    </p:set>
                                    <p:anim calcmode="lin" valueType="num">
                                      <p:cBhvr>
                                        <p:cTn id="31" dur="1000" fill="hold"/>
                                        <p:tgtEl>
                                          <p:spTgt spid="18440"/>
                                        </p:tgtEl>
                                        <p:attrNameLst>
                                          <p:attrName>ppt_w</p:attrName>
                                        </p:attrNameLst>
                                      </p:cBhvr>
                                      <p:tavLst>
                                        <p:tav tm="0">
                                          <p:val>
                                            <p:fltVal val="0"/>
                                          </p:val>
                                        </p:tav>
                                        <p:tav tm="100000">
                                          <p:val>
                                            <p:strVal val="#ppt_w"/>
                                          </p:val>
                                        </p:tav>
                                      </p:tavLst>
                                    </p:anim>
                                    <p:anim calcmode="lin" valueType="num">
                                      <p:cBhvr>
                                        <p:cTn id="32" dur="1000" fill="hold"/>
                                        <p:tgtEl>
                                          <p:spTgt spid="18440"/>
                                        </p:tgtEl>
                                        <p:attrNameLst>
                                          <p:attrName>ppt_h</p:attrName>
                                        </p:attrNameLst>
                                      </p:cBhvr>
                                      <p:tavLst>
                                        <p:tav tm="0">
                                          <p:val>
                                            <p:fltVal val="0"/>
                                          </p:val>
                                        </p:tav>
                                        <p:tav tm="100000">
                                          <p:val>
                                            <p:strVal val="#ppt_h"/>
                                          </p:val>
                                        </p:tav>
                                      </p:tavLst>
                                    </p:anim>
                                    <p:anim calcmode="lin" valueType="num">
                                      <p:cBhvr>
                                        <p:cTn id="33" dur="1000" fill="hold"/>
                                        <p:tgtEl>
                                          <p:spTgt spid="18440"/>
                                        </p:tgtEl>
                                        <p:attrNameLst>
                                          <p:attrName>style.rotation</p:attrName>
                                        </p:attrNameLst>
                                      </p:cBhvr>
                                      <p:tavLst>
                                        <p:tav tm="0">
                                          <p:val>
                                            <p:fltVal val="90"/>
                                          </p:val>
                                        </p:tav>
                                        <p:tav tm="100000">
                                          <p:val>
                                            <p:fltVal val="0"/>
                                          </p:val>
                                        </p:tav>
                                      </p:tavLst>
                                    </p:anim>
                                    <p:animEffect>
                                      <p:cBhvr>
                                        <p:cTn id="34" dur="1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utoUpdateAnimBg="0"/>
      <p:bldP spid="18435" grpId="0" bldLvl="0" autoUpdateAnimBg="0"/>
      <p:bldP spid="18436" grpId="0" bldLvl="0" animBg="1" autoUpdateAnimBg="0"/>
      <p:bldP spid="18437" grpId="0" bldLvl="0" animBg="1" autoUpdateAnimBg="0"/>
      <p:bldP spid="18438" grpId="0" bldLvl="0" animBg="1" autoUpdateAnimBg="0"/>
      <p:bldP spid="18439" grpId="0" bldLvl="0" animBg="1" autoUpdateAnimBg="0"/>
      <p:bldP spid="18440"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a:spLocks noChangeArrowheads="1"/>
          </p:cNvSpPr>
          <p:nvPr/>
        </p:nvSpPr>
        <p:spPr bwMode="auto">
          <a:xfrm>
            <a:off x="4140200" y="188913"/>
            <a:ext cx="4895850" cy="1570037"/>
          </a:xfrm>
          <a:prstGeom prst="rect">
            <a:avLst/>
          </a:prstGeom>
          <a:solidFill>
            <a:srgbClr val="7CCA62"/>
          </a:solidFill>
          <a:ln w="9525">
            <a:noFill/>
            <a:miter lim="800000"/>
            <a:headEnd/>
            <a:tailEnd/>
          </a:ln>
        </p:spPr>
        <p:txBody>
          <a:bodyPr>
            <a:spAutoFit/>
          </a:bodyPr>
          <a:lstStyle/>
          <a:p>
            <a:pPr algn="just"/>
            <a:r>
              <a:rPr lang="en-US" altLang="zh-CN" sz="2400">
                <a:solidFill>
                  <a:srgbClr val="000000"/>
                </a:solidFill>
                <a:sym typeface="Arial" pitchFamily="34" charset="0"/>
              </a:rPr>
              <a:t>  1. Trong cuộc Tổng tiến công vào Sài Gòn, quân ta đánh vào những nơi nào?  Trận nào là trận tiêu biểu trong đợt tiến công này?</a:t>
            </a:r>
          </a:p>
        </p:txBody>
      </p:sp>
      <p:pic>
        <p:nvPicPr>
          <p:cNvPr id="28675" name="Picture 41" descr="Ban do  cuoc tan cong Mau Than"/>
          <p:cNvPicPr>
            <a:picLocks noChangeAspect="1" noChangeArrowheads="1"/>
          </p:cNvPicPr>
          <p:nvPr/>
        </p:nvPicPr>
        <p:blipFill>
          <a:blip r:embed="rId2"/>
          <a:srcRect/>
          <a:stretch>
            <a:fillRect/>
          </a:stretch>
        </p:blipFill>
        <p:spPr bwMode="auto">
          <a:xfrm>
            <a:off x="-33338" y="74613"/>
            <a:ext cx="4065588" cy="6205537"/>
          </a:xfrm>
          <a:prstGeom prst="rect">
            <a:avLst/>
          </a:prstGeom>
          <a:solidFill>
            <a:srgbClr val="FF0000"/>
          </a:solidFill>
          <a:ln w="9525">
            <a:noFill/>
            <a:miter lim="800000"/>
            <a:headEnd/>
            <a:tailEnd/>
          </a:ln>
        </p:spPr>
      </p:pic>
      <p:sp>
        <p:nvSpPr>
          <p:cNvPr id="19460" name="TextBox 1"/>
          <p:cNvSpPr>
            <a:spLocks noChangeArrowheads="1"/>
          </p:cNvSpPr>
          <p:nvPr/>
        </p:nvSpPr>
        <p:spPr bwMode="auto">
          <a:xfrm>
            <a:off x="5807074" y="4195763"/>
            <a:ext cx="1698625" cy="523875"/>
          </a:xfrm>
          <a:prstGeom prst="rect">
            <a:avLst/>
          </a:prstGeom>
          <a:solidFill>
            <a:srgbClr val="FF0000">
              <a:alpha val="89018"/>
            </a:srgbClr>
          </a:solidFill>
          <a:ln w="19050">
            <a:noFill/>
            <a:bevel/>
            <a:headEnd/>
            <a:tailEnd/>
          </a:ln>
        </p:spPr>
        <p:txBody>
          <a:bodyPr wrap="square">
            <a:spAutoFit/>
          </a:bodyPr>
          <a:lstStyle/>
          <a:p>
            <a:r>
              <a:rPr lang="en-US" altLang="zh-CN" sz="2800" b="1">
                <a:solidFill>
                  <a:schemeClr val="bg1"/>
                </a:solidFill>
                <a:latin typeface="Constantia" pitchFamily="18" charset="0"/>
                <a:cs typeface="Times New Roman" pitchFamily="18" charset="0"/>
                <a:sym typeface="Times New Roman" pitchFamily="18" charset="0"/>
              </a:rPr>
              <a:t>Sài Gòn</a:t>
            </a:r>
          </a:p>
        </p:txBody>
      </p:sp>
      <p:sp>
        <p:nvSpPr>
          <p:cNvPr id="19461" name="TextBox 4"/>
          <p:cNvSpPr>
            <a:spLocks noChangeArrowheads="1"/>
          </p:cNvSpPr>
          <p:nvPr/>
        </p:nvSpPr>
        <p:spPr bwMode="auto">
          <a:xfrm>
            <a:off x="5757863" y="1968500"/>
            <a:ext cx="1747837" cy="461963"/>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Sứ Quán Mĩ</a:t>
            </a:r>
          </a:p>
        </p:txBody>
      </p:sp>
      <p:sp>
        <p:nvSpPr>
          <p:cNvPr id="19462" name="TextBox 5"/>
          <p:cNvSpPr>
            <a:spLocks noChangeArrowheads="1"/>
          </p:cNvSpPr>
          <p:nvPr/>
        </p:nvSpPr>
        <p:spPr bwMode="auto">
          <a:xfrm>
            <a:off x="5408613" y="6329363"/>
            <a:ext cx="2214562" cy="461962"/>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Đài phát thanh</a:t>
            </a:r>
          </a:p>
        </p:txBody>
      </p:sp>
      <p:sp>
        <p:nvSpPr>
          <p:cNvPr id="19463" name="TextBox 6"/>
          <p:cNvSpPr>
            <a:spLocks noChangeArrowheads="1"/>
          </p:cNvSpPr>
          <p:nvPr/>
        </p:nvSpPr>
        <p:spPr bwMode="auto">
          <a:xfrm>
            <a:off x="7518400" y="2940050"/>
            <a:ext cx="1477963" cy="1568450"/>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Bộ Tổng tham mưu quân đội Sài Gòn</a:t>
            </a:r>
          </a:p>
        </p:txBody>
      </p:sp>
      <p:sp>
        <p:nvSpPr>
          <p:cNvPr id="19464" name="TextBox 7"/>
          <p:cNvSpPr>
            <a:spLocks noChangeArrowheads="1"/>
          </p:cNvSpPr>
          <p:nvPr/>
        </p:nvSpPr>
        <p:spPr bwMode="auto">
          <a:xfrm>
            <a:off x="7510463" y="4946650"/>
            <a:ext cx="1525587" cy="830263"/>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Bộ tư lệnh Hải quân</a:t>
            </a:r>
          </a:p>
        </p:txBody>
      </p:sp>
      <p:sp>
        <p:nvSpPr>
          <p:cNvPr id="19465" name="TextBox 8"/>
          <p:cNvSpPr>
            <a:spLocks noChangeArrowheads="1"/>
          </p:cNvSpPr>
          <p:nvPr/>
        </p:nvSpPr>
        <p:spPr bwMode="auto">
          <a:xfrm>
            <a:off x="4013200" y="2940050"/>
            <a:ext cx="1944688" cy="830263"/>
          </a:xfrm>
          <a:prstGeom prst="rect">
            <a:avLst/>
          </a:prstGeom>
          <a:solidFill>
            <a:srgbClr val="5CF0F7"/>
          </a:solidFill>
          <a:ln w="19050">
            <a:solidFill>
              <a:srgbClr val="FF0000"/>
            </a:solidFill>
            <a:bevel/>
            <a:headEnd/>
            <a:tailEnd/>
          </a:ln>
        </p:spPr>
        <p:txBody>
          <a:bodyPr>
            <a:spAutoFit/>
          </a:bodyPr>
          <a:lstStyle/>
          <a:p>
            <a:pPr algn="ctr"/>
            <a:r>
              <a:rPr lang="en-US" altLang="zh-CN" sz="2400">
                <a:solidFill>
                  <a:srgbClr val="000099"/>
                </a:solidFill>
                <a:latin typeface="Constantia" pitchFamily="18" charset="0"/>
                <a:cs typeface="Times New Roman" pitchFamily="18" charset="0"/>
                <a:sym typeface="Times New Roman" pitchFamily="18" charset="0"/>
              </a:rPr>
              <a:t>Sân bay </a:t>
            </a:r>
          </a:p>
          <a:p>
            <a:pPr algn="ctr"/>
            <a:r>
              <a:rPr lang="en-US" altLang="zh-CN" sz="2400">
                <a:solidFill>
                  <a:srgbClr val="000099"/>
                </a:solidFill>
                <a:latin typeface="Constantia" pitchFamily="18" charset="0"/>
                <a:cs typeface="Times New Roman" pitchFamily="18" charset="0"/>
                <a:sym typeface="Times New Roman" pitchFamily="18" charset="0"/>
              </a:rPr>
              <a:t>Tân Sơn Nhất</a:t>
            </a:r>
          </a:p>
        </p:txBody>
      </p:sp>
      <p:sp>
        <p:nvSpPr>
          <p:cNvPr id="19466" name="TextBox 9"/>
          <p:cNvSpPr>
            <a:spLocks noChangeArrowheads="1"/>
          </p:cNvSpPr>
          <p:nvPr/>
        </p:nvSpPr>
        <p:spPr bwMode="auto">
          <a:xfrm>
            <a:off x="4133850" y="4943475"/>
            <a:ext cx="1427163" cy="831850"/>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Tổng nha Cảnh sát</a:t>
            </a:r>
          </a:p>
        </p:txBody>
      </p:sp>
      <p:sp>
        <p:nvSpPr>
          <p:cNvPr id="28683" name="TextBox 10"/>
          <p:cNvSpPr>
            <a:spLocks noChangeArrowheads="1"/>
          </p:cNvSpPr>
          <p:nvPr/>
        </p:nvSpPr>
        <p:spPr bwMode="auto">
          <a:xfrm>
            <a:off x="-69850" y="6329363"/>
            <a:ext cx="4281488" cy="646112"/>
          </a:xfrm>
          <a:prstGeom prst="rect">
            <a:avLst/>
          </a:prstGeom>
          <a:noFill/>
          <a:ln w="9525">
            <a:noFill/>
            <a:miter lim="800000"/>
            <a:headEnd/>
            <a:tailEnd/>
          </a:ln>
        </p:spPr>
        <p:txBody>
          <a:bodyPr>
            <a:spAutoFit/>
          </a:bodyPr>
          <a:lstStyle/>
          <a:p>
            <a:r>
              <a:rPr lang="en-US" b="1">
                <a:solidFill>
                  <a:srgbClr val="000000"/>
                </a:solidFill>
                <a:latin typeface="VNI-Times" pitchFamily="2" charset="0"/>
                <a:sym typeface="VNI-Times" pitchFamily="2" charset="0"/>
              </a:rPr>
              <a:t>Löôïc ñoà cuoäc Toång tieán coâng Maäu Thaân</a:t>
            </a:r>
            <a:endParaRPr lang="en-US" b="1">
              <a:solidFill>
                <a:srgbClr val="000000"/>
              </a:solidFill>
              <a:latin typeface="Constantia" pitchFamily="18" charset="0"/>
              <a:sym typeface="Constantia" pitchFamily="18" charset="0"/>
            </a:endParaRPr>
          </a:p>
          <a:p>
            <a:endParaRPr lang="en-US" altLang="en-US">
              <a:solidFill>
                <a:srgbClr val="000000"/>
              </a:solidFill>
              <a:latin typeface="Constantia" pitchFamily="18" charset="0"/>
              <a:cs typeface="Times New Roman" pitchFamily="18" charset="0"/>
              <a:sym typeface="Times New Roman" pitchFamily="18" charset="0"/>
            </a:endParaRPr>
          </a:p>
        </p:txBody>
      </p:sp>
      <p:cxnSp>
        <p:nvCxnSpPr>
          <p:cNvPr id="19468" name="Straight Arrow Connector 15"/>
          <p:cNvCxnSpPr>
            <a:cxnSpLocks noChangeShapeType="1"/>
          </p:cNvCxnSpPr>
          <p:nvPr/>
        </p:nvCxnSpPr>
        <p:spPr bwMode="auto">
          <a:xfrm flipV="1">
            <a:off x="6588125" y="2430463"/>
            <a:ext cx="0" cy="1757362"/>
          </a:xfrm>
          <a:prstGeom prst="straightConnector1">
            <a:avLst/>
          </a:prstGeom>
          <a:noFill/>
          <a:ln w="28575">
            <a:solidFill>
              <a:srgbClr val="FF0000"/>
            </a:solidFill>
            <a:bevel/>
            <a:headEnd/>
            <a:tailEnd type="arrow" w="med" len="med"/>
          </a:ln>
        </p:spPr>
      </p:cxnSp>
      <p:cxnSp>
        <p:nvCxnSpPr>
          <p:cNvPr id="19469" name="Straight Arrow Connector 18"/>
          <p:cNvCxnSpPr>
            <a:cxnSpLocks noChangeShapeType="1"/>
          </p:cNvCxnSpPr>
          <p:nvPr/>
        </p:nvCxnSpPr>
        <p:spPr bwMode="auto">
          <a:xfrm flipV="1">
            <a:off x="6710363" y="3724275"/>
            <a:ext cx="808037" cy="471488"/>
          </a:xfrm>
          <a:prstGeom prst="straightConnector1">
            <a:avLst/>
          </a:prstGeom>
          <a:noFill/>
          <a:ln w="28575">
            <a:solidFill>
              <a:srgbClr val="FF0000"/>
            </a:solidFill>
            <a:bevel/>
            <a:headEnd/>
            <a:tailEnd type="arrow" w="med" len="med"/>
          </a:ln>
        </p:spPr>
      </p:cxnSp>
      <p:cxnSp>
        <p:nvCxnSpPr>
          <p:cNvPr id="19470" name="Straight Arrow Connector 20"/>
          <p:cNvCxnSpPr>
            <a:cxnSpLocks noChangeShapeType="1"/>
          </p:cNvCxnSpPr>
          <p:nvPr/>
        </p:nvCxnSpPr>
        <p:spPr bwMode="auto">
          <a:xfrm flipH="1" flipV="1">
            <a:off x="4986338" y="3770313"/>
            <a:ext cx="1187450" cy="417512"/>
          </a:xfrm>
          <a:prstGeom prst="straightConnector1">
            <a:avLst/>
          </a:prstGeom>
          <a:noFill/>
          <a:ln w="28575">
            <a:solidFill>
              <a:srgbClr val="FF0000"/>
            </a:solidFill>
            <a:bevel/>
            <a:headEnd/>
            <a:tailEnd type="arrow" w="med" len="med"/>
          </a:ln>
        </p:spPr>
      </p:cxnSp>
      <p:cxnSp>
        <p:nvCxnSpPr>
          <p:cNvPr id="19471" name="Straight Arrow Connector 25"/>
          <p:cNvCxnSpPr>
            <a:cxnSpLocks noChangeShapeType="1"/>
          </p:cNvCxnSpPr>
          <p:nvPr/>
        </p:nvCxnSpPr>
        <p:spPr bwMode="auto">
          <a:xfrm>
            <a:off x="6516688" y="4719638"/>
            <a:ext cx="0" cy="1608137"/>
          </a:xfrm>
          <a:prstGeom prst="straightConnector1">
            <a:avLst/>
          </a:prstGeom>
          <a:noFill/>
          <a:ln w="28575">
            <a:solidFill>
              <a:srgbClr val="FF0000"/>
            </a:solidFill>
            <a:bevel/>
            <a:headEnd/>
            <a:tailEnd type="arrow" w="med" len="med"/>
          </a:ln>
        </p:spPr>
      </p:cxnSp>
      <p:cxnSp>
        <p:nvCxnSpPr>
          <p:cNvPr id="19472" name="Straight Arrow Connector 27"/>
          <p:cNvCxnSpPr>
            <a:cxnSpLocks noChangeShapeType="1"/>
          </p:cNvCxnSpPr>
          <p:nvPr/>
        </p:nvCxnSpPr>
        <p:spPr bwMode="auto">
          <a:xfrm>
            <a:off x="6750050" y="4719638"/>
            <a:ext cx="760413" cy="641350"/>
          </a:xfrm>
          <a:prstGeom prst="straightConnector1">
            <a:avLst/>
          </a:prstGeom>
          <a:noFill/>
          <a:ln w="28575">
            <a:solidFill>
              <a:srgbClr val="FF0000"/>
            </a:solidFill>
            <a:bevel/>
            <a:headEnd/>
            <a:tailEnd type="arrow" w="med" len="med"/>
          </a:ln>
        </p:spPr>
      </p:cxnSp>
      <p:cxnSp>
        <p:nvCxnSpPr>
          <p:cNvPr id="19473" name="Straight Arrow Connector 31"/>
          <p:cNvCxnSpPr>
            <a:cxnSpLocks noChangeShapeType="1"/>
          </p:cNvCxnSpPr>
          <p:nvPr/>
        </p:nvCxnSpPr>
        <p:spPr bwMode="auto">
          <a:xfrm flipH="1">
            <a:off x="5561013" y="4719638"/>
            <a:ext cx="776287" cy="639762"/>
          </a:xfrm>
          <a:prstGeom prst="straightConnector1">
            <a:avLst/>
          </a:prstGeom>
          <a:noFill/>
          <a:ln w="28575">
            <a:solidFill>
              <a:srgbClr val="FF0000"/>
            </a:solidFill>
            <a:bevel/>
            <a:headEnd/>
            <a:tailEnd type="arrow" w="med" len="med"/>
          </a:ln>
        </p:spPr>
      </p:cxnSp>
      <p:sp>
        <p:nvSpPr>
          <p:cNvPr id="19474" name="5-Point Star 12"/>
          <p:cNvSpPr>
            <a:spLocks noChangeArrowheads="1"/>
          </p:cNvSpPr>
          <p:nvPr/>
        </p:nvSpPr>
        <p:spPr bwMode="auto">
          <a:xfrm>
            <a:off x="2033588" y="4195763"/>
            <a:ext cx="593725" cy="598487"/>
          </a:xfrm>
          <a:prstGeom prst="star5">
            <a:avLst/>
          </a:prstGeom>
          <a:solidFill>
            <a:srgbClr val="FFFF00"/>
          </a:solidFill>
          <a:ln w="25400" cap="flat" cmpd="sng">
            <a:solidFill>
              <a:srgbClr val="0A5190"/>
            </a:solidFill>
            <a:bevel/>
            <a:headEnd/>
            <a:tailEnd/>
          </a:ln>
        </p:spPr>
        <p:txBody>
          <a:bodyPr anchor="ctr"/>
          <a:lstStyle/>
          <a:p>
            <a:pPr algn="ctr">
              <a:defRPr/>
            </a:pPr>
            <a:endParaRPr lang="en-US">
              <a:solidFill>
                <a:srgbClr val="FFFFFF"/>
              </a:solidFill>
              <a:latin typeface="Times New Roman" pitchFamily="18" charset="0"/>
              <a:cs typeface="Times New Roman" pitchFamily="18" charset="0"/>
              <a:sym typeface="Times New Roman" pitchFamily="18" charset="0"/>
            </a:endParaRPr>
          </a:p>
        </p:txBody>
      </p:sp>
      <p:sp>
        <p:nvSpPr>
          <p:cNvPr id="19475" name="5-Point Star 19"/>
          <p:cNvSpPr>
            <a:spLocks noChangeArrowheads="1"/>
          </p:cNvSpPr>
          <p:nvPr/>
        </p:nvSpPr>
        <p:spPr bwMode="auto">
          <a:xfrm>
            <a:off x="2038350" y="4200525"/>
            <a:ext cx="593725" cy="596900"/>
          </a:xfrm>
          <a:prstGeom prst="star5">
            <a:avLst/>
          </a:prstGeom>
          <a:solidFill>
            <a:srgbClr val="FFFF00"/>
          </a:solidFill>
          <a:ln w="25400" cap="flat" cmpd="sng">
            <a:solidFill>
              <a:srgbClr val="0A5190"/>
            </a:solidFill>
            <a:bevel/>
            <a:headEnd/>
            <a:tailEnd/>
          </a:ln>
        </p:spPr>
        <p:txBody>
          <a:bodyPr anchor="ctr"/>
          <a:lstStyle/>
          <a:p>
            <a:pPr algn="ctr">
              <a:defRPr/>
            </a:pPr>
            <a:endParaRPr lang="en-US">
              <a:solidFill>
                <a:srgbClr val="FFFFFF"/>
              </a:solidFill>
              <a:latin typeface="Times New Roman" pitchFamily="18" charset="0"/>
              <a:cs typeface="Times New Roman" pitchFamily="18" charset="0"/>
              <a:sym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animEffect>
                                      <p:cBhvr>
                                        <p:cTn id="9" dur="500"/>
                                        <p:tgtEl>
                                          <p:spTgt spid="19460"/>
                                        </p:tgtEl>
                                      </p:cBhvr>
                                    </p:animEffect>
                                  </p:childTnLst>
                                </p:cTn>
                              </p:par>
                              <p:par>
                                <p:cTn id="10" presetID="6" presetClass="emph" presetSubtype="0" repeatCount="10000" fill="hold" grpId="0" nodeType="withEffect">
                                  <p:stCondLst>
                                    <p:cond delay="0"/>
                                  </p:stCondLst>
                                  <p:childTnLst>
                                    <p:animScale>
                                      <p:cBhvr>
                                        <p:cTn id="11" dur="1000" fill="hold"/>
                                        <p:tgtEl>
                                          <p:spTgt spid="19475"/>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458"/>
                                        </p:tgtEl>
                                        <p:attrNameLst>
                                          <p:attrName>style.visibility</p:attrName>
                                        </p:attrNameLst>
                                      </p:cBhvr>
                                      <p:to>
                                        <p:strVal val="visible"/>
                                      </p:to>
                                    </p:set>
                                    <p:anim calcmode="lin" valueType="num">
                                      <p:cBhvr>
                                        <p:cTn id="16" dur="500" fill="hold"/>
                                        <p:tgtEl>
                                          <p:spTgt spid="19458"/>
                                        </p:tgtEl>
                                        <p:attrNameLst>
                                          <p:attrName>ppt_w</p:attrName>
                                        </p:attrNameLst>
                                      </p:cBhvr>
                                      <p:tavLst>
                                        <p:tav tm="0">
                                          <p:val>
                                            <p:fltVal val="0"/>
                                          </p:val>
                                        </p:tav>
                                        <p:tav tm="100000">
                                          <p:val>
                                            <p:strVal val="#ppt_w"/>
                                          </p:val>
                                        </p:tav>
                                      </p:tavLst>
                                    </p:anim>
                                    <p:anim calcmode="lin" valueType="num">
                                      <p:cBhvr>
                                        <p:cTn id="17" dur="500" fill="hold"/>
                                        <p:tgtEl>
                                          <p:spTgt spid="19458"/>
                                        </p:tgtEl>
                                        <p:attrNameLst>
                                          <p:attrName>ppt_h</p:attrName>
                                        </p:attrNameLst>
                                      </p:cBhvr>
                                      <p:tavLst>
                                        <p:tav tm="0">
                                          <p:val>
                                            <p:fltVal val="0"/>
                                          </p:val>
                                        </p:tav>
                                        <p:tav tm="100000">
                                          <p:val>
                                            <p:strVal val="#ppt_h"/>
                                          </p:val>
                                        </p:tav>
                                      </p:tavLst>
                                    </p:anim>
                                    <p:animEffect>
                                      <p:cBhvr>
                                        <p:cTn id="18" dur="500"/>
                                        <p:tgtEl>
                                          <p:spTgt spid="1945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461"/>
                                        </p:tgtEl>
                                        <p:attrNameLst>
                                          <p:attrName>style.visibility</p:attrName>
                                        </p:attrNameLst>
                                      </p:cBhvr>
                                      <p:to>
                                        <p:strVal val="visible"/>
                                      </p:to>
                                    </p:set>
                                    <p:animEffect>
                                      <p:cBhvr>
                                        <p:cTn id="23" dur="1000"/>
                                        <p:tgtEl>
                                          <p:spTgt spid="19461"/>
                                        </p:tgtEl>
                                      </p:cBhvr>
                                    </p:animEffect>
                                    <p:anim calcmode="lin" valueType="num">
                                      <p:cBhvr>
                                        <p:cTn id="24" dur="1000" fill="hold"/>
                                        <p:tgtEl>
                                          <p:spTgt spid="19461"/>
                                        </p:tgtEl>
                                        <p:attrNameLst>
                                          <p:attrName>ppt_x</p:attrName>
                                        </p:attrNameLst>
                                      </p:cBhvr>
                                      <p:tavLst>
                                        <p:tav tm="0">
                                          <p:val>
                                            <p:strVal val="#ppt_x"/>
                                          </p:val>
                                        </p:tav>
                                        <p:tav tm="100000">
                                          <p:val>
                                            <p:strVal val="#ppt_x"/>
                                          </p:val>
                                        </p:tav>
                                      </p:tavLst>
                                    </p:anim>
                                    <p:anim calcmode="lin" valueType="num">
                                      <p:cBhvr>
                                        <p:cTn id="25" dur="1000" fill="hold"/>
                                        <p:tgtEl>
                                          <p:spTgt spid="1946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468"/>
                                        </p:tgtEl>
                                        <p:attrNameLst>
                                          <p:attrName>style.visibility</p:attrName>
                                        </p:attrNameLst>
                                      </p:cBhvr>
                                      <p:to>
                                        <p:strVal val="visible"/>
                                      </p:to>
                                    </p:set>
                                    <p:animEffect>
                                      <p:cBhvr>
                                        <p:cTn id="28" dur="1000"/>
                                        <p:tgtEl>
                                          <p:spTgt spid="19468"/>
                                        </p:tgtEl>
                                      </p:cBhvr>
                                    </p:animEffect>
                                    <p:anim calcmode="lin" valueType="num">
                                      <p:cBhvr>
                                        <p:cTn id="29" dur="1000" fill="hold"/>
                                        <p:tgtEl>
                                          <p:spTgt spid="19468"/>
                                        </p:tgtEl>
                                        <p:attrNameLst>
                                          <p:attrName>ppt_x</p:attrName>
                                        </p:attrNameLst>
                                      </p:cBhvr>
                                      <p:tavLst>
                                        <p:tav tm="0">
                                          <p:val>
                                            <p:strVal val="#ppt_x"/>
                                          </p:val>
                                        </p:tav>
                                        <p:tav tm="100000">
                                          <p:val>
                                            <p:strVal val="#ppt_x"/>
                                          </p:val>
                                        </p:tav>
                                      </p:tavLst>
                                    </p:anim>
                                    <p:anim calcmode="lin" valueType="num">
                                      <p:cBhvr>
                                        <p:cTn id="30" dur="1000" fill="hold"/>
                                        <p:tgtEl>
                                          <p:spTgt spid="1946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469"/>
                                        </p:tgtEl>
                                        <p:attrNameLst>
                                          <p:attrName>style.visibility</p:attrName>
                                        </p:attrNameLst>
                                      </p:cBhvr>
                                      <p:to>
                                        <p:strVal val="visible"/>
                                      </p:to>
                                    </p:set>
                                    <p:animEffect>
                                      <p:cBhvr>
                                        <p:cTn id="35" dur="500"/>
                                        <p:tgtEl>
                                          <p:spTgt spid="1946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9463"/>
                                        </p:tgtEl>
                                        <p:attrNameLst>
                                          <p:attrName>style.visibility</p:attrName>
                                        </p:attrNameLst>
                                      </p:cBhvr>
                                      <p:to>
                                        <p:strVal val="visible"/>
                                      </p:to>
                                    </p:set>
                                    <p:animEffect>
                                      <p:cBhvr>
                                        <p:cTn id="38" dur="500"/>
                                        <p:tgtEl>
                                          <p:spTgt spid="1946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471"/>
                                        </p:tgtEl>
                                        <p:attrNameLst>
                                          <p:attrName>style.visibility</p:attrName>
                                        </p:attrNameLst>
                                      </p:cBhvr>
                                      <p:to>
                                        <p:strVal val="visible"/>
                                      </p:to>
                                    </p:set>
                                    <p:anim calcmode="lin" valueType="num">
                                      <p:cBhvr>
                                        <p:cTn id="43" dur="500" fill="hold"/>
                                        <p:tgtEl>
                                          <p:spTgt spid="19471"/>
                                        </p:tgtEl>
                                        <p:attrNameLst>
                                          <p:attrName>ppt_w</p:attrName>
                                        </p:attrNameLst>
                                      </p:cBhvr>
                                      <p:tavLst>
                                        <p:tav tm="0">
                                          <p:val>
                                            <p:fltVal val="0"/>
                                          </p:val>
                                        </p:tav>
                                        <p:tav tm="100000">
                                          <p:val>
                                            <p:strVal val="#ppt_w"/>
                                          </p:val>
                                        </p:tav>
                                      </p:tavLst>
                                    </p:anim>
                                    <p:anim calcmode="lin" valueType="num">
                                      <p:cBhvr>
                                        <p:cTn id="44" dur="500" fill="hold"/>
                                        <p:tgtEl>
                                          <p:spTgt spid="19471"/>
                                        </p:tgtEl>
                                        <p:attrNameLst>
                                          <p:attrName>ppt_h</p:attrName>
                                        </p:attrNameLst>
                                      </p:cBhvr>
                                      <p:tavLst>
                                        <p:tav tm="0">
                                          <p:val>
                                            <p:fltVal val="0"/>
                                          </p:val>
                                        </p:tav>
                                        <p:tav tm="100000">
                                          <p:val>
                                            <p:strVal val="#ppt_h"/>
                                          </p:val>
                                        </p:tav>
                                      </p:tavLst>
                                    </p:anim>
                                    <p:animEffect>
                                      <p:cBhvr>
                                        <p:cTn id="45" dur="500"/>
                                        <p:tgtEl>
                                          <p:spTgt spid="1947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462"/>
                                        </p:tgtEl>
                                        <p:attrNameLst>
                                          <p:attrName>style.visibility</p:attrName>
                                        </p:attrNameLst>
                                      </p:cBhvr>
                                      <p:to>
                                        <p:strVal val="visible"/>
                                      </p:to>
                                    </p:set>
                                    <p:anim calcmode="lin" valueType="num">
                                      <p:cBhvr>
                                        <p:cTn id="48" dur="500" fill="hold"/>
                                        <p:tgtEl>
                                          <p:spTgt spid="19462"/>
                                        </p:tgtEl>
                                        <p:attrNameLst>
                                          <p:attrName>ppt_w</p:attrName>
                                        </p:attrNameLst>
                                      </p:cBhvr>
                                      <p:tavLst>
                                        <p:tav tm="0">
                                          <p:val>
                                            <p:fltVal val="0"/>
                                          </p:val>
                                        </p:tav>
                                        <p:tav tm="100000">
                                          <p:val>
                                            <p:strVal val="#ppt_w"/>
                                          </p:val>
                                        </p:tav>
                                      </p:tavLst>
                                    </p:anim>
                                    <p:anim calcmode="lin" valueType="num">
                                      <p:cBhvr>
                                        <p:cTn id="49" dur="500" fill="hold"/>
                                        <p:tgtEl>
                                          <p:spTgt spid="19462"/>
                                        </p:tgtEl>
                                        <p:attrNameLst>
                                          <p:attrName>ppt_h</p:attrName>
                                        </p:attrNameLst>
                                      </p:cBhvr>
                                      <p:tavLst>
                                        <p:tav tm="0">
                                          <p:val>
                                            <p:fltVal val="0"/>
                                          </p:val>
                                        </p:tav>
                                        <p:tav tm="100000">
                                          <p:val>
                                            <p:strVal val="#ppt_h"/>
                                          </p:val>
                                        </p:tav>
                                      </p:tavLst>
                                    </p:anim>
                                    <p:animEffect>
                                      <p:cBhvr>
                                        <p:cTn id="50" dur="500"/>
                                        <p:tgtEl>
                                          <p:spTgt spid="1946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9470"/>
                                        </p:tgtEl>
                                        <p:attrNameLst>
                                          <p:attrName>style.visibility</p:attrName>
                                        </p:attrNameLst>
                                      </p:cBhvr>
                                      <p:to>
                                        <p:strVal val="visible"/>
                                      </p:to>
                                    </p:set>
                                    <p:animEffect>
                                      <p:cBhvr>
                                        <p:cTn id="55" dur="500"/>
                                        <p:tgtEl>
                                          <p:spTgt spid="1947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9465"/>
                                        </p:tgtEl>
                                        <p:attrNameLst>
                                          <p:attrName>style.visibility</p:attrName>
                                        </p:attrNameLst>
                                      </p:cBhvr>
                                      <p:to>
                                        <p:strVal val="visible"/>
                                      </p:to>
                                    </p:set>
                                    <p:animEffect>
                                      <p:cBhvr>
                                        <p:cTn id="58" dur="500"/>
                                        <p:tgtEl>
                                          <p:spTgt spid="1946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9473"/>
                                        </p:tgtEl>
                                        <p:attrNameLst>
                                          <p:attrName>style.visibility</p:attrName>
                                        </p:attrNameLst>
                                      </p:cBhvr>
                                      <p:to>
                                        <p:strVal val="visible"/>
                                      </p:to>
                                    </p:set>
                                    <p:animEffect>
                                      <p:cBhvr>
                                        <p:cTn id="63" dur="500"/>
                                        <p:tgtEl>
                                          <p:spTgt spid="19473"/>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9466"/>
                                        </p:tgtEl>
                                        <p:attrNameLst>
                                          <p:attrName>style.visibility</p:attrName>
                                        </p:attrNameLst>
                                      </p:cBhvr>
                                      <p:to>
                                        <p:strVal val="visible"/>
                                      </p:to>
                                    </p:set>
                                    <p:animEffect>
                                      <p:cBhvr>
                                        <p:cTn id="66" dur="500"/>
                                        <p:tgtEl>
                                          <p:spTgt spid="1946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9472"/>
                                        </p:tgtEl>
                                        <p:attrNameLst>
                                          <p:attrName>style.visibility</p:attrName>
                                        </p:attrNameLst>
                                      </p:cBhvr>
                                      <p:to>
                                        <p:strVal val="visible"/>
                                      </p:to>
                                    </p:set>
                                    <p:animEffect>
                                      <p:cBhvr>
                                        <p:cTn id="71" dur="500"/>
                                        <p:tgtEl>
                                          <p:spTgt spid="19472"/>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9464"/>
                                        </p:tgtEl>
                                        <p:attrNameLst>
                                          <p:attrName>style.visibility</p:attrName>
                                        </p:attrNameLst>
                                      </p:cBhvr>
                                      <p:to>
                                        <p:strVal val="visible"/>
                                      </p:to>
                                    </p:set>
                                    <p:animEffect>
                                      <p:cBhvr>
                                        <p:cTn id="74"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ldLvl="0" animBg="1" autoUpdateAnimBg="0"/>
      <p:bldP spid="19460" grpId="0" bldLvl="0" animBg="1" autoUpdateAnimBg="0"/>
      <p:bldP spid="19461" grpId="0" bldLvl="0" animBg="1" autoUpdateAnimBg="0"/>
      <p:bldP spid="19462" grpId="0" bldLvl="0" animBg="1" autoUpdateAnimBg="0"/>
      <p:bldP spid="19463" grpId="0" bldLvl="0" animBg="1" autoUpdateAnimBg="0"/>
      <p:bldP spid="19464" grpId="0" bldLvl="0" animBg="1" autoUpdateAnimBg="0"/>
      <p:bldP spid="19465" grpId="0" bldLvl="0" animBg="1" autoUpdateAnimBg="0"/>
      <p:bldP spid="19466" grpId="0" bldLvl="0" animBg="1" autoUpdateAnimBg="0"/>
      <p:bldP spid="19468" grpId="0" animBg="1"/>
      <p:bldP spid="19469" grpId="0" animBg="1"/>
      <p:bldP spid="19470" grpId="0" animBg="1"/>
      <p:bldP spid="19471" grpId="0" animBg="1"/>
      <p:bldP spid="19472" grpId="0" animBg="1"/>
      <p:bldP spid="19473" grpId="0" animBg="1"/>
      <p:bldP spid="19475" grpId="0" bldLvl="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2"/>
          </p:nvPr>
        </p:nvSpPr>
        <p:spPr>
          <a:noFill/>
        </p:spPr>
        <p:txBody>
          <a:bodyPr/>
          <a:lstStyle/>
          <a:p>
            <a:fld id="{81E65601-4D96-4577-9305-E32986B75070}" type="slidenum">
              <a:rPr lang="en-US" altLang="zh-CN"/>
              <a:pPr/>
              <a:t>16</a:t>
            </a:fld>
            <a:endParaRPr lang="en-US" altLang="zh-CN" sz="1800">
              <a:solidFill>
                <a:schemeClr val="tx1"/>
              </a:solidFill>
            </a:endParaRPr>
          </a:p>
        </p:txBody>
      </p:sp>
      <p:pic>
        <p:nvPicPr>
          <p:cNvPr id="20482" name="Picture 68" descr="Tan cong dem 30 tet"/>
          <p:cNvPicPr>
            <a:picLocks noChangeAspect="1" noChangeArrowheads="1"/>
          </p:cNvPicPr>
          <p:nvPr/>
        </p:nvPicPr>
        <p:blipFill>
          <a:blip r:embed="rId2"/>
          <a:srcRect/>
          <a:stretch>
            <a:fillRect/>
          </a:stretch>
        </p:blipFill>
        <p:spPr bwMode="auto">
          <a:xfrm>
            <a:off x="1619250" y="908050"/>
            <a:ext cx="6022975" cy="3865563"/>
          </a:xfrm>
          <a:prstGeom prst="rect">
            <a:avLst/>
          </a:prstGeom>
          <a:noFill/>
          <a:ln w="19050">
            <a:solidFill>
              <a:srgbClr val="FF0000"/>
            </a:solidFill>
            <a:bevel/>
            <a:headEnd/>
            <a:tailEnd/>
          </a:ln>
        </p:spPr>
      </p:pic>
      <p:sp>
        <p:nvSpPr>
          <p:cNvPr id="20483" name="Rectangle 69"/>
          <p:cNvSpPr>
            <a:spLocks noChangeArrowheads="1"/>
          </p:cNvSpPr>
          <p:nvPr/>
        </p:nvSpPr>
        <p:spPr bwMode="auto">
          <a:xfrm>
            <a:off x="2363788" y="5084763"/>
            <a:ext cx="4749800" cy="461962"/>
          </a:xfrm>
          <a:prstGeom prst="rect">
            <a:avLst/>
          </a:prstGeom>
          <a:noFill/>
          <a:ln w="9525">
            <a:noFill/>
            <a:bevel/>
            <a:headEnd/>
            <a:tailEnd/>
          </a:ln>
        </p:spPr>
        <p:txBody>
          <a:bodyPr anchor="ctr">
            <a:spAutoFit/>
          </a:bodyPr>
          <a:lstStyle/>
          <a:p>
            <a:pPr algn="ctr" eaLnBrk="0" hangingPunct="0"/>
            <a:r>
              <a:rPr lang="en-US" b="1">
                <a:solidFill>
                  <a:srgbClr val="000000"/>
                </a:solidFill>
                <a:latin typeface="VNI-Times" pitchFamily="2" charset="0"/>
                <a:sym typeface="VNI-Times" pitchFamily="2" charset="0"/>
              </a:rPr>
              <a:t> </a:t>
            </a:r>
            <a:r>
              <a:rPr lang="en-US" sz="2400" b="1">
                <a:solidFill>
                  <a:srgbClr val="000000"/>
                </a:solidFill>
                <a:latin typeface="Times New Roman" pitchFamily="18" charset="0"/>
                <a:sym typeface="Times New Roman" pitchFamily="18" charset="0"/>
              </a:rPr>
              <a:t>Sứ quán Mĩ bị tấn công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483"/>
                                        </p:tgtEl>
                                        <p:attrNameLst>
                                          <p:attrName>style.visibility</p:attrName>
                                        </p:attrNameLst>
                                      </p:cBhvr>
                                      <p:to>
                                        <p:strVal val="visible"/>
                                      </p:to>
                                    </p:set>
                                    <p:animEffect>
                                      <p:cBhvr>
                                        <p:cTn id="12" dur="1000"/>
                                        <p:tgtEl>
                                          <p:spTgt spid="20483"/>
                                        </p:tgtEl>
                                      </p:cBhvr>
                                    </p:animEffect>
                                    <p:anim calcmode="lin" valueType="num">
                                      <p:cBhvr>
                                        <p:cTn id="13" dur="1000" fill="hold"/>
                                        <p:tgtEl>
                                          <p:spTgt spid="20483"/>
                                        </p:tgtEl>
                                        <p:attrNameLst>
                                          <p:attrName>ppt_x</p:attrName>
                                        </p:attrNameLst>
                                      </p:cBhvr>
                                      <p:tavLst>
                                        <p:tav tm="0">
                                          <p:val>
                                            <p:strVal val="#ppt_x"/>
                                          </p:val>
                                        </p:tav>
                                        <p:tav tm="100000">
                                          <p:val>
                                            <p:strVal val="#ppt_x"/>
                                          </p:val>
                                        </p:tav>
                                      </p:tavLst>
                                    </p:anim>
                                    <p:anim calcmode="lin" valueType="num">
                                      <p:cBhvr>
                                        <p:cTn id="14"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91" descr="Quan ta danh vao bo tong tham muu"/>
          <p:cNvPicPr>
            <a:picLocks noChangeAspect="1" noChangeArrowheads="1"/>
          </p:cNvPicPr>
          <p:nvPr/>
        </p:nvPicPr>
        <p:blipFill>
          <a:blip r:embed="rId2"/>
          <a:srcRect/>
          <a:stretch>
            <a:fillRect/>
          </a:stretch>
        </p:blipFill>
        <p:spPr bwMode="auto">
          <a:xfrm>
            <a:off x="2276475" y="260350"/>
            <a:ext cx="4733925" cy="5527675"/>
          </a:xfrm>
          <a:prstGeom prst="rect">
            <a:avLst/>
          </a:prstGeom>
          <a:noFill/>
          <a:ln w="19050">
            <a:solidFill>
              <a:srgbClr val="FF0000"/>
            </a:solidFill>
            <a:bevel/>
            <a:headEnd/>
            <a:tailEnd/>
          </a:ln>
        </p:spPr>
      </p:pic>
      <p:sp>
        <p:nvSpPr>
          <p:cNvPr id="30723" name="Rectangle 71"/>
          <p:cNvSpPr>
            <a:spLocks noChangeArrowheads="1"/>
          </p:cNvSpPr>
          <p:nvPr/>
        </p:nvSpPr>
        <p:spPr bwMode="auto">
          <a:xfrm>
            <a:off x="1619250" y="5805488"/>
            <a:ext cx="6048375" cy="830262"/>
          </a:xfrm>
          <a:prstGeom prst="rect">
            <a:avLst/>
          </a:prstGeom>
          <a:noFill/>
          <a:ln w="9525">
            <a:noFill/>
            <a:bevel/>
            <a:headEnd/>
            <a:tailEnd/>
          </a:ln>
        </p:spPr>
        <p:txBody>
          <a:bodyPr anchor="ctr">
            <a:spAutoFit/>
          </a:bodyPr>
          <a:lstStyle/>
          <a:p>
            <a:pPr algn="ctr" eaLnBrk="0" hangingPunct="0"/>
            <a:r>
              <a:rPr lang="en-US" sz="2400" b="1">
                <a:solidFill>
                  <a:srgbClr val="000000"/>
                </a:solidFill>
                <a:latin typeface="Times New Roman" pitchFamily="18" charset="0"/>
                <a:sym typeface="Times New Roman" pitchFamily="18" charset="0"/>
              </a:rPr>
              <a:t>Đánh chiếm </a:t>
            </a:r>
            <a:endParaRPr lang="en-US" altLang="en-US" sz="2400" b="1">
              <a:solidFill>
                <a:srgbClr val="000000"/>
              </a:solidFill>
              <a:latin typeface="Times New Roman" pitchFamily="18" charset="0"/>
              <a:sym typeface="Times New Roman" pitchFamily="18" charset="0"/>
            </a:endParaRPr>
          </a:p>
          <a:p>
            <a:pPr algn="ctr" eaLnBrk="0" hangingPunct="0"/>
            <a:r>
              <a:rPr lang="en-US" sz="2400" b="1">
                <a:solidFill>
                  <a:srgbClr val="000000"/>
                </a:solidFill>
                <a:latin typeface="Times New Roman" pitchFamily="18" charset="0"/>
                <a:sym typeface="Times New Roman" pitchFamily="18" charset="0"/>
              </a:rPr>
              <a:t>Bộ Tổng tham mưu quân đội Sài Gòn</a:t>
            </a: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2" descr="Quan ta danh vao dai phat thanh"/>
          <p:cNvPicPr>
            <a:picLocks noChangeAspect="1" noChangeArrowheads="1"/>
          </p:cNvPicPr>
          <p:nvPr/>
        </p:nvPicPr>
        <p:blipFill>
          <a:blip r:embed="rId2"/>
          <a:srcRect/>
          <a:stretch>
            <a:fillRect/>
          </a:stretch>
        </p:blipFill>
        <p:spPr bwMode="auto">
          <a:xfrm>
            <a:off x="2314575" y="260350"/>
            <a:ext cx="4679950" cy="5238750"/>
          </a:xfrm>
          <a:prstGeom prst="rect">
            <a:avLst/>
          </a:prstGeom>
          <a:noFill/>
          <a:ln w="19050">
            <a:solidFill>
              <a:srgbClr val="FF0000"/>
            </a:solidFill>
            <a:bevel/>
            <a:headEnd/>
            <a:tailEnd/>
          </a:ln>
        </p:spPr>
      </p:pic>
      <p:sp>
        <p:nvSpPr>
          <p:cNvPr id="31747" name="Rectangle 73"/>
          <p:cNvSpPr>
            <a:spLocks noChangeArrowheads="1"/>
          </p:cNvSpPr>
          <p:nvPr/>
        </p:nvSpPr>
        <p:spPr bwMode="auto">
          <a:xfrm>
            <a:off x="2444750" y="5597525"/>
            <a:ext cx="4419600" cy="461963"/>
          </a:xfrm>
          <a:prstGeom prst="rect">
            <a:avLst/>
          </a:prstGeom>
          <a:noFill/>
          <a:ln w="9525">
            <a:noFill/>
            <a:bevel/>
            <a:headEnd/>
            <a:tailEnd/>
          </a:ln>
        </p:spPr>
        <p:txBody>
          <a:bodyPr anchor="ctr">
            <a:spAutoFit/>
          </a:bodyPr>
          <a:lstStyle/>
          <a:p>
            <a:pPr algn="ctr" eaLnBrk="0" hangingPunct="0"/>
            <a:r>
              <a:rPr lang="en-US" sz="2400" b="1">
                <a:solidFill>
                  <a:srgbClr val="000000"/>
                </a:solidFill>
                <a:latin typeface="Times New Roman" pitchFamily="18" charset="0"/>
                <a:sym typeface="Times New Roman" pitchFamily="18" charset="0"/>
              </a:rPr>
              <a:t>Đánh chiếm Đài phát thanh</a:t>
            </a:r>
            <a:endParaRPr lang="en-US" sz="2400">
              <a:solidFill>
                <a:srgbClr val="000000"/>
              </a:solidFill>
              <a:latin typeface="Times New Roman" pitchFamily="18" charset="0"/>
              <a:sym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1"/>
          <p:cNvPicPr>
            <a:picLocks noChangeAspect="1" noChangeArrowheads="1"/>
          </p:cNvPicPr>
          <p:nvPr/>
        </p:nvPicPr>
        <p:blipFill>
          <a:blip r:embed="rId2"/>
          <a:srcRect/>
          <a:stretch>
            <a:fillRect/>
          </a:stretch>
        </p:blipFill>
        <p:spPr bwMode="auto">
          <a:xfrm>
            <a:off x="2339975" y="282575"/>
            <a:ext cx="4608513" cy="5268913"/>
          </a:xfrm>
          <a:prstGeom prst="rect">
            <a:avLst/>
          </a:prstGeom>
          <a:noFill/>
          <a:ln w="19050">
            <a:solidFill>
              <a:srgbClr val="FF0000"/>
            </a:solidFill>
            <a:miter lim="800000"/>
            <a:headEnd/>
            <a:tailEnd/>
          </a:ln>
        </p:spPr>
      </p:pic>
      <p:sp>
        <p:nvSpPr>
          <p:cNvPr id="32771" name="Text Box 88"/>
          <p:cNvSpPr>
            <a:spLocks noChangeArrowheads="1"/>
          </p:cNvSpPr>
          <p:nvPr/>
        </p:nvSpPr>
        <p:spPr bwMode="auto">
          <a:xfrm>
            <a:off x="2065338" y="5721350"/>
            <a:ext cx="5137150" cy="461963"/>
          </a:xfrm>
          <a:prstGeom prst="rect">
            <a:avLst/>
          </a:prstGeom>
          <a:noFill/>
          <a:ln w="9525">
            <a:noFill/>
            <a:bevel/>
            <a:headEnd/>
            <a:tailEnd/>
          </a:ln>
        </p:spPr>
        <p:txBody>
          <a:bodyPr>
            <a:spAutoFit/>
          </a:bodyPr>
          <a:lstStyle/>
          <a:p>
            <a:pPr algn="ctr" eaLnBrk="0" hangingPunct="0">
              <a:spcBef>
                <a:spcPct val="50000"/>
              </a:spcBef>
            </a:pPr>
            <a:r>
              <a:rPr lang="en-US" sz="2400" b="1">
                <a:solidFill>
                  <a:srgbClr val="000000"/>
                </a:solidFill>
                <a:latin typeface="Times New Roman" pitchFamily="18" charset="0"/>
                <a:sym typeface="Times New Roman" pitchFamily="18" charset="0"/>
              </a:rPr>
              <a:t>Đánh chiếm Sân bay Tân Sơn Nhất</a:t>
            </a: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a:spLocks noChangeArrowheads="1"/>
          </p:cNvSpPr>
          <p:nvPr/>
        </p:nvSpPr>
        <p:spPr bwMode="auto">
          <a:xfrm>
            <a:off x="682625" y="1412875"/>
            <a:ext cx="3097213" cy="523875"/>
          </a:xfrm>
          <a:prstGeom prst="rect">
            <a:avLst/>
          </a:prstGeom>
          <a:noFill/>
          <a:ln w="9525">
            <a:noFill/>
            <a:miter lim="800000"/>
            <a:headEnd/>
            <a:tailEnd/>
          </a:ln>
        </p:spPr>
        <p:txBody>
          <a:bodyPr>
            <a:spAutoFit/>
          </a:bodyPr>
          <a:lstStyle/>
          <a:p>
            <a:r>
              <a:rPr lang="en-US" sz="2800" dirty="0" err="1">
                <a:solidFill>
                  <a:srgbClr val="000000"/>
                </a:solidFill>
                <a:latin typeface="Times New Roman" pitchFamily="18" charset="0"/>
                <a:sym typeface="Times New Roman" pitchFamily="18" charset="0"/>
              </a:rPr>
              <a:t>Chọn</a:t>
            </a:r>
            <a:r>
              <a:rPr lang="en-US" sz="2800" dirty="0">
                <a:solidFill>
                  <a:srgbClr val="000000"/>
                </a:solidFill>
                <a:latin typeface="Times New Roman" pitchFamily="18" charset="0"/>
                <a:sym typeface="Times New Roman" pitchFamily="18" charset="0"/>
              </a:rPr>
              <a:t> ý </a:t>
            </a:r>
            <a:r>
              <a:rPr lang="en-US" sz="2800" dirty="0" err="1">
                <a:solidFill>
                  <a:srgbClr val="000000"/>
                </a:solidFill>
                <a:latin typeface="Times New Roman" pitchFamily="18" charset="0"/>
                <a:sym typeface="Times New Roman" pitchFamily="18" charset="0"/>
              </a:rPr>
              <a:t>trả</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lời</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đúng</a:t>
            </a:r>
            <a:r>
              <a:rPr lang="en-US" sz="2800" dirty="0">
                <a:solidFill>
                  <a:srgbClr val="000000"/>
                </a:solidFill>
                <a:latin typeface="Times New Roman" pitchFamily="18" charset="0"/>
                <a:sym typeface="Times New Roman" pitchFamily="18" charset="0"/>
              </a:rPr>
              <a:t> </a:t>
            </a:r>
            <a:endParaRPr lang="en-US" altLang="en-US" sz="2800" dirty="0">
              <a:solidFill>
                <a:srgbClr val="000000"/>
              </a:solidFill>
              <a:latin typeface="Times New Roman" pitchFamily="18" charset="0"/>
              <a:sym typeface="Times New Roman" pitchFamily="18" charset="0"/>
            </a:endParaRPr>
          </a:p>
        </p:txBody>
      </p:sp>
      <p:sp>
        <p:nvSpPr>
          <p:cNvPr id="15363" name="TextBox 5"/>
          <p:cNvSpPr>
            <a:spLocks noChangeArrowheads="1"/>
          </p:cNvSpPr>
          <p:nvPr/>
        </p:nvSpPr>
        <p:spPr bwMode="auto">
          <a:xfrm>
            <a:off x="698500" y="2205038"/>
            <a:ext cx="4464050" cy="369887"/>
          </a:xfrm>
          <a:prstGeom prst="rect">
            <a:avLst/>
          </a:prstGeom>
          <a:noFill/>
          <a:ln w="9525">
            <a:noFill/>
            <a:miter lim="800000"/>
            <a:headEnd/>
            <a:tailEnd/>
          </a:ln>
        </p:spPr>
        <p:txBody>
          <a:bodyPr>
            <a:spAutoFit/>
          </a:bodyPr>
          <a:lstStyle/>
          <a:p>
            <a:endParaRPr lang="en-US">
              <a:solidFill>
                <a:srgbClr val="000000"/>
              </a:solidFill>
              <a:latin typeface="Constantia" pitchFamily="18" charset="0"/>
              <a:cs typeface="Times New Roman" pitchFamily="18" charset="0"/>
              <a:sym typeface="Times New Roman" pitchFamily="18" charset="0"/>
            </a:endParaRPr>
          </a:p>
        </p:txBody>
      </p:sp>
      <p:sp>
        <p:nvSpPr>
          <p:cNvPr id="15364" name="TextBox 6"/>
          <p:cNvSpPr>
            <a:spLocks noChangeArrowheads="1"/>
          </p:cNvSpPr>
          <p:nvPr/>
        </p:nvSpPr>
        <p:spPr bwMode="auto">
          <a:xfrm>
            <a:off x="682625" y="2051050"/>
            <a:ext cx="8208963" cy="523875"/>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Câu 1. </a:t>
            </a:r>
            <a:r>
              <a:rPr lang="en-US" sz="2800">
                <a:solidFill>
                  <a:srgbClr val="000000"/>
                </a:solidFill>
                <a:latin typeface="Constantia" pitchFamily="18" charset="0"/>
                <a:sym typeface="Constantia" pitchFamily="18" charset="0"/>
              </a:rPr>
              <a:t>Mục đích của việc mở đường Trường Sơn là:</a:t>
            </a:r>
            <a:endParaRPr lang="en-US" altLang="en-US" sz="2800">
              <a:solidFill>
                <a:srgbClr val="000000"/>
              </a:solidFill>
              <a:latin typeface="Constantia" pitchFamily="18" charset="0"/>
              <a:cs typeface="Times New Roman" pitchFamily="18" charset="0"/>
              <a:sym typeface="Times New Roman" pitchFamily="18" charset="0"/>
            </a:endParaRPr>
          </a:p>
        </p:txBody>
      </p:sp>
      <p:sp>
        <p:nvSpPr>
          <p:cNvPr id="15365" name="TextBox 7"/>
          <p:cNvSpPr>
            <a:spLocks noChangeArrowheads="1"/>
          </p:cNvSpPr>
          <p:nvPr/>
        </p:nvSpPr>
        <p:spPr bwMode="auto">
          <a:xfrm>
            <a:off x="755650" y="2781300"/>
            <a:ext cx="7056438" cy="954088"/>
          </a:xfrm>
          <a:prstGeom prst="rect">
            <a:avLst/>
          </a:prstGeom>
          <a:noFill/>
          <a:ln w="9525">
            <a:noFill/>
            <a:miter lim="800000"/>
            <a:headEnd/>
            <a:tailEnd/>
          </a:ln>
        </p:spPr>
        <p:txBody>
          <a:bodyPr>
            <a:spAutoFit/>
          </a:bodyPr>
          <a:lstStyle/>
          <a:p>
            <a:r>
              <a:rPr lang="en-US" sz="2800">
                <a:solidFill>
                  <a:srgbClr val="000000"/>
                </a:solidFill>
                <a:latin typeface="Constantia" pitchFamily="18" charset="0"/>
                <a:sym typeface="Constantia" pitchFamily="18" charset="0"/>
              </a:rPr>
              <a:t>Để mở đường thông thương sang Lào và </a:t>
            </a:r>
            <a:endParaRPr lang="en-US" altLang="en-US" sz="2800">
              <a:solidFill>
                <a:srgbClr val="000000"/>
              </a:solidFill>
              <a:latin typeface="Constantia" pitchFamily="18" charset="0"/>
              <a:sym typeface="Constantia" pitchFamily="18" charset="0"/>
            </a:endParaRPr>
          </a:p>
          <a:p>
            <a:r>
              <a:rPr lang="en-US" sz="2800">
                <a:solidFill>
                  <a:srgbClr val="000000"/>
                </a:solidFill>
                <a:latin typeface="Constantia" pitchFamily="18" charset="0"/>
                <a:sym typeface="Constantia" pitchFamily="18" charset="0"/>
              </a:rPr>
              <a:t>Cam-pu-chia.</a:t>
            </a:r>
            <a:endParaRPr lang="en-US" altLang="en-US" sz="2800">
              <a:solidFill>
                <a:srgbClr val="000000"/>
              </a:solidFill>
              <a:latin typeface="Constantia" pitchFamily="18" charset="0"/>
              <a:cs typeface="Times New Roman" pitchFamily="18" charset="0"/>
              <a:sym typeface="Times New Roman" pitchFamily="18" charset="0"/>
            </a:endParaRPr>
          </a:p>
        </p:txBody>
      </p:sp>
      <p:sp>
        <p:nvSpPr>
          <p:cNvPr id="15366" name="TextBox 9"/>
          <p:cNvSpPr>
            <a:spLocks noChangeArrowheads="1"/>
          </p:cNvSpPr>
          <p:nvPr/>
        </p:nvSpPr>
        <p:spPr bwMode="auto">
          <a:xfrm>
            <a:off x="755650" y="3627438"/>
            <a:ext cx="7416800" cy="954087"/>
          </a:xfrm>
          <a:prstGeom prst="rect">
            <a:avLst/>
          </a:prstGeom>
          <a:noFill/>
          <a:ln w="9525">
            <a:noFill/>
            <a:miter lim="800000"/>
            <a:headEnd/>
            <a:tailEnd/>
          </a:ln>
        </p:spPr>
        <p:txBody>
          <a:bodyPr>
            <a:spAutoFit/>
          </a:bodyPr>
          <a:lstStyle/>
          <a:p>
            <a:r>
              <a:rPr lang="en-US" sz="2800">
                <a:solidFill>
                  <a:srgbClr val="000000"/>
                </a:solidFill>
                <a:latin typeface="Constantia" pitchFamily="18" charset="0"/>
                <a:sym typeface="Constantia" pitchFamily="18" charset="0"/>
              </a:rPr>
              <a:t>Để miền Bắc chi viện cho miền Nam, thực hiện nhiệm vụ thống nhất đất nước.</a:t>
            </a:r>
            <a:endParaRPr lang="en-US" altLang="en-US" sz="2800">
              <a:solidFill>
                <a:srgbClr val="000000"/>
              </a:solidFill>
              <a:latin typeface="Constantia" pitchFamily="18" charset="0"/>
              <a:cs typeface="Times New Roman" pitchFamily="18" charset="0"/>
              <a:sym typeface="Times New Roman" pitchFamily="18" charset="0"/>
            </a:endParaRPr>
          </a:p>
        </p:txBody>
      </p:sp>
      <p:sp>
        <p:nvSpPr>
          <p:cNvPr id="15367" name="Oval 11"/>
          <p:cNvSpPr>
            <a:spLocks noChangeArrowheads="1"/>
          </p:cNvSpPr>
          <p:nvPr/>
        </p:nvSpPr>
        <p:spPr bwMode="auto">
          <a:xfrm>
            <a:off x="142875" y="2879725"/>
            <a:ext cx="431800" cy="441325"/>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A</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15368" name="Oval 12"/>
          <p:cNvSpPr>
            <a:spLocks noChangeArrowheads="1"/>
          </p:cNvSpPr>
          <p:nvPr/>
        </p:nvSpPr>
        <p:spPr bwMode="auto">
          <a:xfrm>
            <a:off x="142875" y="3743325"/>
            <a:ext cx="431800" cy="442913"/>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B</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15370" name="TextBox 16"/>
          <p:cNvSpPr>
            <a:spLocks noChangeArrowheads="1"/>
          </p:cNvSpPr>
          <p:nvPr/>
        </p:nvSpPr>
        <p:spPr bwMode="auto">
          <a:xfrm>
            <a:off x="760413" y="4641850"/>
            <a:ext cx="2428875" cy="523875"/>
          </a:xfrm>
          <a:prstGeom prst="rect">
            <a:avLst/>
          </a:prstGeom>
          <a:noFill/>
          <a:ln w="9525">
            <a:noFill/>
            <a:miter lim="800000"/>
            <a:headEnd/>
            <a:tailEnd/>
          </a:ln>
        </p:spPr>
        <p:txBody>
          <a:bodyPr>
            <a:spAutoFit/>
          </a:bodyPr>
          <a:lstStyle/>
          <a:p>
            <a:r>
              <a:rPr lang="en-US" sz="2800">
                <a:solidFill>
                  <a:srgbClr val="000000"/>
                </a:solidFill>
                <a:latin typeface="Constantia" pitchFamily="18" charset="0"/>
                <a:sym typeface="Constantia" pitchFamily="18" charset="0"/>
              </a:rPr>
              <a:t>Cả hai ý trên.</a:t>
            </a:r>
            <a:endParaRPr lang="en-US" altLang="en-US" sz="2800">
              <a:solidFill>
                <a:srgbClr val="000000"/>
              </a:solidFill>
              <a:latin typeface="Constantia" pitchFamily="18" charset="0"/>
              <a:cs typeface="Times New Roman" pitchFamily="18" charset="0"/>
              <a:sym typeface="Times New Roman" pitchFamily="18" charset="0"/>
            </a:endParaRPr>
          </a:p>
        </p:txBody>
      </p:sp>
      <p:sp>
        <p:nvSpPr>
          <p:cNvPr id="5131" name="Oval 18"/>
          <p:cNvSpPr>
            <a:spLocks noChangeArrowheads="1"/>
          </p:cNvSpPr>
          <p:nvPr/>
        </p:nvSpPr>
        <p:spPr bwMode="auto">
          <a:xfrm>
            <a:off x="142875" y="2879725"/>
            <a:ext cx="431800" cy="442913"/>
          </a:xfrm>
          <a:prstGeom prst="ellipse">
            <a:avLst/>
          </a:prstGeom>
          <a:solidFill>
            <a:srgbClr val="5DF3CA"/>
          </a:solidFill>
          <a:ln w="25400">
            <a:solidFill>
              <a:srgbClr val="0A5190"/>
            </a:solidFill>
            <a:bevel/>
            <a:headEnd/>
            <a:tailEnd/>
          </a:ln>
        </p:spPr>
        <p:txBody>
          <a:bodyPr anchor="ctr"/>
          <a:lstStyle/>
          <a:p>
            <a:pPr algn="ctr"/>
            <a:r>
              <a:rPr lang="en-US" dirty="0">
                <a:latin typeface="Constantia" pitchFamily="18" charset="0"/>
                <a:sym typeface="Constantia" pitchFamily="18" charset="0"/>
              </a:rPr>
              <a:t>A</a:t>
            </a:r>
            <a:endParaRPr lang="en-US" altLang="en-US" dirty="0">
              <a:latin typeface="Times New Roman" pitchFamily="18" charset="0"/>
              <a:cs typeface="Times New Roman" pitchFamily="18" charset="0"/>
              <a:sym typeface="Times New Roman" pitchFamily="18" charset="0"/>
            </a:endParaRPr>
          </a:p>
        </p:txBody>
      </p:sp>
      <p:sp>
        <p:nvSpPr>
          <p:cNvPr id="5132" name="Oval 19"/>
          <p:cNvSpPr>
            <a:spLocks noChangeArrowheads="1"/>
          </p:cNvSpPr>
          <p:nvPr/>
        </p:nvSpPr>
        <p:spPr bwMode="auto">
          <a:xfrm>
            <a:off x="142875" y="3743325"/>
            <a:ext cx="431800" cy="442913"/>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B</a:t>
            </a:r>
            <a:endParaRPr lang="en-US" altLang="en-US">
              <a:latin typeface="Times New Roman" pitchFamily="18" charset="0"/>
              <a:cs typeface="Times New Roman" pitchFamily="18" charset="0"/>
              <a:sym typeface="Times New Roman" pitchFamily="18" charset="0"/>
            </a:endParaRPr>
          </a:p>
        </p:txBody>
      </p:sp>
      <p:sp>
        <p:nvSpPr>
          <p:cNvPr id="15373" name="Oval 20"/>
          <p:cNvSpPr>
            <a:spLocks noChangeArrowheads="1"/>
          </p:cNvSpPr>
          <p:nvPr/>
        </p:nvSpPr>
        <p:spPr bwMode="auto">
          <a:xfrm>
            <a:off x="142875" y="4689475"/>
            <a:ext cx="431800" cy="428625"/>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C</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5134" name="TextBox 21"/>
          <p:cNvSpPr>
            <a:spLocks noChangeArrowheads="1"/>
          </p:cNvSpPr>
          <p:nvPr/>
        </p:nvSpPr>
        <p:spPr bwMode="auto">
          <a:xfrm>
            <a:off x="755650" y="3627438"/>
            <a:ext cx="7416800" cy="954087"/>
          </a:xfrm>
          <a:prstGeom prst="rect">
            <a:avLst/>
          </a:prstGeom>
          <a:noFill/>
          <a:ln w="9525">
            <a:noFill/>
            <a:miter lim="800000"/>
            <a:headEnd/>
            <a:tailEnd/>
          </a:ln>
        </p:spPr>
        <p:txBody>
          <a:bodyPr>
            <a:spAutoFit/>
          </a:bodyPr>
          <a:lstStyle/>
          <a:p>
            <a:r>
              <a:rPr lang="en-US" sz="2800">
                <a:solidFill>
                  <a:srgbClr val="CC0000"/>
                </a:solidFill>
                <a:latin typeface="Constantia" pitchFamily="18" charset="0"/>
                <a:sym typeface="Constantia" pitchFamily="18" charset="0"/>
              </a:rPr>
              <a:t>Để miền Bắc chi viện cho miền Nam, thực hiện nhiệm vụ thống nhất đất nước.</a:t>
            </a:r>
            <a:endParaRPr lang="en-US" altLang="en-US" sz="2800">
              <a:solidFill>
                <a:srgbClr val="CC0000"/>
              </a:solidFill>
              <a:latin typeface="Constantia" pitchFamily="18" charset="0"/>
              <a:cs typeface="Times New Roman" pitchFamily="18" charset="0"/>
              <a:sym typeface="Times New Roman" pitchFamily="18" charset="0"/>
            </a:endParaRPr>
          </a:p>
        </p:txBody>
      </p:sp>
      <p:sp>
        <p:nvSpPr>
          <p:cNvPr id="5135" name="Oval 22"/>
          <p:cNvSpPr>
            <a:spLocks noChangeArrowheads="1"/>
          </p:cNvSpPr>
          <p:nvPr/>
        </p:nvSpPr>
        <p:spPr bwMode="auto">
          <a:xfrm>
            <a:off x="142875" y="3743325"/>
            <a:ext cx="431800" cy="442913"/>
          </a:xfrm>
          <a:prstGeom prst="ellipse">
            <a:avLst/>
          </a:prstGeom>
          <a:solidFill>
            <a:srgbClr val="FF0000"/>
          </a:solidFill>
          <a:ln w="25400">
            <a:solidFill>
              <a:srgbClr val="0A5190"/>
            </a:solidFill>
            <a:bevel/>
            <a:headEnd/>
            <a:tailEnd/>
          </a:ln>
        </p:spPr>
        <p:txBody>
          <a:bodyPr anchor="ctr"/>
          <a:lstStyle/>
          <a:p>
            <a:pPr algn="ctr"/>
            <a:r>
              <a:rPr lang="en-US">
                <a:solidFill>
                  <a:schemeClr val="bg2"/>
                </a:solidFill>
                <a:latin typeface="Constantia" pitchFamily="18" charset="0"/>
                <a:sym typeface="Constantia" pitchFamily="18" charset="0"/>
              </a:rPr>
              <a:t>B</a:t>
            </a:r>
            <a:endParaRPr lang="en-US" altLang="en-US">
              <a:solidFill>
                <a:schemeClr val="bg2"/>
              </a:solidFill>
              <a:latin typeface="Times New Roman" pitchFamily="18" charset="0"/>
              <a:cs typeface="Times New Roman" pitchFamily="18" charset="0"/>
              <a:sym typeface="Times New Roman" pitchFamily="18" charset="0"/>
            </a:endParaRPr>
          </a:p>
        </p:txBody>
      </p:sp>
      <p:sp>
        <p:nvSpPr>
          <p:cNvPr id="5136" name="Oval 17"/>
          <p:cNvSpPr>
            <a:spLocks noChangeArrowheads="1"/>
          </p:cNvSpPr>
          <p:nvPr/>
        </p:nvSpPr>
        <p:spPr bwMode="auto">
          <a:xfrm>
            <a:off x="142875" y="4689475"/>
            <a:ext cx="431800" cy="428625"/>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C</a:t>
            </a:r>
            <a:endParaRPr lang="en-US" altLang="en-US">
              <a:latin typeface="Times New Roman" pitchFamily="18" charset="0"/>
              <a:cs typeface="Times New Roman" pitchFamily="18" charset="0"/>
              <a:sym typeface="Times New Roman" pitchFamily="18" charset="0"/>
            </a:endParaRPr>
          </a:p>
        </p:txBody>
      </p:sp>
    </p:spTree>
  </p:cSld>
  <p:clrMapOvr>
    <a:masterClrMapping/>
  </p:clrMapOvr>
  <p:transition spd="slow">
    <p:blinds dir="vert"/>
  </p:transition>
  <p:timing>
    <p:tnLst>
      <p:par>
        <p:cTn id="1" dur="indefinite" restart="never" nodeType="tmRoot">
          <p:childTnLst>
            <p:seq concurrent="1" nextAc="seek">
              <p:cTn id="2" restart="whenNotActive" fill="hold" evtFilter="cancelBubble" nodeType="interactiveSeq">
                <p:stCondLst>
                  <p:cond evt="onClick" delay="0">
                    <p:tgtEl>
                      <p:sldTgt/>
                    </p:tgtEl>
                  </p:cond>
                  <p:cond delay="0"/>
                </p:stCondLst>
                <p:endSync delay="0"/>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 calcmode="lin" valueType="num">
                                      <p:cBhvr>
                                        <p:cTn id="6" dur="500"/>
                                        <p:tgtEl>
                                          <p:spTgt spid="5131"/>
                                        </p:tgtEl>
                                        <p:attrNameLst>
                                          <p:attrName>ppt_w</p:attrName>
                                        </p:attrNameLst>
                                      </p:cBhvr>
                                      <p:tavLst>
                                        <p:tav tm="0">
                                          <p:val>
                                            <p:strVal val="ppt_w"/>
                                          </p:val>
                                        </p:tav>
                                        <p:tav tm="100000">
                                          <p:val>
                                            <p:fltVal val="0"/>
                                          </p:val>
                                        </p:tav>
                                      </p:tavLst>
                                    </p:anim>
                                    <p:anim calcmode="lin" valueType="num">
                                      <p:cBhvr>
                                        <p:cTn id="7" dur="500"/>
                                        <p:tgtEl>
                                          <p:spTgt spid="5131"/>
                                        </p:tgtEl>
                                        <p:attrNameLst>
                                          <p:attrName>ppt_h</p:attrName>
                                        </p:attrNameLst>
                                      </p:cBhvr>
                                      <p:tavLst>
                                        <p:tav tm="0">
                                          <p:val>
                                            <p:strVal val="ppt_h"/>
                                          </p:val>
                                        </p:tav>
                                        <p:tav tm="100000">
                                          <p:val>
                                            <p:fltVal val="0"/>
                                          </p:val>
                                        </p:tav>
                                      </p:tavLst>
                                    </p:anim>
                                    <p:animEffect>
                                      <p:cBhvr>
                                        <p:cTn id="8" dur="500"/>
                                        <p:tgtEl>
                                          <p:spTgt spid="5131"/>
                                        </p:tgtEl>
                                      </p:cBhvr>
                                    </p:animEffect>
                                    <p:set>
                                      <p:cBhvr>
                                        <p:cTn id="9" dur="1" fill="hold">
                                          <p:stCondLst>
                                            <p:cond delay="499"/>
                                          </p:stCondLst>
                                        </p:cTn>
                                        <p:tgtEl>
                                          <p:spTgt spid="5131"/>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10" restart="whenNotActive" fill="hold" evtFilter="cancelBubble" nodeType="interactiveSeq">
                <p:stCondLst>
                  <p:cond evt="onClick" delay="0">
                    <p:tgtEl>
                      <p:sldTgt/>
                    </p:tgtEl>
                  </p:cond>
                  <p:cond delay="0"/>
                </p:stCondLst>
                <p:endSync delay="0"/>
                <p:childTnLst>
                  <p:par>
                    <p:cTn id="11" fill="hold">
                      <p:stCondLst>
                        <p:cond delay="0"/>
                      </p:stCondLst>
                      <p:childTnLst>
                        <p:par>
                          <p:cTn id="12" fill="hold">
                            <p:stCondLst>
                              <p:cond delay="0"/>
                            </p:stCondLst>
                            <p:childTnLst>
                              <p:par>
                                <p:cTn id="13" presetID="10" presetClass="exit" presetSubtype="0" fill="hold" grpId="0" nodeType="clickEffect">
                                  <p:stCondLst>
                                    <p:cond delay="0"/>
                                  </p:stCondLst>
                                  <p:childTnLst>
                                    <p:anim calcmode="lin" valueType="num">
                                      <p:cBhvr>
                                        <p:cTn id="14" dur="500"/>
                                        <p:tgtEl>
                                          <p:spTgt spid="5132"/>
                                        </p:tgtEl>
                                        <p:attrNameLst>
                                          <p:attrName>ppt_w</p:attrName>
                                        </p:attrNameLst>
                                      </p:cBhvr>
                                      <p:tavLst>
                                        <p:tav tm="0">
                                          <p:val>
                                            <p:strVal val="ppt_w"/>
                                          </p:val>
                                        </p:tav>
                                        <p:tav tm="100000">
                                          <p:val>
                                            <p:fltVal val="0"/>
                                          </p:val>
                                        </p:tav>
                                      </p:tavLst>
                                    </p:anim>
                                    <p:anim calcmode="lin" valueType="num">
                                      <p:cBhvr>
                                        <p:cTn id="15" dur="500"/>
                                        <p:tgtEl>
                                          <p:spTgt spid="5132"/>
                                        </p:tgtEl>
                                        <p:attrNameLst>
                                          <p:attrName>ppt_h</p:attrName>
                                        </p:attrNameLst>
                                      </p:cBhvr>
                                      <p:tavLst>
                                        <p:tav tm="0">
                                          <p:val>
                                            <p:strVal val="ppt_h"/>
                                          </p:val>
                                        </p:tav>
                                        <p:tav tm="100000">
                                          <p:val>
                                            <p:fltVal val="0"/>
                                          </p:val>
                                        </p:tav>
                                      </p:tavLst>
                                    </p:anim>
                                    <p:animEffect>
                                      <p:cBhvr>
                                        <p:cTn id="16" dur="500"/>
                                        <p:tgtEl>
                                          <p:spTgt spid="5132"/>
                                        </p:tgtEl>
                                      </p:cBhvr>
                                    </p:animEffect>
                                    <p:set>
                                      <p:cBhvr>
                                        <p:cTn id="17" dur="1" fill="hold">
                                          <p:stCondLst>
                                            <p:cond delay="499"/>
                                          </p:stCondLst>
                                        </p:cTn>
                                        <p:tgtEl>
                                          <p:spTgt spid="5132"/>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18" restart="whenNotActive" fill="hold" evtFilter="cancelBubble" nodeType="interactiveSeq">
                <p:stCondLst>
                  <p:cond evt="onClick" delay="0">
                    <p:tgtEl>
                      <p:sldTgt/>
                    </p:tgtEl>
                  </p:cond>
                  <p:cond delay="0"/>
                </p:stCondLst>
                <p:endSync delay="0"/>
                <p:childTnLst>
                  <p:par>
                    <p:cTn id="19" fill="hold">
                      <p:stCondLst>
                        <p:cond delay="0"/>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135"/>
                                        </p:tgtEl>
                                        <p:attrNameLst>
                                          <p:attrName>style.visibility</p:attrName>
                                        </p:attrNameLst>
                                      </p:cBhvr>
                                      <p:to>
                                        <p:strVal val="visible"/>
                                      </p:to>
                                    </p:set>
                                    <p:animEffect>
                                      <p:cBhvr>
                                        <p:cTn id="23" dur="500"/>
                                        <p:tgtEl>
                                          <p:spTgt spid="513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134"/>
                                        </p:tgtEl>
                                        <p:attrNameLst>
                                          <p:attrName>style.visibility</p:attrName>
                                        </p:attrNameLst>
                                      </p:cBhvr>
                                      <p:to>
                                        <p:strVal val="visible"/>
                                      </p:to>
                                    </p:set>
                                    <p:animEffect>
                                      <p:cBhvr>
                                        <p:cTn id="26" dur="500"/>
                                        <p:tgtEl>
                                          <p:spTgt spid="5134"/>
                                        </p:tgtEl>
                                      </p:cBhvr>
                                    </p:animEffect>
                                  </p:childTnLst>
                                </p:cTn>
                              </p:par>
                            </p:childTnLst>
                          </p:cTn>
                        </p:par>
                      </p:childTnLst>
                    </p:cTn>
                  </p:par>
                </p:childTnLst>
              </p:cTn>
              <p:nextCondLst>
                <p:cond evt="onClick" delay="0">
                  <p:tgtEl>
                    <p:sldTgt/>
                  </p:tgtEl>
                </p:cond>
                <p:cond delay="0"/>
              </p:nextCondLst>
            </p:seq>
            <p:seq concurrent="1" nextAc="seek">
              <p:cTn id="27" restart="whenNotActive" fill="hold" evtFilter="cancelBubble" nodeType="interactiveSeq">
                <p:stCondLst>
                  <p:cond evt="onClick" delay="0">
                    <p:tgtEl>
                      <p:sldTgt/>
                    </p:tgtEl>
                  </p:cond>
                  <p:cond delay="0"/>
                </p:stCondLst>
                <p:endSync delay="0"/>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 calcmode="lin" valueType="num">
                                      <p:cBhvr>
                                        <p:cTn id="31" dur="500"/>
                                        <p:tgtEl>
                                          <p:spTgt spid="5136"/>
                                        </p:tgtEl>
                                        <p:attrNameLst>
                                          <p:attrName>ppt_w</p:attrName>
                                        </p:attrNameLst>
                                      </p:cBhvr>
                                      <p:tavLst>
                                        <p:tav tm="0">
                                          <p:val>
                                            <p:strVal val="ppt_w"/>
                                          </p:val>
                                        </p:tav>
                                        <p:tav tm="100000">
                                          <p:val>
                                            <p:fltVal val="0"/>
                                          </p:val>
                                        </p:tav>
                                      </p:tavLst>
                                    </p:anim>
                                    <p:anim calcmode="lin" valueType="num">
                                      <p:cBhvr>
                                        <p:cTn id="32" dur="500"/>
                                        <p:tgtEl>
                                          <p:spTgt spid="5136"/>
                                        </p:tgtEl>
                                        <p:attrNameLst>
                                          <p:attrName>ppt_h</p:attrName>
                                        </p:attrNameLst>
                                      </p:cBhvr>
                                      <p:tavLst>
                                        <p:tav tm="0">
                                          <p:val>
                                            <p:strVal val="ppt_h"/>
                                          </p:val>
                                        </p:tav>
                                        <p:tav tm="100000">
                                          <p:val>
                                            <p:fltVal val="0"/>
                                          </p:val>
                                        </p:tav>
                                      </p:tavLst>
                                    </p:anim>
                                    <p:animEffect>
                                      <p:cBhvr>
                                        <p:cTn id="33" dur="500"/>
                                        <p:tgtEl>
                                          <p:spTgt spid="5136"/>
                                        </p:tgtEl>
                                      </p:cBhvr>
                                    </p:animEffect>
                                    <p:set>
                                      <p:cBhvr>
                                        <p:cTn id="34" dur="1" fill="hold">
                                          <p:stCondLst>
                                            <p:cond delay="499"/>
                                          </p:stCondLst>
                                        </p:cTn>
                                        <p:tgtEl>
                                          <p:spTgt spid="5136"/>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childTnLst>
        </p:cTn>
      </p:par>
    </p:tnLst>
    <p:bldLst>
      <p:bldP spid="5131" grpId="0" bldLvl="0" animBg="1" autoUpdateAnimBg="0"/>
      <p:bldP spid="5132" grpId="0" bldLvl="0" animBg="1" autoUpdateAnimBg="0"/>
      <p:bldP spid="5134" grpId="0" bldLvl="0" autoUpdateAnimBg="0"/>
      <p:bldP spid="5135" grpId="0" bldLvl="0" animBg="1" autoUpdateAnimBg="0"/>
      <p:bldP spid="5136"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0" descr="Quan ta danh vao bo tong tham muu"/>
          <p:cNvPicPr>
            <a:picLocks noChangeAspect="1" noChangeArrowheads="1"/>
          </p:cNvPicPr>
          <p:nvPr/>
        </p:nvPicPr>
        <p:blipFill>
          <a:blip r:embed="rId2"/>
          <a:srcRect/>
          <a:stretch>
            <a:fillRect/>
          </a:stretch>
        </p:blipFill>
        <p:spPr bwMode="auto">
          <a:xfrm>
            <a:off x="2195513" y="350838"/>
            <a:ext cx="4681537" cy="5297487"/>
          </a:xfrm>
          <a:prstGeom prst="rect">
            <a:avLst/>
          </a:prstGeom>
          <a:noFill/>
          <a:ln w="19050">
            <a:solidFill>
              <a:srgbClr val="FF0000"/>
            </a:solidFill>
            <a:bevel/>
            <a:headEnd/>
            <a:tailEnd/>
          </a:ln>
        </p:spPr>
      </p:pic>
      <p:sp>
        <p:nvSpPr>
          <p:cNvPr id="33795" name="TextBox 3"/>
          <p:cNvSpPr>
            <a:spLocks noChangeArrowheads="1"/>
          </p:cNvSpPr>
          <p:nvPr/>
        </p:nvSpPr>
        <p:spPr bwMode="auto">
          <a:xfrm>
            <a:off x="2209800" y="5949950"/>
            <a:ext cx="4681538" cy="460375"/>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sym typeface="Times New Roman" pitchFamily="18" charset="0"/>
              </a:rPr>
              <a:t>Đánh chiếm Tổng nha Cảnh sát</a:t>
            </a: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pload.wikimedia.org/wikipedia/commons/thumb/4/4c/SaigonTet1968.jpg/220px-SaigonTet1968.jpg"/>
          <p:cNvPicPr>
            <a:picLocks noChangeAspect="1" noChangeArrowheads="1"/>
          </p:cNvPicPr>
          <p:nvPr/>
        </p:nvPicPr>
        <p:blipFill>
          <a:blip r:embed="rId2"/>
          <a:srcRect/>
          <a:stretch>
            <a:fillRect/>
          </a:stretch>
        </p:blipFill>
        <p:spPr bwMode="auto">
          <a:xfrm>
            <a:off x="158750" y="117475"/>
            <a:ext cx="8877300" cy="6664325"/>
          </a:xfrm>
          <a:prstGeom prst="rect">
            <a:avLst/>
          </a:prstGeom>
          <a:noFill/>
          <a:ln w="28575">
            <a:solidFill>
              <a:srgbClr val="FF0000"/>
            </a:solidFill>
            <a:bevel/>
            <a:headEnd/>
            <a:tailEnd/>
          </a:ln>
        </p:spPr>
      </p:pic>
      <p:sp>
        <p:nvSpPr>
          <p:cNvPr id="34819" name="TextBox 2"/>
          <p:cNvSpPr>
            <a:spLocks noChangeArrowheads="1"/>
          </p:cNvSpPr>
          <p:nvPr/>
        </p:nvSpPr>
        <p:spPr bwMode="auto">
          <a:xfrm>
            <a:off x="171450" y="6153150"/>
            <a:ext cx="6007100" cy="519113"/>
          </a:xfrm>
          <a:prstGeom prst="rect">
            <a:avLst/>
          </a:prstGeom>
          <a:noFill/>
          <a:ln w="9525">
            <a:noFill/>
            <a:miter lim="800000"/>
            <a:headEnd/>
            <a:tailEnd/>
          </a:ln>
        </p:spPr>
        <p:txBody>
          <a:bodyPr>
            <a:spAutoFit/>
          </a:bodyPr>
          <a:lstStyle/>
          <a:p>
            <a:r>
              <a:rPr lang="en-US" altLang="zh-CN" sz="2800">
                <a:solidFill>
                  <a:srgbClr val="FFFF00"/>
                </a:solidFill>
                <a:latin typeface="Constantia" pitchFamily="18" charset="0"/>
                <a:cs typeface="Times New Roman" pitchFamily="18" charset="0"/>
                <a:sym typeface="Times New Roman" pitchFamily="18" charset="0"/>
              </a:rPr>
              <a:t>Một góc Sài Gòn với những cột khói</a:t>
            </a:r>
            <a:endParaRPr lang="en-US" altLang="zh-CN"/>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cs sat my nguy bi tieu diet ngay tai dai su quan my"/>
          <p:cNvPicPr>
            <a:picLocks noChangeAspect="1" noChangeArrowheads="1"/>
          </p:cNvPicPr>
          <p:nvPr/>
        </p:nvPicPr>
        <p:blipFill>
          <a:blip r:embed="rId2"/>
          <a:srcRect/>
          <a:stretch>
            <a:fillRect/>
          </a:stretch>
        </p:blipFill>
        <p:spPr bwMode="auto">
          <a:xfrm>
            <a:off x="4643438" y="1143000"/>
            <a:ext cx="4422775" cy="4022725"/>
          </a:xfrm>
          <a:prstGeom prst="rect">
            <a:avLst/>
          </a:prstGeom>
          <a:noFill/>
          <a:ln w="28575">
            <a:solidFill>
              <a:srgbClr val="FF0000"/>
            </a:solidFill>
            <a:miter lim="800000"/>
            <a:headEnd/>
            <a:tailEnd/>
          </a:ln>
        </p:spPr>
      </p:pic>
      <p:pic>
        <p:nvPicPr>
          <p:cNvPr id="35843" name="Picture 4" descr="http://upload.wikimedia.org/wikipedia/commons/thumb/7/75/OperationHueCity1967wounded.jpg/250px-OperationHueCity1967wounded.jpg"/>
          <p:cNvPicPr>
            <a:picLocks noChangeAspect="1" noChangeArrowheads="1"/>
          </p:cNvPicPr>
          <p:nvPr/>
        </p:nvPicPr>
        <p:blipFill>
          <a:blip r:embed="rId3"/>
          <a:srcRect/>
          <a:stretch>
            <a:fillRect/>
          </a:stretch>
        </p:blipFill>
        <p:spPr bwMode="auto">
          <a:xfrm>
            <a:off x="80963" y="1123950"/>
            <a:ext cx="4424362" cy="3097213"/>
          </a:xfrm>
          <a:prstGeom prst="rect">
            <a:avLst/>
          </a:prstGeom>
          <a:noFill/>
          <a:ln w="28575">
            <a:solidFill>
              <a:srgbClr val="FF0000"/>
            </a:solidFill>
            <a:bevel/>
            <a:headEnd/>
            <a:tailEnd/>
          </a:ln>
        </p:spPr>
      </p:pic>
      <p:sp>
        <p:nvSpPr>
          <p:cNvPr id="35844" name="TextBox 6"/>
          <p:cNvSpPr>
            <a:spLocks noChangeArrowheads="1"/>
          </p:cNvSpPr>
          <p:nvPr/>
        </p:nvSpPr>
        <p:spPr bwMode="auto">
          <a:xfrm>
            <a:off x="138113" y="4652963"/>
            <a:ext cx="4392612" cy="831850"/>
          </a:xfrm>
          <a:prstGeom prst="rect">
            <a:avLst/>
          </a:prstGeom>
          <a:noFill/>
          <a:ln w="9525">
            <a:noFill/>
            <a:miter lim="800000"/>
            <a:headEnd/>
            <a:tailEnd/>
          </a:ln>
        </p:spPr>
        <p:txBody>
          <a:bodyPr>
            <a:spAutoFit/>
          </a:bodyPr>
          <a:lstStyle/>
          <a:p>
            <a:r>
              <a:rPr lang="en-US" altLang="zh-CN" sz="2400">
                <a:solidFill>
                  <a:srgbClr val="000000"/>
                </a:solidFill>
                <a:latin typeface="Constantia" pitchFamily="18" charset="0"/>
                <a:cs typeface="Times New Roman" pitchFamily="18" charset="0"/>
                <a:sym typeface="Times New Roman" pitchFamily="18" charset="0"/>
              </a:rPr>
              <a:t>Quân Mỹ thương vong </a:t>
            </a:r>
          </a:p>
          <a:p>
            <a:r>
              <a:rPr lang="en-US" altLang="zh-CN" sz="2400">
                <a:solidFill>
                  <a:srgbClr val="000000"/>
                </a:solidFill>
                <a:latin typeface="Constantia" pitchFamily="18" charset="0"/>
                <a:cs typeface="Times New Roman" pitchFamily="18" charset="0"/>
                <a:sym typeface="Times New Roman" pitchFamily="18" charset="0"/>
              </a:rPr>
              <a:t>trong trận Mậu Thân</a:t>
            </a:r>
            <a:endParaRPr lang="en-US" altLang="zh-CN"/>
          </a:p>
        </p:txBody>
      </p:sp>
      <p:sp>
        <p:nvSpPr>
          <p:cNvPr id="35845" name="TextBox 1"/>
          <p:cNvSpPr>
            <a:spLocks noChangeArrowheads="1"/>
          </p:cNvSpPr>
          <p:nvPr/>
        </p:nvSpPr>
        <p:spPr bwMode="auto">
          <a:xfrm>
            <a:off x="4864100" y="5300663"/>
            <a:ext cx="4029075" cy="461962"/>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sym typeface="Arial" pitchFamily="34" charset="0"/>
              </a:rPr>
              <a:t>Cảnh sát Mĩ, Ngụy bị tiêu diệt</a:t>
            </a:r>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a:spLocks noChangeArrowheads="1"/>
          </p:cNvSpPr>
          <p:nvPr/>
        </p:nvSpPr>
        <p:spPr bwMode="auto">
          <a:xfrm>
            <a:off x="4140200" y="188913"/>
            <a:ext cx="4895850" cy="1570037"/>
          </a:xfrm>
          <a:prstGeom prst="rect">
            <a:avLst/>
          </a:prstGeom>
          <a:solidFill>
            <a:srgbClr val="7CCA62"/>
          </a:solidFill>
          <a:ln w="9525">
            <a:noFill/>
            <a:miter lim="800000"/>
            <a:headEnd/>
            <a:tailEnd/>
          </a:ln>
        </p:spPr>
        <p:txBody>
          <a:bodyPr>
            <a:spAutoFit/>
          </a:bodyPr>
          <a:lstStyle/>
          <a:p>
            <a:pPr algn="just"/>
            <a:r>
              <a:rPr lang="en-US" altLang="zh-CN" sz="2400">
                <a:solidFill>
                  <a:srgbClr val="000000"/>
                </a:solidFill>
                <a:sym typeface="Arial" pitchFamily="34" charset="0"/>
              </a:rPr>
              <a:t>  1. Trong cuộc Tổng tiến công vào Sài Gòn, quân ta đánh vào những nơi nào?  Trận nào là trận tiêu biểu trong đợt tiến công này?</a:t>
            </a:r>
          </a:p>
        </p:txBody>
      </p:sp>
      <p:pic>
        <p:nvPicPr>
          <p:cNvPr id="36867" name="Picture 41" descr="Ban do  cuoc tan cong Mau Than"/>
          <p:cNvPicPr>
            <a:picLocks noChangeAspect="1" noChangeArrowheads="1"/>
          </p:cNvPicPr>
          <p:nvPr/>
        </p:nvPicPr>
        <p:blipFill>
          <a:blip r:embed="rId2"/>
          <a:srcRect/>
          <a:stretch>
            <a:fillRect/>
          </a:stretch>
        </p:blipFill>
        <p:spPr bwMode="auto">
          <a:xfrm>
            <a:off x="-33338" y="74613"/>
            <a:ext cx="4065588" cy="6205537"/>
          </a:xfrm>
          <a:prstGeom prst="rect">
            <a:avLst/>
          </a:prstGeom>
          <a:solidFill>
            <a:srgbClr val="FF0000"/>
          </a:solidFill>
          <a:ln w="9525">
            <a:noFill/>
            <a:miter lim="800000"/>
            <a:headEnd/>
            <a:tailEnd/>
          </a:ln>
        </p:spPr>
      </p:pic>
      <p:sp>
        <p:nvSpPr>
          <p:cNvPr id="36868" name="TextBox 1"/>
          <p:cNvSpPr>
            <a:spLocks noChangeArrowheads="1"/>
          </p:cNvSpPr>
          <p:nvPr/>
        </p:nvSpPr>
        <p:spPr bwMode="auto">
          <a:xfrm>
            <a:off x="5807074" y="4195763"/>
            <a:ext cx="1768475" cy="523875"/>
          </a:xfrm>
          <a:prstGeom prst="rect">
            <a:avLst/>
          </a:prstGeom>
          <a:solidFill>
            <a:srgbClr val="FF0000"/>
          </a:solidFill>
          <a:ln w="19050">
            <a:noFill/>
            <a:bevel/>
            <a:headEnd/>
            <a:tailEnd/>
          </a:ln>
        </p:spPr>
        <p:txBody>
          <a:bodyPr wrap="square">
            <a:spAutoFit/>
          </a:bodyPr>
          <a:lstStyle/>
          <a:p>
            <a:r>
              <a:rPr lang="en-US" altLang="zh-CN" sz="2800" b="1" dirty="0" err="1">
                <a:solidFill>
                  <a:schemeClr val="bg1"/>
                </a:solidFill>
                <a:latin typeface="Constantia" pitchFamily="18" charset="0"/>
                <a:cs typeface="Times New Roman" pitchFamily="18" charset="0"/>
                <a:sym typeface="Times New Roman" pitchFamily="18" charset="0"/>
              </a:rPr>
              <a:t>Sài</a:t>
            </a:r>
            <a:r>
              <a:rPr lang="en-US" altLang="zh-CN" sz="2800" b="1" dirty="0">
                <a:solidFill>
                  <a:schemeClr val="bg1"/>
                </a:solidFill>
                <a:latin typeface="Constantia" pitchFamily="18" charset="0"/>
                <a:cs typeface="Times New Roman" pitchFamily="18" charset="0"/>
                <a:sym typeface="Times New Roman" pitchFamily="18" charset="0"/>
              </a:rPr>
              <a:t> </a:t>
            </a:r>
            <a:r>
              <a:rPr lang="en-US" altLang="zh-CN" sz="2800" b="1" dirty="0" err="1">
                <a:solidFill>
                  <a:schemeClr val="bg1"/>
                </a:solidFill>
                <a:latin typeface="Constantia" pitchFamily="18" charset="0"/>
                <a:cs typeface="Times New Roman" pitchFamily="18" charset="0"/>
                <a:sym typeface="Times New Roman" pitchFamily="18" charset="0"/>
              </a:rPr>
              <a:t>Gòn</a:t>
            </a:r>
            <a:endParaRPr lang="en-US" altLang="zh-CN" sz="2800" b="1" dirty="0">
              <a:solidFill>
                <a:schemeClr val="bg1"/>
              </a:solidFill>
              <a:latin typeface="Constantia" pitchFamily="18" charset="0"/>
              <a:cs typeface="Times New Roman" pitchFamily="18" charset="0"/>
              <a:sym typeface="Times New Roman" pitchFamily="18" charset="0"/>
            </a:endParaRPr>
          </a:p>
        </p:txBody>
      </p:sp>
      <p:sp>
        <p:nvSpPr>
          <p:cNvPr id="36869" name="TextBox 4"/>
          <p:cNvSpPr>
            <a:spLocks noChangeArrowheads="1"/>
          </p:cNvSpPr>
          <p:nvPr/>
        </p:nvSpPr>
        <p:spPr bwMode="auto">
          <a:xfrm>
            <a:off x="5676900" y="1955800"/>
            <a:ext cx="2038350" cy="476250"/>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Sứ Quán Mĩ</a:t>
            </a:r>
          </a:p>
        </p:txBody>
      </p:sp>
      <p:sp>
        <p:nvSpPr>
          <p:cNvPr id="36870" name="TextBox 5"/>
          <p:cNvSpPr>
            <a:spLocks noChangeArrowheads="1"/>
          </p:cNvSpPr>
          <p:nvPr/>
        </p:nvSpPr>
        <p:spPr bwMode="auto">
          <a:xfrm>
            <a:off x="5443538" y="6251575"/>
            <a:ext cx="2214562" cy="461963"/>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Đài phát thanh</a:t>
            </a:r>
          </a:p>
        </p:txBody>
      </p:sp>
      <p:sp>
        <p:nvSpPr>
          <p:cNvPr id="36871" name="TextBox 6"/>
          <p:cNvSpPr>
            <a:spLocks noChangeArrowheads="1"/>
          </p:cNvSpPr>
          <p:nvPr/>
        </p:nvSpPr>
        <p:spPr bwMode="auto">
          <a:xfrm>
            <a:off x="7591425" y="2533650"/>
            <a:ext cx="1477963" cy="1938338"/>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Bộ Tổng tham mưu quân đội Sài Gòn</a:t>
            </a:r>
          </a:p>
        </p:txBody>
      </p:sp>
      <p:sp>
        <p:nvSpPr>
          <p:cNvPr id="36872" name="TextBox 7"/>
          <p:cNvSpPr>
            <a:spLocks noChangeArrowheads="1"/>
          </p:cNvSpPr>
          <p:nvPr/>
        </p:nvSpPr>
        <p:spPr bwMode="auto">
          <a:xfrm>
            <a:off x="7581900" y="4946650"/>
            <a:ext cx="1527175" cy="1206500"/>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Bộ tư lệnh Hải quân</a:t>
            </a:r>
          </a:p>
        </p:txBody>
      </p:sp>
      <p:sp>
        <p:nvSpPr>
          <p:cNvPr id="36873" name="TextBox 8"/>
          <p:cNvSpPr>
            <a:spLocks noChangeArrowheads="1"/>
          </p:cNvSpPr>
          <p:nvPr/>
        </p:nvSpPr>
        <p:spPr bwMode="auto">
          <a:xfrm>
            <a:off x="4092575" y="2590800"/>
            <a:ext cx="1944688" cy="1208088"/>
          </a:xfrm>
          <a:prstGeom prst="rect">
            <a:avLst/>
          </a:prstGeom>
          <a:solidFill>
            <a:srgbClr val="5CF0F7"/>
          </a:solidFill>
          <a:ln w="19050">
            <a:solidFill>
              <a:srgbClr val="FF0000"/>
            </a:solidFill>
            <a:bevel/>
            <a:headEnd/>
            <a:tailEnd/>
          </a:ln>
        </p:spPr>
        <p:txBody>
          <a:bodyPr>
            <a:spAutoFit/>
          </a:bodyPr>
          <a:lstStyle/>
          <a:p>
            <a:pPr algn="ctr"/>
            <a:r>
              <a:rPr lang="en-US" altLang="zh-CN" sz="2400">
                <a:solidFill>
                  <a:srgbClr val="000099"/>
                </a:solidFill>
                <a:latin typeface="Constantia" pitchFamily="18" charset="0"/>
                <a:cs typeface="Times New Roman" pitchFamily="18" charset="0"/>
                <a:sym typeface="Times New Roman" pitchFamily="18" charset="0"/>
              </a:rPr>
              <a:t>Sân bay </a:t>
            </a:r>
          </a:p>
          <a:p>
            <a:pPr algn="ctr"/>
            <a:r>
              <a:rPr lang="en-US" altLang="zh-CN" sz="2400">
                <a:solidFill>
                  <a:srgbClr val="000099"/>
                </a:solidFill>
                <a:latin typeface="Constantia" pitchFamily="18" charset="0"/>
                <a:cs typeface="Times New Roman" pitchFamily="18" charset="0"/>
                <a:sym typeface="Times New Roman" pitchFamily="18" charset="0"/>
              </a:rPr>
              <a:t>Tân Sơn Nhất</a:t>
            </a:r>
          </a:p>
        </p:txBody>
      </p:sp>
      <p:sp>
        <p:nvSpPr>
          <p:cNvPr id="36874" name="TextBox 9"/>
          <p:cNvSpPr>
            <a:spLocks noChangeArrowheads="1"/>
          </p:cNvSpPr>
          <p:nvPr/>
        </p:nvSpPr>
        <p:spPr bwMode="auto">
          <a:xfrm>
            <a:off x="4154488" y="4965700"/>
            <a:ext cx="1427162" cy="1208088"/>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Tổng nha Cảnh sát</a:t>
            </a:r>
          </a:p>
        </p:txBody>
      </p:sp>
      <p:sp>
        <p:nvSpPr>
          <p:cNvPr id="36875" name="TextBox 10"/>
          <p:cNvSpPr>
            <a:spLocks noChangeArrowheads="1"/>
          </p:cNvSpPr>
          <p:nvPr/>
        </p:nvSpPr>
        <p:spPr bwMode="auto">
          <a:xfrm>
            <a:off x="-69850" y="6329363"/>
            <a:ext cx="4281488" cy="646112"/>
          </a:xfrm>
          <a:prstGeom prst="rect">
            <a:avLst/>
          </a:prstGeom>
          <a:noFill/>
          <a:ln w="9525">
            <a:noFill/>
            <a:miter lim="800000"/>
            <a:headEnd/>
            <a:tailEnd/>
          </a:ln>
        </p:spPr>
        <p:txBody>
          <a:bodyPr>
            <a:spAutoFit/>
          </a:bodyPr>
          <a:lstStyle/>
          <a:p>
            <a:r>
              <a:rPr lang="en-US" b="1">
                <a:solidFill>
                  <a:srgbClr val="000000"/>
                </a:solidFill>
                <a:latin typeface="VNI-Times" pitchFamily="2" charset="0"/>
                <a:sym typeface="VNI-Times" pitchFamily="2" charset="0"/>
              </a:rPr>
              <a:t>Löôïc ñoà cuoäc Toång tieán coâng Maäu Thaân</a:t>
            </a:r>
            <a:endParaRPr lang="en-US" b="1">
              <a:solidFill>
                <a:srgbClr val="000000"/>
              </a:solidFill>
              <a:latin typeface="Constantia" pitchFamily="18" charset="0"/>
              <a:sym typeface="Constantia" pitchFamily="18" charset="0"/>
            </a:endParaRPr>
          </a:p>
          <a:p>
            <a:endParaRPr lang="en-US" altLang="en-US">
              <a:solidFill>
                <a:srgbClr val="000000"/>
              </a:solidFill>
              <a:latin typeface="Constantia" pitchFamily="18" charset="0"/>
              <a:cs typeface="Times New Roman" pitchFamily="18" charset="0"/>
              <a:sym typeface="Times New Roman" pitchFamily="18" charset="0"/>
            </a:endParaRPr>
          </a:p>
        </p:txBody>
      </p:sp>
      <p:cxnSp>
        <p:nvCxnSpPr>
          <p:cNvPr id="36876" name="Straight Arrow Connector 15"/>
          <p:cNvCxnSpPr>
            <a:cxnSpLocks noChangeShapeType="1"/>
          </p:cNvCxnSpPr>
          <p:nvPr/>
        </p:nvCxnSpPr>
        <p:spPr bwMode="auto">
          <a:xfrm flipV="1">
            <a:off x="6588125" y="2430463"/>
            <a:ext cx="0" cy="1757362"/>
          </a:xfrm>
          <a:prstGeom prst="straightConnector1">
            <a:avLst/>
          </a:prstGeom>
          <a:noFill/>
          <a:ln w="28575">
            <a:solidFill>
              <a:srgbClr val="FF0000"/>
            </a:solidFill>
            <a:bevel/>
            <a:headEnd/>
            <a:tailEnd type="arrow" w="med" len="med"/>
          </a:ln>
        </p:spPr>
      </p:cxnSp>
      <p:cxnSp>
        <p:nvCxnSpPr>
          <p:cNvPr id="36877" name="Straight Arrow Connector 18"/>
          <p:cNvCxnSpPr>
            <a:cxnSpLocks noChangeShapeType="1"/>
          </p:cNvCxnSpPr>
          <p:nvPr/>
        </p:nvCxnSpPr>
        <p:spPr bwMode="auto">
          <a:xfrm flipV="1">
            <a:off x="6781800" y="3724275"/>
            <a:ext cx="809625" cy="471488"/>
          </a:xfrm>
          <a:prstGeom prst="straightConnector1">
            <a:avLst/>
          </a:prstGeom>
          <a:noFill/>
          <a:ln w="28575">
            <a:solidFill>
              <a:srgbClr val="FF0000"/>
            </a:solidFill>
            <a:bevel/>
            <a:headEnd/>
            <a:tailEnd type="arrow" w="med" len="med"/>
          </a:ln>
        </p:spPr>
      </p:cxnSp>
      <p:cxnSp>
        <p:nvCxnSpPr>
          <p:cNvPr id="36878" name="Straight Arrow Connector 20"/>
          <p:cNvCxnSpPr>
            <a:cxnSpLocks noChangeShapeType="1"/>
          </p:cNvCxnSpPr>
          <p:nvPr/>
        </p:nvCxnSpPr>
        <p:spPr bwMode="auto">
          <a:xfrm flipH="1" flipV="1">
            <a:off x="5065713" y="3789363"/>
            <a:ext cx="1187450" cy="417512"/>
          </a:xfrm>
          <a:prstGeom prst="straightConnector1">
            <a:avLst/>
          </a:prstGeom>
          <a:noFill/>
          <a:ln w="28575">
            <a:solidFill>
              <a:srgbClr val="FF0000"/>
            </a:solidFill>
            <a:bevel/>
            <a:headEnd/>
            <a:tailEnd type="arrow" w="med" len="med"/>
          </a:ln>
        </p:spPr>
      </p:cxnSp>
      <p:cxnSp>
        <p:nvCxnSpPr>
          <p:cNvPr id="36879" name="Straight Arrow Connector 25"/>
          <p:cNvCxnSpPr>
            <a:cxnSpLocks noChangeShapeType="1"/>
          </p:cNvCxnSpPr>
          <p:nvPr/>
        </p:nvCxnSpPr>
        <p:spPr bwMode="auto">
          <a:xfrm>
            <a:off x="6594475" y="4719638"/>
            <a:ext cx="0" cy="1608137"/>
          </a:xfrm>
          <a:prstGeom prst="straightConnector1">
            <a:avLst/>
          </a:prstGeom>
          <a:noFill/>
          <a:ln w="28575">
            <a:solidFill>
              <a:srgbClr val="FF0000"/>
            </a:solidFill>
            <a:bevel/>
            <a:headEnd/>
            <a:tailEnd type="arrow" w="med" len="med"/>
          </a:ln>
        </p:spPr>
      </p:cxnSp>
      <p:cxnSp>
        <p:nvCxnSpPr>
          <p:cNvPr id="36880" name="Straight Arrow Connector 27"/>
          <p:cNvCxnSpPr>
            <a:cxnSpLocks noChangeShapeType="1"/>
          </p:cNvCxnSpPr>
          <p:nvPr/>
        </p:nvCxnSpPr>
        <p:spPr bwMode="auto">
          <a:xfrm>
            <a:off x="6823075" y="4719638"/>
            <a:ext cx="758825" cy="641350"/>
          </a:xfrm>
          <a:prstGeom prst="straightConnector1">
            <a:avLst/>
          </a:prstGeom>
          <a:noFill/>
          <a:ln w="28575">
            <a:solidFill>
              <a:srgbClr val="FF0000"/>
            </a:solidFill>
            <a:bevel/>
            <a:headEnd/>
            <a:tailEnd type="arrow" w="med" len="med"/>
          </a:ln>
        </p:spPr>
      </p:cxnSp>
      <p:cxnSp>
        <p:nvCxnSpPr>
          <p:cNvPr id="36881" name="Straight Arrow Connector 31"/>
          <p:cNvCxnSpPr>
            <a:cxnSpLocks noChangeShapeType="1"/>
          </p:cNvCxnSpPr>
          <p:nvPr/>
        </p:nvCxnSpPr>
        <p:spPr bwMode="auto">
          <a:xfrm flipH="1">
            <a:off x="5568950" y="4719638"/>
            <a:ext cx="776288" cy="669925"/>
          </a:xfrm>
          <a:prstGeom prst="straightConnector1">
            <a:avLst/>
          </a:prstGeom>
          <a:noFill/>
          <a:ln w="28575">
            <a:solidFill>
              <a:srgbClr val="FF0000"/>
            </a:solidFill>
            <a:bevel/>
            <a:headEnd/>
            <a:tailEnd type="arrow" w="med" len="med"/>
          </a:ln>
        </p:spPr>
      </p:cxnSp>
      <p:sp>
        <p:nvSpPr>
          <p:cNvPr id="27666" name="5-Point Star 12"/>
          <p:cNvSpPr>
            <a:spLocks noChangeArrowheads="1"/>
          </p:cNvSpPr>
          <p:nvPr/>
        </p:nvSpPr>
        <p:spPr bwMode="auto">
          <a:xfrm>
            <a:off x="2033588" y="4195763"/>
            <a:ext cx="593725" cy="598487"/>
          </a:xfrm>
          <a:prstGeom prst="star5">
            <a:avLst/>
          </a:prstGeom>
          <a:solidFill>
            <a:srgbClr val="FFFF00"/>
          </a:solidFill>
          <a:ln w="25400" cap="flat" cmpd="sng">
            <a:solidFill>
              <a:srgbClr val="0A5190"/>
            </a:solidFill>
            <a:bevel/>
            <a:headEnd/>
            <a:tailEnd/>
          </a:ln>
        </p:spPr>
        <p:txBody>
          <a:bodyPr anchor="ctr"/>
          <a:lstStyle/>
          <a:p>
            <a:pPr algn="ctr">
              <a:defRPr/>
            </a:pPr>
            <a:endParaRPr lang="en-US">
              <a:solidFill>
                <a:srgbClr val="FFFFFF"/>
              </a:solidFill>
              <a:latin typeface="Times New Roman" pitchFamily="18" charset="0"/>
              <a:cs typeface="Times New Roman" pitchFamily="18" charset="0"/>
              <a:sym typeface="Times New Roman" pitchFamily="18" charset="0"/>
            </a:endParaRPr>
          </a:p>
        </p:txBody>
      </p:sp>
      <p:sp>
        <p:nvSpPr>
          <p:cNvPr id="27667" name="5-Point Star 19"/>
          <p:cNvSpPr>
            <a:spLocks noChangeArrowheads="1"/>
          </p:cNvSpPr>
          <p:nvPr/>
        </p:nvSpPr>
        <p:spPr bwMode="auto">
          <a:xfrm>
            <a:off x="2038350" y="4200525"/>
            <a:ext cx="593725" cy="596900"/>
          </a:xfrm>
          <a:prstGeom prst="star5">
            <a:avLst/>
          </a:prstGeom>
          <a:solidFill>
            <a:srgbClr val="FFFF00"/>
          </a:solidFill>
          <a:ln w="25400" cap="flat" cmpd="sng">
            <a:solidFill>
              <a:srgbClr val="0A5190"/>
            </a:solidFill>
            <a:bevel/>
            <a:headEnd/>
            <a:tailEnd/>
          </a:ln>
        </p:spPr>
        <p:txBody>
          <a:bodyPr anchor="ctr"/>
          <a:lstStyle/>
          <a:p>
            <a:pPr algn="ctr">
              <a:defRPr/>
            </a:pPr>
            <a:endParaRPr lang="en-US">
              <a:solidFill>
                <a:srgbClr val="FFFFFF"/>
              </a:solidFill>
              <a:latin typeface="Times New Roman" pitchFamily="18" charset="0"/>
              <a:cs typeface="Times New Roman" pitchFamily="18" charset="0"/>
              <a:sym typeface="Times New Roman" pitchFamily="18" charset="0"/>
            </a:endParaRPr>
          </a:p>
        </p:txBody>
      </p:sp>
      <p:sp>
        <p:nvSpPr>
          <p:cNvPr id="27668" name="TextBox 21"/>
          <p:cNvSpPr>
            <a:spLocks noChangeArrowheads="1"/>
          </p:cNvSpPr>
          <p:nvPr/>
        </p:nvSpPr>
        <p:spPr bwMode="auto">
          <a:xfrm>
            <a:off x="5619750" y="1936750"/>
            <a:ext cx="2095500" cy="476250"/>
          </a:xfrm>
          <a:prstGeom prst="rect">
            <a:avLst/>
          </a:prstGeom>
          <a:solidFill>
            <a:srgbClr val="FFFF00"/>
          </a:solidFill>
          <a:ln w="19050">
            <a:solidFill>
              <a:srgbClr val="FF0000"/>
            </a:solidFill>
            <a:bevel/>
            <a:headEnd/>
            <a:tailEnd/>
          </a:ln>
        </p:spPr>
        <p:txBody>
          <a:bodyPr>
            <a:spAutoFit/>
          </a:bodyPr>
          <a:lstStyle/>
          <a:p>
            <a:r>
              <a:rPr lang="en-US" altLang="zh-CN" sz="2400" b="1">
                <a:solidFill>
                  <a:srgbClr val="FF0000"/>
                </a:solidFill>
                <a:latin typeface="Constantia" pitchFamily="18" charset="0"/>
                <a:cs typeface="Times New Roman" pitchFamily="18" charset="0"/>
                <a:sym typeface="Times New Roman" pitchFamily="18" charset="0"/>
              </a:rPr>
              <a:t>Sứ Quán Mĩ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68"/>
                                        </p:tgtEl>
                                        <p:attrNameLst>
                                          <p:attrName>style.visibility</p:attrName>
                                        </p:attrNameLst>
                                      </p:cBhvr>
                                      <p:to>
                                        <p:strVal val="visible"/>
                                      </p:to>
                                    </p:set>
                                    <p:anim calcmode="lin" valueType="num">
                                      <p:cBhvr>
                                        <p:cTn id="7" dur="3000" fill="hold"/>
                                        <p:tgtEl>
                                          <p:spTgt spid="27668"/>
                                        </p:tgtEl>
                                        <p:attrNameLst>
                                          <p:attrName>ppt_w</p:attrName>
                                        </p:attrNameLst>
                                      </p:cBhvr>
                                      <p:tavLst>
                                        <p:tav tm="0">
                                          <p:val>
                                            <p:fltVal val="0"/>
                                          </p:val>
                                        </p:tav>
                                        <p:tav tm="100000">
                                          <p:val>
                                            <p:strVal val="#ppt_w"/>
                                          </p:val>
                                        </p:tav>
                                      </p:tavLst>
                                    </p:anim>
                                    <p:anim calcmode="lin" valueType="num">
                                      <p:cBhvr>
                                        <p:cTn id="8" dur="3000" fill="hold"/>
                                        <p:tgtEl>
                                          <p:spTgt spid="27668"/>
                                        </p:tgtEl>
                                        <p:attrNameLst>
                                          <p:attrName>ppt_h</p:attrName>
                                        </p:attrNameLst>
                                      </p:cBhvr>
                                      <p:tavLst>
                                        <p:tav tm="0">
                                          <p:val>
                                            <p:fltVal val="0"/>
                                          </p:val>
                                        </p:tav>
                                        <p:tav tm="100000">
                                          <p:val>
                                            <p:strVal val="#ppt_h"/>
                                          </p:val>
                                        </p:tav>
                                      </p:tavLst>
                                    </p:anim>
                                    <p:animEffect>
                                      <p:cBhvr>
                                        <p:cTn id="9" dur="3000"/>
                                        <p:tgtEl>
                                          <p:spTgt spid="27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8" grpId="0" bldLvl="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a:srcRect/>
          <a:stretch>
            <a:fillRect/>
          </a:stretch>
        </p:blipFill>
        <p:spPr bwMode="auto">
          <a:xfrm>
            <a:off x="611188" y="1543050"/>
            <a:ext cx="7777162" cy="4622800"/>
          </a:xfrm>
          <a:prstGeom prst="rect">
            <a:avLst/>
          </a:prstGeom>
          <a:noFill/>
          <a:ln w="28575">
            <a:solidFill>
              <a:srgbClr val="FF0000"/>
            </a:solidFill>
            <a:miter lim="800000"/>
            <a:headEnd/>
            <a:tailEnd/>
          </a:ln>
        </p:spPr>
      </p:pic>
      <p:sp>
        <p:nvSpPr>
          <p:cNvPr id="37891" name="Text Box 5"/>
          <p:cNvSpPr>
            <a:spLocks noChangeArrowheads="1"/>
          </p:cNvSpPr>
          <p:nvPr/>
        </p:nvSpPr>
        <p:spPr bwMode="auto">
          <a:xfrm>
            <a:off x="2493963" y="6280150"/>
            <a:ext cx="4094162" cy="460375"/>
          </a:xfrm>
          <a:prstGeom prst="rect">
            <a:avLst/>
          </a:prstGeom>
          <a:noFill/>
          <a:ln w="9525">
            <a:noFill/>
            <a:bevel/>
            <a:headEnd/>
            <a:tailEnd/>
          </a:ln>
        </p:spPr>
        <p:txBody>
          <a:bodyPr>
            <a:spAutoFit/>
          </a:bodyPr>
          <a:lstStyle/>
          <a:p>
            <a:pPr algn="ctr">
              <a:spcBef>
                <a:spcPct val="50000"/>
              </a:spcBef>
            </a:pPr>
            <a:r>
              <a:rPr lang="en-US" sz="2400">
                <a:solidFill>
                  <a:srgbClr val="000000"/>
                </a:solidFill>
                <a:latin typeface="Constantia" pitchFamily="18" charset="0"/>
                <a:sym typeface="Constantia" pitchFamily="18" charset="0"/>
              </a:rPr>
              <a:t>Đại Sứ quán Mĩ tại Sài Gòn</a:t>
            </a:r>
          </a:p>
        </p:txBody>
      </p:sp>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2"/>
          </p:nvPr>
        </p:nvSpPr>
        <p:spPr>
          <a:noFill/>
        </p:spPr>
        <p:txBody>
          <a:bodyPr/>
          <a:lstStyle/>
          <a:p>
            <a:fld id="{376E0408-D090-4EBE-B082-D6BE62796EE8}" type="slidenum">
              <a:rPr lang="en-US" altLang="zh-CN"/>
              <a:pPr/>
              <a:t>25</a:t>
            </a:fld>
            <a:endParaRPr lang="en-US" altLang="zh-CN" sz="1800">
              <a:solidFill>
                <a:schemeClr val="tx1"/>
              </a:solidFill>
            </a:endParaRPr>
          </a:p>
        </p:txBody>
      </p:sp>
      <p:pic>
        <p:nvPicPr>
          <p:cNvPr id="38915" name="Picture 2"/>
          <p:cNvPicPr>
            <a:picLocks noChangeAspect="1" noChangeArrowheads="1"/>
          </p:cNvPicPr>
          <p:nvPr/>
        </p:nvPicPr>
        <p:blipFill>
          <a:blip r:embed="rId2"/>
          <a:srcRect r="10654" b="20984"/>
          <a:stretch>
            <a:fillRect/>
          </a:stretch>
        </p:blipFill>
        <p:spPr bwMode="auto">
          <a:xfrm>
            <a:off x="271463" y="1665288"/>
            <a:ext cx="8459787" cy="4973637"/>
          </a:xfrm>
          <a:prstGeom prst="rect">
            <a:avLst/>
          </a:prstGeom>
          <a:noFill/>
          <a:ln w="57150">
            <a:solidFill>
              <a:srgbClr val="993300"/>
            </a:solidFill>
            <a:miter lim="800000"/>
            <a:headEnd/>
            <a:tailEnd/>
          </a:ln>
        </p:spPr>
      </p:pic>
      <p:sp>
        <p:nvSpPr>
          <p:cNvPr id="29699" name="Oval 6"/>
          <p:cNvSpPr>
            <a:spLocks noChangeArrowheads="1"/>
          </p:cNvSpPr>
          <p:nvPr/>
        </p:nvSpPr>
        <p:spPr bwMode="auto">
          <a:xfrm>
            <a:off x="4427538" y="4264025"/>
            <a:ext cx="649287" cy="523875"/>
          </a:xfrm>
          <a:prstGeom prst="ellipse">
            <a:avLst/>
          </a:prstGeom>
          <a:noFill/>
          <a:ln w="38100">
            <a:solidFill>
              <a:srgbClr val="CC0000"/>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sp>
        <p:nvSpPr>
          <p:cNvPr id="38917" name="TextBox 10"/>
          <p:cNvSpPr>
            <a:spLocks noChangeArrowheads="1"/>
          </p:cNvSpPr>
          <p:nvPr/>
        </p:nvSpPr>
        <p:spPr bwMode="auto">
          <a:xfrm>
            <a:off x="541338" y="222250"/>
            <a:ext cx="7920037" cy="830263"/>
          </a:xfrm>
          <a:prstGeom prst="rect">
            <a:avLst/>
          </a:prstGeom>
          <a:solidFill>
            <a:srgbClr val="7CCA62"/>
          </a:solidFill>
          <a:ln w="9525">
            <a:noFill/>
            <a:miter lim="800000"/>
            <a:headEnd/>
            <a:tailEnd/>
          </a:ln>
        </p:spPr>
        <p:txBody>
          <a:bodyPr>
            <a:spAutoFit/>
          </a:bodyPr>
          <a:lstStyle/>
          <a:p>
            <a:pPr algn="just"/>
            <a:r>
              <a:rPr lang="en-US" altLang="zh-CN" sz="2400">
                <a:solidFill>
                  <a:srgbClr val="000000"/>
                </a:solidFill>
                <a:sym typeface="Arial" pitchFamily="34" charset="0"/>
              </a:rPr>
              <a:t>  2. Thuật lại cuộc tiến công vào Sứ quán Mĩ của quân giải phóng miền Nam trong dịp tết Mậu Thân 1968.</a:t>
            </a:r>
            <a:endParaRPr lang="en-US" altLang="zh-CN"/>
          </a:p>
        </p:txBody>
      </p:sp>
      <p:pic>
        <p:nvPicPr>
          <p:cNvPr id="29701" name="Picture 2" descr="Lỗ trên tường mà biệt đội Việt Cộng đã thông qua đó để tấn công Đại sứ quán Hoa Kỳ"/>
          <p:cNvPicPr>
            <a:picLocks noChangeAspect="1" noChangeArrowheads="1"/>
          </p:cNvPicPr>
          <p:nvPr/>
        </p:nvPicPr>
        <p:blipFill>
          <a:blip r:embed="rId3"/>
          <a:srcRect/>
          <a:stretch>
            <a:fillRect/>
          </a:stretch>
        </p:blipFill>
        <p:spPr bwMode="auto">
          <a:xfrm>
            <a:off x="5813425" y="4654550"/>
            <a:ext cx="2935288" cy="1984375"/>
          </a:xfrm>
          <a:prstGeom prst="rect">
            <a:avLst/>
          </a:prstGeom>
          <a:noFill/>
          <a:ln w="38100">
            <a:solidFill>
              <a:srgbClr val="FF0000"/>
            </a:solidFill>
            <a:bevel/>
            <a:headEnd/>
            <a:tailEnd/>
          </a:ln>
        </p:spPr>
      </p:pic>
      <p:cxnSp>
        <p:nvCxnSpPr>
          <p:cNvPr id="29702" name="Straight Arrow Connector 3"/>
          <p:cNvCxnSpPr>
            <a:cxnSpLocks noChangeShapeType="1"/>
          </p:cNvCxnSpPr>
          <p:nvPr/>
        </p:nvCxnSpPr>
        <p:spPr bwMode="auto">
          <a:xfrm>
            <a:off x="4751388" y="4525963"/>
            <a:ext cx="2452687" cy="1279525"/>
          </a:xfrm>
          <a:prstGeom prst="straightConnector1">
            <a:avLst/>
          </a:prstGeom>
          <a:noFill/>
          <a:ln w="57150">
            <a:solidFill>
              <a:schemeClr val="accent1"/>
            </a:solidFill>
            <a:bevel/>
            <a:headEnd/>
            <a:tailEnd type="arrow" w="med" len="med"/>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p:cBhvr>
                                        <p:cTn id="12" dur="500"/>
                                        <p:tgtEl>
                                          <p:spTgt spid="29702"/>
                                        </p:tgtEl>
                                      </p:cBhvr>
                                    </p:animEffect>
                                  </p:childTnLst>
                                </p:cTn>
                              </p:par>
                              <p:par>
                                <p:cTn id="13" presetID="16" presetClass="entr" presetSubtype="21" fill="hold" nodeType="withEffect">
                                  <p:stCondLst>
                                    <p:cond delay="0"/>
                                  </p:stCondLst>
                                  <p:childTnLst>
                                    <p:set>
                                      <p:cBhvr>
                                        <p:cTn id="14" dur="1" fill="hold">
                                          <p:stCondLst>
                                            <p:cond delay="0"/>
                                          </p:stCondLst>
                                        </p:cTn>
                                        <p:tgtEl>
                                          <p:spTgt spid="29701"/>
                                        </p:tgtEl>
                                        <p:attrNameLst>
                                          <p:attrName>style.visibility</p:attrName>
                                        </p:attrNameLst>
                                      </p:cBhvr>
                                      <p:to>
                                        <p:strVal val="visible"/>
                                      </p:to>
                                    </p:set>
                                    <p:animEffect>
                                      <p:cBhvr>
                                        <p:cTn id="15"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ldLvl="0" animBg="1" autoUpdateAnimBg="0"/>
      <p:bldP spid="2970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2"/>
          </p:nvPr>
        </p:nvSpPr>
        <p:spPr>
          <a:noFill/>
        </p:spPr>
        <p:txBody>
          <a:bodyPr/>
          <a:lstStyle/>
          <a:p>
            <a:fld id="{E026B1FF-499C-428D-BE3C-9A9BBDFD5EB6}" type="slidenum">
              <a:rPr lang="en-US" altLang="zh-CN"/>
              <a:pPr/>
              <a:t>26</a:t>
            </a:fld>
            <a:endParaRPr lang="en-US" altLang="zh-CN" sz="1800">
              <a:solidFill>
                <a:schemeClr val="tx1"/>
              </a:solidFill>
            </a:endParaRPr>
          </a:p>
        </p:txBody>
      </p:sp>
      <p:pic>
        <p:nvPicPr>
          <p:cNvPr id="39939" name="Picture 2"/>
          <p:cNvPicPr>
            <a:picLocks noChangeAspect="1" noChangeArrowheads="1"/>
          </p:cNvPicPr>
          <p:nvPr/>
        </p:nvPicPr>
        <p:blipFill>
          <a:blip r:embed="rId2"/>
          <a:srcRect r="10654" b="20984"/>
          <a:stretch>
            <a:fillRect/>
          </a:stretch>
        </p:blipFill>
        <p:spPr bwMode="auto">
          <a:xfrm>
            <a:off x="271463" y="1665288"/>
            <a:ext cx="8459787" cy="4973637"/>
          </a:xfrm>
          <a:prstGeom prst="rect">
            <a:avLst/>
          </a:prstGeom>
          <a:noFill/>
          <a:ln w="57150">
            <a:solidFill>
              <a:srgbClr val="993300"/>
            </a:solidFill>
            <a:miter lim="800000"/>
            <a:headEnd/>
            <a:tailEnd/>
          </a:ln>
        </p:spPr>
      </p:pic>
      <p:sp>
        <p:nvSpPr>
          <p:cNvPr id="39940" name="Oval 6"/>
          <p:cNvSpPr>
            <a:spLocks noChangeArrowheads="1"/>
          </p:cNvSpPr>
          <p:nvPr/>
        </p:nvSpPr>
        <p:spPr bwMode="auto">
          <a:xfrm>
            <a:off x="4427538" y="4264025"/>
            <a:ext cx="649287" cy="523875"/>
          </a:xfrm>
          <a:prstGeom prst="ellipse">
            <a:avLst/>
          </a:prstGeom>
          <a:noFill/>
          <a:ln w="38100">
            <a:solidFill>
              <a:srgbClr val="CC0000"/>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sp>
        <p:nvSpPr>
          <p:cNvPr id="30724" name="Oval 7"/>
          <p:cNvSpPr>
            <a:spLocks noChangeArrowheads="1"/>
          </p:cNvSpPr>
          <p:nvPr/>
        </p:nvSpPr>
        <p:spPr bwMode="auto">
          <a:xfrm rot="239390">
            <a:off x="4418013" y="3235325"/>
            <a:ext cx="660400" cy="481013"/>
          </a:xfrm>
          <a:prstGeom prst="ellipse">
            <a:avLst/>
          </a:prstGeom>
          <a:noFill/>
          <a:ln w="38100">
            <a:solidFill>
              <a:srgbClr val="CC0000"/>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sp>
        <p:nvSpPr>
          <p:cNvPr id="30725" name="Oval 8"/>
          <p:cNvSpPr>
            <a:spLocks noChangeArrowheads="1"/>
          </p:cNvSpPr>
          <p:nvPr/>
        </p:nvSpPr>
        <p:spPr bwMode="auto">
          <a:xfrm>
            <a:off x="3708400" y="1733550"/>
            <a:ext cx="1042988" cy="581025"/>
          </a:xfrm>
          <a:prstGeom prst="ellipse">
            <a:avLst/>
          </a:prstGeom>
          <a:noFill/>
          <a:ln w="38100">
            <a:solidFill>
              <a:srgbClr val="CC0000"/>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sp>
        <p:nvSpPr>
          <p:cNvPr id="39943" name="TextBox 10"/>
          <p:cNvSpPr>
            <a:spLocks noChangeArrowheads="1"/>
          </p:cNvSpPr>
          <p:nvPr/>
        </p:nvSpPr>
        <p:spPr bwMode="auto">
          <a:xfrm>
            <a:off x="541338" y="222250"/>
            <a:ext cx="7920037" cy="830263"/>
          </a:xfrm>
          <a:prstGeom prst="rect">
            <a:avLst/>
          </a:prstGeom>
          <a:solidFill>
            <a:srgbClr val="7CCA62"/>
          </a:solidFill>
          <a:ln w="9525">
            <a:noFill/>
            <a:miter lim="800000"/>
            <a:headEnd/>
            <a:tailEnd/>
          </a:ln>
        </p:spPr>
        <p:txBody>
          <a:bodyPr>
            <a:spAutoFit/>
          </a:bodyPr>
          <a:lstStyle/>
          <a:p>
            <a:pPr algn="just"/>
            <a:r>
              <a:rPr lang="en-US" altLang="zh-CN" sz="2400">
                <a:solidFill>
                  <a:srgbClr val="000000"/>
                </a:solidFill>
                <a:sym typeface="Arial" pitchFamily="34" charset="0"/>
              </a:rPr>
              <a:t>  2. Thuật lại cuộc tiến công vào Sứ quán Mĩ của quân giải phóng miền Nam trong dịp tết Mậu Thân 1968.</a:t>
            </a:r>
            <a:endParaRPr lang="en-US" altLang="zh-CN"/>
          </a:p>
        </p:txBody>
      </p:sp>
      <p:pic>
        <p:nvPicPr>
          <p:cNvPr id="39944" name="Picture 2" descr="Lỗ trên tường mà biệt đội Việt Cộng đã thông qua đó để tấn công Đại sứ quán Hoa Kỳ"/>
          <p:cNvPicPr>
            <a:picLocks noChangeAspect="1" noChangeArrowheads="1"/>
          </p:cNvPicPr>
          <p:nvPr/>
        </p:nvPicPr>
        <p:blipFill>
          <a:blip r:embed="rId3"/>
          <a:srcRect/>
          <a:stretch>
            <a:fillRect/>
          </a:stretch>
        </p:blipFill>
        <p:spPr bwMode="auto">
          <a:xfrm>
            <a:off x="5813425" y="4654550"/>
            <a:ext cx="2935288" cy="1984375"/>
          </a:xfrm>
          <a:prstGeom prst="rect">
            <a:avLst/>
          </a:prstGeom>
          <a:noFill/>
          <a:ln w="38100">
            <a:solidFill>
              <a:srgbClr val="FF0000"/>
            </a:solidFill>
            <a:bevel/>
            <a:headEnd/>
            <a:tailEnd/>
          </a:ln>
        </p:spPr>
      </p:pic>
      <p:cxnSp>
        <p:nvCxnSpPr>
          <p:cNvPr id="39945" name="Straight Arrow Connector 3"/>
          <p:cNvCxnSpPr>
            <a:cxnSpLocks noChangeShapeType="1"/>
          </p:cNvCxnSpPr>
          <p:nvPr/>
        </p:nvCxnSpPr>
        <p:spPr bwMode="auto">
          <a:xfrm>
            <a:off x="4751388" y="4525963"/>
            <a:ext cx="2452687" cy="1279525"/>
          </a:xfrm>
          <a:prstGeom prst="straightConnector1">
            <a:avLst/>
          </a:prstGeom>
          <a:noFill/>
          <a:ln w="57150">
            <a:solidFill>
              <a:schemeClr val="accent1"/>
            </a:solidFill>
            <a:bevel/>
            <a:headEnd/>
            <a:tailEnd type="arrow" w="med" len="med"/>
          </a:ln>
        </p:spPr>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p:cBhvr>
                                        <p:cTn id="12"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ldLvl="0" animBg="1" autoUpdateAnimBg="0"/>
      <p:bldP spid="30725" grpId="0" bldLvl="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a:noFill/>
        </p:spPr>
        <p:txBody>
          <a:bodyPr/>
          <a:lstStyle/>
          <a:p>
            <a:fld id="{FB1778B1-0D12-4B6A-B08A-06D6EBEE58F0}" type="slidenum">
              <a:rPr lang="en-US" altLang="zh-CN"/>
              <a:pPr/>
              <a:t>27</a:t>
            </a:fld>
            <a:endParaRPr lang="en-US" altLang="zh-CN" sz="1800">
              <a:solidFill>
                <a:schemeClr val="tx1"/>
              </a:solidFill>
            </a:endParaRPr>
          </a:p>
        </p:txBody>
      </p:sp>
      <p:pic>
        <p:nvPicPr>
          <p:cNvPr id="40963" name="Picture 2" descr="http://upload.wikimedia.org/wikipedia/commons/thumb/a/a5/White_House_%28south_side%29.JPG/250px-White_House_%28south_side%29.JPG"/>
          <p:cNvPicPr>
            <a:picLocks noChangeAspect="1" noChangeArrowheads="1"/>
          </p:cNvPicPr>
          <p:nvPr/>
        </p:nvPicPr>
        <p:blipFill>
          <a:blip r:embed="rId2"/>
          <a:srcRect/>
          <a:stretch>
            <a:fillRect/>
          </a:stretch>
        </p:blipFill>
        <p:spPr bwMode="auto">
          <a:xfrm>
            <a:off x="752475" y="363538"/>
            <a:ext cx="7561263" cy="5684837"/>
          </a:xfrm>
          <a:prstGeom prst="rect">
            <a:avLst/>
          </a:prstGeom>
          <a:noFill/>
          <a:ln w="28575">
            <a:solidFill>
              <a:srgbClr val="FF0000"/>
            </a:solidFill>
            <a:bevel/>
            <a:headEnd/>
            <a:tailEnd/>
          </a:ln>
        </p:spPr>
      </p:pic>
      <p:sp>
        <p:nvSpPr>
          <p:cNvPr id="40964" name="TextBox 3"/>
          <p:cNvSpPr>
            <a:spLocks noChangeArrowheads="1"/>
          </p:cNvSpPr>
          <p:nvPr/>
        </p:nvSpPr>
        <p:spPr bwMode="auto">
          <a:xfrm>
            <a:off x="2489200" y="6143625"/>
            <a:ext cx="4171950" cy="460375"/>
          </a:xfrm>
          <a:prstGeom prst="rect">
            <a:avLst/>
          </a:prstGeom>
          <a:noFill/>
          <a:ln w="9525">
            <a:noFill/>
            <a:miter lim="800000"/>
            <a:headEnd/>
            <a:tailEnd/>
          </a:ln>
        </p:spPr>
        <p:txBody>
          <a:bodyPr>
            <a:spAutoFit/>
          </a:bodyPr>
          <a:lstStyle/>
          <a:p>
            <a:pPr algn="ctr"/>
            <a:r>
              <a:rPr lang="en-US" altLang="zh-CN" sz="2400">
                <a:solidFill>
                  <a:srgbClr val="000000"/>
                </a:solidFill>
                <a:latin typeface="Constantia" pitchFamily="18" charset="0"/>
                <a:cs typeface="Times New Roman" pitchFamily="18" charset="0"/>
                <a:sym typeface="Times New Roman" pitchFamily="18" charset="0"/>
              </a:rPr>
              <a:t>Nhà Trắng, nhìn từ phía nam</a:t>
            </a:r>
            <a:endParaRPr lang="en-US" altLang="zh-CN"/>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p:cNvGrpSpPr>
            <a:grpSpLocks/>
          </p:cNvGrpSpPr>
          <p:nvPr/>
        </p:nvGrpSpPr>
        <p:grpSpPr bwMode="auto">
          <a:xfrm>
            <a:off x="682625" y="406400"/>
            <a:ext cx="7777163" cy="6121400"/>
            <a:chOff x="0" y="0"/>
            <a:chExt cx="5238" cy="4741"/>
          </a:xfrm>
        </p:grpSpPr>
        <p:pic>
          <p:nvPicPr>
            <p:cNvPr id="41987" name="Picture 2"/>
            <p:cNvPicPr>
              <a:picLocks noChangeAspect="1" noChangeArrowheads="1"/>
            </p:cNvPicPr>
            <p:nvPr/>
          </p:nvPicPr>
          <p:blipFill>
            <a:blip r:embed="rId2"/>
            <a:srcRect/>
            <a:stretch>
              <a:fillRect/>
            </a:stretch>
          </p:blipFill>
          <p:spPr bwMode="auto">
            <a:xfrm>
              <a:off x="0" y="0"/>
              <a:ext cx="5238" cy="4278"/>
            </a:xfrm>
            <a:prstGeom prst="rect">
              <a:avLst/>
            </a:prstGeom>
            <a:noFill/>
            <a:ln w="9525">
              <a:noFill/>
              <a:bevel/>
              <a:headEnd/>
              <a:tailEnd/>
            </a:ln>
          </p:spPr>
        </p:pic>
        <p:sp>
          <p:nvSpPr>
            <p:cNvPr id="41988" name="Text Box 8"/>
            <p:cNvSpPr>
              <a:spLocks noChangeArrowheads="1"/>
            </p:cNvSpPr>
            <p:nvPr/>
          </p:nvSpPr>
          <p:spPr bwMode="auto">
            <a:xfrm>
              <a:off x="1795" y="4370"/>
              <a:ext cx="1746" cy="371"/>
            </a:xfrm>
            <a:prstGeom prst="rect">
              <a:avLst/>
            </a:prstGeom>
            <a:noFill/>
            <a:ln w="9525">
              <a:noFill/>
              <a:bevel/>
              <a:headEnd/>
              <a:tailEnd/>
            </a:ln>
          </p:spPr>
          <p:txBody>
            <a:bodyPr>
              <a:spAutoFit/>
            </a:bodyPr>
            <a:lstStyle/>
            <a:p>
              <a:pPr algn="ctr">
                <a:spcBef>
                  <a:spcPct val="50000"/>
                </a:spcBef>
              </a:pPr>
              <a:r>
                <a:rPr lang="en-US" sz="2400">
                  <a:latin typeface="Times New Roman" pitchFamily="18" charset="0"/>
                  <a:sym typeface="Arial" pitchFamily="34" charset="0"/>
                </a:rPr>
                <a:t>Lầu Năm Góc</a:t>
              </a:r>
            </a:p>
          </p:txBody>
        </p:sp>
      </p:gr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DF6C4B50-FEA7-46F4-8D80-44446F5AB1FA}" type="slidenum">
              <a:rPr lang="en-US" altLang="zh-CN"/>
              <a:pPr/>
              <a:t>29</a:t>
            </a:fld>
            <a:endParaRPr lang="en-US" altLang="zh-CN" sz="1800">
              <a:solidFill>
                <a:schemeClr val="tx1"/>
              </a:solidFill>
            </a:endParaRPr>
          </a:p>
        </p:txBody>
      </p:sp>
      <p:pic>
        <p:nvPicPr>
          <p:cNvPr id="33794" name="Picture 4"/>
          <p:cNvPicPr>
            <a:picLocks noChangeAspect="1" noChangeArrowheads="1"/>
          </p:cNvPicPr>
          <p:nvPr/>
        </p:nvPicPr>
        <p:blipFill>
          <a:blip r:embed="rId2"/>
          <a:srcRect/>
          <a:stretch>
            <a:fillRect/>
          </a:stretch>
        </p:blipFill>
        <p:spPr bwMode="auto">
          <a:xfrm>
            <a:off x="4356100" y="1165225"/>
            <a:ext cx="4581525" cy="5719763"/>
          </a:xfrm>
          <a:prstGeom prst="rect">
            <a:avLst/>
          </a:prstGeom>
          <a:noFill/>
          <a:ln w="57150" cmpd="thinThick">
            <a:solidFill>
              <a:srgbClr val="000000"/>
            </a:solidFill>
            <a:miter lim="800000"/>
            <a:headEnd/>
            <a:tailEnd/>
          </a:ln>
        </p:spPr>
      </p:pic>
      <p:pic>
        <p:nvPicPr>
          <p:cNvPr id="33795" name="Picture 5" descr="Flame-03-june"/>
          <p:cNvPicPr>
            <a:picLocks noChangeAspect="1" noChangeArrowheads="1"/>
          </p:cNvPicPr>
          <p:nvPr/>
        </p:nvPicPr>
        <p:blipFill>
          <a:blip r:embed="rId3"/>
          <a:srcRect/>
          <a:stretch>
            <a:fillRect/>
          </a:stretch>
        </p:blipFill>
        <p:spPr bwMode="auto">
          <a:xfrm>
            <a:off x="7391400" y="1905000"/>
            <a:ext cx="220663" cy="228600"/>
          </a:xfrm>
          <a:prstGeom prst="rect">
            <a:avLst/>
          </a:prstGeom>
          <a:noFill/>
          <a:ln w="9525">
            <a:noFill/>
            <a:bevel/>
            <a:headEnd/>
            <a:tailEnd/>
          </a:ln>
        </p:spPr>
      </p:pic>
      <p:pic>
        <p:nvPicPr>
          <p:cNvPr id="33796" name="Picture 6" descr="Flame-03-june"/>
          <p:cNvPicPr>
            <a:picLocks noChangeAspect="1" noChangeArrowheads="1"/>
          </p:cNvPicPr>
          <p:nvPr/>
        </p:nvPicPr>
        <p:blipFill>
          <a:blip r:embed="rId3"/>
          <a:srcRect/>
          <a:stretch>
            <a:fillRect/>
          </a:stretch>
        </p:blipFill>
        <p:spPr bwMode="auto">
          <a:xfrm>
            <a:off x="8001000" y="2103438"/>
            <a:ext cx="220663" cy="228600"/>
          </a:xfrm>
          <a:prstGeom prst="rect">
            <a:avLst/>
          </a:prstGeom>
          <a:noFill/>
          <a:ln w="9525">
            <a:noFill/>
            <a:bevel/>
            <a:headEnd/>
            <a:tailEnd/>
          </a:ln>
        </p:spPr>
      </p:pic>
      <p:pic>
        <p:nvPicPr>
          <p:cNvPr id="33797" name="Picture 7" descr="Flame-03-june"/>
          <p:cNvPicPr>
            <a:picLocks noChangeAspect="1" noChangeArrowheads="1"/>
          </p:cNvPicPr>
          <p:nvPr/>
        </p:nvPicPr>
        <p:blipFill>
          <a:blip r:embed="rId3"/>
          <a:srcRect/>
          <a:stretch>
            <a:fillRect/>
          </a:stretch>
        </p:blipFill>
        <p:spPr bwMode="auto">
          <a:xfrm>
            <a:off x="7661275" y="1874838"/>
            <a:ext cx="222250" cy="228600"/>
          </a:xfrm>
          <a:prstGeom prst="rect">
            <a:avLst/>
          </a:prstGeom>
          <a:noFill/>
          <a:ln w="9525">
            <a:noFill/>
            <a:bevel/>
            <a:headEnd/>
            <a:tailEnd/>
          </a:ln>
        </p:spPr>
      </p:pic>
      <p:pic>
        <p:nvPicPr>
          <p:cNvPr id="33798" name="Picture 8" descr="Flame-03-june"/>
          <p:cNvPicPr>
            <a:picLocks noChangeAspect="1" noChangeArrowheads="1"/>
          </p:cNvPicPr>
          <p:nvPr/>
        </p:nvPicPr>
        <p:blipFill>
          <a:blip r:embed="rId3"/>
          <a:srcRect/>
          <a:stretch>
            <a:fillRect/>
          </a:stretch>
        </p:blipFill>
        <p:spPr bwMode="auto">
          <a:xfrm>
            <a:off x="8610600" y="4267200"/>
            <a:ext cx="220663" cy="228600"/>
          </a:xfrm>
          <a:prstGeom prst="rect">
            <a:avLst/>
          </a:prstGeom>
          <a:noFill/>
          <a:ln w="9525">
            <a:noFill/>
            <a:bevel/>
            <a:headEnd/>
            <a:tailEnd/>
          </a:ln>
        </p:spPr>
      </p:pic>
      <p:pic>
        <p:nvPicPr>
          <p:cNvPr id="33799" name="Picture 9" descr="Flame-03-june"/>
          <p:cNvPicPr>
            <a:picLocks noChangeAspect="1" noChangeArrowheads="1"/>
          </p:cNvPicPr>
          <p:nvPr/>
        </p:nvPicPr>
        <p:blipFill>
          <a:blip r:embed="rId3"/>
          <a:srcRect/>
          <a:stretch>
            <a:fillRect/>
          </a:stretch>
        </p:blipFill>
        <p:spPr bwMode="auto">
          <a:xfrm>
            <a:off x="6594475" y="5600700"/>
            <a:ext cx="222250" cy="228600"/>
          </a:xfrm>
          <a:prstGeom prst="rect">
            <a:avLst/>
          </a:prstGeom>
          <a:noFill/>
          <a:ln w="9525">
            <a:noFill/>
            <a:bevel/>
            <a:headEnd/>
            <a:tailEnd/>
          </a:ln>
        </p:spPr>
      </p:pic>
      <p:pic>
        <p:nvPicPr>
          <p:cNvPr id="33800" name="Picture 10" descr="Flame-03-june"/>
          <p:cNvPicPr>
            <a:picLocks noChangeAspect="1" noChangeArrowheads="1"/>
          </p:cNvPicPr>
          <p:nvPr/>
        </p:nvPicPr>
        <p:blipFill>
          <a:blip r:embed="rId3"/>
          <a:srcRect/>
          <a:stretch>
            <a:fillRect/>
          </a:stretch>
        </p:blipFill>
        <p:spPr bwMode="auto">
          <a:xfrm>
            <a:off x="7086600" y="5197475"/>
            <a:ext cx="220663" cy="228600"/>
          </a:xfrm>
          <a:prstGeom prst="rect">
            <a:avLst/>
          </a:prstGeom>
          <a:noFill/>
          <a:ln w="9525">
            <a:noFill/>
            <a:bevel/>
            <a:headEnd/>
            <a:tailEnd/>
          </a:ln>
        </p:spPr>
      </p:pic>
      <p:pic>
        <p:nvPicPr>
          <p:cNvPr id="33801" name="Picture 11" descr="Flame-03-june"/>
          <p:cNvPicPr>
            <a:picLocks noChangeAspect="1" noChangeArrowheads="1"/>
          </p:cNvPicPr>
          <p:nvPr/>
        </p:nvPicPr>
        <p:blipFill>
          <a:blip r:embed="rId3"/>
          <a:srcRect/>
          <a:stretch>
            <a:fillRect/>
          </a:stretch>
        </p:blipFill>
        <p:spPr bwMode="auto">
          <a:xfrm>
            <a:off x="8001000" y="4876800"/>
            <a:ext cx="220663" cy="228600"/>
          </a:xfrm>
          <a:prstGeom prst="rect">
            <a:avLst/>
          </a:prstGeom>
          <a:noFill/>
          <a:ln w="9525">
            <a:noFill/>
            <a:bevel/>
            <a:headEnd/>
            <a:tailEnd/>
          </a:ln>
        </p:spPr>
      </p:pic>
      <p:pic>
        <p:nvPicPr>
          <p:cNvPr id="33802" name="Picture 12" descr="Flame-03-june"/>
          <p:cNvPicPr>
            <a:picLocks noChangeAspect="1" noChangeArrowheads="1"/>
          </p:cNvPicPr>
          <p:nvPr/>
        </p:nvPicPr>
        <p:blipFill>
          <a:blip r:embed="rId3"/>
          <a:srcRect/>
          <a:stretch>
            <a:fillRect/>
          </a:stretch>
        </p:blipFill>
        <p:spPr bwMode="auto">
          <a:xfrm>
            <a:off x="6858000" y="4724400"/>
            <a:ext cx="220663" cy="228600"/>
          </a:xfrm>
          <a:prstGeom prst="rect">
            <a:avLst/>
          </a:prstGeom>
          <a:noFill/>
          <a:ln w="9525">
            <a:noFill/>
            <a:bevel/>
            <a:headEnd/>
            <a:tailEnd/>
          </a:ln>
        </p:spPr>
      </p:pic>
      <p:pic>
        <p:nvPicPr>
          <p:cNvPr id="33803" name="Picture 13" descr="Flame-03-june"/>
          <p:cNvPicPr>
            <a:picLocks noChangeAspect="1" noChangeArrowheads="1"/>
          </p:cNvPicPr>
          <p:nvPr/>
        </p:nvPicPr>
        <p:blipFill>
          <a:blip r:embed="rId3"/>
          <a:srcRect/>
          <a:stretch>
            <a:fillRect/>
          </a:stretch>
        </p:blipFill>
        <p:spPr bwMode="auto">
          <a:xfrm>
            <a:off x="6172200" y="5105400"/>
            <a:ext cx="220663" cy="228600"/>
          </a:xfrm>
          <a:prstGeom prst="rect">
            <a:avLst/>
          </a:prstGeom>
          <a:noFill/>
          <a:ln w="9525">
            <a:noFill/>
            <a:bevel/>
            <a:headEnd/>
            <a:tailEnd/>
          </a:ln>
        </p:spPr>
      </p:pic>
      <p:pic>
        <p:nvPicPr>
          <p:cNvPr id="33804" name="Picture 14" descr="Flame-03-june"/>
          <p:cNvPicPr>
            <a:picLocks noChangeAspect="1" noChangeArrowheads="1"/>
          </p:cNvPicPr>
          <p:nvPr/>
        </p:nvPicPr>
        <p:blipFill>
          <a:blip r:embed="rId3"/>
          <a:srcRect/>
          <a:stretch>
            <a:fillRect/>
          </a:stretch>
        </p:blipFill>
        <p:spPr bwMode="auto">
          <a:xfrm>
            <a:off x="6934200" y="5486400"/>
            <a:ext cx="220663" cy="228600"/>
          </a:xfrm>
          <a:prstGeom prst="rect">
            <a:avLst/>
          </a:prstGeom>
          <a:noFill/>
          <a:ln w="9525">
            <a:noFill/>
            <a:bevel/>
            <a:headEnd/>
            <a:tailEnd/>
          </a:ln>
        </p:spPr>
      </p:pic>
      <p:pic>
        <p:nvPicPr>
          <p:cNvPr id="33805" name="Picture 15" descr="Flame-03-june"/>
          <p:cNvPicPr>
            <a:picLocks noChangeAspect="1" noChangeArrowheads="1"/>
          </p:cNvPicPr>
          <p:nvPr/>
        </p:nvPicPr>
        <p:blipFill>
          <a:blip r:embed="rId3"/>
          <a:srcRect/>
          <a:stretch>
            <a:fillRect/>
          </a:stretch>
        </p:blipFill>
        <p:spPr bwMode="auto">
          <a:xfrm>
            <a:off x="6705600" y="5715000"/>
            <a:ext cx="220663" cy="228600"/>
          </a:xfrm>
          <a:prstGeom prst="rect">
            <a:avLst/>
          </a:prstGeom>
          <a:noFill/>
          <a:ln w="9525">
            <a:noFill/>
            <a:bevel/>
            <a:headEnd/>
            <a:tailEnd/>
          </a:ln>
        </p:spPr>
      </p:pic>
      <p:pic>
        <p:nvPicPr>
          <p:cNvPr id="33806" name="Picture 16" descr="Flame-03-june"/>
          <p:cNvPicPr>
            <a:picLocks noChangeAspect="1" noChangeArrowheads="1"/>
          </p:cNvPicPr>
          <p:nvPr/>
        </p:nvPicPr>
        <p:blipFill>
          <a:blip r:embed="rId3"/>
          <a:srcRect/>
          <a:stretch>
            <a:fillRect/>
          </a:stretch>
        </p:blipFill>
        <p:spPr bwMode="auto">
          <a:xfrm>
            <a:off x="8153400" y="2743200"/>
            <a:ext cx="220663" cy="228600"/>
          </a:xfrm>
          <a:prstGeom prst="rect">
            <a:avLst/>
          </a:prstGeom>
          <a:noFill/>
          <a:ln w="9525">
            <a:noFill/>
            <a:bevel/>
            <a:headEnd/>
            <a:tailEnd/>
          </a:ln>
        </p:spPr>
      </p:pic>
      <p:pic>
        <p:nvPicPr>
          <p:cNvPr id="33807" name="Picture 17" descr="Flame-03-june"/>
          <p:cNvPicPr>
            <a:picLocks noChangeAspect="1" noChangeArrowheads="1"/>
          </p:cNvPicPr>
          <p:nvPr/>
        </p:nvPicPr>
        <p:blipFill>
          <a:blip r:embed="rId3"/>
          <a:srcRect/>
          <a:stretch>
            <a:fillRect/>
          </a:stretch>
        </p:blipFill>
        <p:spPr bwMode="auto">
          <a:xfrm>
            <a:off x="7924800" y="4419600"/>
            <a:ext cx="220663" cy="228600"/>
          </a:xfrm>
          <a:prstGeom prst="rect">
            <a:avLst/>
          </a:prstGeom>
          <a:noFill/>
          <a:ln w="9525">
            <a:noFill/>
            <a:bevel/>
            <a:headEnd/>
            <a:tailEnd/>
          </a:ln>
        </p:spPr>
      </p:pic>
      <p:pic>
        <p:nvPicPr>
          <p:cNvPr id="33808" name="Picture 18" descr="Flame-03-june"/>
          <p:cNvPicPr>
            <a:picLocks noChangeAspect="1" noChangeArrowheads="1"/>
          </p:cNvPicPr>
          <p:nvPr/>
        </p:nvPicPr>
        <p:blipFill>
          <a:blip r:embed="rId3"/>
          <a:srcRect/>
          <a:stretch>
            <a:fillRect/>
          </a:stretch>
        </p:blipFill>
        <p:spPr bwMode="auto">
          <a:xfrm>
            <a:off x="7924800" y="3962400"/>
            <a:ext cx="220663" cy="228600"/>
          </a:xfrm>
          <a:prstGeom prst="rect">
            <a:avLst/>
          </a:prstGeom>
          <a:noFill/>
          <a:ln w="9525">
            <a:noFill/>
            <a:bevel/>
            <a:headEnd/>
            <a:tailEnd/>
          </a:ln>
        </p:spPr>
      </p:pic>
      <p:pic>
        <p:nvPicPr>
          <p:cNvPr id="33809" name="Picture 19" descr="Flame-03-june"/>
          <p:cNvPicPr>
            <a:picLocks noChangeAspect="1" noChangeArrowheads="1"/>
          </p:cNvPicPr>
          <p:nvPr/>
        </p:nvPicPr>
        <p:blipFill>
          <a:blip r:embed="rId3"/>
          <a:srcRect/>
          <a:stretch>
            <a:fillRect/>
          </a:stretch>
        </p:blipFill>
        <p:spPr bwMode="auto">
          <a:xfrm>
            <a:off x="8458200" y="3581400"/>
            <a:ext cx="220663" cy="228600"/>
          </a:xfrm>
          <a:prstGeom prst="rect">
            <a:avLst/>
          </a:prstGeom>
          <a:noFill/>
          <a:ln w="9525">
            <a:noFill/>
            <a:bevel/>
            <a:headEnd/>
            <a:tailEnd/>
          </a:ln>
        </p:spPr>
      </p:pic>
      <p:pic>
        <p:nvPicPr>
          <p:cNvPr id="33810" name="Picture 20" descr="Flame-03-june"/>
          <p:cNvPicPr>
            <a:picLocks noChangeAspect="1" noChangeArrowheads="1"/>
          </p:cNvPicPr>
          <p:nvPr/>
        </p:nvPicPr>
        <p:blipFill>
          <a:blip r:embed="rId3"/>
          <a:srcRect/>
          <a:stretch>
            <a:fillRect/>
          </a:stretch>
        </p:blipFill>
        <p:spPr bwMode="auto">
          <a:xfrm>
            <a:off x="7772400" y="3276600"/>
            <a:ext cx="220663" cy="228600"/>
          </a:xfrm>
          <a:prstGeom prst="rect">
            <a:avLst/>
          </a:prstGeom>
          <a:noFill/>
          <a:ln w="9525">
            <a:noFill/>
            <a:bevel/>
            <a:headEnd/>
            <a:tailEnd/>
          </a:ln>
        </p:spPr>
      </p:pic>
      <p:pic>
        <p:nvPicPr>
          <p:cNvPr id="33811" name="Picture 21" descr="Flame-03-june"/>
          <p:cNvPicPr>
            <a:picLocks noChangeAspect="1" noChangeArrowheads="1"/>
          </p:cNvPicPr>
          <p:nvPr/>
        </p:nvPicPr>
        <p:blipFill>
          <a:blip r:embed="rId3"/>
          <a:srcRect/>
          <a:stretch>
            <a:fillRect/>
          </a:stretch>
        </p:blipFill>
        <p:spPr bwMode="auto">
          <a:xfrm>
            <a:off x="6172200" y="5943600"/>
            <a:ext cx="220663" cy="228600"/>
          </a:xfrm>
          <a:prstGeom prst="rect">
            <a:avLst/>
          </a:prstGeom>
          <a:noFill/>
          <a:ln w="9525">
            <a:noFill/>
            <a:bevel/>
            <a:headEnd/>
            <a:tailEnd/>
          </a:ln>
        </p:spPr>
      </p:pic>
      <p:pic>
        <p:nvPicPr>
          <p:cNvPr id="33812" name="Picture 22" descr="Flame-03-june"/>
          <p:cNvPicPr>
            <a:picLocks noChangeAspect="1" noChangeArrowheads="1"/>
          </p:cNvPicPr>
          <p:nvPr/>
        </p:nvPicPr>
        <p:blipFill>
          <a:blip r:embed="rId3"/>
          <a:srcRect/>
          <a:stretch>
            <a:fillRect/>
          </a:stretch>
        </p:blipFill>
        <p:spPr bwMode="auto">
          <a:xfrm>
            <a:off x="6477000" y="5867400"/>
            <a:ext cx="220663" cy="228600"/>
          </a:xfrm>
          <a:prstGeom prst="rect">
            <a:avLst/>
          </a:prstGeom>
          <a:noFill/>
          <a:ln w="9525">
            <a:noFill/>
            <a:bevel/>
            <a:headEnd/>
            <a:tailEnd/>
          </a:ln>
        </p:spPr>
      </p:pic>
      <p:sp>
        <p:nvSpPr>
          <p:cNvPr id="33813" name="Rectangle 26"/>
          <p:cNvSpPr>
            <a:spLocks noGrp="1" noChangeArrowheads="1"/>
          </p:cNvSpPr>
          <p:nvPr>
            <p:ph type="title" idx="4294967295"/>
          </p:nvPr>
        </p:nvSpPr>
        <p:spPr>
          <a:xfrm>
            <a:off x="136525" y="1339850"/>
            <a:ext cx="3925888" cy="2684463"/>
          </a:xfrm>
          <a:solidFill>
            <a:srgbClr val="5CF0F7"/>
          </a:solidFill>
        </p:spPr>
        <p:txBody>
          <a:bodyPr/>
          <a:lstStyle/>
          <a:p>
            <a:pPr eaLnBrk="1" hangingPunct="1"/>
            <a:r>
              <a:rPr lang="en-US" altLang="en-US" sz="2100" smtClean="0">
                <a:solidFill>
                  <a:schemeClr val="tx1"/>
                </a:solidFill>
                <a:latin typeface="Times New Roman" pitchFamily="18" charset="0"/>
                <a:sym typeface="Times New Roman" pitchFamily="18" charset="0"/>
              </a:rPr>
              <a:t>    Cùng với cuộc tiến công vào Sài Gòn, quân giải phóng đã tiến công đồng loạt ở hầu khắp các thành phố,</a:t>
            </a:r>
            <a:r>
              <a:rPr lang="vi-VN" altLang="en-US" sz="2100" smtClean="0">
                <a:solidFill>
                  <a:schemeClr val="tx1"/>
                </a:solidFill>
                <a:latin typeface="Times New Roman" pitchFamily="18" charset="0"/>
                <a:sym typeface="Times New Roman" pitchFamily="18" charset="0"/>
              </a:rPr>
              <a:t> t</a:t>
            </a:r>
            <a:r>
              <a:rPr lang="en-US" altLang="en-US" sz="2100" smtClean="0">
                <a:solidFill>
                  <a:schemeClr val="tx1"/>
                </a:solidFill>
                <a:latin typeface="Times New Roman" pitchFamily="18" charset="0"/>
                <a:sym typeface="Times New Roman" pitchFamily="18" charset="0"/>
              </a:rPr>
              <a:t>hị xã miền Nam như: Cần Th</a:t>
            </a:r>
            <a:r>
              <a:rPr lang="vi-VN" altLang="en-US" sz="2100" smtClean="0">
                <a:solidFill>
                  <a:schemeClr val="tx1"/>
                </a:solidFill>
                <a:latin typeface="Times New Roman" pitchFamily="18" charset="0"/>
                <a:sym typeface="Times New Roman" pitchFamily="18" charset="0"/>
              </a:rPr>
              <a:t>ơ, </a:t>
            </a:r>
            <a:r>
              <a:rPr lang="en-US" altLang="en-US" sz="2100" smtClean="0">
                <a:solidFill>
                  <a:schemeClr val="tx1"/>
                </a:solidFill>
                <a:latin typeface="Times New Roman" pitchFamily="18" charset="0"/>
                <a:sym typeface="Times New Roman" pitchFamily="18" charset="0"/>
              </a:rPr>
              <a:t>NhaTrang, Huế, Đà Nẵng...</a:t>
            </a:r>
            <a:br>
              <a:rPr lang="en-US" altLang="en-US" sz="2100" smtClean="0">
                <a:solidFill>
                  <a:schemeClr val="tx1"/>
                </a:solidFill>
                <a:latin typeface="Times New Roman" pitchFamily="18" charset="0"/>
                <a:sym typeface="Times New Roman" pitchFamily="18" charset="0"/>
              </a:rPr>
            </a:br>
            <a:endParaRPr lang="en-US" altLang="en-US" sz="2100" b="1" smtClean="0">
              <a:solidFill>
                <a:schemeClr val="tx1"/>
              </a:solidFill>
            </a:endParaRPr>
          </a:p>
        </p:txBody>
      </p:sp>
      <p:sp>
        <p:nvSpPr>
          <p:cNvPr id="43031" name="TextBox 25"/>
          <p:cNvSpPr>
            <a:spLocks noChangeArrowheads="1"/>
          </p:cNvSpPr>
          <p:nvPr/>
        </p:nvSpPr>
        <p:spPr bwMode="auto">
          <a:xfrm>
            <a:off x="107950" y="165100"/>
            <a:ext cx="8829675" cy="831850"/>
          </a:xfrm>
          <a:prstGeom prst="rect">
            <a:avLst/>
          </a:prstGeom>
          <a:solidFill>
            <a:srgbClr val="92D050"/>
          </a:solidFill>
          <a:ln w="9525">
            <a:noFill/>
            <a:miter lim="800000"/>
            <a:headEnd/>
            <a:tailEnd/>
          </a:ln>
        </p:spPr>
        <p:txBody>
          <a:bodyPr>
            <a:spAutoFit/>
          </a:bodyPr>
          <a:lstStyle/>
          <a:p>
            <a:pPr algn="just"/>
            <a:r>
              <a:rPr lang="en-US" altLang="zh-CN" sz="2400">
                <a:solidFill>
                  <a:srgbClr val="000000"/>
                </a:solidFill>
                <a:sym typeface="Arial" pitchFamily="34" charset="0"/>
              </a:rPr>
              <a:t>  3. Cùng với cuộc tấn công vào Sài Gòn. Quân giải phóng đã tiến công ở những nơi nào?</a:t>
            </a:r>
            <a:endParaRPr lang="en-US" altLang="zh-CN"/>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p:cBhvr>
                                        <p:cTn id="7" dur="275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3800"/>
                                        </p:tgtEl>
                                        <p:attrNameLst>
                                          <p:attrName>style.visibility</p:attrName>
                                        </p:attrNameLst>
                                      </p:cBhvr>
                                      <p:to>
                                        <p:strVal val="visible"/>
                                      </p:to>
                                    </p:set>
                                    <p:animEffect>
                                      <p:cBhvr>
                                        <p:cTn id="12" dur="2000"/>
                                        <p:tgtEl>
                                          <p:spTgt spid="3380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3813"/>
                                        </p:tgtEl>
                                        <p:attrNameLst>
                                          <p:attrName>style.visibility</p:attrName>
                                        </p:attrNameLst>
                                      </p:cBhvr>
                                      <p:to>
                                        <p:strVal val="visible"/>
                                      </p:to>
                                    </p:set>
                                    <p:animEffect>
                                      <p:cBhvr>
                                        <p:cTn id="17" dur="2000"/>
                                        <p:tgtEl>
                                          <p:spTgt spid="338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3799"/>
                                        </p:tgtEl>
                                        <p:attrNameLst>
                                          <p:attrName>style.visibility</p:attrName>
                                        </p:attrNameLst>
                                      </p:cBhvr>
                                      <p:to>
                                        <p:strVal val="visible"/>
                                      </p:to>
                                    </p:set>
                                    <p:animEffect>
                                      <p:cBhvr>
                                        <p:cTn id="22" dur="2000"/>
                                        <p:tgtEl>
                                          <p:spTgt spid="3379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33798"/>
                                        </p:tgtEl>
                                        <p:attrNameLst>
                                          <p:attrName>style.visibility</p:attrName>
                                        </p:attrNameLst>
                                      </p:cBhvr>
                                      <p:to>
                                        <p:strVal val="visible"/>
                                      </p:to>
                                    </p:set>
                                    <p:animEffect>
                                      <p:cBhvr>
                                        <p:cTn id="27" dur="2000"/>
                                        <p:tgtEl>
                                          <p:spTgt spid="3379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33797"/>
                                        </p:tgtEl>
                                        <p:attrNameLst>
                                          <p:attrName>style.visibility</p:attrName>
                                        </p:attrNameLst>
                                      </p:cBhvr>
                                      <p:to>
                                        <p:strVal val="visible"/>
                                      </p:to>
                                    </p:set>
                                    <p:animEffect>
                                      <p:cBhvr>
                                        <p:cTn id="32" dur="2000"/>
                                        <p:tgtEl>
                                          <p:spTgt spid="3379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33796"/>
                                        </p:tgtEl>
                                        <p:attrNameLst>
                                          <p:attrName>style.visibility</p:attrName>
                                        </p:attrNameLst>
                                      </p:cBhvr>
                                      <p:to>
                                        <p:strVal val="visible"/>
                                      </p:to>
                                    </p:set>
                                    <p:animEffect>
                                      <p:cBhvr>
                                        <p:cTn id="37" dur="2000"/>
                                        <p:tgtEl>
                                          <p:spTgt spid="3379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33803"/>
                                        </p:tgtEl>
                                        <p:attrNameLst>
                                          <p:attrName>style.visibility</p:attrName>
                                        </p:attrNameLst>
                                      </p:cBhvr>
                                      <p:to>
                                        <p:strVal val="visible"/>
                                      </p:to>
                                    </p:set>
                                    <p:animEffect>
                                      <p:cBhvr>
                                        <p:cTn id="42" dur="2000"/>
                                        <p:tgtEl>
                                          <p:spTgt spid="33803"/>
                                        </p:tgtEl>
                                      </p:cBhvr>
                                    </p:animEffect>
                                  </p:childTnLst>
                                </p:cTn>
                              </p:par>
                              <p:par>
                                <p:cTn id="43" presetID="21" presetClass="entr" presetSubtype="4" fill="hold" nodeType="withEffect">
                                  <p:stCondLst>
                                    <p:cond delay="0"/>
                                  </p:stCondLst>
                                  <p:childTnLst>
                                    <p:set>
                                      <p:cBhvr>
                                        <p:cTn id="44" dur="1" fill="hold">
                                          <p:stCondLst>
                                            <p:cond delay="0"/>
                                          </p:stCondLst>
                                        </p:cTn>
                                        <p:tgtEl>
                                          <p:spTgt spid="33811"/>
                                        </p:tgtEl>
                                        <p:attrNameLst>
                                          <p:attrName>style.visibility</p:attrName>
                                        </p:attrNameLst>
                                      </p:cBhvr>
                                      <p:to>
                                        <p:strVal val="visible"/>
                                      </p:to>
                                    </p:set>
                                    <p:animEffect>
                                      <p:cBhvr>
                                        <p:cTn id="45" dur="2000"/>
                                        <p:tgtEl>
                                          <p:spTgt spid="33811"/>
                                        </p:tgtEl>
                                      </p:cBhvr>
                                    </p:animEffect>
                                  </p:childTnLst>
                                </p:cTn>
                              </p:par>
                              <p:par>
                                <p:cTn id="46" presetID="21" presetClass="entr" presetSubtype="4" fill="hold" nodeType="withEffect">
                                  <p:stCondLst>
                                    <p:cond delay="0"/>
                                  </p:stCondLst>
                                  <p:childTnLst>
                                    <p:set>
                                      <p:cBhvr>
                                        <p:cTn id="47" dur="1" fill="hold">
                                          <p:stCondLst>
                                            <p:cond delay="0"/>
                                          </p:stCondLst>
                                        </p:cTn>
                                        <p:tgtEl>
                                          <p:spTgt spid="33812"/>
                                        </p:tgtEl>
                                        <p:attrNameLst>
                                          <p:attrName>style.visibility</p:attrName>
                                        </p:attrNameLst>
                                      </p:cBhvr>
                                      <p:to>
                                        <p:strVal val="visible"/>
                                      </p:to>
                                    </p:set>
                                    <p:animEffect>
                                      <p:cBhvr>
                                        <p:cTn id="48" dur="2000"/>
                                        <p:tgtEl>
                                          <p:spTgt spid="33812"/>
                                        </p:tgtEl>
                                      </p:cBhvr>
                                    </p:animEffect>
                                  </p:childTnLst>
                                </p:cTn>
                              </p:par>
                              <p:par>
                                <p:cTn id="49" presetID="21" presetClass="entr" presetSubtype="4" fill="hold" nodeType="withEffect">
                                  <p:stCondLst>
                                    <p:cond delay="0"/>
                                  </p:stCondLst>
                                  <p:childTnLst>
                                    <p:set>
                                      <p:cBhvr>
                                        <p:cTn id="50" dur="1" fill="hold">
                                          <p:stCondLst>
                                            <p:cond delay="0"/>
                                          </p:stCondLst>
                                        </p:cTn>
                                        <p:tgtEl>
                                          <p:spTgt spid="33805"/>
                                        </p:tgtEl>
                                        <p:attrNameLst>
                                          <p:attrName>style.visibility</p:attrName>
                                        </p:attrNameLst>
                                      </p:cBhvr>
                                      <p:to>
                                        <p:strVal val="visible"/>
                                      </p:to>
                                    </p:set>
                                    <p:animEffect>
                                      <p:cBhvr>
                                        <p:cTn id="51" dur="2000"/>
                                        <p:tgtEl>
                                          <p:spTgt spid="33805"/>
                                        </p:tgtEl>
                                      </p:cBhvr>
                                    </p:animEffect>
                                  </p:childTnLst>
                                </p:cTn>
                              </p:par>
                              <p:par>
                                <p:cTn id="52" presetID="21" presetClass="entr" presetSubtype="4" fill="hold" nodeType="withEffect">
                                  <p:stCondLst>
                                    <p:cond delay="0"/>
                                  </p:stCondLst>
                                  <p:childTnLst>
                                    <p:set>
                                      <p:cBhvr>
                                        <p:cTn id="53" dur="1" fill="hold">
                                          <p:stCondLst>
                                            <p:cond delay="0"/>
                                          </p:stCondLst>
                                        </p:cTn>
                                        <p:tgtEl>
                                          <p:spTgt spid="33804"/>
                                        </p:tgtEl>
                                        <p:attrNameLst>
                                          <p:attrName>style.visibility</p:attrName>
                                        </p:attrNameLst>
                                      </p:cBhvr>
                                      <p:to>
                                        <p:strVal val="visible"/>
                                      </p:to>
                                    </p:set>
                                    <p:animEffect>
                                      <p:cBhvr>
                                        <p:cTn id="54" dur="2000"/>
                                        <p:tgtEl>
                                          <p:spTgt spid="33804"/>
                                        </p:tgtEl>
                                      </p:cBhvr>
                                    </p:animEffect>
                                  </p:childTnLst>
                                </p:cTn>
                              </p:par>
                              <p:par>
                                <p:cTn id="55" presetID="21" presetClass="entr" presetSubtype="4" fill="hold" nodeType="withEffect">
                                  <p:stCondLst>
                                    <p:cond delay="0"/>
                                  </p:stCondLst>
                                  <p:childTnLst>
                                    <p:set>
                                      <p:cBhvr>
                                        <p:cTn id="56" dur="1" fill="hold">
                                          <p:stCondLst>
                                            <p:cond delay="0"/>
                                          </p:stCondLst>
                                        </p:cTn>
                                        <p:tgtEl>
                                          <p:spTgt spid="33802"/>
                                        </p:tgtEl>
                                        <p:attrNameLst>
                                          <p:attrName>style.visibility</p:attrName>
                                        </p:attrNameLst>
                                      </p:cBhvr>
                                      <p:to>
                                        <p:strVal val="visible"/>
                                      </p:to>
                                    </p:set>
                                    <p:animEffect>
                                      <p:cBhvr>
                                        <p:cTn id="57" dur="2000"/>
                                        <p:tgtEl>
                                          <p:spTgt spid="33802"/>
                                        </p:tgtEl>
                                      </p:cBhvr>
                                    </p:animEffect>
                                  </p:childTnLst>
                                </p:cTn>
                              </p:par>
                              <p:par>
                                <p:cTn id="58" presetID="21" presetClass="entr" presetSubtype="4" fill="hold" nodeType="withEffect">
                                  <p:stCondLst>
                                    <p:cond delay="0"/>
                                  </p:stCondLst>
                                  <p:childTnLst>
                                    <p:set>
                                      <p:cBhvr>
                                        <p:cTn id="59" dur="1" fill="hold">
                                          <p:stCondLst>
                                            <p:cond delay="0"/>
                                          </p:stCondLst>
                                        </p:cTn>
                                        <p:tgtEl>
                                          <p:spTgt spid="33809"/>
                                        </p:tgtEl>
                                        <p:attrNameLst>
                                          <p:attrName>style.visibility</p:attrName>
                                        </p:attrNameLst>
                                      </p:cBhvr>
                                      <p:to>
                                        <p:strVal val="visible"/>
                                      </p:to>
                                    </p:set>
                                    <p:animEffect>
                                      <p:cBhvr>
                                        <p:cTn id="60" dur="2000"/>
                                        <p:tgtEl>
                                          <p:spTgt spid="33809"/>
                                        </p:tgtEl>
                                      </p:cBhvr>
                                    </p:animEffect>
                                  </p:childTnLst>
                                </p:cTn>
                              </p:par>
                              <p:par>
                                <p:cTn id="61" presetID="21" presetClass="entr" presetSubtype="4" fill="hold" nodeType="withEffect">
                                  <p:stCondLst>
                                    <p:cond delay="0"/>
                                  </p:stCondLst>
                                  <p:childTnLst>
                                    <p:set>
                                      <p:cBhvr>
                                        <p:cTn id="62" dur="1" fill="hold">
                                          <p:stCondLst>
                                            <p:cond delay="0"/>
                                          </p:stCondLst>
                                        </p:cTn>
                                        <p:tgtEl>
                                          <p:spTgt spid="33808"/>
                                        </p:tgtEl>
                                        <p:attrNameLst>
                                          <p:attrName>style.visibility</p:attrName>
                                        </p:attrNameLst>
                                      </p:cBhvr>
                                      <p:to>
                                        <p:strVal val="visible"/>
                                      </p:to>
                                    </p:set>
                                    <p:animEffect>
                                      <p:cBhvr>
                                        <p:cTn id="63" dur="2000"/>
                                        <p:tgtEl>
                                          <p:spTgt spid="33808"/>
                                        </p:tgtEl>
                                      </p:cBhvr>
                                    </p:animEffect>
                                  </p:childTnLst>
                                </p:cTn>
                              </p:par>
                              <p:par>
                                <p:cTn id="64" presetID="21" presetClass="entr" presetSubtype="4" fill="hold" nodeType="withEffect">
                                  <p:stCondLst>
                                    <p:cond delay="0"/>
                                  </p:stCondLst>
                                  <p:childTnLst>
                                    <p:set>
                                      <p:cBhvr>
                                        <p:cTn id="65" dur="1" fill="hold">
                                          <p:stCondLst>
                                            <p:cond delay="0"/>
                                          </p:stCondLst>
                                        </p:cTn>
                                        <p:tgtEl>
                                          <p:spTgt spid="33795"/>
                                        </p:tgtEl>
                                        <p:attrNameLst>
                                          <p:attrName>style.visibility</p:attrName>
                                        </p:attrNameLst>
                                      </p:cBhvr>
                                      <p:to>
                                        <p:strVal val="visible"/>
                                      </p:to>
                                    </p:set>
                                    <p:animEffect>
                                      <p:cBhvr>
                                        <p:cTn id="66" dur="2000"/>
                                        <p:tgtEl>
                                          <p:spTgt spid="33795"/>
                                        </p:tgtEl>
                                      </p:cBhvr>
                                    </p:animEffect>
                                  </p:childTnLst>
                                </p:cTn>
                              </p:par>
                              <p:par>
                                <p:cTn id="67" presetID="21" presetClass="entr" presetSubtype="4" fill="hold" nodeType="withEffect">
                                  <p:stCondLst>
                                    <p:cond delay="0"/>
                                  </p:stCondLst>
                                  <p:childTnLst>
                                    <p:set>
                                      <p:cBhvr>
                                        <p:cTn id="68" dur="1" fill="hold">
                                          <p:stCondLst>
                                            <p:cond delay="0"/>
                                          </p:stCondLst>
                                        </p:cTn>
                                        <p:tgtEl>
                                          <p:spTgt spid="33806"/>
                                        </p:tgtEl>
                                        <p:attrNameLst>
                                          <p:attrName>style.visibility</p:attrName>
                                        </p:attrNameLst>
                                      </p:cBhvr>
                                      <p:to>
                                        <p:strVal val="visible"/>
                                      </p:to>
                                    </p:set>
                                    <p:animEffect>
                                      <p:cBhvr>
                                        <p:cTn id="69" dur="2000"/>
                                        <p:tgtEl>
                                          <p:spTgt spid="33806"/>
                                        </p:tgtEl>
                                      </p:cBhvr>
                                    </p:animEffect>
                                  </p:childTnLst>
                                </p:cTn>
                              </p:par>
                              <p:par>
                                <p:cTn id="70" presetID="21" presetClass="entr" presetSubtype="4" fill="hold" nodeType="withEffect">
                                  <p:stCondLst>
                                    <p:cond delay="0"/>
                                  </p:stCondLst>
                                  <p:childTnLst>
                                    <p:set>
                                      <p:cBhvr>
                                        <p:cTn id="71" dur="1" fill="hold">
                                          <p:stCondLst>
                                            <p:cond delay="0"/>
                                          </p:stCondLst>
                                        </p:cTn>
                                        <p:tgtEl>
                                          <p:spTgt spid="33810"/>
                                        </p:tgtEl>
                                        <p:attrNameLst>
                                          <p:attrName>style.visibility</p:attrName>
                                        </p:attrNameLst>
                                      </p:cBhvr>
                                      <p:to>
                                        <p:strVal val="visible"/>
                                      </p:to>
                                    </p:set>
                                    <p:animEffect>
                                      <p:cBhvr>
                                        <p:cTn id="72" dur="2000"/>
                                        <p:tgtEl>
                                          <p:spTgt spid="33810"/>
                                        </p:tgtEl>
                                      </p:cBhvr>
                                    </p:animEffect>
                                  </p:childTnLst>
                                </p:cTn>
                              </p:par>
                              <p:par>
                                <p:cTn id="73" presetID="21" presetClass="entr" presetSubtype="4" fill="hold" nodeType="withEffect">
                                  <p:stCondLst>
                                    <p:cond delay="0"/>
                                  </p:stCondLst>
                                  <p:childTnLst>
                                    <p:set>
                                      <p:cBhvr>
                                        <p:cTn id="74" dur="1" fill="hold">
                                          <p:stCondLst>
                                            <p:cond delay="0"/>
                                          </p:stCondLst>
                                        </p:cTn>
                                        <p:tgtEl>
                                          <p:spTgt spid="33807"/>
                                        </p:tgtEl>
                                        <p:attrNameLst>
                                          <p:attrName>style.visibility</p:attrName>
                                        </p:attrNameLst>
                                      </p:cBhvr>
                                      <p:to>
                                        <p:strVal val="visible"/>
                                      </p:to>
                                    </p:set>
                                    <p:animEffect>
                                      <p:cBhvr>
                                        <p:cTn id="75" dur="2000"/>
                                        <p:tgtEl>
                                          <p:spTgt spid="33807"/>
                                        </p:tgtEl>
                                      </p:cBhvr>
                                    </p:animEffect>
                                  </p:childTnLst>
                                </p:cTn>
                              </p:par>
                              <p:par>
                                <p:cTn id="76" presetID="21" presetClass="entr" presetSubtype="4" fill="hold" nodeType="withEffect">
                                  <p:stCondLst>
                                    <p:cond delay="0"/>
                                  </p:stCondLst>
                                  <p:childTnLst>
                                    <p:set>
                                      <p:cBhvr>
                                        <p:cTn id="77" dur="1" fill="hold">
                                          <p:stCondLst>
                                            <p:cond delay="0"/>
                                          </p:stCondLst>
                                        </p:cTn>
                                        <p:tgtEl>
                                          <p:spTgt spid="33801"/>
                                        </p:tgtEl>
                                        <p:attrNameLst>
                                          <p:attrName>style.visibility</p:attrName>
                                        </p:attrNameLst>
                                      </p:cBhvr>
                                      <p:to>
                                        <p:strVal val="visible"/>
                                      </p:to>
                                    </p:set>
                                    <p:animEffect>
                                      <p:cBhvr>
                                        <p:cTn id="78" dur="20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3" grpId="0" bldLvl="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a:spLocks noChangeArrowheads="1"/>
          </p:cNvSpPr>
          <p:nvPr/>
        </p:nvSpPr>
        <p:spPr bwMode="auto">
          <a:xfrm>
            <a:off x="682625" y="1525588"/>
            <a:ext cx="3097213" cy="522287"/>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Chọn ý trả lời đúng</a:t>
            </a:r>
            <a:endParaRPr lang="en-US" altLang="en-US" sz="2800">
              <a:solidFill>
                <a:srgbClr val="000000"/>
              </a:solidFill>
              <a:latin typeface="Times New Roman" pitchFamily="18" charset="0"/>
              <a:sym typeface="Times New Roman" pitchFamily="18" charset="0"/>
            </a:endParaRPr>
          </a:p>
        </p:txBody>
      </p:sp>
      <p:sp>
        <p:nvSpPr>
          <p:cNvPr id="16387" name="TextBox 5"/>
          <p:cNvSpPr>
            <a:spLocks noChangeArrowheads="1"/>
          </p:cNvSpPr>
          <p:nvPr/>
        </p:nvSpPr>
        <p:spPr bwMode="auto">
          <a:xfrm>
            <a:off x="698500" y="2205038"/>
            <a:ext cx="4464050" cy="369887"/>
          </a:xfrm>
          <a:prstGeom prst="rect">
            <a:avLst/>
          </a:prstGeom>
          <a:noFill/>
          <a:ln w="9525">
            <a:noFill/>
            <a:miter lim="800000"/>
            <a:headEnd/>
            <a:tailEnd/>
          </a:ln>
        </p:spPr>
        <p:txBody>
          <a:bodyPr>
            <a:spAutoFit/>
          </a:bodyPr>
          <a:lstStyle/>
          <a:p>
            <a:endParaRPr lang="en-US">
              <a:solidFill>
                <a:srgbClr val="000000"/>
              </a:solidFill>
              <a:latin typeface="Constantia" pitchFamily="18" charset="0"/>
              <a:cs typeface="Times New Roman" pitchFamily="18" charset="0"/>
              <a:sym typeface="Times New Roman" pitchFamily="18" charset="0"/>
            </a:endParaRPr>
          </a:p>
        </p:txBody>
      </p:sp>
      <p:sp>
        <p:nvSpPr>
          <p:cNvPr id="16388" name="TextBox 6"/>
          <p:cNvSpPr>
            <a:spLocks noChangeArrowheads="1"/>
          </p:cNvSpPr>
          <p:nvPr/>
        </p:nvSpPr>
        <p:spPr bwMode="auto">
          <a:xfrm>
            <a:off x="682625" y="2124075"/>
            <a:ext cx="8208963" cy="1384300"/>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Câu 2. Đường Trường Sơn có ý nghĩa như thế nào đối với cuộc kháng chiến chống Mĩ,cứu nước của dân tộc ta?</a:t>
            </a:r>
            <a:endParaRPr lang="en-US" altLang="en-US" sz="2800">
              <a:solidFill>
                <a:srgbClr val="000000"/>
              </a:solidFill>
              <a:latin typeface="Times New Roman" pitchFamily="18" charset="0"/>
              <a:sym typeface="Times New Roman" pitchFamily="18" charset="0"/>
            </a:endParaRPr>
          </a:p>
        </p:txBody>
      </p:sp>
      <p:sp>
        <p:nvSpPr>
          <p:cNvPr id="16389" name="TextBox 7"/>
          <p:cNvSpPr>
            <a:spLocks noChangeArrowheads="1"/>
          </p:cNvSpPr>
          <p:nvPr/>
        </p:nvSpPr>
        <p:spPr bwMode="auto">
          <a:xfrm>
            <a:off x="698500" y="4813300"/>
            <a:ext cx="8461375" cy="523875"/>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Góp phần to lớn vào sự nghiệp giải phóng miền Nam.</a:t>
            </a:r>
            <a:endParaRPr lang="en-US" altLang="en-US" sz="2800">
              <a:solidFill>
                <a:srgbClr val="000000"/>
              </a:solidFill>
              <a:latin typeface="Times New Roman" pitchFamily="18" charset="0"/>
              <a:sym typeface="Times New Roman" pitchFamily="18" charset="0"/>
            </a:endParaRPr>
          </a:p>
        </p:txBody>
      </p:sp>
      <p:sp>
        <p:nvSpPr>
          <p:cNvPr id="16390" name="TextBox 9"/>
          <p:cNvSpPr>
            <a:spLocks noChangeArrowheads="1"/>
          </p:cNvSpPr>
          <p:nvPr/>
        </p:nvSpPr>
        <p:spPr bwMode="auto">
          <a:xfrm>
            <a:off x="774700" y="3841750"/>
            <a:ext cx="7974013" cy="954088"/>
          </a:xfrm>
          <a:prstGeom prst="rect">
            <a:avLst/>
          </a:prstGeom>
          <a:noFill/>
          <a:ln w="9525">
            <a:noFill/>
            <a:miter lim="800000"/>
            <a:headEnd/>
            <a:tailEnd/>
          </a:ln>
        </p:spPr>
        <p:txBody>
          <a:bodyPr>
            <a:spAutoFit/>
          </a:bodyPr>
          <a:lstStyle/>
          <a:p>
            <a:r>
              <a:rPr lang="en-US" sz="2800">
                <a:solidFill>
                  <a:srgbClr val="000000"/>
                </a:solidFill>
                <a:latin typeface="Constantia" pitchFamily="18" charset="0"/>
                <a:sym typeface="Constantia" pitchFamily="18" charset="0"/>
              </a:rPr>
              <a:t>Là con </a:t>
            </a:r>
            <a:r>
              <a:rPr lang="en-US" sz="2800">
                <a:solidFill>
                  <a:srgbClr val="000000"/>
                </a:solidFill>
                <a:latin typeface="Times New Roman" pitchFamily="18" charset="0"/>
                <a:sym typeface="Times New Roman" pitchFamily="18" charset="0"/>
              </a:rPr>
              <a:t>đường</a:t>
            </a:r>
            <a:r>
              <a:rPr lang="en-US" sz="2800">
                <a:solidFill>
                  <a:srgbClr val="000000"/>
                </a:solidFill>
                <a:latin typeface="Constantia" pitchFamily="18" charset="0"/>
                <a:sym typeface="Constantia" pitchFamily="18" charset="0"/>
              </a:rPr>
              <a:t> để miền Bắc chi viện  sức người, vũ khí, lương thực… cho chiến trường miền Nam.</a:t>
            </a:r>
            <a:endParaRPr lang="en-US" altLang="en-US" sz="2800">
              <a:solidFill>
                <a:srgbClr val="000000"/>
              </a:solidFill>
              <a:latin typeface="Constantia" pitchFamily="18" charset="0"/>
              <a:cs typeface="Times New Roman" pitchFamily="18" charset="0"/>
              <a:sym typeface="Times New Roman" pitchFamily="18" charset="0"/>
            </a:endParaRPr>
          </a:p>
        </p:txBody>
      </p:sp>
      <p:sp>
        <p:nvSpPr>
          <p:cNvPr id="16391" name="TextBox 10"/>
          <p:cNvSpPr>
            <a:spLocks noChangeArrowheads="1"/>
          </p:cNvSpPr>
          <p:nvPr/>
        </p:nvSpPr>
        <p:spPr bwMode="auto">
          <a:xfrm>
            <a:off x="774700" y="5319713"/>
            <a:ext cx="2155825" cy="522287"/>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Cả hai ý trên.</a:t>
            </a:r>
            <a:endParaRPr lang="en-US" altLang="en-US" sz="2800">
              <a:solidFill>
                <a:srgbClr val="000000"/>
              </a:solidFill>
              <a:latin typeface="Times New Roman" pitchFamily="18" charset="0"/>
              <a:sym typeface="Times New Roman" pitchFamily="18" charset="0"/>
            </a:endParaRPr>
          </a:p>
        </p:txBody>
      </p:sp>
      <p:sp>
        <p:nvSpPr>
          <p:cNvPr id="16392" name="Oval 8"/>
          <p:cNvSpPr>
            <a:spLocks noChangeArrowheads="1"/>
          </p:cNvSpPr>
          <p:nvPr/>
        </p:nvSpPr>
        <p:spPr bwMode="auto">
          <a:xfrm>
            <a:off x="250825" y="3922713"/>
            <a:ext cx="431800" cy="442912"/>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A</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16393" name="Oval 11"/>
          <p:cNvSpPr>
            <a:spLocks noChangeArrowheads="1"/>
          </p:cNvSpPr>
          <p:nvPr/>
        </p:nvSpPr>
        <p:spPr bwMode="auto">
          <a:xfrm>
            <a:off x="211138" y="4838700"/>
            <a:ext cx="431800" cy="441325"/>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B</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16394" name="Oval 12"/>
          <p:cNvSpPr>
            <a:spLocks noChangeArrowheads="1"/>
          </p:cNvSpPr>
          <p:nvPr/>
        </p:nvSpPr>
        <p:spPr bwMode="auto">
          <a:xfrm>
            <a:off x="211138" y="5362575"/>
            <a:ext cx="431800" cy="442913"/>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C</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6156" name="Oval 16"/>
          <p:cNvSpPr>
            <a:spLocks noChangeArrowheads="1"/>
          </p:cNvSpPr>
          <p:nvPr/>
        </p:nvSpPr>
        <p:spPr bwMode="auto">
          <a:xfrm>
            <a:off x="250825" y="3922713"/>
            <a:ext cx="431800" cy="442912"/>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A</a:t>
            </a:r>
            <a:endParaRPr lang="en-US" altLang="en-US">
              <a:latin typeface="Times New Roman" pitchFamily="18" charset="0"/>
              <a:cs typeface="Times New Roman" pitchFamily="18" charset="0"/>
              <a:sym typeface="Times New Roman" pitchFamily="18" charset="0"/>
            </a:endParaRPr>
          </a:p>
        </p:txBody>
      </p:sp>
      <p:sp>
        <p:nvSpPr>
          <p:cNvPr id="6157" name="Oval 17"/>
          <p:cNvSpPr>
            <a:spLocks noChangeArrowheads="1"/>
          </p:cNvSpPr>
          <p:nvPr/>
        </p:nvSpPr>
        <p:spPr bwMode="auto">
          <a:xfrm>
            <a:off x="211138" y="4838700"/>
            <a:ext cx="431800" cy="441325"/>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B</a:t>
            </a:r>
            <a:endParaRPr lang="en-US" altLang="en-US">
              <a:latin typeface="Times New Roman" pitchFamily="18" charset="0"/>
              <a:cs typeface="Times New Roman" pitchFamily="18" charset="0"/>
              <a:sym typeface="Times New Roman" pitchFamily="18" charset="0"/>
            </a:endParaRPr>
          </a:p>
        </p:txBody>
      </p:sp>
      <p:sp>
        <p:nvSpPr>
          <p:cNvPr id="6158" name="Oval 18"/>
          <p:cNvSpPr>
            <a:spLocks noChangeArrowheads="1"/>
          </p:cNvSpPr>
          <p:nvPr/>
        </p:nvSpPr>
        <p:spPr bwMode="auto">
          <a:xfrm>
            <a:off x="211138" y="5375275"/>
            <a:ext cx="431800" cy="430213"/>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C</a:t>
            </a:r>
            <a:endParaRPr lang="en-US" altLang="en-US">
              <a:latin typeface="Times New Roman" pitchFamily="18" charset="0"/>
              <a:cs typeface="Times New Roman" pitchFamily="18" charset="0"/>
              <a:sym typeface="Times New Roman" pitchFamily="18" charset="0"/>
            </a:endParaRPr>
          </a:p>
        </p:txBody>
      </p:sp>
      <p:sp>
        <p:nvSpPr>
          <p:cNvPr id="6159" name="TextBox 19"/>
          <p:cNvSpPr>
            <a:spLocks noChangeArrowheads="1"/>
          </p:cNvSpPr>
          <p:nvPr/>
        </p:nvSpPr>
        <p:spPr bwMode="auto">
          <a:xfrm>
            <a:off x="777875" y="5321300"/>
            <a:ext cx="2155825"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sym typeface="Times New Roman" pitchFamily="18" charset="0"/>
              </a:rPr>
              <a:t>Cả hai ý trên.</a:t>
            </a:r>
            <a:endParaRPr lang="en-US" altLang="en-US" sz="2800">
              <a:solidFill>
                <a:srgbClr val="FF0000"/>
              </a:solidFill>
              <a:latin typeface="Times New Roman" pitchFamily="18" charset="0"/>
              <a:sym typeface="Times New Roman" pitchFamily="18" charset="0"/>
            </a:endParaRPr>
          </a:p>
        </p:txBody>
      </p:sp>
      <p:sp>
        <p:nvSpPr>
          <p:cNvPr id="6160" name="Oval 20"/>
          <p:cNvSpPr>
            <a:spLocks noChangeArrowheads="1"/>
          </p:cNvSpPr>
          <p:nvPr/>
        </p:nvSpPr>
        <p:spPr bwMode="auto">
          <a:xfrm>
            <a:off x="211138" y="5368925"/>
            <a:ext cx="431800" cy="442913"/>
          </a:xfrm>
          <a:prstGeom prst="ellipse">
            <a:avLst/>
          </a:prstGeom>
          <a:solidFill>
            <a:srgbClr val="FF0000"/>
          </a:solidFill>
          <a:ln w="25400">
            <a:solidFill>
              <a:srgbClr val="0A5190"/>
            </a:solidFill>
            <a:bevel/>
            <a:headEnd/>
            <a:tailEnd/>
          </a:ln>
        </p:spPr>
        <p:txBody>
          <a:bodyPr anchor="ctr"/>
          <a:lstStyle/>
          <a:p>
            <a:pPr algn="ctr"/>
            <a:r>
              <a:rPr lang="en-US">
                <a:solidFill>
                  <a:schemeClr val="bg1"/>
                </a:solidFill>
                <a:latin typeface="Constantia" pitchFamily="18" charset="0"/>
                <a:sym typeface="Constantia" pitchFamily="18" charset="0"/>
              </a:rPr>
              <a:t>C</a:t>
            </a:r>
            <a:endParaRPr lang="en-US" altLang="en-US">
              <a:solidFill>
                <a:schemeClr val="bg1"/>
              </a:solidFill>
              <a:latin typeface="Times New Roman" pitchFamily="18" charset="0"/>
              <a:cs typeface="Times New Roman" pitchFamily="18" charset="0"/>
              <a:sym typeface="Times New Roman" pitchFamily="18" charset="0"/>
            </a:endParaRPr>
          </a:p>
        </p:txBody>
      </p:sp>
    </p:spTree>
  </p:cSld>
  <p:clrMapOvr>
    <a:masterClrMapping/>
  </p:clrMapOvr>
  <p:transition spd="slow">
    <p:checker/>
  </p:transition>
  <p:timing>
    <p:tnLst>
      <p:par>
        <p:cTn id="1" dur="indefinite" restart="never" nodeType="tmRoot">
          <p:childTnLst>
            <p:seq concurrent="1" nextAc="seek">
              <p:cTn id="2" restart="whenNotActive" fill="hold" evtFilter="cancelBubble" nodeType="interactiveSeq">
                <p:stCondLst>
                  <p:cond evt="onClick" delay="0">
                    <p:tgtEl>
                      <p:sldTgt/>
                    </p:tgtEl>
                  </p:cond>
                  <p:cond delay="0"/>
                </p:stCondLst>
                <p:endSync delay="0"/>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 calcmode="lin" valueType="num">
                                      <p:cBhvr>
                                        <p:cTn id="6" dur="500"/>
                                        <p:tgtEl>
                                          <p:spTgt spid="6156"/>
                                        </p:tgtEl>
                                        <p:attrNameLst>
                                          <p:attrName>ppt_w</p:attrName>
                                        </p:attrNameLst>
                                      </p:cBhvr>
                                      <p:tavLst>
                                        <p:tav tm="0">
                                          <p:val>
                                            <p:strVal val="ppt_w"/>
                                          </p:val>
                                        </p:tav>
                                        <p:tav tm="100000">
                                          <p:val>
                                            <p:fltVal val="0"/>
                                          </p:val>
                                        </p:tav>
                                      </p:tavLst>
                                    </p:anim>
                                    <p:anim calcmode="lin" valueType="num">
                                      <p:cBhvr>
                                        <p:cTn id="7" dur="500"/>
                                        <p:tgtEl>
                                          <p:spTgt spid="6156"/>
                                        </p:tgtEl>
                                        <p:attrNameLst>
                                          <p:attrName>ppt_h</p:attrName>
                                        </p:attrNameLst>
                                      </p:cBhvr>
                                      <p:tavLst>
                                        <p:tav tm="0">
                                          <p:val>
                                            <p:strVal val="ppt_h"/>
                                          </p:val>
                                        </p:tav>
                                        <p:tav tm="100000">
                                          <p:val>
                                            <p:fltVal val="0"/>
                                          </p:val>
                                        </p:tav>
                                      </p:tavLst>
                                    </p:anim>
                                    <p:animEffect>
                                      <p:cBhvr>
                                        <p:cTn id="8" dur="500"/>
                                        <p:tgtEl>
                                          <p:spTgt spid="6156"/>
                                        </p:tgtEl>
                                      </p:cBhvr>
                                    </p:animEffect>
                                    <p:set>
                                      <p:cBhvr>
                                        <p:cTn id="9" dur="1" fill="hold">
                                          <p:stCondLst>
                                            <p:cond delay="499"/>
                                          </p:stCondLst>
                                        </p:cTn>
                                        <p:tgtEl>
                                          <p:spTgt spid="6156"/>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10" restart="whenNotActive" fill="hold" evtFilter="cancelBubble" nodeType="interactiveSeq">
                <p:stCondLst>
                  <p:cond evt="onClick" delay="0">
                    <p:tgtEl>
                      <p:sldTgt/>
                    </p:tgtEl>
                  </p:cond>
                  <p:cond delay="0"/>
                </p:stCondLst>
                <p:endSync delay="0"/>
                <p:childTnLst>
                  <p:par>
                    <p:cTn id="11" fill="hold">
                      <p:stCondLst>
                        <p:cond delay="0"/>
                      </p:stCondLst>
                      <p:childTnLst>
                        <p:par>
                          <p:cTn id="12" fill="hold">
                            <p:stCondLst>
                              <p:cond delay="0"/>
                            </p:stCondLst>
                            <p:childTnLst>
                              <p:par>
                                <p:cTn id="13" presetID="10" presetClass="exit" presetSubtype="0" fill="hold" grpId="0" nodeType="clickEffect">
                                  <p:stCondLst>
                                    <p:cond delay="0"/>
                                  </p:stCondLst>
                                  <p:childTnLst>
                                    <p:anim calcmode="lin" valueType="num">
                                      <p:cBhvr>
                                        <p:cTn id="14" dur="500"/>
                                        <p:tgtEl>
                                          <p:spTgt spid="6157"/>
                                        </p:tgtEl>
                                        <p:attrNameLst>
                                          <p:attrName>ppt_w</p:attrName>
                                        </p:attrNameLst>
                                      </p:cBhvr>
                                      <p:tavLst>
                                        <p:tav tm="0">
                                          <p:val>
                                            <p:strVal val="ppt_w"/>
                                          </p:val>
                                        </p:tav>
                                        <p:tav tm="100000">
                                          <p:val>
                                            <p:fltVal val="0"/>
                                          </p:val>
                                        </p:tav>
                                      </p:tavLst>
                                    </p:anim>
                                    <p:anim calcmode="lin" valueType="num">
                                      <p:cBhvr>
                                        <p:cTn id="15" dur="500"/>
                                        <p:tgtEl>
                                          <p:spTgt spid="6157"/>
                                        </p:tgtEl>
                                        <p:attrNameLst>
                                          <p:attrName>ppt_h</p:attrName>
                                        </p:attrNameLst>
                                      </p:cBhvr>
                                      <p:tavLst>
                                        <p:tav tm="0">
                                          <p:val>
                                            <p:strVal val="ppt_h"/>
                                          </p:val>
                                        </p:tav>
                                        <p:tav tm="100000">
                                          <p:val>
                                            <p:fltVal val="0"/>
                                          </p:val>
                                        </p:tav>
                                      </p:tavLst>
                                    </p:anim>
                                    <p:animEffect>
                                      <p:cBhvr>
                                        <p:cTn id="16" dur="500"/>
                                        <p:tgtEl>
                                          <p:spTgt spid="6157"/>
                                        </p:tgtEl>
                                      </p:cBhvr>
                                    </p:animEffect>
                                    <p:set>
                                      <p:cBhvr>
                                        <p:cTn id="17" dur="1" fill="hold">
                                          <p:stCondLst>
                                            <p:cond delay="499"/>
                                          </p:stCondLst>
                                        </p:cTn>
                                        <p:tgtEl>
                                          <p:spTgt spid="6157"/>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18" restart="whenNotActive" fill="hold" evtFilter="cancelBubble" nodeType="interactiveSeq">
                <p:stCondLst>
                  <p:cond evt="onClick" delay="0">
                    <p:tgtEl>
                      <p:sldTgt/>
                    </p:tgtEl>
                  </p:cond>
                  <p:cond delay="0"/>
                </p:stCondLst>
                <p:endSync delay="0"/>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 calcmode="lin" valueType="num">
                                      <p:cBhvr>
                                        <p:cTn id="22" dur="500"/>
                                        <p:tgtEl>
                                          <p:spTgt spid="6158"/>
                                        </p:tgtEl>
                                        <p:attrNameLst>
                                          <p:attrName>ppt_w</p:attrName>
                                        </p:attrNameLst>
                                      </p:cBhvr>
                                      <p:tavLst>
                                        <p:tav tm="0">
                                          <p:val>
                                            <p:strVal val="ppt_w"/>
                                          </p:val>
                                        </p:tav>
                                        <p:tav tm="100000">
                                          <p:val>
                                            <p:fltVal val="0"/>
                                          </p:val>
                                        </p:tav>
                                      </p:tavLst>
                                    </p:anim>
                                    <p:anim calcmode="lin" valueType="num">
                                      <p:cBhvr>
                                        <p:cTn id="23" dur="500"/>
                                        <p:tgtEl>
                                          <p:spTgt spid="6158"/>
                                        </p:tgtEl>
                                        <p:attrNameLst>
                                          <p:attrName>ppt_h</p:attrName>
                                        </p:attrNameLst>
                                      </p:cBhvr>
                                      <p:tavLst>
                                        <p:tav tm="0">
                                          <p:val>
                                            <p:strVal val="ppt_h"/>
                                          </p:val>
                                        </p:tav>
                                        <p:tav tm="100000">
                                          <p:val>
                                            <p:fltVal val="0"/>
                                          </p:val>
                                        </p:tav>
                                      </p:tavLst>
                                    </p:anim>
                                    <p:animEffect>
                                      <p:cBhvr>
                                        <p:cTn id="24" dur="500"/>
                                        <p:tgtEl>
                                          <p:spTgt spid="6158"/>
                                        </p:tgtEl>
                                      </p:cBhvr>
                                    </p:animEffect>
                                    <p:set>
                                      <p:cBhvr>
                                        <p:cTn id="25" dur="1" fill="hold">
                                          <p:stCondLst>
                                            <p:cond delay="499"/>
                                          </p:stCondLst>
                                        </p:cTn>
                                        <p:tgtEl>
                                          <p:spTgt spid="6158"/>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26" restart="whenNotActive" fill="hold" evtFilter="cancelBubble" nodeType="interactiveSeq">
                <p:stCondLst>
                  <p:cond evt="onClick" delay="0">
                    <p:tgtEl>
                      <p:sldTgt/>
                    </p:tgtEl>
                  </p:cond>
                  <p:cond delay="0"/>
                </p:stCondLst>
                <p:endSync delay="0"/>
                <p:childTnLst>
                  <p:par>
                    <p:cTn id="27" fill="hold">
                      <p:stCondLst>
                        <p:cond delay="0"/>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159"/>
                                        </p:tgtEl>
                                        <p:attrNameLst>
                                          <p:attrName>style.visibility</p:attrName>
                                        </p:attrNameLst>
                                      </p:cBhvr>
                                      <p:to>
                                        <p:strVal val="visible"/>
                                      </p:to>
                                    </p:set>
                                    <p:animEffect>
                                      <p:cBhvr>
                                        <p:cTn id="31" dur="500"/>
                                        <p:tgtEl>
                                          <p:spTgt spid="615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160"/>
                                        </p:tgtEl>
                                        <p:attrNameLst>
                                          <p:attrName>style.visibility</p:attrName>
                                        </p:attrNameLst>
                                      </p:cBhvr>
                                      <p:to>
                                        <p:strVal val="visible"/>
                                      </p:to>
                                    </p:set>
                                    <p:animEffect>
                                      <p:cBhvr>
                                        <p:cTn id="34" dur="500"/>
                                        <p:tgtEl>
                                          <p:spTgt spid="6160"/>
                                        </p:tgtEl>
                                      </p:cBhvr>
                                    </p:animEffect>
                                  </p:childTnLst>
                                </p:cTn>
                              </p:par>
                            </p:childTnLst>
                          </p:cTn>
                        </p:par>
                      </p:childTnLst>
                    </p:cTn>
                  </p:par>
                </p:childTnLst>
              </p:cTn>
              <p:nextCondLst>
                <p:cond evt="onClick" delay="0">
                  <p:tgtEl>
                    <p:sldTgt/>
                  </p:tgtEl>
                </p:cond>
                <p:cond delay="0"/>
              </p:nextCondLst>
            </p:seq>
          </p:childTnLst>
        </p:cTn>
      </p:par>
    </p:tnLst>
    <p:bldLst>
      <p:bldP spid="6156" grpId="0" bldLvl="0" animBg="1" autoUpdateAnimBg="0"/>
      <p:bldP spid="6157" grpId="0" bldLvl="0" animBg="1" autoUpdateAnimBg="0"/>
      <p:bldP spid="6158" grpId="0" bldLvl="0" animBg="1" autoUpdateAnimBg="0"/>
      <p:bldP spid="6159" grpId="0" bldLvl="0" autoUpdateAnimBg="0"/>
      <p:bldP spid="6160" grpId="0" bldLvl="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a:spLocks noChangeArrowheads="1"/>
          </p:cNvSpPr>
          <p:nvPr/>
        </p:nvSpPr>
        <p:spPr bwMode="auto">
          <a:xfrm>
            <a:off x="-28575" y="5665788"/>
            <a:ext cx="4418013" cy="831850"/>
          </a:xfrm>
          <a:prstGeom prst="rect">
            <a:avLst/>
          </a:prstGeom>
          <a:noFill/>
          <a:ln w="9525">
            <a:noFill/>
            <a:bevel/>
            <a:headEnd/>
            <a:tailEnd/>
          </a:ln>
        </p:spPr>
        <p:txBody>
          <a:bodyPr>
            <a:spAutoFit/>
          </a:bodyPr>
          <a:lstStyle/>
          <a:p>
            <a:pPr algn="ctr" eaLnBrk="0" hangingPunct="0">
              <a:spcBef>
                <a:spcPct val="50000"/>
              </a:spcBef>
            </a:pPr>
            <a:r>
              <a:rPr lang="en-US" sz="2400" b="1">
                <a:latin typeface="Times New Roman" pitchFamily="18" charset="0"/>
                <a:sym typeface="Times New Roman" pitchFamily="18" charset="0"/>
              </a:rPr>
              <a:t>Bộ đội tấn công vào Khe Sanh (Quảng Trị)</a:t>
            </a:r>
            <a:endParaRPr lang="en-US" altLang="en-US"/>
          </a:p>
        </p:txBody>
      </p:sp>
      <p:pic>
        <p:nvPicPr>
          <p:cNvPr id="34819" name="Picture 7" descr="quan giai phong tan cong"/>
          <p:cNvPicPr>
            <a:picLocks noChangeAspect="1" noChangeArrowheads="1"/>
          </p:cNvPicPr>
          <p:nvPr/>
        </p:nvPicPr>
        <p:blipFill>
          <a:blip r:embed="rId2">
            <a:grayscl/>
          </a:blip>
          <a:srcRect/>
          <a:stretch>
            <a:fillRect/>
          </a:stretch>
        </p:blipFill>
        <p:spPr bwMode="auto">
          <a:xfrm>
            <a:off x="19050" y="1371600"/>
            <a:ext cx="4495800" cy="4117975"/>
          </a:xfrm>
          <a:prstGeom prst="rect">
            <a:avLst/>
          </a:prstGeom>
          <a:noFill/>
          <a:ln w="28575">
            <a:solidFill>
              <a:srgbClr val="FF0000"/>
            </a:solidFill>
            <a:miter lim="800000"/>
            <a:headEnd/>
            <a:tailEnd/>
          </a:ln>
        </p:spPr>
      </p:pic>
      <p:pic>
        <p:nvPicPr>
          <p:cNvPr id="34820" name="Picture 8" descr="Quan my rut qua cau Trang Tien"/>
          <p:cNvPicPr>
            <a:picLocks noChangeAspect="1" noChangeArrowheads="1"/>
          </p:cNvPicPr>
          <p:nvPr/>
        </p:nvPicPr>
        <p:blipFill>
          <a:blip r:embed="rId3"/>
          <a:srcRect/>
          <a:stretch>
            <a:fillRect/>
          </a:stretch>
        </p:blipFill>
        <p:spPr bwMode="auto">
          <a:xfrm>
            <a:off x="4572000" y="1374775"/>
            <a:ext cx="4572000" cy="4114800"/>
          </a:xfrm>
          <a:prstGeom prst="rect">
            <a:avLst/>
          </a:prstGeom>
          <a:noFill/>
          <a:ln w="28575">
            <a:solidFill>
              <a:srgbClr val="FF0000"/>
            </a:solidFill>
            <a:miter lim="800000"/>
            <a:headEnd/>
            <a:tailEnd/>
          </a:ln>
        </p:spPr>
      </p:pic>
      <p:sp>
        <p:nvSpPr>
          <p:cNvPr id="34821" name="Text Box 11"/>
          <p:cNvSpPr>
            <a:spLocks noChangeArrowheads="1"/>
          </p:cNvSpPr>
          <p:nvPr/>
        </p:nvSpPr>
        <p:spPr bwMode="auto">
          <a:xfrm>
            <a:off x="4787900" y="5670550"/>
            <a:ext cx="4237038" cy="831850"/>
          </a:xfrm>
          <a:prstGeom prst="rect">
            <a:avLst/>
          </a:prstGeom>
          <a:noFill/>
          <a:ln w="9525">
            <a:noFill/>
            <a:bevel/>
            <a:headEnd/>
            <a:tailEnd/>
          </a:ln>
        </p:spPr>
        <p:txBody>
          <a:bodyPr>
            <a:spAutoFit/>
          </a:bodyPr>
          <a:lstStyle/>
          <a:p>
            <a:pPr algn="ctr" eaLnBrk="0" hangingPunct="0">
              <a:spcBef>
                <a:spcPct val="50000"/>
              </a:spcBef>
            </a:pPr>
            <a:r>
              <a:rPr lang="en-US" sz="2400" b="1">
                <a:latin typeface="Times New Roman" pitchFamily="18" charset="0"/>
                <a:sym typeface="Times New Roman" pitchFamily="18" charset="0"/>
              </a:rPr>
              <a:t>Quân Mĩ rút chạy qua cầu   Tràng Tiền (Huế)</a:t>
            </a:r>
            <a:endParaRPr lang="en-US" altLang="en-US"/>
          </a:p>
        </p:txBody>
      </p:sp>
      <p:sp>
        <p:nvSpPr>
          <p:cNvPr id="34822" name="AutoShape 13"/>
          <p:cNvSpPr>
            <a:spLocks noChangeArrowheads="1"/>
          </p:cNvSpPr>
          <p:nvPr/>
        </p:nvSpPr>
        <p:spPr bwMode="auto">
          <a:xfrm>
            <a:off x="0" y="152400"/>
            <a:ext cx="9144000" cy="914400"/>
          </a:xfrm>
          <a:prstGeom prst="star32">
            <a:avLst>
              <a:gd name="adj" fmla="val 46694"/>
            </a:avLst>
          </a:prstGeom>
          <a:solidFill>
            <a:srgbClr val="FFFF99"/>
          </a:solidFill>
          <a:ln w="28575">
            <a:solidFill>
              <a:srgbClr val="B42B14"/>
            </a:solidFill>
            <a:miter lim="800000"/>
            <a:headEnd/>
            <a:tailEnd/>
          </a:ln>
        </p:spPr>
        <p:txBody>
          <a:bodyPr wrap="none" anchor="ctr"/>
          <a:lstStyle/>
          <a:p>
            <a:pPr algn="ctr"/>
            <a:r>
              <a:rPr lang="en-US" sz="2400" b="1">
                <a:solidFill>
                  <a:srgbClr val="0000CC"/>
                </a:solidFill>
                <a:latin typeface="Times New Roman" pitchFamily="18" charset="0"/>
                <a:sym typeface="Times New Roman" pitchFamily="18" charset="0"/>
              </a:rPr>
              <a:t>Hình ảnh đánh vào các thành phố thị xã ở miền Nam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p:cTn id="7" dur="500" fill="hold"/>
                                        <p:tgtEl>
                                          <p:spTgt spid="34822"/>
                                        </p:tgtEl>
                                        <p:attrNameLst>
                                          <p:attrName>ppt_w</p:attrName>
                                        </p:attrNameLst>
                                      </p:cBhvr>
                                      <p:tavLst>
                                        <p:tav tm="0">
                                          <p:val>
                                            <p:strVal val="#ppt_w*0.05"/>
                                          </p:val>
                                        </p:tav>
                                        <p:tav tm="100000">
                                          <p:val>
                                            <p:strVal val="#ppt_w"/>
                                          </p:val>
                                        </p:tav>
                                      </p:tavLst>
                                    </p:anim>
                                    <p:anim calcmode="lin" valueType="num">
                                      <p:cBhvr>
                                        <p:cTn id="8" dur="500" fill="hold"/>
                                        <p:tgtEl>
                                          <p:spTgt spid="34822"/>
                                        </p:tgtEl>
                                        <p:attrNameLst>
                                          <p:attrName>ppt_h</p:attrName>
                                        </p:attrNameLst>
                                      </p:cBhvr>
                                      <p:tavLst>
                                        <p:tav tm="0">
                                          <p:val>
                                            <p:strVal val="#ppt_h"/>
                                          </p:val>
                                        </p:tav>
                                        <p:tav tm="100000">
                                          <p:val>
                                            <p:strVal val="#ppt_h"/>
                                          </p:val>
                                        </p:tav>
                                      </p:tavLst>
                                    </p:anim>
                                    <p:anim calcmode="lin" valueType="num">
                                      <p:cBhvr>
                                        <p:cTn id="9" dur="500" fill="hold"/>
                                        <p:tgtEl>
                                          <p:spTgt spid="34822"/>
                                        </p:tgtEl>
                                        <p:attrNameLst>
                                          <p:attrName>ppt_x</p:attrName>
                                        </p:attrNameLst>
                                      </p:cBhvr>
                                      <p:tavLst>
                                        <p:tav tm="0">
                                          <p:val>
                                            <p:strVal val="#ppt_x-.2"/>
                                          </p:val>
                                        </p:tav>
                                        <p:tav tm="100000">
                                          <p:val>
                                            <p:strVal val="#ppt_x"/>
                                          </p:val>
                                        </p:tav>
                                      </p:tavLst>
                                    </p:anim>
                                    <p:anim calcmode="lin" valueType="num">
                                      <p:cBhvr>
                                        <p:cTn id="10" dur="500" fill="hold"/>
                                        <p:tgtEl>
                                          <p:spTgt spid="34822"/>
                                        </p:tgtEl>
                                        <p:attrNameLst>
                                          <p:attrName>ppt_y</p:attrName>
                                        </p:attrNameLst>
                                      </p:cBhvr>
                                      <p:tavLst>
                                        <p:tav tm="0">
                                          <p:val>
                                            <p:strVal val="#ppt_y"/>
                                          </p:val>
                                        </p:tav>
                                        <p:tav tm="100000">
                                          <p:val>
                                            <p:strVal val="#ppt_y"/>
                                          </p:val>
                                        </p:tav>
                                      </p:tavLst>
                                    </p:anim>
                                    <p:animEffect>
                                      <p:cBhvr>
                                        <p:cTn id="11" dur="500"/>
                                        <p:tgtEl>
                                          <p:spTgt spid="3482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iterate type="wd">
                                    <p:tmPct val="20000"/>
                                  </p:iterate>
                                  <p:childTnLst>
                                    <p:set>
                                      <p:cBhvr>
                                        <p:cTn id="15" dur="1" fill="hold">
                                          <p:stCondLst>
                                            <p:cond delay="0"/>
                                          </p:stCondLst>
                                        </p:cTn>
                                        <p:tgtEl>
                                          <p:spTgt spid="34819"/>
                                        </p:tgtEl>
                                        <p:attrNameLst>
                                          <p:attrName>style.visibility</p:attrName>
                                        </p:attrNameLst>
                                      </p:cBhvr>
                                      <p:to>
                                        <p:strVal val="visible"/>
                                      </p:to>
                                    </p:set>
                                    <p:animEffect>
                                      <p:cBhvr>
                                        <p:cTn id="16" dur="500"/>
                                        <p:tgtEl>
                                          <p:spTgt spid="34819"/>
                                        </p:tgtEl>
                                      </p:cBhvr>
                                    </p:animEffect>
                                  </p:childTnLst>
                                </p:cTn>
                              </p:par>
                              <p:par>
                                <p:cTn id="17" presetID="18" presetClass="entr" presetSubtype="12" fill="hold" grpId="0" nodeType="withEffect">
                                  <p:stCondLst>
                                    <p:cond delay="0"/>
                                  </p:stCondLst>
                                  <p:iterate type="wd">
                                    <p:tmPct val="20000"/>
                                  </p:iterate>
                                  <p:childTnLst>
                                    <p:set>
                                      <p:cBhvr>
                                        <p:cTn id="18" dur="1" fill="hold">
                                          <p:stCondLst>
                                            <p:cond delay="0"/>
                                          </p:stCondLst>
                                        </p:cTn>
                                        <p:tgtEl>
                                          <p:spTgt spid="34818"/>
                                        </p:tgtEl>
                                        <p:attrNameLst>
                                          <p:attrName>style.visibility</p:attrName>
                                        </p:attrNameLst>
                                      </p:cBhvr>
                                      <p:to>
                                        <p:strVal val="visible"/>
                                      </p:to>
                                    </p:set>
                                    <p:animEffect>
                                      <p:cBhvr>
                                        <p:cTn id="19" dur="500"/>
                                        <p:tgtEl>
                                          <p:spTgt spid="34818"/>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34820"/>
                                        </p:tgtEl>
                                        <p:attrNameLst>
                                          <p:attrName>style.visibility</p:attrName>
                                        </p:attrNameLst>
                                      </p:cBhvr>
                                      <p:to>
                                        <p:strVal val="visible"/>
                                      </p:to>
                                    </p:set>
                                    <p:anim calcmode="lin" valueType="num">
                                      <p:cBhvr>
                                        <p:cTn id="24" dur="500" fill="hold"/>
                                        <p:tgtEl>
                                          <p:spTgt spid="34820"/>
                                        </p:tgtEl>
                                        <p:attrNameLst>
                                          <p:attrName>ppt_w</p:attrName>
                                        </p:attrNameLst>
                                      </p:cBhvr>
                                      <p:tavLst>
                                        <p:tav tm="0">
                                          <p:val>
                                            <p:strVal val="#ppt_w*0.05"/>
                                          </p:val>
                                        </p:tav>
                                        <p:tav tm="100000">
                                          <p:val>
                                            <p:strVal val="#ppt_w"/>
                                          </p:val>
                                        </p:tav>
                                      </p:tavLst>
                                    </p:anim>
                                    <p:anim calcmode="lin" valueType="num">
                                      <p:cBhvr>
                                        <p:cTn id="25" dur="500" fill="hold"/>
                                        <p:tgtEl>
                                          <p:spTgt spid="34820"/>
                                        </p:tgtEl>
                                        <p:attrNameLst>
                                          <p:attrName>ppt_h</p:attrName>
                                        </p:attrNameLst>
                                      </p:cBhvr>
                                      <p:tavLst>
                                        <p:tav tm="0">
                                          <p:val>
                                            <p:strVal val="#ppt_h"/>
                                          </p:val>
                                        </p:tav>
                                        <p:tav tm="100000">
                                          <p:val>
                                            <p:strVal val="#ppt_h"/>
                                          </p:val>
                                        </p:tav>
                                      </p:tavLst>
                                    </p:anim>
                                    <p:anim calcmode="lin" valueType="num">
                                      <p:cBhvr>
                                        <p:cTn id="26" dur="500" fill="hold"/>
                                        <p:tgtEl>
                                          <p:spTgt spid="34820"/>
                                        </p:tgtEl>
                                        <p:attrNameLst>
                                          <p:attrName>ppt_x</p:attrName>
                                        </p:attrNameLst>
                                      </p:cBhvr>
                                      <p:tavLst>
                                        <p:tav tm="0">
                                          <p:val>
                                            <p:strVal val="#ppt_x-.2"/>
                                          </p:val>
                                        </p:tav>
                                        <p:tav tm="100000">
                                          <p:val>
                                            <p:strVal val="#ppt_x"/>
                                          </p:val>
                                        </p:tav>
                                      </p:tavLst>
                                    </p:anim>
                                    <p:anim calcmode="lin" valueType="num">
                                      <p:cBhvr>
                                        <p:cTn id="27" dur="500" fill="hold"/>
                                        <p:tgtEl>
                                          <p:spTgt spid="34820"/>
                                        </p:tgtEl>
                                        <p:attrNameLst>
                                          <p:attrName>ppt_y</p:attrName>
                                        </p:attrNameLst>
                                      </p:cBhvr>
                                      <p:tavLst>
                                        <p:tav tm="0">
                                          <p:val>
                                            <p:strVal val="#ppt_y"/>
                                          </p:val>
                                        </p:tav>
                                        <p:tav tm="100000">
                                          <p:val>
                                            <p:strVal val="#ppt_y"/>
                                          </p:val>
                                        </p:tav>
                                      </p:tavLst>
                                    </p:anim>
                                    <p:animEffect>
                                      <p:cBhvr>
                                        <p:cTn id="28" dur="500"/>
                                        <p:tgtEl>
                                          <p:spTgt spid="34820"/>
                                        </p:tgtEl>
                                      </p:cBhvr>
                                    </p:animEffect>
                                  </p:childTnLst>
                                </p:cTn>
                              </p:par>
                              <p:par>
                                <p:cTn id="29" presetID="54" presetClass="entr" presetSubtype="0" accel="100000" fill="hold" grpId="0" nodeType="withEffect">
                                  <p:stCondLst>
                                    <p:cond delay="0"/>
                                  </p:stCondLst>
                                  <p:childTnLst>
                                    <p:set>
                                      <p:cBhvr>
                                        <p:cTn id="30" dur="1" fill="hold">
                                          <p:stCondLst>
                                            <p:cond delay="0"/>
                                          </p:stCondLst>
                                        </p:cTn>
                                        <p:tgtEl>
                                          <p:spTgt spid="34821"/>
                                        </p:tgtEl>
                                        <p:attrNameLst>
                                          <p:attrName>style.visibility</p:attrName>
                                        </p:attrNameLst>
                                      </p:cBhvr>
                                      <p:to>
                                        <p:strVal val="visible"/>
                                      </p:to>
                                    </p:set>
                                    <p:anim calcmode="lin" valueType="num">
                                      <p:cBhvr>
                                        <p:cTn id="31" dur="500" fill="hold"/>
                                        <p:tgtEl>
                                          <p:spTgt spid="34821"/>
                                        </p:tgtEl>
                                        <p:attrNameLst>
                                          <p:attrName>ppt_w</p:attrName>
                                        </p:attrNameLst>
                                      </p:cBhvr>
                                      <p:tavLst>
                                        <p:tav tm="0">
                                          <p:val>
                                            <p:strVal val="#ppt_w*0.05"/>
                                          </p:val>
                                        </p:tav>
                                        <p:tav tm="100000">
                                          <p:val>
                                            <p:strVal val="#ppt_w"/>
                                          </p:val>
                                        </p:tav>
                                      </p:tavLst>
                                    </p:anim>
                                    <p:anim calcmode="lin" valueType="num">
                                      <p:cBhvr>
                                        <p:cTn id="32" dur="500" fill="hold"/>
                                        <p:tgtEl>
                                          <p:spTgt spid="34821"/>
                                        </p:tgtEl>
                                        <p:attrNameLst>
                                          <p:attrName>ppt_h</p:attrName>
                                        </p:attrNameLst>
                                      </p:cBhvr>
                                      <p:tavLst>
                                        <p:tav tm="0">
                                          <p:val>
                                            <p:strVal val="#ppt_h"/>
                                          </p:val>
                                        </p:tav>
                                        <p:tav tm="100000">
                                          <p:val>
                                            <p:strVal val="#ppt_h"/>
                                          </p:val>
                                        </p:tav>
                                      </p:tavLst>
                                    </p:anim>
                                    <p:anim calcmode="lin" valueType="num">
                                      <p:cBhvr>
                                        <p:cTn id="33" dur="500" fill="hold"/>
                                        <p:tgtEl>
                                          <p:spTgt spid="34821"/>
                                        </p:tgtEl>
                                        <p:attrNameLst>
                                          <p:attrName>ppt_x</p:attrName>
                                        </p:attrNameLst>
                                      </p:cBhvr>
                                      <p:tavLst>
                                        <p:tav tm="0">
                                          <p:val>
                                            <p:strVal val="#ppt_x-.2"/>
                                          </p:val>
                                        </p:tav>
                                        <p:tav tm="100000">
                                          <p:val>
                                            <p:strVal val="#ppt_x"/>
                                          </p:val>
                                        </p:tav>
                                      </p:tavLst>
                                    </p:anim>
                                    <p:anim calcmode="lin" valueType="num">
                                      <p:cBhvr>
                                        <p:cTn id="34" dur="500" fill="hold"/>
                                        <p:tgtEl>
                                          <p:spTgt spid="34821"/>
                                        </p:tgtEl>
                                        <p:attrNameLst>
                                          <p:attrName>ppt_y</p:attrName>
                                        </p:attrNameLst>
                                      </p:cBhvr>
                                      <p:tavLst>
                                        <p:tav tm="0">
                                          <p:val>
                                            <p:strVal val="#ppt_y"/>
                                          </p:val>
                                        </p:tav>
                                        <p:tav tm="100000">
                                          <p:val>
                                            <p:strVal val="#ppt_y"/>
                                          </p:val>
                                        </p:tav>
                                      </p:tavLst>
                                    </p:anim>
                                    <p:animEffect>
                                      <p:cBhvr>
                                        <p:cTn id="35"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ldLvl="0" autoUpdateAnimBg="0"/>
      <p:bldP spid="34821" grpId="0" bldLvl="0" autoUpdateAnimBg="0"/>
      <p:bldP spid="34822" grpId="0" bldLvl="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baoxaydung.com.vn/stores/news_dataimages/vananh/052014/25/22/225236baoxaydung_4.jpg"/>
          <p:cNvPicPr>
            <a:picLocks noChangeAspect="1" noChangeArrowheads="1"/>
          </p:cNvPicPr>
          <p:nvPr/>
        </p:nvPicPr>
        <p:blipFill>
          <a:blip r:embed="rId2"/>
          <a:srcRect/>
          <a:stretch>
            <a:fillRect/>
          </a:stretch>
        </p:blipFill>
        <p:spPr bwMode="auto">
          <a:xfrm>
            <a:off x="1003300" y="549275"/>
            <a:ext cx="7153275" cy="4505325"/>
          </a:xfrm>
          <a:prstGeom prst="rect">
            <a:avLst/>
          </a:prstGeom>
          <a:noFill/>
          <a:ln w="28575">
            <a:solidFill>
              <a:srgbClr val="FF0000"/>
            </a:solidFill>
            <a:bevel/>
            <a:headEnd/>
            <a:tailEnd/>
          </a:ln>
        </p:spPr>
      </p:pic>
      <p:sp>
        <p:nvSpPr>
          <p:cNvPr id="45059" name="Rectangle 1"/>
          <p:cNvSpPr>
            <a:spLocks noChangeArrowheads="1"/>
          </p:cNvSpPr>
          <p:nvPr/>
        </p:nvSpPr>
        <p:spPr bwMode="auto">
          <a:xfrm>
            <a:off x="1003300" y="5157788"/>
            <a:ext cx="7153275" cy="1200150"/>
          </a:xfrm>
          <a:prstGeom prst="rect">
            <a:avLst/>
          </a:prstGeom>
          <a:noFill/>
          <a:ln w="9525">
            <a:noFill/>
            <a:miter lim="800000"/>
            <a:headEnd/>
            <a:tailEnd/>
          </a:ln>
        </p:spPr>
        <p:txBody>
          <a:bodyPr>
            <a:spAutoFit/>
          </a:bodyPr>
          <a:lstStyle/>
          <a:p>
            <a:r>
              <a:rPr lang="en-US" altLang="zh-CN">
                <a:solidFill>
                  <a:srgbClr val="000000"/>
                </a:solidFill>
                <a:latin typeface="Constantia" pitchFamily="18" charset="0"/>
                <a:cs typeface="Times New Roman" pitchFamily="18" charset="0"/>
                <a:sym typeface="Times New Roman" pitchFamily="18" charset="0"/>
              </a:rPr>
              <a:t>    </a:t>
            </a:r>
            <a:r>
              <a:rPr lang="en-US" altLang="zh-CN" sz="2400">
                <a:solidFill>
                  <a:srgbClr val="000000"/>
                </a:solidFill>
                <a:latin typeface="Constantia" pitchFamily="18" charset="0"/>
                <a:cs typeface="Times New Roman" pitchFamily="18" charset="0"/>
                <a:sym typeface="Times New Roman" pitchFamily="18" charset="0"/>
              </a:rPr>
              <a:t>Quân đội Mỹ tại chiến trường Huế - một trong những địa điểm tấn công, giao tranh ác liệt của quân cách mạng với kẻ thù trong cuộc tấn công Tết Mậu Thân 1968.</a:t>
            </a:r>
            <a:endParaRPr lang="en-US" altLang="zh-CN"/>
          </a:p>
        </p:txBody>
      </p:sp>
    </p:spTree>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2250589022_79dc5b05b8"/>
          <p:cNvPicPr>
            <a:picLocks noChangeAspect="1" noChangeArrowheads="1"/>
          </p:cNvPicPr>
          <p:nvPr/>
        </p:nvPicPr>
        <p:blipFill>
          <a:blip r:embed="rId2"/>
          <a:srcRect/>
          <a:stretch>
            <a:fillRect/>
          </a:stretch>
        </p:blipFill>
        <p:spPr bwMode="auto">
          <a:xfrm>
            <a:off x="179388" y="765175"/>
            <a:ext cx="4537075" cy="3384550"/>
          </a:xfrm>
          <a:prstGeom prst="rect">
            <a:avLst/>
          </a:prstGeom>
          <a:noFill/>
          <a:ln w="9525">
            <a:solidFill>
              <a:srgbClr val="FF0000"/>
            </a:solidFill>
            <a:miter lim="800000"/>
            <a:headEnd/>
            <a:tailEnd/>
          </a:ln>
        </p:spPr>
      </p:pic>
      <p:sp>
        <p:nvSpPr>
          <p:cNvPr id="46083" name="Text Box 7"/>
          <p:cNvSpPr>
            <a:spLocks noChangeArrowheads="1"/>
          </p:cNvSpPr>
          <p:nvPr/>
        </p:nvSpPr>
        <p:spPr bwMode="auto">
          <a:xfrm>
            <a:off x="107950" y="4506913"/>
            <a:ext cx="4535488" cy="831850"/>
          </a:xfrm>
          <a:prstGeom prst="rect">
            <a:avLst/>
          </a:prstGeom>
          <a:noFill/>
          <a:ln w="9525">
            <a:noFill/>
            <a:bevel/>
            <a:headEnd/>
            <a:tailEnd/>
          </a:ln>
        </p:spPr>
        <p:txBody>
          <a:bodyPr>
            <a:spAutoFit/>
          </a:bodyPr>
          <a:lstStyle/>
          <a:p>
            <a:pPr>
              <a:spcBef>
                <a:spcPct val="50000"/>
              </a:spcBef>
            </a:pPr>
            <a:r>
              <a:rPr lang="en-US" sz="2400" b="1">
                <a:latin typeface="Times New Roman" pitchFamily="18" charset="0"/>
                <a:sym typeface="Times New Roman" pitchFamily="18" charset="0"/>
              </a:rPr>
              <a:t>Quân Mỹ bên ngoài tường thành Huế   dịp Tết Mậu Thân 1968.</a:t>
            </a:r>
            <a:endParaRPr lang="en-US" altLang="en-US"/>
          </a:p>
        </p:txBody>
      </p:sp>
      <p:pic>
        <p:nvPicPr>
          <p:cNvPr id="46084" name="Picture 3" descr="San bay da chien cua My tai can tho 2"/>
          <p:cNvPicPr>
            <a:picLocks noChangeAspect="1" noChangeArrowheads="1"/>
          </p:cNvPicPr>
          <p:nvPr/>
        </p:nvPicPr>
        <p:blipFill>
          <a:blip r:embed="rId3"/>
          <a:srcRect/>
          <a:stretch>
            <a:fillRect/>
          </a:stretch>
        </p:blipFill>
        <p:spPr bwMode="auto">
          <a:xfrm>
            <a:off x="4879975" y="765175"/>
            <a:ext cx="4156075" cy="3384550"/>
          </a:xfrm>
          <a:prstGeom prst="rect">
            <a:avLst/>
          </a:prstGeom>
          <a:noFill/>
          <a:ln w="9525">
            <a:solidFill>
              <a:srgbClr val="FF0000"/>
            </a:solidFill>
            <a:miter lim="800000"/>
            <a:headEnd/>
            <a:tailEnd/>
          </a:ln>
        </p:spPr>
      </p:pic>
      <p:sp>
        <p:nvSpPr>
          <p:cNvPr id="46085" name="Text Box 8"/>
          <p:cNvSpPr>
            <a:spLocks noChangeArrowheads="1"/>
          </p:cNvSpPr>
          <p:nvPr/>
        </p:nvSpPr>
        <p:spPr bwMode="auto">
          <a:xfrm>
            <a:off x="4891088" y="4473575"/>
            <a:ext cx="4144962" cy="831850"/>
          </a:xfrm>
          <a:prstGeom prst="rect">
            <a:avLst/>
          </a:prstGeom>
          <a:noFill/>
          <a:ln w="9525">
            <a:noFill/>
            <a:bevel/>
            <a:headEnd/>
            <a:tailEnd/>
          </a:ln>
        </p:spPr>
        <p:txBody>
          <a:bodyPr>
            <a:spAutoFit/>
          </a:bodyPr>
          <a:lstStyle/>
          <a:p>
            <a:pPr>
              <a:spcBef>
                <a:spcPct val="50000"/>
              </a:spcBef>
            </a:pPr>
            <a:r>
              <a:rPr lang="en-US" sz="2400" b="1">
                <a:latin typeface="Times New Roman" pitchFamily="18" charset="0"/>
                <a:sym typeface="Times New Roman" pitchFamily="18" charset="0"/>
              </a:rPr>
              <a:t>Sân bay dã chiến của Mỹ tại Cần Thơ bị phá hủy </a:t>
            </a:r>
            <a:endParaRPr lang="en-US" altLang="en-US"/>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nhan dan SG bieu tinh"/>
          <p:cNvPicPr>
            <a:picLocks noChangeAspect="1" noChangeArrowheads="1"/>
          </p:cNvPicPr>
          <p:nvPr/>
        </p:nvPicPr>
        <p:blipFill>
          <a:blip r:embed="rId2"/>
          <a:srcRect/>
          <a:stretch>
            <a:fillRect/>
          </a:stretch>
        </p:blipFill>
        <p:spPr bwMode="auto">
          <a:xfrm>
            <a:off x="76200" y="879475"/>
            <a:ext cx="4424363" cy="4114800"/>
          </a:xfrm>
          <a:prstGeom prst="rect">
            <a:avLst/>
          </a:prstGeom>
          <a:noFill/>
          <a:ln w="38100">
            <a:solidFill>
              <a:srgbClr val="FF0000"/>
            </a:solidFill>
            <a:miter lim="800000"/>
            <a:headEnd/>
            <a:tailEnd/>
          </a:ln>
        </p:spPr>
      </p:pic>
      <p:sp>
        <p:nvSpPr>
          <p:cNvPr id="47107" name="Text Box 7"/>
          <p:cNvSpPr>
            <a:spLocks noChangeArrowheads="1"/>
          </p:cNvSpPr>
          <p:nvPr/>
        </p:nvSpPr>
        <p:spPr bwMode="auto">
          <a:xfrm>
            <a:off x="0" y="5070475"/>
            <a:ext cx="4572000" cy="831850"/>
          </a:xfrm>
          <a:prstGeom prst="rect">
            <a:avLst/>
          </a:prstGeom>
          <a:noFill/>
          <a:ln w="9525">
            <a:noFill/>
            <a:bevel/>
            <a:headEnd/>
            <a:tailEnd/>
          </a:ln>
        </p:spPr>
        <p:txBody>
          <a:bodyPr>
            <a:spAutoFit/>
          </a:bodyPr>
          <a:lstStyle/>
          <a:p>
            <a:pPr algn="ctr">
              <a:spcBef>
                <a:spcPct val="50000"/>
              </a:spcBef>
            </a:pPr>
            <a:r>
              <a:rPr lang="en-US" sz="2400">
                <a:latin typeface="Times New Roman" pitchFamily="18" charset="0"/>
                <a:sym typeface="Times New Roman" pitchFamily="18" charset="0"/>
              </a:rPr>
              <a:t>Nhân dân Sài Gòn biểu tình                trước nhà Quốc hội của Ngụy</a:t>
            </a:r>
          </a:p>
        </p:txBody>
      </p:sp>
      <p:pic>
        <p:nvPicPr>
          <p:cNvPr id="47108" name="Picture 3" descr="dong bao Tay Ninh dau tranh"/>
          <p:cNvPicPr>
            <a:picLocks noChangeAspect="1" noChangeArrowheads="1"/>
          </p:cNvPicPr>
          <p:nvPr/>
        </p:nvPicPr>
        <p:blipFill>
          <a:blip r:embed="rId3"/>
          <a:srcRect/>
          <a:stretch>
            <a:fillRect/>
          </a:stretch>
        </p:blipFill>
        <p:spPr bwMode="auto">
          <a:xfrm>
            <a:off x="4660900" y="879475"/>
            <a:ext cx="4473575" cy="4092575"/>
          </a:xfrm>
          <a:prstGeom prst="rect">
            <a:avLst/>
          </a:prstGeom>
          <a:noFill/>
          <a:ln w="38100">
            <a:solidFill>
              <a:srgbClr val="FF0000"/>
            </a:solidFill>
            <a:miter lim="800000"/>
            <a:headEnd/>
            <a:tailEnd/>
          </a:ln>
        </p:spPr>
      </p:pic>
      <p:sp>
        <p:nvSpPr>
          <p:cNvPr id="47109" name="Text Box 9"/>
          <p:cNvSpPr>
            <a:spLocks noChangeArrowheads="1"/>
          </p:cNvSpPr>
          <p:nvPr/>
        </p:nvSpPr>
        <p:spPr bwMode="auto">
          <a:xfrm>
            <a:off x="5862638" y="5146675"/>
            <a:ext cx="2971800" cy="831850"/>
          </a:xfrm>
          <a:prstGeom prst="rect">
            <a:avLst/>
          </a:prstGeom>
          <a:noFill/>
          <a:ln w="9525">
            <a:noFill/>
            <a:bevel/>
            <a:headEnd/>
            <a:tailEnd/>
          </a:ln>
        </p:spPr>
        <p:txBody>
          <a:bodyPr>
            <a:spAutoFit/>
          </a:bodyPr>
          <a:lstStyle/>
          <a:p>
            <a:pPr algn="ctr">
              <a:spcBef>
                <a:spcPct val="50000"/>
              </a:spcBef>
            </a:pPr>
            <a:r>
              <a:rPr lang="en-US" sz="2400">
                <a:latin typeface="Times New Roman" pitchFamily="18" charset="0"/>
                <a:sym typeface="Times New Roman" pitchFamily="18" charset="0"/>
              </a:rPr>
              <a:t>Đồng bào Tây Ninh đấu tranh</a:t>
            </a:r>
          </a:p>
        </p:txBody>
      </p:sp>
    </p:spTree>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7"/>
          <p:cNvSpPr>
            <a:spLocks noChangeArrowheads="1"/>
          </p:cNvSpPr>
          <p:nvPr/>
        </p:nvSpPr>
        <p:spPr bwMode="auto">
          <a:xfrm>
            <a:off x="355600" y="2047875"/>
            <a:ext cx="1920875" cy="519113"/>
          </a:xfrm>
          <a:prstGeom prst="rect">
            <a:avLst/>
          </a:prstGeom>
          <a:noFill/>
          <a:ln w="38100">
            <a:solidFill>
              <a:schemeClr val="tx1"/>
            </a:solidFill>
            <a:miter lim="800000"/>
            <a:headEnd/>
            <a:tailEnd/>
          </a:ln>
        </p:spPr>
        <p:txBody>
          <a:bodyPr>
            <a:spAutoFit/>
          </a:bodyPr>
          <a:lstStyle/>
          <a:p>
            <a:pPr>
              <a:spcBef>
                <a:spcPct val="50000"/>
              </a:spcBef>
            </a:pPr>
            <a:r>
              <a:rPr lang="en-US" sz="2800" b="1">
                <a:solidFill>
                  <a:srgbClr val="FF0000"/>
                </a:solidFill>
                <a:latin typeface="Times New Roman" pitchFamily="18" charset="0"/>
                <a:sym typeface="Times New Roman" pitchFamily="18" charset="0"/>
              </a:rPr>
              <a:t>BẤT NGỜ</a:t>
            </a:r>
            <a:endParaRPr lang="en-US" altLang="en-US"/>
          </a:p>
        </p:txBody>
      </p:sp>
      <p:sp>
        <p:nvSpPr>
          <p:cNvPr id="38915" name="Text Box 10"/>
          <p:cNvSpPr>
            <a:spLocks noChangeArrowheads="1"/>
          </p:cNvSpPr>
          <p:nvPr/>
        </p:nvSpPr>
        <p:spPr bwMode="auto">
          <a:xfrm>
            <a:off x="233363" y="4271963"/>
            <a:ext cx="2393950" cy="522287"/>
          </a:xfrm>
          <a:prstGeom prst="rect">
            <a:avLst/>
          </a:prstGeom>
          <a:noFill/>
          <a:ln w="38100">
            <a:solidFill>
              <a:schemeClr val="tx1"/>
            </a:solidFill>
            <a:miter lim="800000"/>
            <a:headEnd/>
            <a:tailEnd/>
          </a:ln>
        </p:spPr>
        <p:txBody>
          <a:bodyPr>
            <a:spAutoFit/>
          </a:bodyPr>
          <a:lstStyle/>
          <a:p>
            <a:pPr>
              <a:spcBef>
                <a:spcPct val="50000"/>
              </a:spcBef>
            </a:pPr>
            <a:r>
              <a:rPr lang="en-US" sz="2800" b="1">
                <a:solidFill>
                  <a:srgbClr val="FF0000"/>
                </a:solidFill>
                <a:latin typeface="Times New Roman" pitchFamily="18" charset="0"/>
                <a:sym typeface="Times New Roman" pitchFamily="18" charset="0"/>
              </a:rPr>
              <a:t>ĐỒNG LOẠT</a:t>
            </a:r>
            <a:endParaRPr lang="en-US" altLang="en-US"/>
          </a:p>
        </p:txBody>
      </p:sp>
      <p:sp>
        <p:nvSpPr>
          <p:cNvPr id="38916" name="Text Box 13"/>
          <p:cNvSpPr>
            <a:spLocks noChangeArrowheads="1"/>
          </p:cNvSpPr>
          <p:nvPr/>
        </p:nvSpPr>
        <p:spPr bwMode="auto">
          <a:xfrm>
            <a:off x="3141663" y="3933825"/>
            <a:ext cx="5827712" cy="1200150"/>
          </a:xfrm>
          <a:prstGeom prst="rect">
            <a:avLst/>
          </a:prstGeom>
          <a:noFill/>
          <a:ln w="28575">
            <a:solidFill>
              <a:schemeClr val="tx1"/>
            </a:solidFill>
            <a:miter lim="800000"/>
            <a:headEnd/>
            <a:tailEnd/>
          </a:ln>
        </p:spPr>
        <p:txBody>
          <a:bodyPr>
            <a:spAutoFit/>
          </a:bodyPr>
          <a:lstStyle/>
          <a:p>
            <a:pPr algn="just" eaLnBrk="0" hangingPunct="0">
              <a:spcBef>
                <a:spcPct val="50000"/>
              </a:spcBef>
            </a:pPr>
            <a:r>
              <a:rPr lang="en-US" sz="2400">
                <a:latin typeface="Times New Roman" pitchFamily="18" charset="0"/>
                <a:sym typeface="Times New Roman" pitchFamily="18" charset="0"/>
              </a:rPr>
              <a:t>   Cuộc tổng tiến công và nổi dậy diễn ra đồng thời ở nhiều thị xã, thành phố, chi khu quân sự.</a:t>
            </a:r>
            <a:endParaRPr lang="en-US" altLang="en-US"/>
          </a:p>
        </p:txBody>
      </p:sp>
      <p:sp>
        <p:nvSpPr>
          <p:cNvPr id="38917" name="Text Box 17"/>
          <p:cNvSpPr>
            <a:spLocks noChangeArrowheads="1"/>
          </p:cNvSpPr>
          <p:nvPr/>
        </p:nvSpPr>
        <p:spPr bwMode="auto">
          <a:xfrm>
            <a:off x="3155950" y="1492250"/>
            <a:ext cx="5761038" cy="460375"/>
          </a:xfrm>
          <a:prstGeom prst="rect">
            <a:avLst/>
          </a:prstGeom>
          <a:noFill/>
          <a:ln w="28575">
            <a:solidFill>
              <a:schemeClr val="tx1"/>
            </a:solidFill>
            <a:miter lim="800000"/>
            <a:headEnd/>
            <a:tailEnd/>
          </a:ln>
        </p:spPr>
        <p:txBody>
          <a:bodyPr>
            <a:spAutoFit/>
          </a:bodyPr>
          <a:lstStyle/>
          <a:p>
            <a:pPr algn="just" eaLnBrk="0" hangingPunct="0">
              <a:spcBef>
                <a:spcPct val="50000"/>
              </a:spcBef>
            </a:pPr>
            <a:r>
              <a:rPr lang="en-US" sz="2400">
                <a:latin typeface="Times New Roman" pitchFamily="18" charset="0"/>
                <a:sym typeface="Times New Roman" pitchFamily="18" charset="0"/>
              </a:rPr>
              <a:t>                       Tấn công vào đêm giao thừa.</a:t>
            </a:r>
            <a:endParaRPr lang="en-US" altLang="en-US"/>
          </a:p>
        </p:txBody>
      </p:sp>
      <p:sp>
        <p:nvSpPr>
          <p:cNvPr id="38918" name="Line 19"/>
          <p:cNvSpPr>
            <a:spLocks noChangeShapeType="1"/>
          </p:cNvSpPr>
          <p:nvPr/>
        </p:nvSpPr>
        <p:spPr bwMode="auto">
          <a:xfrm flipV="1">
            <a:off x="2359025" y="1725613"/>
            <a:ext cx="782638" cy="557212"/>
          </a:xfrm>
          <a:prstGeom prst="line">
            <a:avLst/>
          </a:prstGeom>
          <a:noFill/>
          <a:ln w="28575">
            <a:solidFill>
              <a:schemeClr val="tx1"/>
            </a:solidFill>
            <a:bevel/>
            <a:headEnd/>
            <a:tailEnd type="triangle" w="med" len="med"/>
          </a:ln>
        </p:spPr>
        <p:txBody>
          <a:bodyPr/>
          <a:lstStyle/>
          <a:p>
            <a:endParaRPr lang="en-US"/>
          </a:p>
        </p:txBody>
      </p:sp>
      <p:sp>
        <p:nvSpPr>
          <p:cNvPr id="38919" name="Text Box 21"/>
          <p:cNvSpPr>
            <a:spLocks noChangeArrowheads="1"/>
          </p:cNvSpPr>
          <p:nvPr/>
        </p:nvSpPr>
        <p:spPr bwMode="auto">
          <a:xfrm>
            <a:off x="3189288" y="2349500"/>
            <a:ext cx="5692775" cy="830263"/>
          </a:xfrm>
          <a:prstGeom prst="rect">
            <a:avLst/>
          </a:prstGeom>
          <a:noFill/>
          <a:ln w="28575">
            <a:solidFill>
              <a:schemeClr val="tx1"/>
            </a:solidFill>
            <a:miter lim="800000"/>
            <a:headEnd/>
            <a:tailEnd/>
          </a:ln>
        </p:spPr>
        <p:txBody>
          <a:bodyPr>
            <a:spAutoFit/>
          </a:bodyPr>
          <a:lstStyle/>
          <a:p>
            <a:pPr algn="just" eaLnBrk="0" hangingPunct="0">
              <a:spcBef>
                <a:spcPct val="50000"/>
              </a:spcBef>
            </a:pPr>
            <a:r>
              <a:rPr lang="en-US" sz="2400">
                <a:latin typeface="Times New Roman" pitchFamily="18" charset="0"/>
                <a:sym typeface="Times New Roman" pitchFamily="18" charset="0"/>
              </a:rPr>
              <a:t>                       Đánh vào các cơ quan đầu não của địch, các thành phố lớn</a:t>
            </a:r>
            <a:r>
              <a:rPr lang="en-US" sz="2400" b="1">
                <a:latin typeface="Times New Roman" pitchFamily="18" charset="0"/>
                <a:sym typeface="Times New Roman" pitchFamily="18" charset="0"/>
              </a:rPr>
              <a:t>.</a:t>
            </a:r>
          </a:p>
        </p:txBody>
      </p:sp>
      <p:sp>
        <p:nvSpPr>
          <p:cNvPr id="38920" name="Line 23"/>
          <p:cNvSpPr>
            <a:spLocks noChangeShapeType="1"/>
          </p:cNvSpPr>
          <p:nvPr/>
        </p:nvSpPr>
        <p:spPr bwMode="auto">
          <a:xfrm>
            <a:off x="2359025" y="2290763"/>
            <a:ext cx="744538" cy="628650"/>
          </a:xfrm>
          <a:prstGeom prst="line">
            <a:avLst/>
          </a:prstGeom>
          <a:noFill/>
          <a:ln w="28575">
            <a:solidFill>
              <a:schemeClr val="tx1"/>
            </a:solidFill>
            <a:bevel/>
            <a:headEnd/>
            <a:tailEnd type="triangle" w="med" len="med"/>
          </a:ln>
        </p:spPr>
        <p:txBody>
          <a:bodyPr/>
          <a:lstStyle/>
          <a:p>
            <a:endParaRPr lang="en-US"/>
          </a:p>
        </p:txBody>
      </p:sp>
      <p:sp>
        <p:nvSpPr>
          <p:cNvPr id="48137" name="TextBox 4"/>
          <p:cNvSpPr>
            <a:spLocks noChangeArrowheads="1"/>
          </p:cNvSpPr>
          <p:nvPr/>
        </p:nvSpPr>
        <p:spPr bwMode="auto">
          <a:xfrm>
            <a:off x="355600" y="333375"/>
            <a:ext cx="8609013" cy="1187450"/>
          </a:xfrm>
          <a:prstGeom prst="rect">
            <a:avLst/>
          </a:prstGeom>
          <a:solidFill>
            <a:srgbClr val="7CCA62"/>
          </a:solidFill>
          <a:ln w="9525">
            <a:noFill/>
            <a:miter lim="800000"/>
            <a:headEnd/>
            <a:tailEnd/>
          </a:ln>
        </p:spPr>
        <p:txBody>
          <a:bodyPr>
            <a:spAutoFit/>
          </a:bodyPr>
          <a:lstStyle/>
          <a:p>
            <a:pPr algn="just"/>
            <a:r>
              <a:rPr lang="en-US" altLang="zh-CN" sz="2400">
                <a:latin typeface="Times New Roman" pitchFamily="18" charset="0"/>
                <a:cs typeface="Times New Roman" pitchFamily="18" charset="0"/>
                <a:sym typeface="Arial" pitchFamily="34" charset="0"/>
              </a:rPr>
              <a:t>  4. Tại sao nói: cuộc Tổng tiến công của quân và dân miền Nam vào Tết Mậu Thân 1968 mang tính bất ngờ và đồng loạt với quy mô lớn?</a:t>
            </a:r>
            <a:endParaRPr lang="en-US" altLang="zh-CN">
              <a:latin typeface="Times New Roman" pitchFamily="18" charset="0"/>
              <a:cs typeface="Times New Roman" pitchFamily="18" charset="0"/>
            </a:endParaRPr>
          </a:p>
        </p:txBody>
      </p:sp>
      <p:sp>
        <p:nvSpPr>
          <p:cNvPr id="38922" name="TextBox 22"/>
          <p:cNvSpPr>
            <a:spLocks noChangeArrowheads="1"/>
          </p:cNvSpPr>
          <p:nvPr/>
        </p:nvSpPr>
        <p:spPr bwMode="auto">
          <a:xfrm>
            <a:off x="3119438" y="2349500"/>
            <a:ext cx="2017712" cy="460375"/>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sym typeface="Times New Roman" pitchFamily="18" charset="0"/>
              </a:rPr>
              <a:t>- Về địa điểm</a:t>
            </a:r>
            <a:r>
              <a:rPr lang="en-US">
                <a:solidFill>
                  <a:srgbClr val="000000"/>
                </a:solidFill>
                <a:latin typeface="Times New Roman" pitchFamily="18" charset="0"/>
                <a:sym typeface="Times New Roman" pitchFamily="18" charset="0"/>
              </a:rPr>
              <a:t>:</a:t>
            </a:r>
            <a:endParaRPr lang="en-US" altLang="en-US">
              <a:solidFill>
                <a:srgbClr val="000000"/>
              </a:solidFill>
              <a:latin typeface="Constantia" pitchFamily="18" charset="0"/>
              <a:cs typeface="Times New Roman" pitchFamily="18" charset="0"/>
              <a:sym typeface="Times New Roman" pitchFamily="18" charset="0"/>
            </a:endParaRPr>
          </a:p>
        </p:txBody>
      </p:sp>
      <p:cxnSp>
        <p:nvCxnSpPr>
          <p:cNvPr id="38923" name="Straight Arrow Connector 24"/>
          <p:cNvCxnSpPr>
            <a:cxnSpLocks noChangeShapeType="1"/>
          </p:cNvCxnSpPr>
          <p:nvPr/>
        </p:nvCxnSpPr>
        <p:spPr bwMode="auto">
          <a:xfrm>
            <a:off x="2627313" y="4533900"/>
            <a:ext cx="450850" cy="0"/>
          </a:xfrm>
          <a:prstGeom prst="straightConnector1">
            <a:avLst/>
          </a:prstGeom>
          <a:noFill/>
          <a:ln w="38100">
            <a:solidFill>
              <a:schemeClr val="tx1"/>
            </a:solidFill>
            <a:bevel/>
            <a:headEnd/>
            <a:tailEnd type="arrow" w="med" len="med"/>
          </a:ln>
        </p:spPr>
      </p:cxnSp>
      <p:sp>
        <p:nvSpPr>
          <p:cNvPr id="38924" name="TextBox 2"/>
          <p:cNvSpPr>
            <a:spLocks noChangeArrowheads="1"/>
          </p:cNvSpPr>
          <p:nvPr/>
        </p:nvSpPr>
        <p:spPr bwMode="auto">
          <a:xfrm>
            <a:off x="3157538" y="1492250"/>
            <a:ext cx="1908175" cy="460375"/>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sym typeface="Times New Roman" pitchFamily="18" charset="0"/>
              </a:rPr>
              <a:t>Về thời điểm:</a:t>
            </a:r>
            <a:endParaRPr lang="en-US" altLang="en-US" sz="2400">
              <a:solidFill>
                <a:srgbClr val="000000"/>
              </a:solidFill>
              <a:latin typeface="Constantia" pitchFamily="18" charset="0"/>
              <a:cs typeface="Times New Roman" pitchFamily="18" charset="0"/>
              <a:sym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animEffect>
                                      <p:cBhvr>
                                        <p:cTn id="9" dur="500"/>
                                        <p:tgtEl>
                                          <p:spTgt spid="3891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p:cTn id="12" dur="500" fill="hold"/>
                                        <p:tgtEl>
                                          <p:spTgt spid="38915"/>
                                        </p:tgtEl>
                                        <p:attrNameLst>
                                          <p:attrName>ppt_w</p:attrName>
                                        </p:attrNameLst>
                                      </p:cBhvr>
                                      <p:tavLst>
                                        <p:tav tm="0">
                                          <p:val>
                                            <p:fltVal val="0"/>
                                          </p:val>
                                        </p:tav>
                                        <p:tav tm="100000">
                                          <p:val>
                                            <p:strVal val="#ppt_w"/>
                                          </p:val>
                                        </p:tav>
                                      </p:tavLst>
                                    </p:anim>
                                    <p:anim calcmode="lin" valueType="num">
                                      <p:cBhvr>
                                        <p:cTn id="13" dur="500" fill="hold"/>
                                        <p:tgtEl>
                                          <p:spTgt spid="38915"/>
                                        </p:tgtEl>
                                        <p:attrNameLst>
                                          <p:attrName>ppt_h</p:attrName>
                                        </p:attrNameLst>
                                      </p:cBhvr>
                                      <p:tavLst>
                                        <p:tav tm="0">
                                          <p:val>
                                            <p:fltVal val="0"/>
                                          </p:val>
                                        </p:tav>
                                        <p:tav tm="100000">
                                          <p:val>
                                            <p:strVal val="#ppt_h"/>
                                          </p:val>
                                        </p:tav>
                                      </p:tavLst>
                                    </p:anim>
                                    <p:animEffect>
                                      <p:cBhvr>
                                        <p:cTn id="14" dur="500"/>
                                        <p:tgtEl>
                                          <p:spTgt spid="389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8924"/>
                                        </p:tgtEl>
                                        <p:attrNameLst>
                                          <p:attrName>style.visibility</p:attrName>
                                        </p:attrNameLst>
                                      </p:cBhvr>
                                      <p:to>
                                        <p:strVal val="visible"/>
                                      </p:to>
                                    </p:set>
                                    <p:anim calcmode="lin" valueType="num">
                                      <p:cBhvr>
                                        <p:cTn id="19" dur="500" fill="hold"/>
                                        <p:tgtEl>
                                          <p:spTgt spid="38924"/>
                                        </p:tgtEl>
                                        <p:attrNameLst>
                                          <p:attrName>ppt_w</p:attrName>
                                        </p:attrNameLst>
                                      </p:cBhvr>
                                      <p:tavLst>
                                        <p:tav tm="0">
                                          <p:val>
                                            <p:fltVal val="0"/>
                                          </p:val>
                                        </p:tav>
                                        <p:tav tm="100000">
                                          <p:val>
                                            <p:strVal val="#ppt_w"/>
                                          </p:val>
                                        </p:tav>
                                      </p:tavLst>
                                    </p:anim>
                                    <p:anim calcmode="lin" valueType="num">
                                      <p:cBhvr>
                                        <p:cTn id="20" dur="500" fill="hold"/>
                                        <p:tgtEl>
                                          <p:spTgt spid="38924"/>
                                        </p:tgtEl>
                                        <p:attrNameLst>
                                          <p:attrName>ppt_h</p:attrName>
                                        </p:attrNameLst>
                                      </p:cBhvr>
                                      <p:tavLst>
                                        <p:tav tm="0">
                                          <p:val>
                                            <p:fltVal val="0"/>
                                          </p:val>
                                        </p:tav>
                                        <p:tav tm="100000">
                                          <p:val>
                                            <p:strVal val="#ppt_h"/>
                                          </p:val>
                                        </p:tav>
                                      </p:tavLst>
                                    </p:anim>
                                    <p:animEffect>
                                      <p:cBhvr>
                                        <p:cTn id="21" dur="500"/>
                                        <p:tgtEl>
                                          <p:spTgt spid="389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918"/>
                                        </p:tgtEl>
                                        <p:attrNameLst>
                                          <p:attrName>style.visibility</p:attrName>
                                        </p:attrNameLst>
                                      </p:cBhvr>
                                      <p:to>
                                        <p:strVal val="visible"/>
                                      </p:to>
                                    </p:set>
                                    <p:anim calcmode="lin" valueType="num">
                                      <p:cBhvr>
                                        <p:cTn id="24" dur="500" fill="hold"/>
                                        <p:tgtEl>
                                          <p:spTgt spid="38918"/>
                                        </p:tgtEl>
                                        <p:attrNameLst>
                                          <p:attrName>ppt_w</p:attrName>
                                        </p:attrNameLst>
                                      </p:cBhvr>
                                      <p:tavLst>
                                        <p:tav tm="0">
                                          <p:val>
                                            <p:fltVal val="0"/>
                                          </p:val>
                                        </p:tav>
                                        <p:tav tm="100000">
                                          <p:val>
                                            <p:strVal val="#ppt_w"/>
                                          </p:val>
                                        </p:tav>
                                      </p:tavLst>
                                    </p:anim>
                                    <p:anim calcmode="lin" valueType="num">
                                      <p:cBhvr>
                                        <p:cTn id="25" dur="500" fill="hold"/>
                                        <p:tgtEl>
                                          <p:spTgt spid="38918"/>
                                        </p:tgtEl>
                                        <p:attrNameLst>
                                          <p:attrName>ppt_h</p:attrName>
                                        </p:attrNameLst>
                                      </p:cBhvr>
                                      <p:tavLst>
                                        <p:tav tm="0">
                                          <p:val>
                                            <p:fltVal val="0"/>
                                          </p:val>
                                        </p:tav>
                                        <p:tav tm="100000">
                                          <p:val>
                                            <p:strVal val="#ppt_h"/>
                                          </p:val>
                                        </p:tav>
                                      </p:tavLst>
                                    </p:anim>
                                    <p:animEffect>
                                      <p:cBhvr>
                                        <p:cTn id="26" dur="500"/>
                                        <p:tgtEl>
                                          <p:spTgt spid="389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8920"/>
                                        </p:tgtEl>
                                        <p:attrNameLst>
                                          <p:attrName>style.visibility</p:attrName>
                                        </p:attrNameLst>
                                      </p:cBhvr>
                                      <p:to>
                                        <p:strVal val="visible"/>
                                      </p:to>
                                    </p:set>
                                    <p:animEffect>
                                      <p:cBhvr>
                                        <p:cTn id="31" dur="500"/>
                                        <p:tgtEl>
                                          <p:spTgt spid="389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8922"/>
                                        </p:tgtEl>
                                        <p:attrNameLst>
                                          <p:attrName>style.visibility</p:attrName>
                                        </p:attrNameLst>
                                      </p:cBhvr>
                                      <p:to>
                                        <p:strVal val="visible"/>
                                      </p:to>
                                    </p:set>
                                    <p:animEffect>
                                      <p:cBhvr>
                                        <p:cTn id="34" dur="500"/>
                                        <p:tgtEl>
                                          <p:spTgt spid="389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8917"/>
                                        </p:tgtEl>
                                        <p:attrNameLst>
                                          <p:attrName>style.visibility</p:attrName>
                                        </p:attrNameLst>
                                      </p:cBhvr>
                                      <p:to>
                                        <p:strVal val="visible"/>
                                      </p:to>
                                    </p:set>
                                    <p:animEffect>
                                      <p:cBhvr>
                                        <p:cTn id="39" dur="500"/>
                                        <p:tgtEl>
                                          <p:spTgt spid="389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8919"/>
                                        </p:tgtEl>
                                        <p:attrNameLst>
                                          <p:attrName>style.visibility</p:attrName>
                                        </p:attrNameLst>
                                      </p:cBhvr>
                                      <p:to>
                                        <p:strVal val="visible"/>
                                      </p:to>
                                    </p:set>
                                    <p:animEffect>
                                      <p:cBhvr>
                                        <p:cTn id="44" dur="500"/>
                                        <p:tgtEl>
                                          <p:spTgt spid="3891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8923"/>
                                        </p:tgtEl>
                                        <p:attrNameLst>
                                          <p:attrName>style.visibility</p:attrName>
                                        </p:attrNameLst>
                                      </p:cBhvr>
                                      <p:to>
                                        <p:strVal val="visible"/>
                                      </p:to>
                                    </p:set>
                                    <p:animEffect>
                                      <p:cBhvr>
                                        <p:cTn id="49" dur="500"/>
                                        <p:tgtEl>
                                          <p:spTgt spid="389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8916"/>
                                        </p:tgtEl>
                                        <p:attrNameLst>
                                          <p:attrName>style.visibility</p:attrName>
                                        </p:attrNameLst>
                                      </p:cBhvr>
                                      <p:to>
                                        <p:strVal val="visible"/>
                                      </p:to>
                                    </p:set>
                                    <p:animEffect>
                                      <p:cBhvr>
                                        <p:cTn id="5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ldLvl="0" animBg="1" autoUpdateAnimBg="0"/>
      <p:bldP spid="38915" grpId="0" bldLvl="0" animBg="1" autoUpdateAnimBg="0"/>
      <p:bldP spid="38916" grpId="0" bldLvl="0" animBg="1" autoUpdateAnimBg="0"/>
      <p:bldP spid="38917" grpId="0" bldLvl="0" animBg="1" autoUpdateAnimBg="0"/>
      <p:bldP spid="38918" grpId="0" animBg="1"/>
      <p:bldP spid="38919" grpId="0" bldLvl="0" animBg="1" autoUpdateAnimBg="0"/>
      <p:bldP spid="38920" grpId="0" animBg="1"/>
      <p:bldP spid="38922" grpId="0" bldLvl="0" autoUpdateAnimBg="0"/>
      <p:bldP spid="38923" grpId="0" animBg="1"/>
      <p:bldP spid="38924"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a:spLocks noChangeArrowheads="1"/>
          </p:cNvSpPr>
          <p:nvPr/>
        </p:nvSpPr>
        <p:spPr bwMode="auto">
          <a:xfrm>
            <a:off x="114300" y="1298575"/>
            <a:ext cx="8686800" cy="955675"/>
          </a:xfrm>
          <a:prstGeom prst="rect">
            <a:avLst/>
          </a:prstGeom>
          <a:noFill/>
          <a:ln w="9525">
            <a:solidFill>
              <a:srgbClr val="996633"/>
            </a:solidFill>
            <a:miter lim="800000"/>
            <a:headEnd/>
            <a:tailEnd/>
          </a:ln>
        </p:spPr>
        <p:txBody>
          <a:bodyPr>
            <a:spAutoFit/>
          </a:bodyPr>
          <a:lstStyle/>
          <a:p>
            <a:pPr>
              <a:spcBef>
                <a:spcPct val="50000"/>
              </a:spcBef>
            </a:pPr>
            <a:r>
              <a:rPr lang="en-US" sz="2800" b="1">
                <a:solidFill>
                  <a:srgbClr val="000099"/>
                </a:solidFill>
                <a:latin typeface="Times New Roman" pitchFamily="18" charset="0"/>
                <a:sym typeface="Times New Roman" pitchFamily="18" charset="0"/>
              </a:rPr>
              <a:t>2. Kết quả, ý nghĩa của cuộc Tổng tiến công và nổi dậy Tết Mậu Thân 1968.</a:t>
            </a:r>
            <a:endParaRPr lang="en-US" altLang="en-US"/>
          </a:p>
        </p:txBody>
      </p:sp>
      <p:sp>
        <p:nvSpPr>
          <p:cNvPr id="39939" name="Text Box 5"/>
          <p:cNvSpPr>
            <a:spLocks noChangeArrowheads="1"/>
          </p:cNvSpPr>
          <p:nvPr/>
        </p:nvSpPr>
        <p:spPr bwMode="auto">
          <a:xfrm>
            <a:off x="419100" y="3890963"/>
            <a:ext cx="8382000" cy="1385887"/>
          </a:xfrm>
          <a:prstGeom prst="rect">
            <a:avLst/>
          </a:prstGeom>
          <a:noFill/>
          <a:ln w="9525">
            <a:noFill/>
            <a:bevel/>
            <a:headEnd/>
            <a:tailEnd/>
          </a:ln>
        </p:spPr>
        <p:txBody>
          <a:bodyPr>
            <a:spAutoFit/>
          </a:bodyPr>
          <a:lstStyle/>
          <a:p>
            <a:pPr>
              <a:spcBef>
                <a:spcPct val="50000"/>
              </a:spcBef>
            </a:pPr>
            <a:r>
              <a:rPr lang="en-US" sz="2800">
                <a:latin typeface="Times New Roman" pitchFamily="18" charset="0"/>
                <a:sym typeface="Times New Roman" pitchFamily="18" charset="0"/>
              </a:rPr>
              <a:t>   1. Cuộc Tổng tiến công và nổi dậy Tết Mậu Thân 1968 có tác động như thế nào đối với nước  Mĩ và chính quyền Sài Gòn?</a:t>
            </a:r>
            <a:endParaRPr lang="en-US" altLang="en-US"/>
          </a:p>
        </p:txBody>
      </p:sp>
      <p:sp>
        <p:nvSpPr>
          <p:cNvPr id="39940" name="Oval 3" descr="White marble"/>
          <p:cNvSpPr>
            <a:spLocks noChangeArrowheads="1"/>
          </p:cNvSpPr>
          <p:nvPr/>
        </p:nvSpPr>
        <p:spPr bwMode="auto">
          <a:xfrm>
            <a:off x="1331913" y="2647950"/>
            <a:ext cx="5105400" cy="990600"/>
          </a:xfrm>
          <a:prstGeom prst="ellipse">
            <a:avLst/>
          </a:prstGeom>
          <a:blipFill dpi="0" rotWithShape="1">
            <a:blip r:embed="rId2"/>
            <a:srcRect/>
            <a:tile tx="0" ty="0" sx="100000" sy="100000" flip="none" algn="tl"/>
          </a:blipFill>
          <a:ln w="28575">
            <a:solidFill>
              <a:srgbClr val="008000"/>
            </a:solidFill>
            <a:bevel/>
            <a:headEnd/>
            <a:tailEnd/>
          </a:ln>
        </p:spPr>
        <p:txBody>
          <a:bodyPr wrap="none" anchor="ctr"/>
          <a:lstStyle/>
          <a:p>
            <a:pPr algn="ctr" eaLnBrk="0" hangingPunct="0"/>
            <a:r>
              <a:rPr lang="en-US" sz="2800" b="1">
                <a:solidFill>
                  <a:srgbClr val="FF0066"/>
                </a:solidFill>
                <a:latin typeface="Times New Roman" pitchFamily="18" charset="0"/>
                <a:sym typeface="Times New Roman" pitchFamily="18" charset="0"/>
              </a:rPr>
              <a:t>Thảo luận nhóm đôi: 3 phút.</a:t>
            </a:r>
            <a:endParaRPr lang="en-US" altLang="en-US"/>
          </a:p>
        </p:txBody>
      </p:sp>
      <p:sp>
        <p:nvSpPr>
          <p:cNvPr id="39941" name="TextBox 2"/>
          <p:cNvSpPr>
            <a:spLocks noChangeArrowheads="1"/>
          </p:cNvSpPr>
          <p:nvPr/>
        </p:nvSpPr>
        <p:spPr bwMode="auto">
          <a:xfrm>
            <a:off x="419100" y="5392738"/>
            <a:ext cx="8382000" cy="954087"/>
          </a:xfrm>
          <a:prstGeom prst="rect">
            <a:avLst/>
          </a:prstGeom>
          <a:noFill/>
          <a:ln w="9525">
            <a:noFill/>
            <a:miter lim="800000"/>
            <a:headEnd/>
            <a:tailEnd/>
          </a:ln>
        </p:spPr>
        <p:txBody>
          <a:bodyPr>
            <a:spAutoFit/>
          </a:bodyPr>
          <a:lstStyle/>
          <a:p>
            <a:r>
              <a:rPr lang="en-US" sz="2800">
                <a:latin typeface="Times New Roman" pitchFamily="18" charset="0"/>
                <a:sym typeface="Times New Roman" pitchFamily="18" charset="0"/>
              </a:rPr>
              <a:t>   2. Nêu ý nghĩa của cuộc Tổng tiến công và nổi dậy Tết Mậu Thân 1968?</a:t>
            </a:r>
            <a:endParaRPr lang="en-US" altLang="en-US" sz="2800">
              <a:latin typeface="Times New Roman" pitchFamily="18" charset="0"/>
              <a:sym typeface="Times New Roman" pitchFamily="18" charset="0"/>
            </a:endParaRPr>
          </a:p>
        </p:txBody>
      </p:sp>
      <p:sp>
        <p:nvSpPr>
          <p:cNvPr id="49158" name="TextBox 5"/>
          <p:cNvSpPr>
            <a:spLocks noChangeArrowheads="1"/>
          </p:cNvSpPr>
          <p:nvPr/>
        </p:nvSpPr>
        <p:spPr bwMode="auto">
          <a:xfrm>
            <a:off x="1887538" y="754063"/>
            <a:ext cx="5688012" cy="579437"/>
          </a:xfrm>
          <a:prstGeom prst="rect">
            <a:avLst/>
          </a:prstGeom>
          <a:noFill/>
          <a:ln w="9525">
            <a:noFill/>
            <a:miter lim="800000"/>
            <a:headEnd/>
            <a:tailEnd/>
          </a:ln>
        </p:spPr>
        <p:txBody>
          <a:bodyPr>
            <a:spAutoFit/>
          </a:bodyPr>
          <a:lstStyle/>
          <a:p>
            <a:pPr algn="ctr"/>
            <a:r>
              <a:rPr lang="en-US" sz="3200">
                <a:solidFill>
                  <a:srgbClr val="FF0000"/>
                </a:solidFill>
                <a:latin typeface="Times New Roman" pitchFamily="18" charset="0"/>
                <a:sym typeface="Times New Roman" pitchFamily="18" charset="0"/>
              </a:rPr>
              <a:t>Sấm sét đêm giao thừa                                                                               </a:t>
            </a:r>
            <a:endParaRPr lang="en-US" altLang="en-US" sz="3200">
              <a:solidFill>
                <a:srgbClr val="FF0000"/>
              </a:solidFill>
              <a:latin typeface="Times New Roman" pitchFamily="18" charset="0"/>
              <a:sym typeface="Times New Roman" pitchFamily="18" charset="0"/>
            </a:endParaRPr>
          </a:p>
        </p:txBody>
      </p:sp>
      <p:sp>
        <p:nvSpPr>
          <p:cNvPr id="49159" name="TextBox 1"/>
          <p:cNvSpPr>
            <a:spLocks noChangeArrowheads="1"/>
          </p:cNvSpPr>
          <p:nvPr/>
        </p:nvSpPr>
        <p:spPr bwMode="auto">
          <a:xfrm>
            <a:off x="1619250" y="-39688"/>
            <a:ext cx="6235700" cy="523876"/>
          </a:xfrm>
          <a:prstGeom prst="rect">
            <a:avLst/>
          </a:prstGeom>
          <a:noFill/>
          <a:ln w="9525">
            <a:noFill/>
            <a:bevel/>
            <a:headEnd/>
            <a:tailEnd/>
          </a:ln>
        </p:spPr>
        <p:txBody>
          <a:bodyPr>
            <a:spAutoFit/>
          </a:bodyPr>
          <a:lstStyle/>
          <a:p>
            <a:pPr algn="ctr"/>
            <a:r>
              <a:rPr lang="en-US" sz="2800">
                <a:solidFill>
                  <a:srgbClr val="000000"/>
                </a:solidFill>
                <a:latin typeface="Times New Roman" pitchFamily="18" charset="0"/>
                <a:sym typeface="Times New Roman" pitchFamily="18" charset="0"/>
              </a:rPr>
              <a:t>Lịch sử</a:t>
            </a:r>
            <a:endParaRPr lang="en-US" altLang="en-US" sz="2800">
              <a:solidFill>
                <a:srgbClr val="000000"/>
              </a:solidFill>
              <a:latin typeface="Times New Roman" pitchFamily="18" charset="0"/>
              <a:sym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p:cBhvr>
                                        <p:cTn id="7" dur="1000"/>
                                        <p:tgtEl>
                                          <p:spTgt spid="39938"/>
                                        </p:tgtEl>
                                      </p:cBhvr>
                                    </p:animEffect>
                                    <p:anim calcmode="lin" valueType="num">
                                      <p:cBhvr>
                                        <p:cTn id="8" dur="1000" fill="hold"/>
                                        <p:tgtEl>
                                          <p:spTgt spid="39938"/>
                                        </p:tgtEl>
                                        <p:attrNameLst>
                                          <p:attrName>ppt_x</p:attrName>
                                        </p:attrNameLst>
                                      </p:cBhvr>
                                      <p:tavLst>
                                        <p:tav tm="0">
                                          <p:val>
                                            <p:strVal val="#ppt_x"/>
                                          </p:val>
                                        </p:tav>
                                        <p:tav tm="100000">
                                          <p:val>
                                            <p:strVal val="#ppt_x"/>
                                          </p:val>
                                        </p:tav>
                                      </p:tavLst>
                                    </p:anim>
                                    <p:anim calcmode="lin" valueType="num">
                                      <p:cBhvr>
                                        <p:cTn id="9" dur="1000" fill="hold"/>
                                        <p:tgtEl>
                                          <p:spTgt spid="399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9939"/>
                                        </p:tgtEl>
                                        <p:attrNameLst>
                                          <p:attrName>style.visibility</p:attrName>
                                        </p:attrNameLst>
                                      </p:cBhvr>
                                      <p:to>
                                        <p:strVal val="visible"/>
                                      </p:to>
                                    </p:set>
                                    <p:animEffect>
                                      <p:cBhvr>
                                        <p:cTn id="14" dur="500"/>
                                        <p:tgtEl>
                                          <p:spTgt spid="3993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9941"/>
                                        </p:tgtEl>
                                        <p:attrNameLst>
                                          <p:attrName>style.visibility</p:attrName>
                                        </p:attrNameLst>
                                      </p:cBhvr>
                                      <p:to>
                                        <p:strVal val="visible"/>
                                      </p:to>
                                    </p:set>
                                    <p:animEffect>
                                      <p:cBhvr>
                                        <p:cTn id="17" dur="500"/>
                                        <p:tgtEl>
                                          <p:spTgt spid="3994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9940"/>
                                        </p:tgtEl>
                                        <p:attrNameLst>
                                          <p:attrName>style.visibility</p:attrName>
                                        </p:attrNameLst>
                                      </p:cBhvr>
                                      <p:to>
                                        <p:strVal val="visible"/>
                                      </p:to>
                                    </p:set>
                                    <p:anim calcmode="lin" valueType="num">
                                      <p:cBhvr>
                                        <p:cTn id="22" dur="1000" fill="hold"/>
                                        <p:tgtEl>
                                          <p:spTgt spid="39940"/>
                                        </p:tgtEl>
                                        <p:attrNameLst>
                                          <p:attrName>ppt_w</p:attrName>
                                        </p:attrNameLst>
                                      </p:cBhvr>
                                      <p:tavLst>
                                        <p:tav tm="0">
                                          <p:val>
                                            <p:fltVal val="0"/>
                                          </p:val>
                                        </p:tav>
                                        <p:tav tm="100000">
                                          <p:val>
                                            <p:strVal val="#ppt_w"/>
                                          </p:val>
                                        </p:tav>
                                      </p:tavLst>
                                    </p:anim>
                                    <p:anim calcmode="lin" valueType="num">
                                      <p:cBhvr>
                                        <p:cTn id="23" dur="1000" fill="hold"/>
                                        <p:tgtEl>
                                          <p:spTgt spid="39940"/>
                                        </p:tgtEl>
                                        <p:attrNameLst>
                                          <p:attrName>ppt_h</p:attrName>
                                        </p:attrNameLst>
                                      </p:cBhvr>
                                      <p:tavLst>
                                        <p:tav tm="0">
                                          <p:val>
                                            <p:fltVal val="0"/>
                                          </p:val>
                                        </p:tav>
                                        <p:tav tm="100000">
                                          <p:val>
                                            <p:strVal val="#ppt_h"/>
                                          </p:val>
                                        </p:tav>
                                      </p:tavLst>
                                    </p:anim>
                                    <p:anim calcmode="lin" valueType="num">
                                      <p:cBhvr>
                                        <p:cTn id="24" dur="1000" fill="hold"/>
                                        <p:tgtEl>
                                          <p:spTgt spid="39940"/>
                                        </p:tgtEl>
                                        <p:attrNameLst>
                                          <p:attrName>style.rotation</p:attrName>
                                        </p:attrNameLst>
                                      </p:cBhvr>
                                      <p:tavLst>
                                        <p:tav tm="0">
                                          <p:val>
                                            <p:fltVal val="90"/>
                                          </p:val>
                                        </p:tav>
                                        <p:tav tm="100000">
                                          <p:val>
                                            <p:fltVal val="0"/>
                                          </p:val>
                                        </p:tav>
                                      </p:tavLst>
                                    </p:anim>
                                    <p:animEffect>
                                      <p:cBhvr>
                                        <p:cTn id="25" dur="1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ldLvl="0" animBg="1" autoUpdateAnimBg="0"/>
      <p:bldP spid="39939" grpId="0" bldLvl="0" autoUpdateAnimBg="0"/>
      <p:bldP spid="39940" grpId="0" bldLvl="0" animBg="1" autoUpdateAnimBg="0"/>
      <p:bldP spid="39941"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2"/>
          </p:nvPr>
        </p:nvSpPr>
        <p:spPr>
          <a:noFill/>
        </p:spPr>
        <p:txBody>
          <a:bodyPr/>
          <a:lstStyle/>
          <a:p>
            <a:fld id="{E159CBF0-5B09-4064-846D-47F54E2F5E79}" type="slidenum">
              <a:rPr lang="en-US" altLang="zh-CN"/>
              <a:pPr/>
              <a:t>36</a:t>
            </a:fld>
            <a:endParaRPr lang="en-US" altLang="zh-CN" sz="1800">
              <a:solidFill>
                <a:schemeClr val="tx1"/>
              </a:solidFill>
            </a:endParaRPr>
          </a:p>
        </p:txBody>
      </p:sp>
      <p:sp>
        <p:nvSpPr>
          <p:cNvPr id="50179" name="Text Box 8"/>
          <p:cNvSpPr>
            <a:spLocks noChangeArrowheads="1"/>
          </p:cNvSpPr>
          <p:nvPr/>
        </p:nvSpPr>
        <p:spPr bwMode="auto">
          <a:xfrm>
            <a:off x="107950" y="5324475"/>
            <a:ext cx="8885238" cy="523875"/>
          </a:xfrm>
          <a:prstGeom prst="rect">
            <a:avLst/>
          </a:prstGeom>
          <a:noFill/>
          <a:ln w="9525">
            <a:noFill/>
            <a:bevel/>
            <a:headEnd/>
            <a:tailEnd/>
          </a:ln>
        </p:spPr>
        <p:txBody>
          <a:bodyPr>
            <a:spAutoFit/>
          </a:bodyPr>
          <a:lstStyle/>
          <a:p>
            <a:pPr algn="ctr">
              <a:spcBef>
                <a:spcPct val="50000"/>
              </a:spcBef>
            </a:pPr>
            <a:r>
              <a:rPr lang="en-US" sz="2800">
                <a:latin typeface="Times New Roman" pitchFamily="18" charset="0"/>
                <a:sym typeface="Times New Roman" pitchFamily="18" charset="0"/>
              </a:rPr>
              <a:t>Nỗi hoang mang, sợ hãi bao trùm lên quân  xâm lược Mỹ </a:t>
            </a:r>
            <a:endParaRPr lang="en-US" altLang="en-US"/>
          </a:p>
        </p:txBody>
      </p:sp>
      <p:pic>
        <p:nvPicPr>
          <p:cNvPr id="50180" name="Picture 2" descr="Ảnh minh họa"/>
          <p:cNvPicPr>
            <a:picLocks noChangeAspect="1" noChangeArrowheads="1"/>
          </p:cNvPicPr>
          <p:nvPr/>
        </p:nvPicPr>
        <p:blipFill>
          <a:blip r:embed="rId2"/>
          <a:srcRect/>
          <a:stretch>
            <a:fillRect/>
          </a:stretch>
        </p:blipFill>
        <p:spPr bwMode="auto">
          <a:xfrm>
            <a:off x="4860925" y="568325"/>
            <a:ext cx="4133850" cy="4338638"/>
          </a:xfrm>
          <a:prstGeom prst="rect">
            <a:avLst/>
          </a:prstGeom>
          <a:noFill/>
          <a:ln w="9525">
            <a:noFill/>
            <a:bevel/>
            <a:headEnd/>
            <a:tailEnd/>
          </a:ln>
        </p:spPr>
      </p:pic>
      <p:pic>
        <p:nvPicPr>
          <p:cNvPr id="50181" name="Picture 5" descr="Ảnh minh họa"/>
          <p:cNvPicPr>
            <a:picLocks noChangeAspect="1" noChangeArrowheads="1"/>
          </p:cNvPicPr>
          <p:nvPr/>
        </p:nvPicPr>
        <p:blipFill>
          <a:blip r:embed="rId3"/>
          <a:srcRect/>
          <a:stretch>
            <a:fillRect/>
          </a:stretch>
        </p:blipFill>
        <p:spPr bwMode="auto">
          <a:xfrm>
            <a:off x="107950" y="587375"/>
            <a:ext cx="4222750" cy="4319588"/>
          </a:xfrm>
          <a:prstGeom prst="rect">
            <a:avLst/>
          </a:prstGeom>
          <a:noFill/>
          <a:ln w="9525">
            <a:noFill/>
            <a:bevel/>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a:spLocks noChangeArrowheads="1"/>
          </p:cNvSpPr>
          <p:nvPr/>
        </p:nvSpPr>
        <p:spPr bwMode="auto">
          <a:xfrm>
            <a:off x="130175" y="1347788"/>
            <a:ext cx="2951163" cy="2308225"/>
          </a:xfrm>
          <a:prstGeom prst="rect">
            <a:avLst/>
          </a:prstGeom>
          <a:solidFill>
            <a:srgbClr val="92D050"/>
          </a:solidFill>
          <a:ln w="28575">
            <a:solidFill>
              <a:srgbClr val="FF0066"/>
            </a:solidFill>
            <a:miter lim="800000"/>
            <a:headEnd/>
            <a:tailEnd/>
          </a:ln>
        </p:spPr>
        <p:txBody>
          <a:bodyPr>
            <a:spAutoFit/>
          </a:bodyPr>
          <a:lstStyle/>
          <a:p>
            <a:pPr algn="just">
              <a:spcBef>
                <a:spcPct val="50000"/>
              </a:spcBef>
            </a:pPr>
            <a:r>
              <a:rPr lang="en-US" sz="2400">
                <a:latin typeface="Times New Roman" pitchFamily="18" charset="0"/>
                <a:sym typeface="Times New Roman" pitchFamily="18" charset="0"/>
              </a:rPr>
              <a:t>   Cuộc Tổng tiến công và nổi dậy Tết Mậu Thân 1968 có tác động như thế nào đối với nước Mĩ và chính quyền Sài Gòn?</a:t>
            </a:r>
            <a:endParaRPr lang="en-US" altLang="en-US"/>
          </a:p>
        </p:txBody>
      </p:sp>
      <p:sp>
        <p:nvSpPr>
          <p:cNvPr id="41987" name="Text Box 3" descr="Canvas"/>
          <p:cNvSpPr>
            <a:spLocks noChangeArrowheads="1"/>
          </p:cNvSpPr>
          <p:nvPr/>
        </p:nvSpPr>
        <p:spPr bwMode="auto">
          <a:xfrm>
            <a:off x="3698875" y="1320800"/>
            <a:ext cx="5310188" cy="2308225"/>
          </a:xfrm>
          <a:prstGeom prst="rect">
            <a:avLst/>
          </a:prstGeom>
          <a:solidFill>
            <a:srgbClr val="92F6F9"/>
          </a:solidFill>
          <a:ln w="38100">
            <a:solidFill>
              <a:srgbClr val="FF0066"/>
            </a:solidFill>
            <a:miter lim="800000"/>
            <a:headEnd/>
            <a:tailEnd/>
          </a:ln>
        </p:spPr>
        <p:txBody>
          <a:bodyPr>
            <a:spAutoFit/>
          </a:bodyPr>
          <a:lstStyle/>
          <a:p>
            <a:pPr algn="just">
              <a:spcBef>
                <a:spcPct val="50000"/>
              </a:spcBef>
            </a:pPr>
            <a:r>
              <a:rPr lang="en-US" sz="2400">
                <a:latin typeface="Times New Roman" pitchFamily="18" charset="0"/>
                <a:sym typeface="Times New Roman" pitchFamily="18" charset="0"/>
              </a:rPr>
              <a:t>  Làm cho hầu hết các cơ quan Trung Ương và địa phương của Mĩ và chính quyền Sài Gòn tê liệt, khiến chúng hoang mang lo sợ. Những kẻ đứng đầu Nhà Trắng, Lầu Năm Góc và cả thế giới phải sửng sốt.</a:t>
            </a:r>
          </a:p>
        </p:txBody>
      </p:sp>
      <p:sp>
        <p:nvSpPr>
          <p:cNvPr id="41988" name="AutoShape 4" descr="Papyrus"/>
          <p:cNvSpPr>
            <a:spLocks noChangeArrowheads="1"/>
          </p:cNvSpPr>
          <p:nvPr/>
        </p:nvSpPr>
        <p:spPr bwMode="auto">
          <a:xfrm rot="-5400000">
            <a:off x="3076575" y="2144713"/>
            <a:ext cx="660400" cy="457200"/>
          </a:xfrm>
          <a:prstGeom prst="downArrow">
            <a:avLst>
              <a:gd name="adj1" fmla="val 22083"/>
              <a:gd name="adj2" fmla="val 27602"/>
            </a:avLst>
          </a:prstGeom>
          <a:blipFill dpi="0" rotWithShape="1">
            <a:blip r:embed="rId2"/>
            <a:srcRect/>
            <a:tile tx="0" ty="0" sx="100000" sy="100000" flip="none" algn="tl"/>
          </a:blipFill>
          <a:ln w="28575">
            <a:solidFill>
              <a:srgbClr val="FF0000"/>
            </a:solidFill>
            <a:miter lim="800000"/>
            <a:headEnd/>
            <a:tailEnd/>
          </a:ln>
        </p:spPr>
        <p:txBody>
          <a:bodyPr wrap="none" anchor="ctr"/>
          <a:lstStyle/>
          <a:p>
            <a:pPr algn="ctr" eaLnBrk="0" hangingPunct="0"/>
            <a:endParaRPr lang="en-US">
              <a:sym typeface="Arial" pitchFamily="34" charset="0"/>
            </a:endParaRPr>
          </a:p>
        </p:txBody>
      </p:sp>
      <p:sp>
        <p:nvSpPr>
          <p:cNvPr id="51205" name="TextBox 4"/>
          <p:cNvSpPr>
            <a:spLocks noChangeArrowheads="1"/>
          </p:cNvSpPr>
          <p:nvPr/>
        </p:nvSpPr>
        <p:spPr bwMode="auto">
          <a:xfrm>
            <a:off x="1476375" y="-96838"/>
            <a:ext cx="5688013" cy="1016001"/>
          </a:xfrm>
          <a:prstGeom prst="rect">
            <a:avLst/>
          </a:prstGeom>
          <a:noFill/>
          <a:ln w="9525">
            <a:noFill/>
            <a:miter lim="800000"/>
            <a:headEnd/>
            <a:tailEnd/>
          </a:ln>
        </p:spPr>
        <p:txBody>
          <a:bodyPr>
            <a:spAutoFit/>
          </a:bodyPr>
          <a:lstStyle/>
          <a:p>
            <a:pPr algn="ctr"/>
            <a:r>
              <a:rPr lang="en-US" sz="2800">
                <a:solidFill>
                  <a:srgbClr val="000000"/>
                </a:solidFill>
                <a:latin typeface="Times New Roman" pitchFamily="18" charset="0"/>
                <a:sym typeface="Times New Roman" pitchFamily="18" charset="0"/>
              </a:rPr>
              <a:t>Lịch sử</a:t>
            </a:r>
          </a:p>
          <a:p>
            <a:pPr algn="ctr"/>
            <a:r>
              <a:rPr lang="en-US" sz="3200">
                <a:solidFill>
                  <a:srgbClr val="FF0000"/>
                </a:solidFill>
                <a:latin typeface="Times New Roman" pitchFamily="18" charset="0"/>
                <a:sym typeface="Times New Roman" pitchFamily="18" charset="0"/>
              </a:rPr>
              <a:t>Sấm sét đêm giao thừa                                                                               </a:t>
            </a:r>
            <a:endParaRPr lang="en-US" altLang="en-US" sz="3200">
              <a:solidFill>
                <a:srgbClr val="FF0000"/>
              </a:solidFill>
              <a:latin typeface="Times New Roman" pitchFamily="18" charset="0"/>
              <a:sym typeface="Times New Roman" pitchFamily="18" charset="0"/>
            </a:endParaRPr>
          </a:p>
        </p:txBody>
      </p:sp>
      <p:sp>
        <p:nvSpPr>
          <p:cNvPr id="41990" name="Text Box 2" descr="Papyrus"/>
          <p:cNvSpPr>
            <a:spLocks noChangeArrowheads="1"/>
          </p:cNvSpPr>
          <p:nvPr/>
        </p:nvSpPr>
        <p:spPr bwMode="auto">
          <a:xfrm>
            <a:off x="206375" y="4551363"/>
            <a:ext cx="2952750" cy="1570037"/>
          </a:xfrm>
          <a:prstGeom prst="rect">
            <a:avLst/>
          </a:prstGeom>
          <a:solidFill>
            <a:srgbClr val="92D050"/>
          </a:solidFill>
          <a:ln w="28575">
            <a:solidFill>
              <a:srgbClr val="FF0066"/>
            </a:solidFill>
            <a:miter lim="800000"/>
            <a:headEnd/>
            <a:tailEnd/>
          </a:ln>
        </p:spPr>
        <p:txBody>
          <a:bodyPr>
            <a:spAutoFit/>
          </a:bodyPr>
          <a:lstStyle/>
          <a:p>
            <a:pPr algn="just">
              <a:spcBef>
                <a:spcPct val="50000"/>
              </a:spcBef>
            </a:pPr>
            <a:r>
              <a:rPr lang="en-US" sz="2400">
                <a:latin typeface="Times New Roman" pitchFamily="18" charset="0"/>
                <a:sym typeface="Times New Roman" pitchFamily="18" charset="0"/>
              </a:rPr>
              <a:t>     Nêu ý nghĩa của cuộc Tổng tiến công và nổi dậy Tết Mậu Thân 1968 ? </a:t>
            </a:r>
          </a:p>
        </p:txBody>
      </p:sp>
      <p:sp>
        <p:nvSpPr>
          <p:cNvPr id="41991" name="Text Box 3" descr="Canvas"/>
          <p:cNvSpPr>
            <a:spLocks noChangeArrowheads="1"/>
          </p:cNvSpPr>
          <p:nvPr/>
        </p:nvSpPr>
        <p:spPr bwMode="auto">
          <a:xfrm>
            <a:off x="3698875" y="3895725"/>
            <a:ext cx="5310188" cy="2873375"/>
          </a:xfrm>
          <a:prstGeom prst="rect">
            <a:avLst/>
          </a:prstGeom>
          <a:solidFill>
            <a:srgbClr val="92F6F9"/>
          </a:solidFill>
          <a:ln w="38100">
            <a:solidFill>
              <a:srgbClr val="FF0066"/>
            </a:solidFill>
            <a:miter lim="800000"/>
            <a:headEnd/>
            <a:tailEnd/>
          </a:ln>
        </p:spPr>
        <p:txBody>
          <a:bodyPr>
            <a:spAutoFit/>
          </a:bodyPr>
          <a:lstStyle/>
          <a:p>
            <a:pPr algn="just">
              <a:spcBef>
                <a:spcPct val="50000"/>
              </a:spcBef>
            </a:pPr>
            <a:r>
              <a:rPr lang="en-US" sz="2400">
                <a:latin typeface="Times New Roman" pitchFamily="18" charset="0"/>
                <a:sym typeface="Times New Roman" pitchFamily="18" charset="0"/>
              </a:rPr>
              <a:t>- Đánh dấu một giai đoạn mới của cách mạng miền Nam, gây cho địch nhiều thiệt hại, tạo thế thắng lợi cho quân dân ta. </a:t>
            </a:r>
            <a:endParaRPr lang="en-US" altLang="en-US" sz="2400">
              <a:latin typeface="Times New Roman" pitchFamily="18" charset="0"/>
              <a:sym typeface="Times New Roman" pitchFamily="18" charset="0"/>
            </a:endParaRPr>
          </a:p>
          <a:p>
            <a:pPr algn="just">
              <a:spcBef>
                <a:spcPct val="50000"/>
              </a:spcBef>
              <a:buFont typeface="Arial" pitchFamily="34" charset="0"/>
              <a:buChar char="-"/>
            </a:pPr>
            <a:r>
              <a:rPr lang="en-US" sz="2400">
                <a:latin typeface="Times New Roman" pitchFamily="18" charset="0"/>
                <a:sym typeface="Times New Roman" pitchFamily="18" charset="0"/>
              </a:rPr>
              <a:t> Mĩ buộc phải thừa nhận thất bại một bước, chấp nhận đàm phán tại Pa-ri về chấm dứt chiến tranh ở Việt Nam.</a:t>
            </a:r>
            <a:endParaRPr lang="en-US" altLang="en-US"/>
          </a:p>
        </p:txBody>
      </p:sp>
      <p:sp>
        <p:nvSpPr>
          <p:cNvPr id="41992" name="AutoShape 4" descr="Papyrus"/>
          <p:cNvSpPr>
            <a:spLocks noChangeArrowheads="1"/>
          </p:cNvSpPr>
          <p:nvPr/>
        </p:nvSpPr>
        <p:spPr bwMode="auto">
          <a:xfrm rot="-5400000">
            <a:off x="3112294" y="5074444"/>
            <a:ext cx="650875" cy="522287"/>
          </a:xfrm>
          <a:prstGeom prst="downArrow">
            <a:avLst>
              <a:gd name="adj1" fmla="val 22083"/>
              <a:gd name="adj2" fmla="val 27602"/>
            </a:avLst>
          </a:prstGeom>
          <a:blipFill dpi="0" rotWithShape="1">
            <a:blip r:embed="rId2"/>
            <a:srcRect/>
            <a:tile tx="0" ty="0" sx="100000" sy="100000" flip="none" algn="tl"/>
          </a:blipFill>
          <a:ln w="38100">
            <a:solidFill>
              <a:srgbClr val="FF0066"/>
            </a:solidFill>
            <a:miter lim="800000"/>
            <a:headEnd/>
            <a:tailEnd/>
          </a:ln>
        </p:spPr>
        <p:txBody>
          <a:bodyPr wrap="none" anchor="ctr"/>
          <a:lstStyle/>
          <a:p>
            <a:pPr algn="ctr" eaLnBrk="0" hangingPunct="0"/>
            <a:endParaRPr lang="en-US">
              <a:sym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animEffect>
                                      <p:cBhvr>
                                        <p:cTn id="9" dur="500"/>
                                        <p:tgtEl>
                                          <p:spTgt spid="4198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1988"/>
                                        </p:tgtEl>
                                        <p:attrNameLst>
                                          <p:attrName>style.visibility</p:attrName>
                                        </p:attrNameLst>
                                      </p:cBhvr>
                                      <p:to>
                                        <p:strVal val="visible"/>
                                      </p:to>
                                    </p:set>
                                    <p:animEffect>
                                      <p:cBhvr>
                                        <p:cTn id="14" dur="500"/>
                                        <p:tgtEl>
                                          <p:spTgt spid="4198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1987"/>
                                        </p:tgtEl>
                                        <p:attrNameLst>
                                          <p:attrName>style.visibility</p:attrName>
                                        </p:attrNameLst>
                                      </p:cBhvr>
                                      <p:to>
                                        <p:strVal val="visible"/>
                                      </p:to>
                                    </p:set>
                                    <p:animEffect>
                                      <p:cBhvr>
                                        <p:cTn id="19" dur="1000"/>
                                        <p:tgtEl>
                                          <p:spTgt spid="41987"/>
                                        </p:tgtEl>
                                      </p:cBhvr>
                                    </p:animEffect>
                                    <p:anim calcmode="lin" valueType="num">
                                      <p:cBhvr>
                                        <p:cTn id="20" dur="1000" fill="hold"/>
                                        <p:tgtEl>
                                          <p:spTgt spid="41987"/>
                                        </p:tgtEl>
                                        <p:attrNameLst>
                                          <p:attrName>ppt_x</p:attrName>
                                        </p:attrNameLst>
                                      </p:cBhvr>
                                      <p:tavLst>
                                        <p:tav tm="0">
                                          <p:val>
                                            <p:strVal val="#ppt_x"/>
                                          </p:val>
                                        </p:tav>
                                        <p:tav tm="100000">
                                          <p:val>
                                            <p:strVal val="#ppt_x"/>
                                          </p:val>
                                        </p:tav>
                                      </p:tavLst>
                                    </p:anim>
                                    <p:anim calcmode="lin" valueType="num">
                                      <p:cBhvr>
                                        <p:cTn id="21" dur="1000" fill="hold"/>
                                        <p:tgtEl>
                                          <p:spTgt spid="4198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1990"/>
                                        </p:tgtEl>
                                        <p:attrNameLst>
                                          <p:attrName>style.visibility</p:attrName>
                                        </p:attrNameLst>
                                      </p:cBhvr>
                                      <p:to>
                                        <p:strVal val="visible"/>
                                      </p:to>
                                    </p:set>
                                    <p:animEffect>
                                      <p:cBhvr>
                                        <p:cTn id="26" dur="500"/>
                                        <p:tgtEl>
                                          <p:spTgt spid="4199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1992"/>
                                        </p:tgtEl>
                                        <p:attrNameLst>
                                          <p:attrName>style.visibility</p:attrName>
                                        </p:attrNameLst>
                                      </p:cBhvr>
                                      <p:to>
                                        <p:strVal val="visible"/>
                                      </p:to>
                                    </p:set>
                                    <p:animEffect>
                                      <p:cBhvr>
                                        <p:cTn id="31" dur="500"/>
                                        <p:tgtEl>
                                          <p:spTgt spid="4199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991"/>
                                        </p:tgtEl>
                                        <p:attrNameLst>
                                          <p:attrName>style.visibility</p:attrName>
                                        </p:attrNameLst>
                                      </p:cBhvr>
                                      <p:to>
                                        <p:strVal val="visible"/>
                                      </p:to>
                                    </p:set>
                                    <p:animEffect>
                                      <p:cBhvr>
                                        <p:cTn id="36" dur="1000"/>
                                        <p:tgtEl>
                                          <p:spTgt spid="41991"/>
                                        </p:tgtEl>
                                      </p:cBhvr>
                                    </p:animEffect>
                                    <p:anim calcmode="lin" valueType="num">
                                      <p:cBhvr>
                                        <p:cTn id="37" dur="1000" fill="hold"/>
                                        <p:tgtEl>
                                          <p:spTgt spid="41991"/>
                                        </p:tgtEl>
                                        <p:attrNameLst>
                                          <p:attrName>ppt_x</p:attrName>
                                        </p:attrNameLst>
                                      </p:cBhvr>
                                      <p:tavLst>
                                        <p:tav tm="0">
                                          <p:val>
                                            <p:strVal val="#ppt_x"/>
                                          </p:val>
                                        </p:tav>
                                        <p:tav tm="100000">
                                          <p:val>
                                            <p:strVal val="#ppt_x"/>
                                          </p:val>
                                        </p:tav>
                                      </p:tavLst>
                                    </p:anim>
                                    <p:anim calcmode="lin" valueType="num">
                                      <p:cBhvr>
                                        <p:cTn id="38" dur="1000" fill="hold"/>
                                        <p:tgtEl>
                                          <p:spTgt spid="419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ldLvl="0" animBg="1" autoUpdateAnimBg="0"/>
      <p:bldP spid="41987" grpId="0" bldLvl="0" animBg="1" autoUpdateAnimBg="0"/>
      <p:bldP spid="41988" grpId="0" bldLvl="0" animBg="1" autoUpdateAnimBg="0"/>
      <p:bldP spid="41990" grpId="0" bldLvl="0" animBg="1" autoUpdateAnimBg="0"/>
      <p:bldP spid="41991" grpId="0" bldLvl="0" animBg="1" autoUpdateAnimBg="0"/>
      <p:bldP spid="41992" grpId="0" bldLvl="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3"/>
          <p:cNvSpPr>
            <a:spLocks noChangeArrowheads="1" noChangeShapeType="1" noTextEdit="1"/>
          </p:cNvSpPr>
          <p:nvPr/>
        </p:nvSpPr>
        <p:spPr bwMode="auto">
          <a:xfrm>
            <a:off x="2771775" y="1989138"/>
            <a:ext cx="3197225" cy="1135062"/>
          </a:xfrm>
          <a:prstGeom prst="rect">
            <a:avLst/>
          </a:prstGeom>
        </p:spPr>
        <p:txBody>
          <a:bodyPr wrap="none" fromWordArt="1">
            <a:prstTxWarp prst="textDeflate">
              <a:avLst>
                <a:gd name="adj" fmla="val 22616"/>
              </a:avLst>
            </a:prstTxWarp>
          </a:bodyPr>
          <a:lstStyle/>
          <a:p>
            <a:pPr algn="ctr"/>
            <a:r>
              <a:rPr lang="en-US" sz="3600" b="1" kern="10">
                <a:ln w="9525">
                  <a:solidFill>
                    <a:srgbClr val="000000"/>
                  </a:solidFill>
                  <a:bevel/>
                  <a:headEnd/>
                  <a:tailEnd/>
                </a:ln>
                <a:solidFill>
                  <a:srgbClr val="FF0000"/>
                </a:solidFill>
                <a:latin typeface="VnTimeH"/>
              </a:rPr>
              <a:t>Ghi nhớ</a:t>
            </a:r>
          </a:p>
        </p:txBody>
      </p:sp>
      <p:sp>
        <p:nvSpPr>
          <p:cNvPr id="43011" name="AutoShape 4"/>
          <p:cNvSpPr>
            <a:spLocks noChangeArrowheads="1"/>
          </p:cNvSpPr>
          <p:nvPr/>
        </p:nvSpPr>
        <p:spPr bwMode="auto">
          <a:xfrm>
            <a:off x="723900" y="1692275"/>
            <a:ext cx="7772400" cy="1728788"/>
          </a:xfrm>
          <a:prstGeom prst="star32">
            <a:avLst>
              <a:gd name="adj" fmla="val 43769"/>
            </a:avLst>
          </a:prstGeom>
          <a:solidFill>
            <a:srgbClr val="D7E709"/>
          </a:solidFill>
          <a:ln w="28575">
            <a:solidFill>
              <a:srgbClr val="FF0000"/>
            </a:solidFill>
            <a:miter lim="800000"/>
            <a:headEnd/>
            <a:tailEnd/>
          </a:ln>
        </p:spPr>
        <p:txBody>
          <a:bodyPr wrap="none" anchor="ctr"/>
          <a:lstStyle/>
          <a:p>
            <a:pPr algn="ctr"/>
            <a:r>
              <a:rPr lang="en-US" sz="2400" b="1">
                <a:solidFill>
                  <a:srgbClr val="000000"/>
                </a:solidFill>
                <a:latin typeface="Times New Roman" pitchFamily="18" charset="0"/>
                <a:sym typeface="Times New Roman" pitchFamily="18" charset="0"/>
              </a:rPr>
              <a:t>Tết Mậu Thân 1968 quân dân miền Nam đã </a:t>
            </a:r>
            <a:endParaRPr lang="en-US" altLang="en-US" sz="2400" b="1">
              <a:solidFill>
                <a:srgbClr val="000000"/>
              </a:solidFill>
              <a:latin typeface="Times New Roman" pitchFamily="18" charset="0"/>
              <a:sym typeface="Times New Roman" pitchFamily="18" charset="0"/>
            </a:endParaRPr>
          </a:p>
          <a:p>
            <a:pPr algn="ctr"/>
            <a:r>
              <a:rPr lang="en-US" sz="2400" b="1">
                <a:solidFill>
                  <a:srgbClr val="000000"/>
                </a:solidFill>
                <a:latin typeface="Times New Roman" pitchFamily="18" charset="0"/>
                <a:sym typeface="Times New Roman" pitchFamily="18" charset="0"/>
              </a:rPr>
              <a:t>làm gì khiến Mĩ và chính quyền Sài Gòn </a:t>
            </a:r>
            <a:endParaRPr lang="en-US" altLang="en-US" sz="2400" b="1">
              <a:solidFill>
                <a:srgbClr val="000000"/>
              </a:solidFill>
              <a:latin typeface="Times New Roman" pitchFamily="18" charset="0"/>
              <a:sym typeface="Times New Roman" pitchFamily="18" charset="0"/>
            </a:endParaRPr>
          </a:p>
          <a:p>
            <a:pPr algn="ctr"/>
            <a:r>
              <a:rPr lang="en-US" sz="2400" b="1">
                <a:solidFill>
                  <a:srgbClr val="000000"/>
                </a:solidFill>
                <a:latin typeface="Times New Roman" pitchFamily="18" charset="0"/>
                <a:sym typeface="Times New Roman" pitchFamily="18" charset="0"/>
              </a:rPr>
              <a:t>hoang mang lo sợ?</a:t>
            </a:r>
            <a:endParaRPr lang="en-US" altLang="en-US"/>
          </a:p>
        </p:txBody>
      </p:sp>
      <p:sp>
        <p:nvSpPr>
          <p:cNvPr id="43012" name="AutoShape 5"/>
          <p:cNvSpPr>
            <a:spLocks noChangeArrowheads="1"/>
          </p:cNvSpPr>
          <p:nvPr/>
        </p:nvSpPr>
        <p:spPr bwMode="auto">
          <a:xfrm>
            <a:off x="419100" y="2819400"/>
            <a:ext cx="8382000" cy="3505200"/>
          </a:xfrm>
          <a:prstGeom prst="horizontalScroll">
            <a:avLst>
              <a:gd name="adj" fmla="val 16616"/>
            </a:avLst>
          </a:prstGeom>
          <a:solidFill>
            <a:srgbClr val="50DBEE"/>
          </a:solidFill>
          <a:ln w="28575">
            <a:solidFill>
              <a:srgbClr val="FF0000"/>
            </a:solidFill>
            <a:bevel/>
            <a:headEnd/>
            <a:tailEnd/>
          </a:ln>
        </p:spPr>
        <p:txBody>
          <a:bodyPr wrap="none" anchor="ctr"/>
          <a:lstStyle/>
          <a:p>
            <a:pPr algn="just"/>
            <a:r>
              <a:rPr lang="en-US" sz="2800">
                <a:solidFill>
                  <a:srgbClr val="000000"/>
                </a:solidFill>
                <a:latin typeface="Times New Roman" pitchFamily="18" charset="0"/>
                <a:sym typeface="Times New Roman" pitchFamily="18" charset="0"/>
              </a:rPr>
              <a:t>   Tết Mậu Thân 1968, quân dân miền Nam đồng loạt</a:t>
            </a:r>
          </a:p>
          <a:p>
            <a:pPr algn="just"/>
            <a:r>
              <a:rPr lang="en-US" sz="2800">
                <a:solidFill>
                  <a:srgbClr val="000000"/>
                </a:solidFill>
                <a:latin typeface="Times New Roman" pitchFamily="18" charset="0"/>
                <a:sym typeface="Times New Roman" pitchFamily="18" charset="0"/>
              </a:rPr>
              <a:t>Tổng tiến công và nổi dậy ở khắp các thành phố, </a:t>
            </a:r>
            <a:endParaRPr lang="en-US" altLang="en-US" sz="2800">
              <a:solidFill>
                <a:srgbClr val="000000"/>
              </a:solidFill>
              <a:latin typeface="Times New Roman" pitchFamily="18" charset="0"/>
              <a:sym typeface="Times New Roman" pitchFamily="18" charset="0"/>
            </a:endParaRPr>
          </a:p>
          <a:p>
            <a:pPr algn="just"/>
            <a:r>
              <a:rPr lang="en-US" sz="2800">
                <a:solidFill>
                  <a:srgbClr val="000000"/>
                </a:solidFill>
                <a:latin typeface="Times New Roman" pitchFamily="18" charset="0"/>
                <a:sym typeface="Times New Roman" pitchFamily="18" charset="0"/>
              </a:rPr>
              <a:t>thị xã,…Làm cho Mĩ và quân đội Sài Gòn thiệt hại</a:t>
            </a:r>
          </a:p>
          <a:p>
            <a:pPr algn="just"/>
            <a:r>
              <a:rPr lang="en-US" sz="2800">
                <a:solidFill>
                  <a:srgbClr val="000000"/>
                </a:solidFill>
                <a:latin typeface="Times New Roman" pitchFamily="18" charset="0"/>
                <a:sym typeface="Times New Roman" pitchFamily="18" charset="0"/>
              </a:rPr>
              <a:t> nặng nề, hoang mang lo sợ</a:t>
            </a:r>
            <a:r>
              <a:rPr lang="en-US" sz="2400" b="1">
                <a:solidFill>
                  <a:srgbClr val="000000"/>
                </a:solidFill>
                <a:latin typeface="VNTime" pitchFamily="2" charset="0"/>
                <a:sym typeface="VNTime" pitchFamily="2" charset="0"/>
              </a:rPr>
              <a:t>.</a:t>
            </a:r>
            <a:endParaRPr lang="en-US" altLang="en-US"/>
          </a:p>
        </p:txBody>
      </p:sp>
      <p:sp>
        <p:nvSpPr>
          <p:cNvPr id="52229" name="WordArt 7"/>
          <p:cNvSpPr>
            <a:spLocks noChangeArrowheads="1" noChangeShapeType="1" noTextEdit="1"/>
          </p:cNvSpPr>
          <p:nvPr/>
        </p:nvSpPr>
        <p:spPr bwMode="auto">
          <a:xfrm>
            <a:off x="2171700" y="855663"/>
            <a:ext cx="4876800" cy="914400"/>
          </a:xfrm>
          <a:prstGeom prst="rect">
            <a:avLst/>
          </a:prstGeom>
        </p:spPr>
        <p:txBody>
          <a:bodyPr wrap="none" fromWordArt="1">
            <a:prstTxWarp prst="textDeflate">
              <a:avLst>
                <a:gd name="adj" fmla="val 26731"/>
              </a:avLst>
            </a:prstTxWarp>
          </a:bodyPr>
          <a:lstStyle/>
          <a:p>
            <a:pPr algn="ctr"/>
            <a:r>
              <a:rPr lang="vi-VN" sz="3600" b="1" kern="10">
                <a:ln w="9525">
                  <a:solidFill>
                    <a:srgbClr val="FF0000"/>
                  </a:solidFill>
                  <a:bevel/>
                  <a:headEnd/>
                  <a:tailEnd/>
                </a:ln>
                <a:solidFill>
                  <a:srgbClr val="0E12C4"/>
                </a:solidFill>
                <a:latin typeface="退邐邐邐愈抐נּ抐ﰈ抐ﶈ抐ｘ抐ɨ抑Ԁ抑ࢰ抑స抑ຐ抑྘抑ᄀ抑ᎀ抑ᕐ"/>
              </a:rPr>
              <a:t>Sấm sét đêm giao thừa</a:t>
            </a:r>
            <a:endParaRPr lang="en-US" sz="3600" b="1" kern="10">
              <a:ln w="9525">
                <a:solidFill>
                  <a:srgbClr val="FF0000"/>
                </a:solidFill>
                <a:bevel/>
                <a:headEnd/>
                <a:tailEnd/>
              </a:ln>
              <a:solidFill>
                <a:srgbClr val="0E12C4"/>
              </a:solidFill>
              <a:latin typeface="退邐邐邐愈抐נּ抐ﰈ抐ﶈ抐ｘ抐ɨ抑Ԁ抑ࢰ抑స抑ຐ抑྘抑ᄀ抑ᎀ抑ᕐ"/>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1000" fill="hold"/>
                                        <p:tgtEl>
                                          <p:spTgt spid="43012"/>
                                        </p:tgtEl>
                                        <p:attrNameLst>
                                          <p:attrName>ppt_w</p:attrName>
                                        </p:attrNameLst>
                                      </p:cBhvr>
                                      <p:tavLst>
                                        <p:tav tm="0">
                                          <p:val>
                                            <p:fltVal val="0"/>
                                          </p:val>
                                        </p:tav>
                                        <p:tav tm="100000">
                                          <p:val>
                                            <p:strVal val="#ppt_w"/>
                                          </p:val>
                                        </p:tav>
                                      </p:tavLst>
                                    </p:anim>
                                    <p:anim calcmode="lin" valueType="num">
                                      <p:cBhvr>
                                        <p:cTn id="8" dur="1000" fill="hold"/>
                                        <p:tgtEl>
                                          <p:spTgt spid="43012"/>
                                        </p:tgtEl>
                                        <p:attrNameLst>
                                          <p:attrName>ppt_h</p:attrName>
                                        </p:attrNameLst>
                                      </p:cBhvr>
                                      <p:tavLst>
                                        <p:tav tm="0">
                                          <p:val>
                                            <p:fltVal val="0"/>
                                          </p:val>
                                        </p:tav>
                                        <p:tav tm="100000">
                                          <p:val>
                                            <p:strVal val="#ppt_h"/>
                                          </p:val>
                                        </p:tav>
                                      </p:tavLst>
                                    </p:anim>
                                    <p:anim calcmode="lin" valueType="num">
                                      <p:cBhvr>
                                        <p:cTn id="9" dur="1000" fill="hold"/>
                                        <p:tgtEl>
                                          <p:spTgt spid="43012"/>
                                        </p:tgtEl>
                                        <p:attrNameLst>
                                          <p:attrName>style.rotation</p:attrName>
                                        </p:attrNameLst>
                                      </p:cBhvr>
                                      <p:tavLst>
                                        <p:tav tm="0">
                                          <p:val>
                                            <p:fltVal val="90"/>
                                          </p:val>
                                        </p:tav>
                                        <p:tav tm="100000">
                                          <p:val>
                                            <p:fltVal val="0"/>
                                          </p:val>
                                        </p:tav>
                                      </p:tavLst>
                                    </p:anim>
                                    <p:animEffect>
                                      <p:cBhvr>
                                        <p:cTn id="10" dur="1000"/>
                                        <p:tgtEl>
                                          <p:spTgt spid="430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0" nodeType="clickEffect">
                                  <p:stCondLst>
                                    <p:cond delay="0"/>
                                  </p:stCondLst>
                                  <p:childTnLst>
                                    <p:animEffect>
                                      <p:cBhvr>
                                        <p:cTn id="14" dur="2000"/>
                                        <p:tgtEl>
                                          <p:spTgt spid="43011"/>
                                        </p:tgtEl>
                                      </p:cBhvr>
                                    </p:animEffect>
                                    <p:set>
                                      <p:cBhvr>
                                        <p:cTn id="15" dur="1" fill="hold">
                                          <p:stCondLst>
                                            <p:cond delay="1999"/>
                                          </p:stCondLst>
                                        </p:cTn>
                                        <p:tgtEl>
                                          <p:spTgt spid="430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ldLvl="0" animBg="1" autoUpdateAnimBg="0"/>
      <p:bldP spid="43012" grpId="0" bldLvl="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a:spLocks noChangeArrowheads="1"/>
          </p:cNvSpPr>
          <p:nvPr/>
        </p:nvSpPr>
        <p:spPr bwMode="auto">
          <a:xfrm>
            <a:off x="107950" y="1222375"/>
            <a:ext cx="1143000" cy="5446713"/>
          </a:xfrm>
          <a:prstGeom prst="rect">
            <a:avLst/>
          </a:prstGeom>
          <a:gradFill rotWithShape="1">
            <a:gsLst>
              <a:gs pos="0">
                <a:srgbClr val="CC3300"/>
              </a:gs>
              <a:gs pos="100000">
                <a:srgbClr val="5D1700"/>
              </a:gs>
            </a:gsLst>
            <a:lin ang="5400000" scaled="1"/>
          </a:gradFill>
          <a:ln w="38100">
            <a:solidFill>
              <a:schemeClr val="tx1"/>
            </a:solidFill>
            <a:miter lim="800000"/>
            <a:headEnd/>
            <a:tailEnd/>
          </a:ln>
        </p:spPr>
        <p:txBody>
          <a:bodyPr>
            <a:spAutoFit/>
          </a:bodyPr>
          <a:lstStyle/>
          <a:p>
            <a:pPr algn="ctr" eaLnBrk="0" hangingPunct="0">
              <a:spcBef>
                <a:spcPct val="50000"/>
              </a:spcBef>
            </a:pPr>
            <a:r>
              <a:rPr lang="en-US" sz="2400" b="1">
                <a:solidFill>
                  <a:srgbClr val="FFFF66"/>
                </a:solidFill>
                <a:latin typeface="Times New Roman" pitchFamily="18" charset="0"/>
                <a:sym typeface="Times New Roman" pitchFamily="18" charset="0"/>
              </a:rPr>
              <a:t>TỔNG</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TIẾN </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CÔNG</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VÀ</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NỔI</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DẬY</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TẾT</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MẬU</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THÂN</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1968</a:t>
            </a:r>
          </a:p>
        </p:txBody>
      </p:sp>
      <p:sp>
        <p:nvSpPr>
          <p:cNvPr id="44035" name="AutoShape 11" descr="90%"/>
          <p:cNvSpPr>
            <a:spLocks noChangeArrowheads="1"/>
          </p:cNvSpPr>
          <p:nvPr/>
        </p:nvSpPr>
        <p:spPr bwMode="auto">
          <a:xfrm>
            <a:off x="1062038" y="2643188"/>
            <a:ext cx="1563687" cy="1524000"/>
          </a:xfrm>
          <a:custGeom>
            <a:avLst/>
            <a:gdLst>
              <a:gd name="T0" fmla="*/ 781844 w 1295400"/>
              <a:gd name="T1" fmla="*/ 0 h 914400"/>
              <a:gd name="T2" fmla="*/ 1 w 1295400"/>
              <a:gd name="T3" fmla="*/ 582115 h 914400"/>
              <a:gd name="T4" fmla="*/ 298637 w 1295400"/>
              <a:gd name="T5" fmla="*/ 1523995 h 914400"/>
              <a:gd name="T6" fmla="*/ 1265050 w 1295400"/>
              <a:gd name="T7" fmla="*/ 1523995 h 914400"/>
              <a:gd name="T8" fmla="*/ 1563686 w 1295400"/>
              <a:gd name="T9" fmla="*/ 582115 h 914400"/>
              <a:gd name="T10" fmla="*/ 0 60000 65536"/>
              <a:gd name="T11" fmla="*/ 0 60000 65536"/>
              <a:gd name="T12" fmla="*/ 0 60000 65536"/>
              <a:gd name="T13" fmla="*/ 0 60000 65536"/>
              <a:gd name="T14" fmla="*/ 0 60000 65536"/>
              <a:gd name="T15" fmla="*/ 0 w 1295400"/>
              <a:gd name="T16" fmla="*/ 0 h 914400"/>
              <a:gd name="T17" fmla="*/ 1295400 w 1295400"/>
              <a:gd name="T18" fmla="*/ 914400 h 914400"/>
            </a:gdLst>
            <a:ahLst/>
            <a:cxnLst>
              <a:cxn ang="T10">
                <a:pos x="T0" y="T1"/>
              </a:cxn>
              <a:cxn ang="T11">
                <a:pos x="T2" y="T3"/>
              </a:cxn>
              <a:cxn ang="T12">
                <a:pos x="T4" y="T5"/>
              </a:cxn>
              <a:cxn ang="T13">
                <a:pos x="T6" y="T7"/>
              </a:cxn>
              <a:cxn ang="T14">
                <a:pos x="T8" y="T9"/>
              </a:cxn>
            </a:cxnLst>
            <a:rect l="T15" t="T16" r="T17" b="T18"/>
            <a:pathLst>
              <a:path w="1295400" h="914400">
                <a:moveTo>
                  <a:pt x="1" y="349269"/>
                </a:moveTo>
                <a:lnTo>
                  <a:pt x="494802" y="349271"/>
                </a:lnTo>
                <a:lnTo>
                  <a:pt x="647700" y="0"/>
                </a:lnTo>
                <a:lnTo>
                  <a:pt x="800598" y="349271"/>
                </a:lnTo>
                <a:lnTo>
                  <a:pt x="1295399" y="349269"/>
                </a:lnTo>
                <a:lnTo>
                  <a:pt x="895095" y="565127"/>
                </a:lnTo>
                <a:lnTo>
                  <a:pt x="1048001" y="914397"/>
                </a:lnTo>
                <a:lnTo>
                  <a:pt x="647700" y="698535"/>
                </a:lnTo>
                <a:lnTo>
                  <a:pt x="247399" y="914397"/>
                </a:lnTo>
                <a:lnTo>
                  <a:pt x="400305" y="565127"/>
                </a:lnTo>
                <a:close/>
              </a:path>
            </a:pathLst>
          </a:custGeom>
          <a:blipFill dpi="0" rotWithShape="1">
            <a:blip r:embed="rId2"/>
            <a:srcRect/>
            <a:tile tx="0" ty="0" sx="100000" sy="100000" flip="none" algn="tl"/>
          </a:blipFill>
          <a:ln w="9525">
            <a:solidFill>
              <a:schemeClr val="folHlink"/>
            </a:solidFill>
            <a:miter lim="800000"/>
            <a:headEnd/>
            <a:tailEnd/>
          </a:ln>
        </p:spPr>
        <p:txBody>
          <a:bodyPr wrap="none" anchor="ctr"/>
          <a:lstStyle/>
          <a:p>
            <a:pPr eaLnBrk="0" hangingPunct="0"/>
            <a:endParaRPr lang="en-US">
              <a:solidFill>
                <a:srgbClr val="000000"/>
              </a:solidFill>
              <a:latin typeface="Verdana" pitchFamily="34" charset="0"/>
              <a:sym typeface="Verdana" pitchFamily="34" charset="0"/>
            </a:endParaRPr>
          </a:p>
        </p:txBody>
      </p:sp>
      <p:sp>
        <p:nvSpPr>
          <p:cNvPr id="44036" name="WordArt 4"/>
          <p:cNvSpPr>
            <a:spLocks noChangeArrowheads="1" noChangeShapeType="1" noTextEdit="1"/>
          </p:cNvSpPr>
          <p:nvPr/>
        </p:nvSpPr>
        <p:spPr bwMode="auto">
          <a:xfrm>
            <a:off x="887413" y="63500"/>
            <a:ext cx="3478212" cy="1128713"/>
          </a:xfrm>
          <a:prstGeom prst="rect">
            <a:avLst/>
          </a:prstGeom>
        </p:spPr>
        <p:txBody>
          <a:bodyPr wrap="none" fromWordArt="1">
            <a:prstTxWarp prst="textTriangle">
              <a:avLst>
                <a:gd name="adj" fmla="val 61551"/>
              </a:avLst>
            </a:prstTxWarp>
          </a:bodyPr>
          <a:lstStyle/>
          <a:p>
            <a:pPr algn="ctr"/>
            <a:r>
              <a:rPr lang="en-US" sz="3600" kern="10">
                <a:ln w="9525">
                  <a:solidFill>
                    <a:srgbClr val="800000"/>
                  </a:solidFill>
                  <a:bevel/>
                  <a:headEnd/>
                  <a:tailEnd/>
                </a:ln>
                <a:solidFill>
                  <a:srgbClr val="FFCC00"/>
                </a:solidFill>
                <a:latin typeface="Times New Roman"/>
                <a:cs typeface="Times New Roman"/>
              </a:rPr>
              <a:t>Quân giải phóng</a:t>
            </a:r>
          </a:p>
        </p:txBody>
      </p:sp>
      <p:sp>
        <p:nvSpPr>
          <p:cNvPr id="53253" name="Text Box 11"/>
          <p:cNvSpPr>
            <a:spLocks noChangeArrowheads="1"/>
          </p:cNvSpPr>
          <p:nvPr/>
        </p:nvSpPr>
        <p:spPr bwMode="auto">
          <a:xfrm>
            <a:off x="4876800" y="5181600"/>
            <a:ext cx="914400" cy="366713"/>
          </a:xfrm>
          <a:prstGeom prst="rect">
            <a:avLst/>
          </a:prstGeom>
          <a:noFill/>
          <a:ln w="9525">
            <a:noFill/>
            <a:bevel/>
            <a:headEnd/>
            <a:tailEnd/>
          </a:ln>
        </p:spPr>
        <p:txBody>
          <a:bodyPr>
            <a:spAutoFit/>
          </a:bodyPr>
          <a:lstStyle/>
          <a:p>
            <a:pPr eaLnBrk="0" hangingPunct="0">
              <a:spcBef>
                <a:spcPct val="50000"/>
              </a:spcBef>
            </a:pPr>
            <a:endParaRPr lang="en-US">
              <a:solidFill>
                <a:srgbClr val="000000"/>
              </a:solidFill>
              <a:latin typeface="Constantia" pitchFamily="18" charset="0"/>
              <a:cs typeface="Times New Roman" pitchFamily="18" charset="0"/>
              <a:sym typeface="Times New Roman" pitchFamily="18" charset="0"/>
            </a:endParaRPr>
          </a:p>
        </p:txBody>
      </p:sp>
      <p:sp>
        <p:nvSpPr>
          <p:cNvPr id="44038" name="Text Box 13"/>
          <p:cNvSpPr>
            <a:spLocks noChangeArrowheads="1"/>
          </p:cNvSpPr>
          <p:nvPr/>
        </p:nvSpPr>
        <p:spPr bwMode="auto">
          <a:xfrm>
            <a:off x="4837113" y="5461000"/>
            <a:ext cx="1409700" cy="460375"/>
          </a:xfrm>
          <a:prstGeom prst="rect">
            <a:avLst/>
          </a:prstGeom>
          <a:noFill/>
          <a:ln w="9525">
            <a:noFill/>
            <a:bevel/>
            <a:headEnd/>
            <a:tailEnd/>
          </a:ln>
        </p:spPr>
        <p:txBody>
          <a:bodyPr>
            <a:spAutoFit/>
          </a:bodyPr>
          <a:lstStyle/>
          <a:p>
            <a:pPr eaLnBrk="0" hangingPunct="0">
              <a:spcBef>
                <a:spcPct val="50000"/>
              </a:spcBef>
            </a:pPr>
            <a:r>
              <a:rPr lang="en-US" sz="2400" b="1">
                <a:solidFill>
                  <a:srgbClr val="FF0000"/>
                </a:solidFill>
                <a:latin typeface="Times New Roman" pitchFamily="18" charset="0"/>
                <a:sym typeface="Times New Roman" pitchFamily="18" charset="0"/>
              </a:rPr>
              <a:t>Sài Gòn</a:t>
            </a:r>
          </a:p>
        </p:txBody>
      </p:sp>
      <p:sp>
        <p:nvSpPr>
          <p:cNvPr id="44039" name="Text Box 14"/>
          <p:cNvSpPr>
            <a:spLocks noChangeArrowheads="1"/>
          </p:cNvSpPr>
          <p:nvPr/>
        </p:nvSpPr>
        <p:spPr bwMode="auto">
          <a:xfrm>
            <a:off x="2270125" y="5770563"/>
            <a:ext cx="1398588" cy="461962"/>
          </a:xfrm>
          <a:prstGeom prst="rect">
            <a:avLst/>
          </a:prstGeom>
          <a:noFill/>
          <a:ln w="9525">
            <a:noFill/>
            <a:bevel/>
            <a:headEnd/>
            <a:tailEnd/>
          </a:ln>
        </p:spPr>
        <p:txBody>
          <a:bodyPr>
            <a:spAutoFit/>
          </a:bodyPr>
          <a:lstStyle/>
          <a:p>
            <a:pPr eaLnBrk="0" hangingPunct="0">
              <a:spcBef>
                <a:spcPct val="50000"/>
              </a:spcBef>
            </a:pPr>
            <a:r>
              <a:rPr lang="en-US" sz="2400">
                <a:solidFill>
                  <a:srgbClr val="000000"/>
                </a:solidFill>
                <a:latin typeface="Times New Roman" pitchFamily="18" charset="0"/>
                <a:sym typeface="Times New Roman" pitchFamily="18" charset="0"/>
              </a:rPr>
              <a:t>Cần Thơ</a:t>
            </a:r>
          </a:p>
        </p:txBody>
      </p:sp>
      <p:sp>
        <p:nvSpPr>
          <p:cNvPr id="44040" name="Text Box 16"/>
          <p:cNvSpPr>
            <a:spLocks noChangeArrowheads="1"/>
          </p:cNvSpPr>
          <p:nvPr/>
        </p:nvSpPr>
        <p:spPr bwMode="auto">
          <a:xfrm>
            <a:off x="5181600" y="2636838"/>
            <a:ext cx="1406525" cy="461962"/>
          </a:xfrm>
          <a:prstGeom prst="rect">
            <a:avLst/>
          </a:prstGeom>
          <a:noFill/>
          <a:ln w="9525">
            <a:noFill/>
            <a:bevel/>
            <a:headEnd/>
            <a:tailEnd/>
          </a:ln>
        </p:spPr>
        <p:txBody>
          <a:bodyPr>
            <a:spAutoFit/>
          </a:bodyPr>
          <a:lstStyle/>
          <a:p>
            <a:pPr eaLnBrk="0" hangingPunct="0">
              <a:spcBef>
                <a:spcPct val="50000"/>
              </a:spcBef>
            </a:pPr>
            <a:r>
              <a:rPr lang="en-US" sz="2400">
                <a:solidFill>
                  <a:srgbClr val="000000"/>
                </a:solidFill>
                <a:latin typeface="Times New Roman" pitchFamily="18" charset="0"/>
                <a:sym typeface="Times New Roman" pitchFamily="18" charset="0"/>
              </a:rPr>
              <a:t>Đà Nẵng</a:t>
            </a:r>
          </a:p>
        </p:txBody>
      </p:sp>
      <p:sp>
        <p:nvSpPr>
          <p:cNvPr id="44041" name="Text Box 17"/>
          <p:cNvSpPr>
            <a:spLocks noChangeArrowheads="1"/>
          </p:cNvSpPr>
          <p:nvPr/>
        </p:nvSpPr>
        <p:spPr bwMode="auto">
          <a:xfrm>
            <a:off x="4127500" y="1919288"/>
            <a:ext cx="990600" cy="461962"/>
          </a:xfrm>
          <a:prstGeom prst="rect">
            <a:avLst/>
          </a:prstGeom>
          <a:noFill/>
          <a:ln w="9525">
            <a:noFill/>
            <a:bevel/>
            <a:headEnd/>
            <a:tailEnd/>
          </a:ln>
        </p:spPr>
        <p:txBody>
          <a:bodyPr>
            <a:spAutoFit/>
          </a:bodyPr>
          <a:lstStyle/>
          <a:p>
            <a:pPr eaLnBrk="0" hangingPunct="0">
              <a:spcBef>
                <a:spcPct val="50000"/>
              </a:spcBef>
            </a:pPr>
            <a:r>
              <a:rPr lang="en-US" sz="2400">
                <a:solidFill>
                  <a:srgbClr val="000000"/>
                </a:solidFill>
                <a:latin typeface="Times New Roman" pitchFamily="18" charset="0"/>
                <a:sym typeface="Times New Roman" pitchFamily="18" charset="0"/>
              </a:rPr>
              <a:t>Huế</a:t>
            </a:r>
          </a:p>
        </p:txBody>
      </p:sp>
      <p:sp>
        <p:nvSpPr>
          <p:cNvPr id="44042" name="AutoShape 20"/>
          <p:cNvSpPr>
            <a:spLocks noChangeArrowheads="1"/>
          </p:cNvSpPr>
          <p:nvPr/>
        </p:nvSpPr>
        <p:spPr bwMode="auto">
          <a:xfrm>
            <a:off x="6804025" y="3927475"/>
            <a:ext cx="549275" cy="608013"/>
          </a:xfrm>
          <a:prstGeom prst="rightArrow">
            <a:avLst>
              <a:gd name="adj1" fmla="val 50000"/>
              <a:gd name="adj2" fmla="val 25000"/>
            </a:avLst>
          </a:prstGeom>
          <a:solidFill>
            <a:srgbClr val="00CC00"/>
          </a:solidFill>
          <a:ln w="28575">
            <a:solidFill>
              <a:schemeClr val="tx1"/>
            </a:solidFill>
            <a:miter lim="800000"/>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sp>
        <p:nvSpPr>
          <p:cNvPr id="44043" name="Line 23"/>
          <p:cNvSpPr>
            <a:spLocks noChangeShapeType="1"/>
          </p:cNvSpPr>
          <p:nvPr/>
        </p:nvSpPr>
        <p:spPr bwMode="auto">
          <a:xfrm flipV="1">
            <a:off x="2120900" y="2395538"/>
            <a:ext cx="1495425" cy="1211262"/>
          </a:xfrm>
          <a:prstGeom prst="line">
            <a:avLst/>
          </a:prstGeom>
          <a:noFill/>
          <a:ln w="38100">
            <a:solidFill>
              <a:srgbClr val="FF6699"/>
            </a:solidFill>
            <a:bevel/>
            <a:headEnd/>
            <a:tailEnd type="triangle" w="med" len="med"/>
          </a:ln>
        </p:spPr>
        <p:txBody>
          <a:bodyPr/>
          <a:lstStyle/>
          <a:p>
            <a:endParaRPr lang="en-US"/>
          </a:p>
        </p:txBody>
      </p:sp>
      <p:sp>
        <p:nvSpPr>
          <p:cNvPr id="44044" name="Line 24"/>
          <p:cNvSpPr>
            <a:spLocks noChangeShapeType="1"/>
          </p:cNvSpPr>
          <p:nvPr/>
        </p:nvSpPr>
        <p:spPr bwMode="auto">
          <a:xfrm flipV="1">
            <a:off x="2103438" y="2825750"/>
            <a:ext cx="2463800" cy="781050"/>
          </a:xfrm>
          <a:prstGeom prst="line">
            <a:avLst/>
          </a:prstGeom>
          <a:noFill/>
          <a:ln w="38100">
            <a:solidFill>
              <a:srgbClr val="FF6699"/>
            </a:solidFill>
            <a:bevel/>
            <a:headEnd/>
            <a:tailEnd type="triangle" w="med" len="med"/>
          </a:ln>
        </p:spPr>
        <p:txBody>
          <a:bodyPr/>
          <a:lstStyle/>
          <a:p>
            <a:endParaRPr lang="en-US"/>
          </a:p>
        </p:txBody>
      </p:sp>
      <p:sp>
        <p:nvSpPr>
          <p:cNvPr id="44045" name="Line 26"/>
          <p:cNvSpPr>
            <a:spLocks noChangeShapeType="1"/>
          </p:cNvSpPr>
          <p:nvPr/>
        </p:nvSpPr>
        <p:spPr bwMode="auto">
          <a:xfrm>
            <a:off x="2120900" y="3606800"/>
            <a:ext cx="2990850" cy="134938"/>
          </a:xfrm>
          <a:prstGeom prst="line">
            <a:avLst/>
          </a:prstGeom>
          <a:noFill/>
          <a:ln w="38100">
            <a:solidFill>
              <a:srgbClr val="FF6699"/>
            </a:solidFill>
            <a:bevel/>
            <a:headEnd/>
            <a:tailEnd type="triangle" w="med" len="med"/>
          </a:ln>
        </p:spPr>
        <p:txBody>
          <a:bodyPr/>
          <a:lstStyle/>
          <a:p>
            <a:endParaRPr lang="en-US"/>
          </a:p>
        </p:txBody>
      </p:sp>
      <p:sp>
        <p:nvSpPr>
          <p:cNvPr id="44046" name="Line 27"/>
          <p:cNvSpPr>
            <a:spLocks noChangeShapeType="1"/>
          </p:cNvSpPr>
          <p:nvPr/>
        </p:nvSpPr>
        <p:spPr bwMode="auto">
          <a:xfrm>
            <a:off x="2120900" y="3606800"/>
            <a:ext cx="1828800" cy="1487488"/>
          </a:xfrm>
          <a:prstGeom prst="line">
            <a:avLst/>
          </a:prstGeom>
          <a:noFill/>
          <a:ln w="38100">
            <a:solidFill>
              <a:srgbClr val="FF6699"/>
            </a:solidFill>
            <a:bevel/>
            <a:headEnd/>
            <a:tailEnd type="triangle" w="med" len="med"/>
          </a:ln>
        </p:spPr>
        <p:txBody>
          <a:bodyPr/>
          <a:lstStyle/>
          <a:p>
            <a:endParaRPr lang="en-US"/>
          </a:p>
        </p:txBody>
      </p:sp>
      <p:sp>
        <p:nvSpPr>
          <p:cNvPr id="44047" name="Line 28"/>
          <p:cNvSpPr>
            <a:spLocks noChangeShapeType="1"/>
          </p:cNvSpPr>
          <p:nvPr/>
        </p:nvSpPr>
        <p:spPr bwMode="auto">
          <a:xfrm>
            <a:off x="2103438" y="3606800"/>
            <a:ext cx="612775" cy="1406525"/>
          </a:xfrm>
          <a:prstGeom prst="line">
            <a:avLst/>
          </a:prstGeom>
          <a:noFill/>
          <a:ln w="38100">
            <a:solidFill>
              <a:srgbClr val="FF6699"/>
            </a:solidFill>
            <a:bevel/>
            <a:headEnd/>
            <a:tailEnd type="triangle" w="med" len="med"/>
          </a:ln>
        </p:spPr>
        <p:txBody>
          <a:bodyPr/>
          <a:lstStyle/>
          <a:p>
            <a:endParaRPr lang="en-US"/>
          </a:p>
        </p:txBody>
      </p:sp>
      <p:sp>
        <p:nvSpPr>
          <p:cNvPr id="44048" name="Line 29"/>
          <p:cNvSpPr>
            <a:spLocks noChangeShapeType="1"/>
          </p:cNvSpPr>
          <p:nvPr/>
        </p:nvSpPr>
        <p:spPr bwMode="auto">
          <a:xfrm flipH="1" flipV="1">
            <a:off x="8243888" y="1773238"/>
            <a:ext cx="1587" cy="739775"/>
          </a:xfrm>
          <a:prstGeom prst="line">
            <a:avLst/>
          </a:prstGeom>
          <a:noFill/>
          <a:ln w="76200">
            <a:solidFill>
              <a:srgbClr val="008000"/>
            </a:solidFill>
            <a:bevel/>
            <a:headEnd/>
            <a:tailEnd type="triangle" w="med" len="med"/>
          </a:ln>
        </p:spPr>
        <p:txBody>
          <a:bodyPr/>
          <a:lstStyle/>
          <a:p>
            <a:endParaRPr lang="en-US"/>
          </a:p>
        </p:txBody>
      </p:sp>
      <p:sp>
        <p:nvSpPr>
          <p:cNvPr id="44049" name="Oval 21"/>
          <p:cNvSpPr>
            <a:spLocks noChangeArrowheads="1"/>
          </p:cNvSpPr>
          <p:nvPr/>
        </p:nvSpPr>
        <p:spPr bwMode="auto">
          <a:xfrm>
            <a:off x="2439988" y="5084763"/>
            <a:ext cx="609600" cy="685800"/>
          </a:xfrm>
          <a:prstGeom prst="ellipse">
            <a:avLst/>
          </a:prstGeom>
          <a:solidFill>
            <a:srgbClr val="FFFF00"/>
          </a:solidFill>
          <a:ln w="9525">
            <a:solidFill>
              <a:schemeClr val="accent1"/>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pic>
        <p:nvPicPr>
          <p:cNvPr id="44050" name="Picture 27" descr="VIETNA~1"/>
          <p:cNvPicPr>
            <a:picLocks noChangeAspect="1" noChangeArrowheads="1"/>
          </p:cNvPicPr>
          <p:nvPr/>
        </p:nvPicPr>
        <p:blipFill>
          <a:blip r:embed="rId3"/>
          <a:srcRect/>
          <a:stretch>
            <a:fillRect/>
          </a:stretch>
        </p:blipFill>
        <p:spPr bwMode="auto">
          <a:xfrm rot="21398572" flipV="1">
            <a:off x="2511425" y="5238750"/>
            <a:ext cx="536575" cy="381000"/>
          </a:xfrm>
          <a:prstGeom prst="rect">
            <a:avLst/>
          </a:prstGeom>
          <a:noFill/>
          <a:ln w="9525">
            <a:noFill/>
            <a:bevel/>
            <a:headEnd/>
            <a:tailEnd/>
          </a:ln>
        </p:spPr>
      </p:pic>
      <p:sp>
        <p:nvSpPr>
          <p:cNvPr id="44051" name="Text Box 15"/>
          <p:cNvSpPr>
            <a:spLocks noChangeArrowheads="1"/>
          </p:cNvSpPr>
          <p:nvPr/>
        </p:nvSpPr>
        <p:spPr bwMode="auto">
          <a:xfrm>
            <a:off x="5580063" y="3575050"/>
            <a:ext cx="1611312" cy="460375"/>
          </a:xfrm>
          <a:prstGeom prst="rect">
            <a:avLst/>
          </a:prstGeom>
          <a:noFill/>
          <a:ln w="9525">
            <a:noFill/>
            <a:bevel/>
            <a:headEnd/>
            <a:tailEnd/>
          </a:ln>
        </p:spPr>
        <p:txBody>
          <a:bodyPr>
            <a:spAutoFit/>
          </a:bodyPr>
          <a:lstStyle/>
          <a:p>
            <a:pPr eaLnBrk="0" hangingPunct="0">
              <a:spcBef>
                <a:spcPct val="50000"/>
              </a:spcBef>
            </a:pPr>
            <a:r>
              <a:rPr lang="en-US" sz="2400">
                <a:solidFill>
                  <a:srgbClr val="000000"/>
                </a:solidFill>
                <a:latin typeface="Times New Roman" pitchFamily="18" charset="0"/>
                <a:sym typeface="Times New Roman" pitchFamily="18" charset="0"/>
              </a:rPr>
              <a:t>Nha Trang</a:t>
            </a:r>
          </a:p>
        </p:txBody>
      </p:sp>
      <p:grpSp>
        <p:nvGrpSpPr>
          <p:cNvPr id="2" name="Group 20"/>
          <p:cNvGrpSpPr>
            <a:grpSpLocks/>
          </p:cNvGrpSpPr>
          <p:nvPr/>
        </p:nvGrpSpPr>
        <p:grpSpPr bwMode="auto">
          <a:xfrm>
            <a:off x="3787775" y="4959350"/>
            <a:ext cx="952500" cy="917575"/>
            <a:chOff x="0" y="0"/>
            <a:chExt cx="952451" cy="917147"/>
          </a:xfrm>
        </p:grpSpPr>
        <p:sp>
          <p:nvSpPr>
            <p:cNvPr id="53282" name="Oval 21"/>
            <p:cNvSpPr>
              <a:spLocks noChangeArrowheads="1"/>
            </p:cNvSpPr>
            <p:nvPr/>
          </p:nvSpPr>
          <p:spPr bwMode="auto">
            <a:xfrm>
              <a:off x="0" y="0"/>
              <a:ext cx="938191" cy="917147"/>
            </a:xfrm>
            <a:prstGeom prst="ellipse">
              <a:avLst/>
            </a:prstGeom>
            <a:solidFill>
              <a:srgbClr val="FFFF00"/>
            </a:solidFill>
            <a:ln w="9525">
              <a:solidFill>
                <a:schemeClr val="accent1"/>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pic>
          <p:nvPicPr>
            <p:cNvPr id="53283" name="Picture 27" descr="VIETNA~1"/>
            <p:cNvPicPr>
              <a:picLocks noChangeAspect="1" noChangeArrowheads="1"/>
            </p:cNvPicPr>
            <p:nvPr/>
          </p:nvPicPr>
          <p:blipFill>
            <a:blip r:embed="rId3"/>
            <a:srcRect/>
            <a:stretch>
              <a:fillRect/>
            </a:stretch>
          </p:blipFill>
          <p:spPr bwMode="auto">
            <a:xfrm rot="21398572" flipV="1">
              <a:off x="164910" y="207194"/>
              <a:ext cx="787541" cy="557552"/>
            </a:xfrm>
            <a:prstGeom prst="rect">
              <a:avLst/>
            </a:prstGeom>
            <a:noFill/>
            <a:ln w="9525">
              <a:noFill/>
              <a:bevel/>
              <a:headEnd/>
              <a:tailEnd/>
            </a:ln>
          </p:spPr>
        </p:pic>
      </p:grpSp>
      <p:sp>
        <p:nvSpPr>
          <p:cNvPr id="44055" name="Oval 21"/>
          <p:cNvSpPr>
            <a:spLocks noChangeArrowheads="1"/>
          </p:cNvSpPr>
          <p:nvPr/>
        </p:nvSpPr>
        <p:spPr bwMode="auto">
          <a:xfrm>
            <a:off x="3563938" y="1844675"/>
            <a:ext cx="609600" cy="685800"/>
          </a:xfrm>
          <a:prstGeom prst="ellipse">
            <a:avLst/>
          </a:prstGeom>
          <a:solidFill>
            <a:srgbClr val="FFFF00"/>
          </a:solidFill>
          <a:ln w="9525">
            <a:solidFill>
              <a:schemeClr val="accent1"/>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pic>
        <p:nvPicPr>
          <p:cNvPr id="44056" name="Picture 27" descr="VIETNA~1"/>
          <p:cNvPicPr>
            <a:picLocks noChangeAspect="1" noChangeArrowheads="1"/>
          </p:cNvPicPr>
          <p:nvPr/>
        </p:nvPicPr>
        <p:blipFill>
          <a:blip r:embed="rId3"/>
          <a:srcRect/>
          <a:stretch>
            <a:fillRect/>
          </a:stretch>
        </p:blipFill>
        <p:spPr bwMode="auto">
          <a:xfrm rot="21398572" flipV="1">
            <a:off x="3635375" y="1998663"/>
            <a:ext cx="536575" cy="381000"/>
          </a:xfrm>
          <a:prstGeom prst="rect">
            <a:avLst/>
          </a:prstGeom>
          <a:noFill/>
          <a:ln w="9525">
            <a:noFill/>
            <a:bevel/>
            <a:headEnd/>
            <a:tailEnd/>
          </a:ln>
        </p:spPr>
      </p:pic>
      <p:sp>
        <p:nvSpPr>
          <p:cNvPr id="44057" name="Oval 21"/>
          <p:cNvSpPr>
            <a:spLocks noChangeArrowheads="1"/>
          </p:cNvSpPr>
          <p:nvPr/>
        </p:nvSpPr>
        <p:spPr bwMode="auto">
          <a:xfrm>
            <a:off x="4594225" y="2513013"/>
            <a:ext cx="609600" cy="685800"/>
          </a:xfrm>
          <a:prstGeom prst="ellipse">
            <a:avLst/>
          </a:prstGeom>
          <a:solidFill>
            <a:srgbClr val="FFFF00"/>
          </a:solidFill>
          <a:ln w="9525">
            <a:solidFill>
              <a:schemeClr val="accent1"/>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pic>
        <p:nvPicPr>
          <p:cNvPr id="44058" name="Picture 27" descr="VIETNA~1"/>
          <p:cNvPicPr>
            <a:picLocks noChangeAspect="1" noChangeArrowheads="1"/>
          </p:cNvPicPr>
          <p:nvPr/>
        </p:nvPicPr>
        <p:blipFill>
          <a:blip r:embed="rId3"/>
          <a:srcRect/>
          <a:stretch>
            <a:fillRect/>
          </a:stretch>
        </p:blipFill>
        <p:spPr bwMode="auto">
          <a:xfrm rot="21398572" flipV="1">
            <a:off x="4664075" y="2667000"/>
            <a:ext cx="538163" cy="381000"/>
          </a:xfrm>
          <a:prstGeom prst="rect">
            <a:avLst/>
          </a:prstGeom>
          <a:noFill/>
          <a:ln w="9525">
            <a:noFill/>
            <a:bevel/>
            <a:headEnd/>
            <a:tailEnd/>
          </a:ln>
        </p:spPr>
      </p:pic>
      <p:sp>
        <p:nvSpPr>
          <p:cNvPr id="44059" name="Text Box 18"/>
          <p:cNvSpPr>
            <a:spLocks noChangeArrowheads="1"/>
          </p:cNvSpPr>
          <p:nvPr/>
        </p:nvSpPr>
        <p:spPr bwMode="auto">
          <a:xfrm>
            <a:off x="5508625" y="4586288"/>
            <a:ext cx="1430338" cy="461962"/>
          </a:xfrm>
          <a:prstGeom prst="rect">
            <a:avLst/>
          </a:prstGeom>
          <a:noFill/>
          <a:ln w="9525">
            <a:noFill/>
            <a:bevel/>
            <a:headEnd/>
            <a:tailEnd/>
          </a:ln>
        </p:spPr>
        <p:txBody>
          <a:bodyPr>
            <a:spAutoFit/>
          </a:bodyPr>
          <a:lstStyle/>
          <a:p>
            <a:pPr eaLnBrk="0" hangingPunct="0">
              <a:spcBef>
                <a:spcPct val="50000"/>
              </a:spcBef>
            </a:pPr>
            <a:r>
              <a:rPr lang="en-US" sz="2400">
                <a:solidFill>
                  <a:srgbClr val="000000"/>
                </a:solidFill>
                <a:latin typeface="Times New Roman" pitchFamily="18" charset="0"/>
                <a:sym typeface="Times New Roman" pitchFamily="18" charset="0"/>
              </a:rPr>
              <a:t>Nơi khác</a:t>
            </a:r>
          </a:p>
        </p:txBody>
      </p:sp>
      <p:sp>
        <p:nvSpPr>
          <p:cNvPr id="44060" name="Line 25"/>
          <p:cNvSpPr>
            <a:spLocks noChangeShapeType="1"/>
          </p:cNvSpPr>
          <p:nvPr/>
        </p:nvSpPr>
        <p:spPr bwMode="auto">
          <a:xfrm>
            <a:off x="2174875" y="3606800"/>
            <a:ext cx="2724150" cy="1063625"/>
          </a:xfrm>
          <a:prstGeom prst="line">
            <a:avLst/>
          </a:prstGeom>
          <a:noFill/>
          <a:ln w="38100">
            <a:solidFill>
              <a:srgbClr val="FF6699"/>
            </a:solidFill>
            <a:bevel/>
            <a:headEnd/>
            <a:tailEnd type="triangle" w="med" len="med"/>
          </a:ln>
        </p:spPr>
        <p:txBody>
          <a:bodyPr/>
          <a:lstStyle/>
          <a:p>
            <a:endParaRPr lang="en-US"/>
          </a:p>
        </p:txBody>
      </p:sp>
      <p:sp>
        <p:nvSpPr>
          <p:cNvPr id="44061" name="Oval 21"/>
          <p:cNvSpPr>
            <a:spLocks noChangeArrowheads="1"/>
          </p:cNvSpPr>
          <p:nvPr/>
        </p:nvSpPr>
        <p:spPr bwMode="auto">
          <a:xfrm>
            <a:off x="4876800" y="4400550"/>
            <a:ext cx="665163" cy="612775"/>
          </a:xfrm>
          <a:prstGeom prst="ellipse">
            <a:avLst/>
          </a:prstGeom>
          <a:solidFill>
            <a:srgbClr val="FFFF00"/>
          </a:solidFill>
          <a:ln w="9525">
            <a:solidFill>
              <a:schemeClr val="accent1"/>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pic>
        <p:nvPicPr>
          <p:cNvPr id="44062" name="Picture 27" descr="VIETNA~1"/>
          <p:cNvPicPr>
            <a:picLocks noChangeAspect="1" noChangeArrowheads="1"/>
          </p:cNvPicPr>
          <p:nvPr/>
        </p:nvPicPr>
        <p:blipFill>
          <a:blip r:embed="rId3"/>
          <a:srcRect/>
          <a:stretch>
            <a:fillRect/>
          </a:stretch>
        </p:blipFill>
        <p:spPr bwMode="auto">
          <a:xfrm rot="21398572" flipV="1">
            <a:off x="5003800" y="4462463"/>
            <a:ext cx="538163" cy="419100"/>
          </a:xfrm>
          <a:prstGeom prst="rect">
            <a:avLst/>
          </a:prstGeom>
          <a:noFill/>
          <a:ln w="9525">
            <a:noFill/>
            <a:bevel/>
            <a:headEnd/>
            <a:tailEnd/>
          </a:ln>
        </p:spPr>
      </p:pic>
      <p:sp>
        <p:nvSpPr>
          <p:cNvPr id="44063" name="Oval 21"/>
          <p:cNvSpPr>
            <a:spLocks noChangeArrowheads="1"/>
          </p:cNvSpPr>
          <p:nvPr/>
        </p:nvSpPr>
        <p:spPr bwMode="auto">
          <a:xfrm>
            <a:off x="5051425" y="3429000"/>
            <a:ext cx="609600" cy="685800"/>
          </a:xfrm>
          <a:prstGeom prst="ellipse">
            <a:avLst/>
          </a:prstGeom>
          <a:solidFill>
            <a:srgbClr val="FFFF00"/>
          </a:solidFill>
          <a:ln w="9525">
            <a:solidFill>
              <a:schemeClr val="accent1"/>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pic>
        <p:nvPicPr>
          <p:cNvPr id="44064" name="Picture 27" descr="VIETNA~1"/>
          <p:cNvPicPr>
            <a:picLocks noChangeAspect="1" noChangeArrowheads="1"/>
          </p:cNvPicPr>
          <p:nvPr/>
        </p:nvPicPr>
        <p:blipFill>
          <a:blip r:embed="rId3"/>
          <a:srcRect/>
          <a:stretch>
            <a:fillRect/>
          </a:stretch>
        </p:blipFill>
        <p:spPr bwMode="auto">
          <a:xfrm rot="21398572" flipV="1">
            <a:off x="5122863" y="3582988"/>
            <a:ext cx="538162" cy="381000"/>
          </a:xfrm>
          <a:prstGeom prst="rect">
            <a:avLst/>
          </a:prstGeom>
          <a:noFill/>
          <a:ln w="9525">
            <a:noFill/>
            <a:bevel/>
            <a:headEnd/>
            <a:tailEnd/>
          </a:ln>
        </p:spPr>
      </p:pic>
      <p:pic>
        <p:nvPicPr>
          <p:cNvPr id="44065" name="Picture 35" descr="VIETNA~1"/>
          <p:cNvPicPr>
            <a:picLocks noChangeAspect="1" noChangeArrowheads="1"/>
          </p:cNvPicPr>
          <p:nvPr/>
        </p:nvPicPr>
        <p:blipFill>
          <a:blip r:embed="rId3"/>
          <a:srcRect/>
          <a:stretch>
            <a:fillRect/>
          </a:stretch>
        </p:blipFill>
        <p:spPr bwMode="auto">
          <a:xfrm rot="10530776" flipV="1">
            <a:off x="4611688" y="41275"/>
            <a:ext cx="4562475" cy="2276475"/>
          </a:xfrm>
          <a:prstGeom prst="rect">
            <a:avLst/>
          </a:prstGeom>
          <a:noFill/>
          <a:ln w="9525">
            <a:noFill/>
            <a:bevel/>
            <a:headEnd/>
            <a:tailEnd/>
          </a:ln>
        </p:spPr>
      </p:pic>
      <p:sp>
        <p:nvSpPr>
          <p:cNvPr id="44066" name="TextBox 3"/>
          <p:cNvSpPr>
            <a:spLocks noChangeArrowheads="1"/>
          </p:cNvSpPr>
          <p:nvPr/>
        </p:nvSpPr>
        <p:spPr bwMode="auto">
          <a:xfrm>
            <a:off x="5334000" y="593725"/>
            <a:ext cx="3717925" cy="1322388"/>
          </a:xfrm>
          <a:prstGeom prst="rect">
            <a:avLst/>
          </a:prstGeom>
          <a:noFill/>
          <a:ln w="9525">
            <a:noFill/>
            <a:miter lim="800000"/>
            <a:headEnd/>
            <a:tailEnd/>
          </a:ln>
        </p:spPr>
        <p:txBody>
          <a:bodyPr>
            <a:spAutoFit/>
          </a:bodyPr>
          <a:lstStyle/>
          <a:p>
            <a:pPr algn="r" eaLnBrk="0" hangingPunct="0"/>
            <a:r>
              <a:rPr lang="en-US" sz="2800" b="1">
                <a:solidFill>
                  <a:srgbClr val="000000"/>
                </a:solidFill>
                <a:latin typeface="Times New Roman" pitchFamily="18" charset="0"/>
                <a:sym typeface="Times New Roman" pitchFamily="18" charset="0"/>
              </a:rPr>
              <a:t>Cách mạng Việt nam</a:t>
            </a:r>
          </a:p>
          <a:p>
            <a:pPr algn="r" eaLnBrk="0" hangingPunct="0"/>
            <a:r>
              <a:rPr lang="en-US" sz="2800" b="1">
                <a:solidFill>
                  <a:srgbClr val="000000"/>
                </a:solidFill>
                <a:latin typeface="Times New Roman" pitchFamily="18" charset="0"/>
                <a:sym typeface="Times New Roman" pitchFamily="18" charset="0"/>
              </a:rPr>
              <a:t>tiến dần đến thắng lợi</a:t>
            </a:r>
            <a:r>
              <a:rPr lang="en-US" sz="2400" b="1">
                <a:solidFill>
                  <a:srgbClr val="000000"/>
                </a:solidFill>
                <a:latin typeface="Constantia" pitchFamily="18" charset="0"/>
                <a:sym typeface="Constantia" pitchFamily="18" charset="0"/>
              </a:rPr>
              <a:t>.</a:t>
            </a:r>
            <a:endParaRPr lang="en-US" altLang="en-US" sz="2400" b="1">
              <a:solidFill>
                <a:srgbClr val="000000"/>
              </a:solidFill>
              <a:latin typeface="Constantia" pitchFamily="18" charset="0"/>
              <a:sym typeface="Constantia" pitchFamily="18" charset="0"/>
            </a:endParaRPr>
          </a:p>
          <a:p>
            <a:endParaRPr lang="en-US" altLang="en-US" sz="2400" b="1">
              <a:solidFill>
                <a:srgbClr val="000000"/>
              </a:solidFill>
              <a:latin typeface="Constantia" pitchFamily="18" charset="0"/>
              <a:cs typeface="Times New Roman" pitchFamily="18" charset="0"/>
              <a:sym typeface="Times New Roman" pitchFamily="18" charset="0"/>
            </a:endParaRPr>
          </a:p>
        </p:txBody>
      </p:sp>
      <p:sp>
        <p:nvSpPr>
          <p:cNvPr id="44067" name="Rectangle 20"/>
          <p:cNvSpPr>
            <a:spLocks noChangeArrowheads="1"/>
          </p:cNvSpPr>
          <p:nvPr/>
        </p:nvSpPr>
        <p:spPr bwMode="auto">
          <a:xfrm>
            <a:off x="7437438" y="2473325"/>
            <a:ext cx="1614487" cy="3759200"/>
          </a:xfrm>
          <a:prstGeom prst="rect">
            <a:avLst/>
          </a:prstGeom>
          <a:solidFill>
            <a:srgbClr val="92F6F9"/>
          </a:solidFill>
          <a:ln w="28575">
            <a:solidFill>
              <a:schemeClr val="tx1"/>
            </a:solidFill>
            <a:miter lim="800000"/>
            <a:headEnd/>
            <a:tailEnd/>
          </a:ln>
        </p:spPr>
        <p:txBody>
          <a:bodyPr wrap="none" anchor="ctr"/>
          <a:lstStyle/>
          <a:p>
            <a:pPr algn="just" eaLnBrk="0" hangingPunct="0"/>
            <a:r>
              <a:rPr lang="en-US" sz="2800">
                <a:solidFill>
                  <a:srgbClr val="000000"/>
                </a:solidFill>
                <a:latin typeface="Times New Roman" pitchFamily="18" charset="0"/>
                <a:sym typeface="Times New Roman" pitchFamily="18" charset="0"/>
              </a:rPr>
              <a:t>Mĩ và </a:t>
            </a:r>
            <a:endParaRPr lang="en-US" altLang="en-US" sz="2800">
              <a:solidFill>
                <a:srgbClr val="000000"/>
              </a:solidFill>
              <a:latin typeface="Times New Roman" pitchFamily="18" charset="0"/>
              <a:sym typeface="Times New Roman" pitchFamily="18" charset="0"/>
            </a:endParaRPr>
          </a:p>
          <a:p>
            <a:pPr algn="just" eaLnBrk="0" hangingPunct="0"/>
            <a:r>
              <a:rPr lang="en-US" sz="2800">
                <a:solidFill>
                  <a:srgbClr val="000000"/>
                </a:solidFill>
                <a:latin typeface="Times New Roman" pitchFamily="18" charset="0"/>
                <a:sym typeface="Times New Roman" pitchFamily="18" charset="0"/>
              </a:rPr>
              <a:t>quân đội </a:t>
            </a:r>
            <a:endParaRPr lang="en-US" altLang="en-US" sz="2800">
              <a:solidFill>
                <a:srgbClr val="000000"/>
              </a:solidFill>
              <a:latin typeface="Times New Roman" pitchFamily="18" charset="0"/>
              <a:sym typeface="Times New Roman" pitchFamily="18" charset="0"/>
            </a:endParaRPr>
          </a:p>
          <a:p>
            <a:pPr algn="just" eaLnBrk="0" hangingPunct="0"/>
            <a:r>
              <a:rPr lang="en-US" sz="2800">
                <a:solidFill>
                  <a:srgbClr val="000000"/>
                </a:solidFill>
                <a:latin typeface="Times New Roman" pitchFamily="18" charset="0"/>
                <a:sym typeface="Times New Roman" pitchFamily="18" charset="0"/>
              </a:rPr>
              <a:t>Sài Gòn</a:t>
            </a:r>
          </a:p>
          <a:p>
            <a:pPr algn="just" eaLnBrk="0" hangingPunct="0"/>
            <a:r>
              <a:rPr lang="en-US" sz="2800">
                <a:solidFill>
                  <a:srgbClr val="000000"/>
                </a:solidFill>
                <a:latin typeface="Times New Roman" pitchFamily="18" charset="0"/>
                <a:sym typeface="Times New Roman" pitchFamily="18" charset="0"/>
              </a:rPr>
              <a:t>thiệt hại </a:t>
            </a:r>
            <a:endParaRPr lang="en-US" altLang="en-US" sz="2800">
              <a:solidFill>
                <a:srgbClr val="000000"/>
              </a:solidFill>
              <a:latin typeface="Times New Roman" pitchFamily="18" charset="0"/>
              <a:sym typeface="Times New Roman" pitchFamily="18" charset="0"/>
            </a:endParaRPr>
          </a:p>
          <a:p>
            <a:pPr algn="just" eaLnBrk="0" hangingPunct="0"/>
            <a:r>
              <a:rPr lang="en-US" sz="2800">
                <a:solidFill>
                  <a:srgbClr val="000000"/>
                </a:solidFill>
                <a:latin typeface="Times New Roman" pitchFamily="18" charset="0"/>
                <a:sym typeface="Times New Roman" pitchFamily="18" charset="0"/>
              </a:rPr>
              <a:t>nặng nề,</a:t>
            </a:r>
            <a:endParaRPr lang="en-US" altLang="en-US" sz="2800">
              <a:solidFill>
                <a:srgbClr val="000000"/>
              </a:solidFill>
              <a:latin typeface="Times New Roman" pitchFamily="18" charset="0"/>
              <a:sym typeface="Times New Roman" pitchFamily="18" charset="0"/>
            </a:endParaRPr>
          </a:p>
          <a:p>
            <a:pPr algn="just" eaLnBrk="0" hangingPunct="0"/>
            <a:r>
              <a:rPr lang="en-US" sz="2800">
                <a:solidFill>
                  <a:srgbClr val="000000"/>
                </a:solidFill>
                <a:latin typeface="Times New Roman" pitchFamily="18" charset="0"/>
                <a:sym typeface="Times New Roman" pitchFamily="18" charset="0"/>
              </a:rPr>
              <a:t>hoang </a:t>
            </a:r>
            <a:endParaRPr lang="en-US" altLang="en-US" sz="2800">
              <a:solidFill>
                <a:srgbClr val="000000"/>
              </a:solidFill>
              <a:latin typeface="Times New Roman" pitchFamily="18" charset="0"/>
              <a:sym typeface="Times New Roman" pitchFamily="18" charset="0"/>
            </a:endParaRPr>
          </a:p>
          <a:p>
            <a:pPr algn="just" eaLnBrk="0" hangingPunct="0"/>
            <a:r>
              <a:rPr lang="en-US" sz="2800">
                <a:solidFill>
                  <a:srgbClr val="000000"/>
                </a:solidFill>
                <a:latin typeface="Times New Roman" pitchFamily="18" charset="0"/>
                <a:sym typeface="Times New Roman" pitchFamily="18" charset="0"/>
              </a:rPr>
              <a:t>mang, </a:t>
            </a:r>
            <a:endParaRPr lang="en-US" altLang="en-US" sz="2800">
              <a:solidFill>
                <a:srgbClr val="000000"/>
              </a:solidFill>
              <a:latin typeface="Times New Roman" pitchFamily="18" charset="0"/>
              <a:sym typeface="Times New Roman" pitchFamily="18" charset="0"/>
            </a:endParaRPr>
          </a:p>
          <a:p>
            <a:pPr algn="just" eaLnBrk="0" hangingPunct="0"/>
            <a:r>
              <a:rPr lang="en-US" sz="2800">
                <a:solidFill>
                  <a:srgbClr val="000000"/>
                </a:solidFill>
                <a:latin typeface="Times New Roman" pitchFamily="18" charset="0"/>
                <a:sym typeface="Times New Roman" pitchFamily="18" charset="0"/>
              </a:rPr>
              <a:t>lo sợ.</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 calcmode="lin" valueType="num">
                                      <p:cBhvr>
                                        <p:cTn id="12" dur="500" fill="hold"/>
                                        <p:tgtEl>
                                          <p:spTgt spid="44035"/>
                                        </p:tgtEl>
                                        <p:attrNameLst>
                                          <p:attrName>ppt_w</p:attrName>
                                        </p:attrNameLst>
                                      </p:cBhvr>
                                      <p:tavLst>
                                        <p:tav tm="0">
                                          <p:val>
                                            <p:fltVal val="0"/>
                                          </p:val>
                                        </p:tav>
                                        <p:tav tm="100000">
                                          <p:val>
                                            <p:strVal val="#ppt_w"/>
                                          </p:val>
                                        </p:tav>
                                      </p:tavLst>
                                    </p:anim>
                                    <p:anim calcmode="lin" valueType="num">
                                      <p:cBhvr>
                                        <p:cTn id="13" dur="500" fill="hold"/>
                                        <p:tgtEl>
                                          <p:spTgt spid="44035"/>
                                        </p:tgtEl>
                                        <p:attrNameLst>
                                          <p:attrName>ppt_h</p:attrName>
                                        </p:attrNameLst>
                                      </p:cBhvr>
                                      <p:tavLst>
                                        <p:tav tm="0">
                                          <p:val>
                                            <p:fltVal val="0"/>
                                          </p:val>
                                        </p:tav>
                                        <p:tav tm="100000">
                                          <p:val>
                                            <p:strVal val="#ppt_h"/>
                                          </p:val>
                                        </p:tav>
                                      </p:tavLst>
                                    </p:anim>
                                    <p:animEffect>
                                      <p:cBhvr>
                                        <p:cTn id="14" dur="500"/>
                                        <p:tgtEl>
                                          <p:spTgt spid="440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4036"/>
                                        </p:tgtEl>
                                        <p:attrNameLst>
                                          <p:attrName>style.visibility</p:attrName>
                                        </p:attrNameLst>
                                      </p:cBhvr>
                                      <p:to>
                                        <p:strVal val="visible"/>
                                      </p:to>
                                    </p:set>
                                    <p:anim calcmode="lin" valueType="num">
                                      <p:cBhvr>
                                        <p:cTn id="17" dur="500" fill="hold"/>
                                        <p:tgtEl>
                                          <p:spTgt spid="44036"/>
                                        </p:tgtEl>
                                        <p:attrNameLst>
                                          <p:attrName>ppt_w</p:attrName>
                                        </p:attrNameLst>
                                      </p:cBhvr>
                                      <p:tavLst>
                                        <p:tav tm="0">
                                          <p:val>
                                            <p:fltVal val="0"/>
                                          </p:val>
                                        </p:tav>
                                        <p:tav tm="100000">
                                          <p:val>
                                            <p:strVal val="#ppt_w"/>
                                          </p:val>
                                        </p:tav>
                                      </p:tavLst>
                                    </p:anim>
                                    <p:anim calcmode="lin" valueType="num">
                                      <p:cBhvr>
                                        <p:cTn id="18" dur="500" fill="hold"/>
                                        <p:tgtEl>
                                          <p:spTgt spid="44036"/>
                                        </p:tgtEl>
                                        <p:attrNameLst>
                                          <p:attrName>ppt_h</p:attrName>
                                        </p:attrNameLst>
                                      </p:cBhvr>
                                      <p:tavLst>
                                        <p:tav tm="0">
                                          <p:val>
                                            <p:fltVal val="0"/>
                                          </p:val>
                                        </p:tav>
                                        <p:tav tm="100000">
                                          <p:val>
                                            <p:strVal val="#ppt_h"/>
                                          </p:val>
                                        </p:tav>
                                      </p:tavLst>
                                    </p:anim>
                                    <p:animEffect>
                                      <p:cBhvr>
                                        <p:cTn id="19" dur="500"/>
                                        <p:tgtEl>
                                          <p:spTgt spid="440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038"/>
                                        </p:tgtEl>
                                        <p:attrNameLst>
                                          <p:attrName>style.visibility</p:attrName>
                                        </p:attrNameLst>
                                      </p:cBhvr>
                                      <p:to>
                                        <p:strVal val="visible"/>
                                      </p:to>
                                    </p:set>
                                    <p:anim calcmode="lin" valueType="num">
                                      <p:cBhvr>
                                        <p:cTn id="29" dur="500" fill="hold"/>
                                        <p:tgtEl>
                                          <p:spTgt spid="44038"/>
                                        </p:tgtEl>
                                        <p:attrNameLst>
                                          <p:attrName>ppt_w</p:attrName>
                                        </p:attrNameLst>
                                      </p:cBhvr>
                                      <p:tavLst>
                                        <p:tav tm="0">
                                          <p:val>
                                            <p:fltVal val="0"/>
                                          </p:val>
                                        </p:tav>
                                        <p:tav tm="100000">
                                          <p:val>
                                            <p:strVal val="#ppt_w"/>
                                          </p:val>
                                        </p:tav>
                                      </p:tavLst>
                                    </p:anim>
                                    <p:anim calcmode="lin" valueType="num">
                                      <p:cBhvr>
                                        <p:cTn id="30" dur="500" fill="hold"/>
                                        <p:tgtEl>
                                          <p:spTgt spid="44038"/>
                                        </p:tgtEl>
                                        <p:attrNameLst>
                                          <p:attrName>ppt_h</p:attrName>
                                        </p:attrNameLst>
                                      </p:cBhvr>
                                      <p:tavLst>
                                        <p:tav tm="0">
                                          <p:val>
                                            <p:fltVal val="0"/>
                                          </p:val>
                                        </p:tav>
                                        <p:tav tm="100000">
                                          <p:val>
                                            <p:strVal val="#ppt_h"/>
                                          </p:val>
                                        </p:tav>
                                      </p:tavLst>
                                    </p:anim>
                                    <p:animEffect>
                                      <p:cBhvr>
                                        <p:cTn id="31" dur="500"/>
                                        <p:tgtEl>
                                          <p:spTgt spid="440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046"/>
                                        </p:tgtEl>
                                        <p:attrNameLst>
                                          <p:attrName>style.visibility</p:attrName>
                                        </p:attrNameLst>
                                      </p:cBhvr>
                                      <p:to>
                                        <p:strVal val="visible"/>
                                      </p:to>
                                    </p:set>
                                    <p:anim calcmode="lin" valueType="num">
                                      <p:cBhvr>
                                        <p:cTn id="34" dur="500" fill="hold"/>
                                        <p:tgtEl>
                                          <p:spTgt spid="44046"/>
                                        </p:tgtEl>
                                        <p:attrNameLst>
                                          <p:attrName>ppt_w</p:attrName>
                                        </p:attrNameLst>
                                      </p:cBhvr>
                                      <p:tavLst>
                                        <p:tav tm="0">
                                          <p:val>
                                            <p:fltVal val="0"/>
                                          </p:val>
                                        </p:tav>
                                        <p:tav tm="100000">
                                          <p:val>
                                            <p:strVal val="#ppt_w"/>
                                          </p:val>
                                        </p:tav>
                                      </p:tavLst>
                                    </p:anim>
                                    <p:anim calcmode="lin" valueType="num">
                                      <p:cBhvr>
                                        <p:cTn id="35" dur="500" fill="hold"/>
                                        <p:tgtEl>
                                          <p:spTgt spid="44046"/>
                                        </p:tgtEl>
                                        <p:attrNameLst>
                                          <p:attrName>ppt_h</p:attrName>
                                        </p:attrNameLst>
                                      </p:cBhvr>
                                      <p:tavLst>
                                        <p:tav tm="0">
                                          <p:val>
                                            <p:fltVal val="0"/>
                                          </p:val>
                                        </p:tav>
                                        <p:tav tm="100000">
                                          <p:val>
                                            <p:strVal val="#ppt_h"/>
                                          </p:val>
                                        </p:tav>
                                      </p:tavLst>
                                    </p:anim>
                                    <p:animEffect>
                                      <p:cBhvr>
                                        <p:cTn id="36" dur="500"/>
                                        <p:tgtEl>
                                          <p:spTgt spid="4404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4049"/>
                                        </p:tgtEl>
                                        <p:attrNameLst>
                                          <p:attrName>style.visibility</p:attrName>
                                        </p:attrNameLst>
                                      </p:cBhvr>
                                      <p:to>
                                        <p:strVal val="visible"/>
                                      </p:to>
                                    </p:set>
                                    <p:anim calcmode="lin" valueType="num">
                                      <p:cBhvr>
                                        <p:cTn id="41" dur="500" fill="hold"/>
                                        <p:tgtEl>
                                          <p:spTgt spid="44049"/>
                                        </p:tgtEl>
                                        <p:attrNameLst>
                                          <p:attrName>ppt_w</p:attrName>
                                        </p:attrNameLst>
                                      </p:cBhvr>
                                      <p:tavLst>
                                        <p:tav tm="0">
                                          <p:val>
                                            <p:fltVal val="0"/>
                                          </p:val>
                                        </p:tav>
                                        <p:tav tm="100000">
                                          <p:val>
                                            <p:strVal val="#ppt_w"/>
                                          </p:val>
                                        </p:tav>
                                      </p:tavLst>
                                    </p:anim>
                                    <p:anim calcmode="lin" valueType="num">
                                      <p:cBhvr>
                                        <p:cTn id="42" dur="500" fill="hold"/>
                                        <p:tgtEl>
                                          <p:spTgt spid="44049"/>
                                        </p:tgtEl>
                                        <p:attrNameLst>
                                          <p:attrName>ppt_h</p:attrName>
                                        </p:attrNameLst>
                                      </p:cBhvr>
                                      <p:tavLst>
                                        <p:tav tm="0">
                                          <p:val>
                                            <p:fltVal val="0"/>
                                          </p:val>
                                        </p:tav>
                                        <p:tav tm="100000">
                                          <p:val>
                                            <p:strVal val="#ppt_h"/>
                                          </p:val>
                                        </p:tav>
                                      </p:tavLst>
                                    </p:anim>
                                    <p:animEffect>
                                      <p:cBhvr>
                                        <p:cTn id="43" dur="500"/>
                                        <p:tgtEl>
                                          <p:spTgt spid="44049"/>
                                        </p:tgtEl>
                                      </p:cBhvr>
                                    </p:animEffect>
                                  </p:childTnLst>
                                </p:cTn>
                              </p:par>
                              <p:par>
                                <p:cTn id="44" presetID="10" presetClass="entr" presetSubtype="0" fill="hold" nodeType="withEffect">
                                  <p:stCondLst>
                                    <p:cond delay="0"/>
                                  </p:stCondLst>
                                  <p:childTnLst>
                                    <p:set>
                                      <p:cBhvr>
                                        <p:cTn id="45" dur="1" fill="hold">
                                          <p:stCondLst>
                                            <p:cond delay="0"/>
                                          </p:stCondLst>
                                        </p:cTn>
                                        <p:tgtEl>
                                          <p:spTgt spid="44050"/>
                                        </p:tgtEl>
                                        <p:attrNameLst>
                                          <p:attrName>style.visibility</p:attrName>
                                        </p:attrNameLst>
                                      </p:cBhvr>
                                      <p:to>
                                        <p:strVal val="visible"/>
                                      </p:to>
                                    </p:set>
                                    <p:anim calcmode="lin" valueType="num">
                                      <p:cBhvr>
                                        <p:cTn id="46" dur="500" fill="hold"/>
                                        <p:tgtEl>
                                          <p:spTgt spid="44050"/>
                                        </p:tgtEl>
                                        <p:attrNameLst>
                                          <p:attrName>ppt_w</p:attrName>
                                        </p:attrNameLst>
                                      </p:cBhvr>
                                      <p:tavLst>
                                        <p:tav tm="0">
                                          <p:val>
                                            <p:fltVal val="0"/>
                                          </p:val>
                                        </p:tav>
                                        <p:tav tm="100000">
                                          <p:val>
                                            <p:strVal val="#ppt_w"/>
                                          </p:val>
                                        </p:tav>
                                      </p:tavLst>
                                    </p:anim>
                                    <p:anim calcmode="lin" valueType="num">
                                      <p:cBhvr>
                                        <p:cTn id="47" dur="500" fill="hold"/>
                                        <p:tgtEl>
                                          <p:spTgt spid="44050"/>
                                        </p:tgtEl>
                                        <p:attrNameLst>
                                          <p:attrName>ppt_h</p:attrName>
                                        </p:attrNameLst>
                                      </p:cBhvr>
                                      <p:tavLst>
                                        <p:tav tm="0">
                                          <p:val>
                                            <p:fltVal val="0"/>
                                          </p:val>
                                        </p:tav>
                                        <p:tav tm="100000">
                                          <p:val>
                                            <p:strVal val="#ppt_h"/>
                                          </p:val>
                                        </p:tav>
                                      </p:tavLst>
                                    </p:anim>
                                    <p:animEffect>
                                      <p:cBhvr>
                                        <p:cTn id="48" dur="500"/>
                                        <p:tgtEl>
                                          <p:spTgt spid="4405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039"/>
                                        </p:tgtEl>
                                        <p:attrNameLst>
                                          <p:attrName>style.visibility</p:attrName>
                                        </p:attrNameLst>
                                      </p:cBhvr>
                                      <p:to>
                                        <p:strVal val="visible"/>
                                      </p:to>
                                    </p:set>
                                    <p:anim calcmode="lin" valueType="num">
                                      <p:cBhvr>
                                        <p:cTn id="51" dur="500" fill="hold"/>
                                        <p:tgtEl>
                                          <p:spTgt spid="44039"/>
                                        </p:tgtEl>
                                        <p:attrNameLst>
                                          <p:attrName>ppt_w</p:attrName>
                                        </p:attrNameLst>
                                      </p:cBhvr>
                                      <p:tavLst>
                                        <p:tav tm="0">
                                          <p:val>
                                            <p:fltVal val="0"/>
                                          </p:val>
                                        </p:tav>
                                        <p:tav tm="100000">
                                          <p:val>
                                            <p:strVal val="#ppt_w"/>
                                          </p:val>
                                        </p:tav>
                                      </p:tavLst>
                                    </p:anim>
                                    <p:anim calcmode="lin" valueType="num">
                                      <p:cBhvr>
                                        <p:cTn id="52" dur="500" fill="hold"/>
                                        <p:tgtEl>
                                          <p:spTgt spid="44039"/>
                                        </p:tgtEl>
                                        <p:attrNameLst>
                                          <p:attrName>ppt_h</p:attrName>
                                        </p:attrNameLst>
                                      </p:cBhvr>
                                      <p:tavLst>
                                        <p:tav tm="0">
                                          <p:val>
                                            <p:fltVal val="0"/>
                                          </p:val>
                                        </p:tav>
                                        <p:tav tm="100000">
                                          <p:val>
                                            <p:strVal val="#ppt_h"/>
                                          </p:val>
                                        </p:tav>
                                      </p:tavLst>
                                    </p:anim>
                                    <p:animEffect>
                                      <p:cBhvr>
                                        <p:cTn id="53" dur="500"/>
                                        <p:tgtEl>
                                          <p:spTgt spid="4403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4047"/>
                                        </p:tgtEl>
                                        <p:attrNameLst>
                                          <p:attrName>style.visibility</p:attrName>
                                        </p:attrNameLst>
                                      </p:cBhvr>
                                      <p:to>
                                        <p:strVal val="visible"/>
                                      </p:to>
                                    </p:set>
                                    <p:anim calcmode="lin" valueType="num">
                                      <p:cBhvr>
                                        <p:cTn id="56" dur="500" fill="hold"/>
                                        <p:tgtEl>
                                          <p:spTgt spid="44047"/>
                                        </p:tgtEl>
                                        <p:attrNameLst>
                                          <p:attrName>ppt_w</p:attrName>
                                        </p:attrNameLst>
                                      </p:cBhvr>
                                      <p:tavLst>
                                        <p:tav tm="0">
                                          <p:val>
                                            <p:fltVal val="0"/>
                                          </p:val>
                                        </p:tav>
                                        <p:tav tm="100000">
                                          <p:val>
                                            <p:strVal val="#ppt_w"/>
                                          </p:val>
                                        </p:tav>
                                      </p:tavLst>
                                    </p:anim>
                                    <p:anim calcmode="lin" valueType="num">
                                      <p:cBhvr>
                                        <p:cTn id="57" dur="500" fill="hold"/>
                                        <p:tgtEl>
                                          <p:spTgt spid="44047"/>
                                        </p:tgtEl>
                                        <p:attrNameLst>
                                          <p:attrName>ppt_h</p:attrName>
                                        </p:attrNameLst>
                                      </p:cBhvr>
                                      <p:tavLst>
                                        <p:tav tm="0">
                                          <p:val>
                                            <p:fltVal val="0"/>
                                          </p:val>
                                        </p:tav>
                                        <p:tav tm="100000">
                                          <p:val>
                                            <p:strVal val="#ppt_h"/>
                                          </p:val>
                                        </p:tav>
                                      </p:tavLst>
                                    </p:anim>
                                    <p:animEffect>
                                      <p:cBhvr>
                                        <p:cTn id="58" dur="500"/>
                                        <p:tgtEl>
                                          <p:spTgt spid="4404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44063"/>
                                        </p:tgtEl>
                                        <p:attrNameLst>
                                          <p:attrName>style.visibility</p:attrName>
                                        </p:attrNameLst>
                                      </p:cBhvr>
                                      <p:to>
                                        <p:strVal val="visible"/>
                                      </p:to>
                                    </p:set>
                                    <p:animEffect>
                                      <p:cBhvr>
                                        <p:cTn id="63" dur="500"/>
                                        <p:tgtEl>
                                          <p:spTgt spid="44063"/>
                                        </p:tgtEl>
                                      </p:cBhvr>
                                    </p:animEffect>
                                  </p:childTnLst>
                                </p:cTn>
                              </p:par>
                              <p:par>
                                <p:cTn id="64" presetID="16" presetClass="entr" presetSubtype="21" fill="hold" nodeType="withEffect">
                                  <p:stCondLst>
                                    <p:cond delay="0"/>
                                  </p:stCondLst>
                                  <p:childTnLst>
                                    <p:set>
                                      <p:cBhvr>
                                        <p:cTn id="65" dur="1" fill="hold">
                                          <p:stCondLst>
                                            <p:cond delay="0"/>
                                          </p:stCondLst>
                                        </p:cTn>
                                        <p:tgtEl>
                                          <p:spTgt spid="44064"/>
                                        </p:tgtEl>
                                        <p:attrNameLst>
                                          <p:attrName>style.visibility</p:attrName>
                                        </p:attrNameLst>
                                      </p:cBhvr>
                                      <p:to>
                                        <p:strVal val="visible"/>
                                      </p:to>
                                    </p:set>
                                    <p:animEffect>
                                      <p:cBhvr>
                                        <p:cTn id="66" dur="500"/>
                                        <p:tgtEl>
                                          <p:spTgt spid="44064"/>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44051"/>
                                        </p:tgtEl>
                                        <p:attrNameLst>
                                          <p:attrName>style.visibility</p:attrName>
                                        </p:attrNameLst>
                                      </p:cBhvr>
                                      <p:to>
                                        <p:strVal val="visible"/>
                                      </p:to>
                                    </p:set>
                                    <p:animEffect>
                                      <p:cBhvr>
                                        <p:cTn id="69" dur="500"/>
                                        <p:tgtEl>
                                          <p:spTgt spid="4405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44045"/>
                                        </p:tgtEl>
                                        <p:attrNameLst>
                                          <p:attrName>style.visibility</p:attrName>
                                        </p:attrNameLst>
                                      </p:cBhvr>
                                      <p:to>
                                        <p:strVal val="visible"/>
                                      </p:to>
                                    </p:set>
                                    <p:animEffect>
                                      <p:cBhvr>
                                        <p:cTn id="72" dur="500"/>
                                        <p:tgtEl>
                                          <p:spTgt spid="4404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44056"/>
                                        </p:tgtEl>
                                        <p:attrNameLst>
                                          <p:attrName>style.visibility</p:attrName>
                                        </p:attrNameLst>
                                      </p:cBhvr>
                                      <p:to>
                                        <p:strVal val="visible"/>
                                      </p:to>
                                    </p:set>
                                    <p:animEffect>
                                      <p:cBhvr>
                                        <p:cTn id="77" dur="500"/>
                                        <p:tgtEl>
                                          <p:spTgt spid="44056"/>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44055"/>
                                        </p:tgtEl>
                                        <p:attrNameLst>
                                          <p:attrName>style.visibility</p:attrName>
                                        </p:attrNameLst>
                                      </p:cBhvr>
                                      <p:to>
                                        <p:strVal val="visible"/>
                                      </p:to>
                                    </p:set>
                                    <p:animEffect>
                                      <p:cBhvr>
                                        <p:cTn id="80" dur="500"/>
                                        <p:tgtEl>
                                          <p:spTgt spid="44055"/>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44041"/>
                                        </p:tgtEl>
                                        <p:attrNameLst>
                                          <p:attrName>style.visibility</p:attrName>
                                        </p:attrNameLst>
                                      </p:cBhvr>
                                      <p:to>
                                        <p:strVal val="visible"/>
                                      </p:to>
                                    </p:set>
                                    <p:animEffect>
                                      <p:cBhvr>
                                        <p:cTn id="83" dur="500"/>
                                        <p:tgtEl>
                                          <p:spTgt spid="44041"/>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44043"/>
                                        </p:tgtEl>
                                        <p:attrNameLst>
                                          <p:attrName>style.visibility</p:attrName>
                                        </p:attrNameLst>
                                      </p:cBhvr>
                                      <p:to>
                                        <p:strVal val="visible"/>
                                      </p:to>
                                    </p:set>
                                    <p:animEffect>
                                      <p:cBhvr>
                                        <p:cTn id="86" dur="500"/>
                                        <p:tgtEl>
                                          <p:spTgt spid="44043"/>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44058"/>
                                        </p:tgtEl>
                                        <p:attrNameLst>
                                          <p:attrName>style.visibility</p:attrName>
                                        </p:attrNameLst>
                                      </p:cBhvr>
                                      <p:to>
                                        <p:strVal val="visible"/>
                                      </p:to>
                                    </p:set>
                                    <p:animEffect>
                                      <p:cBhvr>
                                        <p:cTn id="91" dur="500"/>
                                        <p:tgtEl>
                                          <p:spTgt spid="44058"/>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44057"/>
                                        </p:tgtEl>
                                        <p:attrNameLst>
                                          <p:attrName>style.visibility</p:attrName>
                                        </p:attrNameLst>
                                      </p:cBhvr>
                                      <p:to>
                                        <p:strVal val="visible"/>
                                      </p:to>
                                    </p:set>
                                    <p:animEffect>
                                      <p:cBhvr>
                                        <p:cTn id="94" dur="500"/>
                                        <p:tgtEl>
                                          <p:spTgt spid="44057"/>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44040"/>
                                        </p:tgtEl>
                                        <p:attrNameLst>
                                          <p:attrName>style.visibility</p:attrName>
                                        </p:attrNameLst>
                                      </p:cBhvr>
                                      <p:to>
                                        <p:strVal val="visible"/>
                                      </p:to>
                                    </p:set>
                                    <p:animEffect>
                                      <p:cBhvr>
                                        <p:cTn id="97" dur="500"/>
                                        <p:tgtEl>
                                          <p:spTgt spid="44040"/>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44044"/>
                                        </p:tgtEl>
                                        <p:attrNameLst>
                                          <p:attrName>style.visibility</p:attrName>
                                        </p:attrNameLst>
                                      </p:cBhvr>
                                      <p:to>
                                        <p:strVal val="visible"/>
                                      </p:to>
                                    </p:set>
                                    <p:animEffect>
                                      <p:cBhvr>
                                        <p:cTn id="100" dur="500"/>
                                        <p:tgtEl>
                                          <p:spTgt spid="44044"/>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44060"/>
                                        </p:tgtEl>
                                        <p:attrNameLst>
                                          <p:attrName>style.visibility</p:attrName>
                                        </p:attrNameLst>
                                      </p:cBhvr>
                                      <p:to>
                                        <p:strVal val="visible"/>
                                      </p:to>
                                    </p:set>
                                    <p:animEffect>
                                      <p:cBhvr>
                                        <p:cTn id="105" dur="500"/>
                                        <p:tgtEl>
                                          <p:spTgt spid="44060"/>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44061"/>
                                        </p:tgtEl>
                                        <p:attrNameLst>
                                          <p:attrName>style.visibility</p:attrName>
                                        </p:attrNameLst>
                                      </p:cBhvr>
                                      <p:to>
                                        <p:strVal val="visible"/>
                                      </p:to>
                                    </p:set>
                                    <p:animEffect>
                                      <p:cBhvr>
                                        <p:cTn id="108" dur="500"/>
                                        <p:tgtEl>
                                          <p:spTgt spid="44061"/>
                                        </p:tgtEl>
                                      </p:cBhvr>
                                    </p:animEffect>
                                  </p:childTnLst>
                                </p:cTn>
                              </p:par>
                              <p:par>
                                <p:cTn id="109" presetID="16" presetClass="entr" presetSubtype="21" fill="hold" nodeType="withEffect">
                                  <p:stCondLst>
                                    <p:cond delay="0"/>
                                  </p:stCondLst>
                                  <p:childTnLst>
                                    <p:set>
                                      <p:cBhvr>
                                        <p:cTn id="110" dur="1" fill="hold">
                                          <p:stCondLst>
                                            <p:cond delay="0"/>
                                          </p:stCondLst>
                                        </p:cTn>
                                        <p:tgtEl>
                                          <p:spTgt spid="44062"/>
                                        </p:tgtEl>
                                        <p:attrNameLst>
                                          <p:attrName>style.visibility</p:attrName>
                                        </p:attrNameLst>
                                      </p:cBhvr>
                                      <p:to>
                                        <p:strVal val="visible"/>
                                      </p:to>
                                    </p:set>
                                    <p:animEffect>
                                      <p:cBhvr>
                                        <p:cTn id="111" dur="500"/>
                                        <p:tgtEl>
                                          <p:spTgt spid="44062"/>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44059"/>
                                        </p:tgtEl>
                                        <p:attrNameLst>
                                          <p:attrName>style.visibility</p:attrName>
                                        </p:attrNameLst>
                                      </p:cBhvr>
                                      <p:to>
                                        <p:strVal val="visible"/>
                                      </p:to>
                                    </p:set>
                                    <p:animEffect>
                                      <p:cBhvr>
                                        <p:cTn id="114" dur="500"/>
                                        <p:tgtEl>
                                          <p:spTgt spid="44059"/>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44042"/>
                                        </p:tgtEl>
                                        <p:attrNameLst>
                                          <p:attrName>style.visibility</p:attrName>
                                        </p:attrNameLst>
                                      </p:cBhvr>
                                      <p:to>
                                        <p:strVal val="visible"/>
                                      </p:to>
                                    </p:set>
                                    <p:animEffect>
                                      <p:cBhvr>
                                        <p:cTn id="119" dur="500"/>
                                        <p:tgtEl>
                                          <p:spTgt spid="44042"/>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37" fill="hold" grpId="0" nodeType="clickEffect">
                                  <p:stCondLst>
                                    <p:cond delay="0"/>
                                  </p:stCondLst>
                                  <p:childTnLst>
                                    <p:set>
                                      <p:cBhvr>
                                        <p:cTn id="123" dur="1" fill="hold">
                                          <p:stCondLst>
                                            <p:cond delay="0"/>
                                          </p:stCondLst>
                                        </p:cTn>
                                        <p:tgtEl>
                                          <p:spTgt spid="44067"/>
                                        </p:tgtEl>
                                        <p:attrNameLst>
                                          <p:attrName>style.visibility</p:attrName>
                                        </p:attrNameLst>
                                      </p:cBhvr>
                                      <p:to>
                                        <p:strVal val="visible"/>
                                      </p:to>
                                    </p:set>
                                    <p:animEffect>
                                      <p:cBhvr>
                                        <p:cTn id="124" dur="500"/>
                                        <p:tgtEl>
                                          <p:spTgt spid="44067"/>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44048"/>
                                        </p:tgtEl>
                                        <p:attrNameLst>
                                          <p:attrName>style.visibility</p:attrName>
                                        </p:attrNameLst>
                                      </p:cBhvr>
                                      <p:to>
                                        <p:strVal val="visible"/>
                                      </p:to>
                                    </p:set>
                                    <p:animEffect>
                                      <p:cBhvr>
                                        <p:cTn id="129" dur="1000"/>
                                        <p:tgtEl>
                                          <p:spTgt spid="44048"/>
                                        </p:tgtEl>
                                      </p:cBhvr>
                                    </p:animEffect>
                                    <p:anim calcmode="lin" valueType="num">
                                      <p:cBhvr>
                                        <p:cTn id="130" dur="1000" fill="hold"/>
                                        <p:tgtEl>
                                          <p:spTgt spid="44048"/>
                                        </p:tgtEl>
                                        <p:attrNameLst>
                                          <p:attrName>ppt_x</p:attrName>
                                        </p:attrNameLst>
                                      </p:cBhvr>
                                      <p:tavLst>
                                        <p:tav tm="0">
                                          <p:val>
                                            <p:strVal val="#ppt_x"/>
                                          </p:val>
                                        </p:tav>
                                        <p:tav tm="100000">
                                          <p:val>
                                            <p:strVal val="#ppt_x"/>
                                          </p:val>
                                        </p:tav>
                                      </p:tavLst>
                                    </p:anim>
                                    <p:anim calcmode="lin" valueType="num">
                                      <p:cBhvr>
                                        <p:cTn id="131" dur="1000" fill="hold"/>
                                        <p:tgtEl>
                                          <p:spTgt spid="44048"/>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44065"/>
                                        </p:tgtEl>
                                        <p:attrNameLst>
                                          <p:attrName>style.visibility</p:attrName>
                                        </p:attrNameLst>
                                      </p:cBhvr>
                                      <p:to>
                                        <p:strVal val="visible"/>
                                      </p:to>
                                    </p:set>
                                    <p:animEffect>
                                      <p:cBhvr>
                                        <p:cTn id="134" dur="1000"/>
                                        <p:tgtEl>
                                          <p:spTgt spid="44065"/>
                                        </p:tgtEl>
                                      </p:cBhvr>
                                    </p:animEffect>
                                    <p:anim calcmode="lin" valueType="num">
                                      <p:cBhvr>
                                        <p:cTn id="135" dur="1000" fill="hold"/>
                                        <p:tgtEl>
                                          <p:spTgt spid="44065"/>
                                        </p:tgtEl>
                                        <p:attrNameLst>
                                          <p:attrName>ppt_x</p:attrName>
                                        </p:attrNameLst>
                                      </p:cBhvr>
                                      <p:tavLst>
                                        <p:tav tm="0">
                                          <p:val>
                                            <p:strVal val="#ppt_x"/>
                                          </p:val>
                                        </p:tav>
                                        <p:tav tm="100000">
                                          <p:val>
                                            <p:strVal val="#ppt_x"/>
                                          </p:val>
                                        </p:tav>
                                      </p:tavLst>
                                    </p:anim>
                                    <p:anim calcmode="lin" valueType="num">
                                      <p:cBhvr>
                                        <p:cTn id="136" dur="1000" fill="hold"/>
                                        <p:tgtEl>
                                          <p:spTgt spid="44065"/>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44066"/>
                                        </p:tgtEl>
                                        <p:attrNameLst>
                                          <p:attrName>style.visibility</p:attrName>
                                        </p:attrNameLst>
                                      </p:cBhvr>
                                      <p:to>
                                        <p:strVal val="visible"/>
                                      </p:to>
                                    </p:set>
                                    <p:animEffect>
                                      <p:cBhvr>
                                        <p:cTn id="139" dur="1000"/>
                                        <p:tgtEl>
                                          <p:spTgt spid="44066"/>
                                        </p:tgtEl>
                                      </p:cBhvr>
                                    </p:animEffect>
                                    <p:anim calcmode="lin" valueType="num">
                                      <p:cBhvr>
                                        <p:cTn id="140" dur="1000" fill="hold"/>
                                        <p:tgtEl>
                                          <p:spTgt spid="44066"/>
                                        </p:tgtEl>
                                        <p:attrNameLst>
                                          <p:attrName>ppt_x</p:attrName>
                                        </p:attrNameLst>
                                      </p:cBhvr>
                                      <p:tavLst>
                                        <p:tav tm="0">
                                          <p:val>
                                            <p:strVal val="#ppt_x"/>
                                          </p:val>
                                        </p:tav>
                                        <p:tav tm="100000">
                                          <p:val>
                                            <p:strVal val="#ppt_x"/>
                                          </p:val>
                                        </p:tav>
                                      </p:tavLst>
                                    </p:anim>
                                    <p:anim calcmode="lin" valueType="num">
                                      <p:cBhvr>
                                        <p:cTn id="141" dur="1000" fill="hold"/>
                                        <p:tgtEl>
                                          <p:spTgt spid="440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ldLvl="0" animBg="1" autoUpdateAnimBg="0"/>
      <p:bldP spid="44035" grpId="0" bldLvl="0" animBg="1" autoUpdateAnimBg="0"/>
      <p:bldP spid="44036" grpId="0" animBg="1"/>
      <p:bldP spid="44038" grpId="0" bldLvl="0" autoUpdateAnimBg="0"/>
      <p:bldP spid="44039" grpId="0" bldLvl="0" autoUpdateAnimBg="0"/>
      <p:bldP spid="44040" grpId="0" bldLvl="0" autoUpdateAnimBg="0"/>
      <p:bldP spid="44041" grpId="0" bldLvl="0" autoUpdateAnimBg="0"/>
      <p:bldP spid="44042" grpId="0" bldLvl="0" animBg="1" autoUpdateAnimBg="0"/>
      <p:bldP spid="44043" grpId="0" animBg="1"/>
      <p:bldP spid="44044" grpId="0" animBg="1"/>
      <p:bldP spid="44045" grpId="0" animBg="1"/>
      <p:bldP spid="44046" grpId="0" animBg="1"/>
      <p:bldP spid="44047" grpId="0" animBg="1"/>
      <p:bldP spid="44048" grpId="0" animBg="1"/>
      <p:bldP spid="44049" grpId="0" bldLvl="0" animBg="1" autoUpdateAnimBg="0"/>
      <p:bldP spid="44051" grpId="0" bldLvl="0" autoUpdateAnimBg="0"/>
      <p:bldP spid="44055" grpId="0" bldLvl="0" animBg="1" autoUpdateAnimBg="0"/>
      <p:bldP spid="44057" grpId="0" bldLvl="0" animBg="1" autoUpdateAnimBg="0"/>
      <p:bldP spid="44059" grpId="0" bldLvl="0" autoUpdateAnimBg="0"/>
      <p:bldP spid="44060" grpId="0" animBg="1"/>
      <p:bldP spid="44061" grpId="0" bldLvl="0" animBg="1" autoUpdateAnimBg="0"/>
      <p:bldP spid="44063" grpId="0" bldLvl="0" animBg="1" autoUpdateAnimBg="0"/>
      <p:bldP spid="44066" grpId="0" bldLvl="0" autoUpdateAnimBg="0"/>
      <p:bldP spid="44067"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a:spLocks noChangeArrowheads="1"/>
          </p:cNvSpPr>
          <p:nvPr/>
        </p:nvSpPr>
        <p:spPr bwMode="auto">
          <a:xfrm>
            <a:off x="682625" y="1606550"/>
            <a:ext cx="3168650" cy="522288"/>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Chọn ý trả lời đúng</a:t>
            </a:r>
            <a:endParaRPr lang="en-US" altLang="en-US" sz="2800">
              <a:solidFill>
                <a:srgbClr val="000000"/>
              </a:solidFill>
              <a:latin typeface="Times New Roman" pitchFamily="18" charset="0"/>
              <a:sym typeface="Times New Roman" pitchFamily="18" charset="0"/>
            </a:endParaRPr>
          </a:p>
        </p:txBody>
      </p:sp>
      <p:sp>
        <p:nvSpPr>
          <p:cNvPr id="17411" name="TextBox 3"/>
          <p:cNvSpPr>
            <a:spLocks noChangeArrowheads="1"/>
          </p:cNvSpPr>
          <p:nvPr/>
        </p:nvSpPr>
        <p:spPr bwMode="auto">
          <a:xfrm>
            <a:off x="1268413" y="2974975"/>
            <a:ext cx="2582862" cy="522288"/>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Hơn 3 triệu tấn.</a:t>
            </a:r>
            <a:endParaRPr lang="en-US" altLang="en-US" sz="2800">
              <a:solidFill>
                <a:srgbClr val="000000"/>
              </a:solidFill>
              <a:latin typeface="Times New Roman" pitchFamily="18" charset="0"/>
              <a:sym typeface="Times New Roman" pitchFamily="18" charset="0"/>
            </a:endParaRPr>
          </a:p>
        </p:txBody>
      </p:sp>
      <p:sp>
        <p:nvSpPr>
          <p:cNvPr id="17412" name="TextBox 4"/>
          <p:cNvSpPr>
            <a:spLocks noChangeArrowheads="1"/>
          </p:cNvSpPr>
          <p:nvPr/>
        </p:nvSpPr>
        <p:spPr bwMode="auto">
          <a:xfrm>
            <a:off x="1285875" y="3481388"/>
            <a:ext cx="2493963" cy="523875"/>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Hơn 5 triệu tấn.</a:t>
            </a:r>
            <a:endParaRPr lang="en-US" altLang="en-US" sz="2800">
              <a:solidFill>
                <a:srgbClr val="000000"/>
              </a:solidFill>
              <a:latin typeface="Times New Roman" pitchFamily="18" charset="0"/>
              <a:sym typeface="Times New Roman" pitchFamily="18" charset="0"/>
            </a:endParaRPr>
          </a:p>
        </p:txBody>
      </p:sp>
      <p:sp>
        <p:nvSpPr>
          <p:cNvPr id="17413" name="TextBox 6"/>
          <p:cNvSpPr>
            <a:spLocks noChangeArrowheads="1"/>
          </p:cNvSpPr>
          <p:nvPr/>
        </p:nvSpPr>
        <p:spPr bwMode="auto">
          <a:xfrm>
            <a:off x="1292225" y="3963988"/>
            <a:ext cx="2559050" cy="523875"/>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Hơn 6 triệu tấn.</a:t>
            </a:r>
            <a:endParaRPr lang="en-US" altLang="en-US" sz="2800">
              <a:solidFill>
                <a:srgbClr val="000000"/>
              </a:solidFill>
              <a:latin typeface="Times New Roman" pitchFamily="18" charset="0"/>
              <a:sym typeface="Times New Roman" pitchFamily="18" charset="0"/>
            </a:endParaRPr>
          </a:p>
        </p:txBody>
      </p:sp>
      <p:sp>
        <p:nvSpPr>
          <p:cNvPr id="17414" name="TextBox 8"/>
          <p:cNvSpPr>
            <a:spLocks noChangeArrowheads="1"/>
          </p:cNvSpPr>
          <p:nvPr/>
        </p:nvSpPr>
        <p:spPr bwMode="auto">
          <a:xfrm>
            <a:off x="755650" y="2060575"/>
            <a:ext cx="8064500" cy="954088"/>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Câu 3</a:t>
            </a:r>
            <a:r>
              <a:rPr lang="en-US" sz="2800">
                <a:solidFill>
                  <a:srgbClr val="000000"/>
                </a:solidFill>
                <a:latin typeface="Constantia" pitchFamily="18" charset="0"/>
                <a:sym typeface="Constantia" pitchFamily="18" charset="0"/>
              </a:rPr>
              <a:t>. </a:t>
            </a:r>
            <a:r>
              <a:rPr lang="en-US" sz="2800">
                <a:solidFill>
                  <a:srgbClr val="000000"/>
                </a:solidFill>
                <a:latin typeface="Times New Roman" pitchFamily="18" charset="0"/>
                <a:sym typeface="Times New Roman" pitchFamily="18" charset="0"/>
              </a:rPr>
              <a:t>Mĩ đã trút xuống đường Trường Sơn bao nhiêu tấn bom đạn và chất độc hóa học</a:t>
            </a:r>
            <a:r>
              <a:rPr lang="en-US" sz="2800">
                <a:solidFill>
                  <a:srgbClr val="000000"/>
                </a:solidFill>
                <a:latin typeface="Constantia" pitchFamily="18" charset="0"/>
                <a:sym typeface="Constantia" pitchFamily="18" charset="0"/>
              </a:rPr>
              <a:t>?</a:t>
            </a:r>
            <a:endParaRPr lang="en-US" altLang="en-US" sz="2800">
              <a:solidFill>
                <a:srgbClr val="000000"/>
              </a:solidFill>
              <a:latin typeface="Constantia" pitchFamily="18" charset="0"/>
              <a:cs typeface="Times New Roman" pitchFamily="18" charset="0"/>
              <a:sym typeface="Times New Roman" pitchFamily="18" charset="0"/>
            </a:endParaRPr>
          </a:p>
        </p:txBody>
      </p:sp>
      <p:sp>
        <p:nvSpPr>
          <p:cNvPr id="17415" name="Oval 10"/>
          <p:cNvSpPr>
            <a:spLocks noChangeArrowheads="1"/>
          </p:cNvSpPr>
          <p:nvPr/>
        </p:nvSpPr>
        <p:spPr bwMode="auto">
          <a:xfrm>
            <a:off x="847725" y="3055938"/>
            <a:ext cx="431800" cy="441325"/>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A</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17416" name="Oval 11"/>
          <p:cNvSpPr>
            <a:spLocks noChangeArrowheads="1"/>
          </p:cNvSpPr>
          <p:nvPr/>
        </p:nvSpPr>
        <p:spPr bwMode="auto">
          <a:xfrm>
            <a:off x="850900" y="3562350"/>
            <a:ext cx="431800" cy="441325"/>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B</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17417" name="Oval 12"/>
          <p:cNvSpPr>
            <a:spLocks noChangeArrowheads="1"/>
          </p:cNvSpPr>
          <p:nvPr/>
        </p:nvSpPr>
        <p:spPr bwMode="auto">
          <a:xfrm>
            <a:off x="855663" y="4073525"/>
            <a:ext cx="431800" cy="441325"/>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C</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7179" name="Oval 16"/>
          <p:cNvSpPr>
            <a:spLocks noChangeArrowheads="1"/>
          </p:cNvSpPr>
          <p:nvPr/>
        </p:nvSpPr>
        <p:spPr bwMode="auto">
          <a:xfrm>
            <a:off x="854075" y="3062288"/>
            <a:ext cx="431800" cy="442912"/>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A</a:t>
            </a:r>
            <a:endParaRPr lang="en-US" altLang="en-US">
              <a:latin typeface="Times New Roman" pitchFamily="18" charset="0"/>
              <a:cs typeface="Times New Roman" pitchFamily="18" charset="0"/>
              <a:sym typeface="Times New Roman" pitchFamily="18" charset="0"/>
            </a:endParaRPr>
          </a:p>
        </p:txBody>
      </p:sp>
      <p:sp>
        <p:nvSpPr>
          <p:cNvPr id="7180" name="Oval 17"/>
          <p:cNvSpPr>
            <a:spLocks noChangeArrowheads="1"/>
          </p:cNvSpPr>
          <p:nvPr/>
        </p:nvSpPr>
        <p:spPr bwMode="auto">
          <a:xfrm>
            <a:off x="860425" y="3562350"/>
            <a:ext cx="431800" cy="441325"/>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B</a:t>
            </a:r>
            <a:endParaRPr lang="en-US" altLang="en-US">
              <a:latin typeface="Times New Roman" pitchFamily="18" charset="0"/>
              <a:cs typeface="Times New Roman" pitchFamily="18" charset="0"/>
              <a:sym typeface="Times New Roman" pitchFamily="18" charset="0"/>
            </a:endParaRPr>
          </a:p>
        </p:txBody>
      </p:sp>
      <p:sp>
        <p:nvSpPr>
          <p:cNvPr id="7181" name="Oval 18"/>
          <p:cNvSpPr>
            <a:spLocks noChangeArrowheads="1"/>
          </p:cNvSpPr>
          <p:nvPr/>
        </p:nvSpPr>
        <p:spPr bwMode="auto">
          <a:xfrm>
            <a:off x="846138" y="4070350"/>
            <a:ext cx="449262" cy="447675"/>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C</a:t>
            </a:r>
            <a:endParaRPr lang="en-US" altLang="en-US">
              <a:latin typeface="Times New Roman" pitchFamily="18" charset="0"/>
              <a:cs typeface="Times New Roman" pitchFamily="18" charset="0"/>
              <a:sym typeface="Times New Roman" pitchFamily="18" charset="0"/>
            </a:endParaRPr>
          </a:p>
        </p:txBody>
      </p:sp>
      <p:sp>
        <p:nvSpPr>
          <p:cNvPr id="7182" name="Oval 19"/>
          <p:cNvSpPr>
            <a:spLocks noChangeArrowheads="1"/>
          </p:cNvSpPr>
          <p:nvPr/>
        </p:nvSpPr>
        <p:spPr bwMode="auto">
          <a:xfrm>
            <a:off x="854075" y="3062288"/>
            <a:ext cx="431800" cy="442912"/>
          </a:xfrm>
          <a:prstGeom prst="ellipse">
            <a:avLst/>
          </a:prstGeom>
          <a:solidFill>
            <a:srgbClr val="FF0000"/>
          </a:solidFill>
          <a:ln w="25400">
            <a:solidFill>
              <a:srgbClr val="0A5190"/>
            </a:solidFill>
            <a:bevel/>
            <a:headEnd/>
            <a:tailEnd/>
          </a:ln>
        </p:spPr>
        <p:txBody>
          <a:bodyPr anchor="ctr"/>
          <a:lstStyle/>
          <a:p>
            <a:pPr algn="ctr"/>
            <a:r>
              <a:rPr lang="en-US">
                <a:solidFill>
                  <a:schemeClr val="bg1"/>
                </a:solidFill>
                <a:latin typeface="Constantia" pitchFamily="18" charset="0"/>
                <a:sym typeface="Constantia" pitchFamily="18" charset="0"/>
              </a:rPr>
              <a:t>A</a:t>
            </a:r>
            <a:endParaRPr lang="en-US" altLang="en-US">
              <a:solidFill>
                <a:schemeClr val="bg1"/>
              </a:solidFill>
              <a:latin typeface="Times New Roman" pitchFamily="18" charset="0"/>
              <a:cs typeface="Times New Roman" pitchFamily="18" charset="0"/>
              <a:sym typeface="Times New Roman" pitchFamily="18" charset="0"/>
            </a:endParaRPr>
          </a:p>
        </p:txBody>
      </p:sp>
      <p:sp>
        <p:nvSpPr>
          <p:cNvPr id="7183" name="TextBox 20"/>
          <p:cNvSpPr>
            <a:spLocks noChangeArrowheads="1"/>
          </p:cNvSpPr>
          <p:nvPr/>
        </p:nvSpPr>
        <p:spPr bwMode="auto">
          <a:xfrm>
            <a:off x="1266825" y="2981325"/>
            <a:ext cx="2584450"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sym typeface="Times New Roman" pitchFamily="18" charset="0"/>
              </a:rPr>
              <a:t>Hơn 3 triệu tấn.</a:t>
            </a:r>
            <a:endParaRPr lang="en-US" altLang="en-US" sz="2800">
              <a:solidFill>
                <a:srgbClr val="FF0000"/>
              </a:solidFill>
              <a:latin typeface="Times New Roman" pitchFamily="18" charset="0"/>
              <a:sym typeface="Times New Roman" pitchFamily="18" charset="0"/>
            </a:endParaRPr>
          </a:p>
        </p:txBody>
      </p:sp>
      <p:sp>
        <p:nvSpPr>
          <p:cNvPr id="17424" name="TextBox 1"/>
          <p:cNvSpPr>
            <a:spLocks noChangeArrowheads="1"/>
          </p:cNvSpPr>
          <p:nvPr/>
        </p:nvSpPr>
        <p:spPr bwMode="auto">
          <a:xfrm>
            <a:off x="1619250" y="-39688"/>
            <a:ext cx="6235700" cy="523876"/>
          </a:xfrm>
          <a:prstGeom prst="rect">
            <a:avLst/>
          </a:prstGeom>
          <a:noFill/>
          <a:ln w="9525">
            <a:noFill/>
            <a:bevel/>
            <a:headEnd/>
            <a:tailEnd/>
          </a:ln>
        </p:spPr>
        <p:txBody>
          <a:bodyPr>
            <a:spAutoFit/>
          </a:bodyPr>
          <a:lstStyle/>
          <a:p>
            <a:pPr algn="ctr"/>
            <a:r>
              <a:rPr lang="en-US" sz="2800" dirty="0" err="1">
                <a:solidFill>
                  <a:srgbClr val="000000"/>
                </a:solidFill>
                <a:latin typeface="Times New Roman" pitchFamily="18" charset="0"/>
                <a:sym typeface="Times New Roman" pitchFamily="18" charset="0"/>
              </a:rPr>
              <a:t>Lịch</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sử</a:t>
            </a:r>
            <a:endParaRPr lang="en-US" altLang="en-US" sz="2800" dirty="0">
              <a:solidFill>
                <a:srgbClr val="000000"/>
              </a:solidFill>
              <a:latin typeface="Times New Roman" pitchFamily="18" charset="0"/>
              <a:sym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restart="whenNotActive" fill="hold" evtFilter="cancelBubble" nodeType="interactiveSeq">
                <p:stCondLst>
                  <p:cond evt="onClick" delay="0">
                    <p:tgtEl>
                      <p:sldTgt/>
                    </p:tgtEl>
                  </p:cond>
                  <p:cond delay="0"/>
                </p:stCondLst>
                <p:endSync delay="0"/>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 calcmode="lin" valueType="num">
                                      <p:cBhvr>
                                        <p:cTn id="6" dur="500"/>
                                        <p:tgtEl>
                                          <p:spTgt spid="7179"/>
                                        </p:tgtEl>
                                        <p:attrNameLst>
                                          <p:attrName>ppt_w</p:attrName>
                                        </p:attrNameLst>
                                      </p:cBhvr>
                                      <p:tavLst>
                                        <p:tav tm="0">
                                          <p:val>
                                            <p:strVal val="ppt_w"/>
                                          </p:val>
                                        </p:tav>
                                        <p:tav tm="100000">
                                          <p:val>
                                            <p:fltVal val="0"/>
                                          </p:val>
                                        </p:tav>
                                      </p:tavLst>
                                    </p:anim>
                                    <p:anim calcmode="lin" valueType="num">
                                      <p:cBhvr>
                                        <p:cTn id="7" dur="500"/>
                                        <p:tgtEl>
                                          <p:spTgt spid="7179"/>
                                        </p:tgtEl>
                                        <p:attrNameLst>
                                          <p:attrName>ppt_h</p:attrName>
                                        </p:attrNameLst>
                                      </p:cBhvr>
                                      <p:tavLst>
                                        <p:tav tm="0">
                                          <p:val>
                                            <p:strVal val="ppt_h"/>
                                          </p:val>
                                        </p:tav>
                                        <p:tav tm="100000">
                                          <p:val>
                                            <p:fltVal val="0"/>
                                          </p:val>
                                        </p:tav>
                                      </p:tavLst>
                                    </p:anim>
                                    <p:animEffect>
                                      <p:cBhvr>
                                        <p:cTn id="8" dur="500"/>
                                        <p:tgtEl>
                                          <p:spTgt spid="7179"/>
                                        </p:tgtEl>
                                      </p:cBhvr>
                                    </p:animEffect>
                                    <p:set>
                                      <p:cBhvr>
                                        <p:cTn id="9" dur="1" fill="hold">
                                          <p:stCondLst>
                                            <p:cond delay="499"/>
                                          </p:stCondLst>
                                        </p:cTn>
                                        <p:tgtEl>
                                          <p:spTgt spid="7179"/>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10" restart="whenNotActive" fill="hold" evtFilter="cancelBubble" nodeType="interactiveSeq">
                <p:stCondLst>
                  <p:cond evt="onClick" delay="0">
                    <p:tgtEl>
                      <p:sldTgt/>
                    </p:tgtEl>
                  </p:cond>
                  <p:cond delay="0"/>
                </p:stCondLst>
                <p:endSync delay="0"/>
                <p:childTnLst>
                  <p:par>
                    <p:cTn id="11" fill="hold">
                      <p:stCondLst>
                        <p:cond delay="0"/>
                      </p:stCondLst>
                      <p:childTnLst>
                        <p:par>
                          <p:cTn id="12" fill="hold">
                            <p:stCondLst>
                              <p:cond delay="0"/>
                            </p:stCondLst>
                            <p:childTnLst>
                              <p:par>
                                <p:cTn id="13" presetID="10" presetClass="exit" presetSubtype="0" fill="hold" grpId="0" nodeType="clickEffect">
                                  <p:stCondLst>
                                    <p:cond delay="0"/>
                                  </p:stCondLst>
                                  <p:childTnLst>
                                    <p:anim calcmode="lin" valueType="num">
                                      <p:cBhvr>
                                        <p:cTn id="14" dur="500"/>
                                        <p:tgtEl>
                                          <p:spTgt spid="7180"/>
                                        </p:tgtEl>
                                        <p:attrNameLst>
                                          <p:attrName>ppt_w</p:attrName>
                                        </p:attrNameLst>
                                      </p:cBhvr>
                                      <p:tavLst>
                                        <p:tav tm="0">
                                          <p:val>
                                            <p:strVal val="ppt_w"/>
                                          </p:val>
                                        </p:tav>
                                        <p:tav tm="100000">
                                          <p:val>
                                            <p:fltVal val="0"/>
                                          </p:val>
                                        </p:tav>
                                      </p:tavLst>
                                    </p:anim>
                                    <p:anim calcmode="lin" valueType="num">
                                      <p:cBhvr>
                                        <p:cTn id="15" dur="500"/>
                                        <p:tgtEl>
                                          <p:spTgt spid="7180"/>
                                        </p:tgtEl>
                                        <p:attrNameLst>
                                          <p:attrName>ppt_h</p:attrName>
                                        </p:attrNameLst>
                                      </p:cBhvr>
                                      <p:tavLst>
                                        <p:tav tm="0">
                                          <p:val>
                                            <p:strVal val="ppt_h"/>
                                          </p:val>
                                        </p:tav>
                                        <p:tav tm="100000">
                                          <p:val>
                                            <p:fltVal val="0"/>
                                          </p:val>
                                        </p:tav>
                                      </p:tavLst>
                                    </p:anim>
                                    <p:animEffect>
                                      <p:cBhvr>
                                        <p:cTn id="16" dur="500"/>
                                        <p:tgtEl>
                                          <p:spTgt spid="7180"/>
                                        </p:tgtEl>
                                      </p:cBhvr>
                                    </p:animEffect>
                                    <p:set>
                                      <p:cBhvr>
                                        <p:cTn id="17" dur="1" fill="hold">
                                          <p:stCondLst>
                                            <p:cond delay="499"/>
                                          </p:stCondLst>
                                        </p:cTn>
                                        <p:tgtEl>
                                          <p:spTgt spid="7180"/>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18" restart="whenNotActive" fill="hold" evtFilter="cancelBubble" nodeType="interactiveSeq">
                <p:stCondLst>
                  <p:cond evt="onClick" delay="0">
                    <p:tgtEl>
                      <p:sldTgt/>
                    </p:tgtEl>
                  </p:cond>
                  <p:cond delay="0"/>
                </p:stCondLst>
                <p:endSync delay="0"/>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 calcmode="lin" valueType="num">
                                      <p:cBhvr>
                                        <p:cTn id="22" dur="500"/>
                                        <p:tgtEl>
                                          <p:spTgt spid="7181"/>
                                        </p:tgtEl>
                                        <p:attrNameLst>
                                          <p:attrName>ppt_w</p:attrName>
                                        </p:attrNameLst>
                                      </p:cBhvr>
                                      <p:tavLst>
                                        <p:tav tm="0">
                                          <p:val>
                                            <p:strVal val="ppt_w"/>
                                          </p:val>
                                        </p:tav>
                                        <p:tav tm="100000">
                                          <p:val>
                                            <p:fltVal val="0"/>
                                          </p:val>
                                        </p:tav>
                                      </p:tavLst>
                                    </p:anim>
                                    <p:anim calcmode="lin" valueType="num">
                                      <p:cBhvr>
                                        <p:cTn id="23" dur="500"/>
                                        <p:tgtEl>
                                          <p:spTgt spid="7181"/>
                                        </p:tgtEl>
                                        <p:attrNameLst>
                                          <p:attrName>ppt_h</p:attrName>
                                        </p:attrNameLst>
                                      </p:cBhvr>
                                      <p:tavLst>
                                        <p:tav tm="0">
                                          <p:val>
                                            <p:strVal val="ppt_h"/>
                                          </p:val>
                                        </p:tav>
                                        <p:tav tm="100000">
                                          <p:val>
                                            <p:fltVal val="0"/>
                                          </p:val>
                                        </p:tav>
                                      </p:tavLst>
                                    </p:anim>
                                    <p:animEffect>
                                      <p:cBhvr>
                                        <p:cTn id="24" dur="500"/>
                                        <p:tgtEl>
                                          <p:spTgt spid="7181"/>
                                        </p:tgtEl>
                                      </p:cBhvr>
                                    </p:animEffect>
                                    <p:set>
                                      <p:cBhvr>
                                        <p:cTn id="25" dur="1" fill="hold">
                                          <p:stCondLst>
                                            <p:cond delay="499"/>
                                          </p:stCondLst>
                                        </p:cTn>
                                        <p:tgtEl>
                                          <p:spTgt spid="7181"/>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26" restart="whenNotActive" fill="hold" evtFilter="cancelBubble" nodeType="interactiveSeq">
                <p:stCondLst>
                  <p:cond evt="onClick" delay="0">
                    <p:tgtEl>
                      <p:sldTgt/>
                    </p:tgtEl>
                  </p:cond>
                  <p:cond delay="0"/>
                </p:stCondLst>
                <p:endSync delay="0"/>
                <p:childTnLst>
                  <p:par>
                    <p:cTn id="27" fill="hold">
                      <p:stCondLst>
                        <p:cond delay="0"/>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182"/>
                                        </p:tgtEl>
                                        <p:attrNameLst>
                                          <p:attrName>style.visibility</p:attrName>
                                        </p:attrNameLst>
                                      </p:cBhvr>
                                      <p:to>
                                        <p:strVal val="visible"/>
                                      </p:to>
                                    </p:set>
                                    <p:animEffect>
                                      <p:cBhvr>
                                        <p:cTn id="31" dur="500"/>
                                        <p:tgtEl>
                                          <p:spTgt spid="718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183"/>
                                        </p:tgtEl>
                                        <p:attrNameLst>
                                          <p:attrName>style.visibility</p:attrName>
                                        </p:attrNameLst>
                                      </p:cBhvr>
                                      <p:to>
                                        <p:strVal val="visible"/>
                                      </p:to>
                                    </p:set>
                                    <p:animEffect>
                                      <p:cBhvr>
                                        <p:cTn id="34" dur="500"/>
                                        <p:tgtEl>
                                          <p:spTgt spid="7183"/>
                                        </p:tgtEl>
                                      </p:cBhvr>
                                    </p:animEffect>
                                  </p:childTnLst>
                                </p:cTn>
                              </p:par>
                            </p:childTnLst>
                          </p:cTn>
                        </p:par>
                      </p:childTnLst>
                    </p:cTn>
                  </p:par>
                </p:childTnLst>
              </p:cTn>
              <p:nextCondLst>
                <p:cond evt="onClick" delay="0">
                  <p:tgtEl>
                    <p:sldTgt/>
                  </p:tgtEl>
                </p:cond>
                <p:cond delay="0"/>
              </p:nextCondLst>
            </p:seq>
          </p:childTnLst>
        </p:cTn>
      </p:par>
    </p:tnLst>
    <p:bldLst>
      <p:bldP spid="7179" grpId="0" bldLvl="0" animBg="1" autoUpdateAnimBg="0"/>
      <p:bldP spid="7180" grpId="0" bldLvl="0" animBg="1" autoUpdateAnimBg="0"/>
      <p:bldP spid="7181" grpId="0" bldLvl="0" animBg="1" autoUpdateAnimBg="0"/>
      <p:bldP spid="7182" grpId="0" bldLvl="0" animBg="1" autoUpdateAnimBg="0"/>
      <p:bldP spid="7183"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http://img.cand.com.vn/Uploaded_ANTG/phuonglien1/29_quan1368.jpg"/>
          <p:cNvPicPr>
            <a:picLocks noChangeAspect="1" noChangeArrowheads="1"/>
          </p:cNvPicPr>
          <p:nvPr/>
        </p:nvPicPr>
        <p:blipFill>
          <a:blip r:embed="rId2"/>
          <a:srcRect/>
          <a:stretch>
            <a:fillRect/>
          </a:stretch>
        </p:blipFill>
        <p:spPr bwMode="auto">
          <a:xfrm>
            <a:off x="84138" y="1733550"/>
            <a:ext cx="4487862" cy="3168650"/>
          </a:xfrm>
          <a:prstGeom prst="rect">
            <a:avLst/>
          </a:prstGeom>
          <a:noFill/>
          <a:ln w="28575">
            <a:solidFill>
              <a:srgbClr val="FF0000"/>
            </a:solidFill>
            <a:bevel/>
            <a:headEnd/>
            <a:tailEnd/>
          </a:ln>
        </p:spPr>
      </p:pic>
      <p:sp>
        <p:nvSpPr>
          <p:cNvPr id="8195" name="TextBox 2"/>
          <p:cNvSpPr>
            <a:spLocks noChangeArrowheads="1"/>
          </p:cNvSpPr>
          <p:nvPr/>
        </p:nvSpPr>
        <p:spPr bwMode="auto">
          <a:xfrm>
            <a:off x="-387350" y="5262563"/>
            <a:ext cx="5019676" cy="830262"/>
          </a:xfrm>
          <a:prstGeom prst="rect">
            <a:avLst/>
          </a:prstGeom>
          <a:noFill/>
          <a:ln w="9525">
            <a:noFill/>
            <a:miter lim="800000"/>
            <a:headEnd/>
            <a:tailEnd/>
          </a:ln>
        </p:spPr>
        <p:txBody>
          <a:bodyPr wrap="square">
            <a:spAutoFit/>
          </a:bodyPr>
          <a:lstStyle/>
          <a:p>
            <a:pPr algn="ct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Quân</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của</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Hoàng</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đế</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Quang</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Trung</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chiếm</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lĩnh</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Thăng</a:t>
            </a:r>
            <a:r>
              <a:rPr lang="en-US" altLang="zh-CN" sz="2400" dirty="0">
                <a:solidFill>
                  <a:srgbClr val="000000"/>
                </a:solidFill>
                <a:latin typeface="Constantia" pitchFamily="18" charset="0"/>
                <a:cs typeface="Times New Roman" pitchFamily="18" charset="0"/>
                <a:sym typeface="Times New Roman" pitchFamily="18" charset="0"/>
              </a:rPr>
              <a:t> Long.</a:t>
            </a:r>
            <a:endParaRPr lang="en-US" altLang="zh-CN" dirty="0"/>
          </a:p>
        </p:txBody>
      </p:sp>
      <p:pic>
        <p:nvPicPr>
          <p:cNvPr id="8196" name="Picture 2" descr="http://hanoimoi.com.vn/Uploads/trongquang/2013/2/14/a8.jpg"/>
          <p:cNvPicPr>
            <a:picLocks noChangeAspect="1" noChangeArrowheads="1"/>
          </p:cNvPicPr>
          <p:nvPr/>
        </p:nvPicPr>
        <p:blipFill>
          <a:blip r:embed="rId3"/>
          <a:srcRect/>
          <a:stretch>
            <a:fillRect/>
          </a:stretch>
        </p:blipFill>
        <p:spPr bwMode="auto">
          <a:xfrm>
            <a:off x="4752975" y="1733550"/>
            <a:ext cx="4224338" cy="3168650"/>
          </a:xfrm>
          <a:prstGeom prst="rect">
            <a:avLst/>
          </a:prstGeom>
          <a:noFill/>
          <a:ln w="28575">
            <a:solidFill>
              <a:srgbClr val="FF0000"/>
            </a:solidFill>
            <a:bevel/>
            <a:headEnd/>
            <a:tailEnd/>
          </a:ln>
        </p:spPr>
      </p:pic>
      <p:sp>
        <p:nvSpPr>
          <p:cNvPr id="8197" name="TextBox 4"/>
          <p:cNvSpPr>
            <a:spLocks noChangeArrowheads="1"/>
          </p:cNvSpPr>
          <p:nvPr/>
        </p:nvSpPr>
        <p:spPr bwMode="auto">
          <a:xfrm>
            <a:off x="4781550" y="5262563"/>
            <a:ext cx="4384675" cy="830262"/>
          </a:xfrm>
          <a:prstGeom prst="rect">
            <a:avLst/>
          </a:prstGeom>
          <a:noFill/>
          <a:ln w="9525">
            <a:noFill/>
            <a:miter lim="800000"/>
            <a:headEnd/>
            <a:tailEnd/>
          </a:ln>
        </p:spPr>
        <p:txBody>
          <a:bodyPr wrap="square">
            <a:spAutoFit/>
          </a:bodyPr>
          <a:lstStyle/>
          <a:p>
            <a:pPr algn="ct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Vua</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Quang</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Trung</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vào</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thành</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Thăng</a:t>
            </a:r>
            <a:r>
              <a:rPr lang="en-US" altLang="zh-CN" sz="2400" dirty="0">
                <a:solidFill>
                  <a:srgbClr val="000000"/>
                </a:solidFill>
                <a:latin typeface="Constantia" pitchFamily="18" charset="0"/>
                <a:cs typeface="Times New Roman" pitchFamily="18" charset="0"/>
                <a:sym typeface="Times New Roman" pitchFamily="18" charset="0"/>
              </a:rPr>
              <a:t> Long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Effect>
                                      <p:cBhvr>
                                        <p:cTn id="12" dur="1000"/>
                                        <p:tgtEl>
                                          <p:spTgt spid="8196"/>
                                        </p:tgtEl>
                                      </p:cBhvr>
                                    </p:animEffect>
                                    <p:anim calcmode="lin" valueType="num">
                                      <p:cBhvr>
                                        <p:cTn id="13" dur="1000" fill="hold"/>
                                        <p:tgtEl>
                                          <p:spTgt spid="8196"/>
                                        </p:tgtEl>
                                        <p:attrNameLst>
                                          <p:attrName>ppt_x</p:attrName>
                                        </p:attrNameLst>
                                      </p:cBhvr>
                                      <p:tavLst>
                                        <p:tav tm="0">
                                          <p:val>
                                            <p:strVal val="#ppt_x"/>
                                          </p:val>
                                        </p:tav>
                                        <p:tav tm="100000">
                                          <p:val>
                                            <p:strVal val="#ppt_x"/>
                                          </p:val>
                                        </p:tav>
                                      </p:tavLst>
                                    </p:anim>
                                    <p:anim calcmode="lin" valueType="num">
                                      <p:cBhvr>
                                        <p:cTn id="14" dur="1000" fill="hold"/>
                                        <p:tgtEl>
                                          <p:spTgt spid="819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197"/>
                                        </p:tgtEl>
                                        <p:attrNameLst>
                                          <p:attrName>style.visibility</p:attrName>
                                        </p:attrNameLst>
                                      </p:cBhvr>
                                      <p:to>
                                        <p:strVal val="visible"/>
                                      </p:to>
                                    </p:set>
                                    <p:animEffect>
                                      <p:cBhvr>
                                        <p:cTn id="17" dur="1000"/>
                                        <p:tgtEl>
                                          <p:spTgt spid="8197"/>
                                        </p:tgtEl>
                                      </p:cBhvr>
                                    </p:animEffect>
                                    <p:anim calcmode="lin" valueType="num">
                                      <p:cBhvr>
                                        <p:cTn id="18" dur="1000" fill="hold"/>
                                        <p:tgtEl>
                                          <p:spTgt spid="8197"/>
                                        </p:tgtEl>
                                        <p:attrNameLst>
                                          <p:attrName>ppt_x</p:attrName>
                                        </p:attrNameLst>
                                      </p:cBhvr>
                                      <p:tavLst>
                                        <p:tav tm="0">
                                          <p:val>
                                            <p:strVal val="#ppt_x"/>
                                          </p:val>
                                        </p:tav>
                                        <p:tav tm="100000">
                                          <p:val>
                                            <p:strVal val="#ppt_x"/>
                                          </p:val>
                                        </p:tav>
                                      </p:tavLst>
                                    </p:anim>
                                    <p:anim calcmode="lin" valueType="num">
                                      <p:cBhvr>
                                        <p:cTn id="19" dur="1000" fill="hold"/>
                                        <p:tgtEl>
                                          <p:spTgt spid="819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195"/>
                                        </p:tgtEl>
                                        <p:attrNameLst>
                                          <p:attrName>style.visibility</p:attrName>
                                        </p:attrNameLst>
                                      </p:cBhvr>
                                      <p:to>
                                        <p:strVal val="visible"/>
                                      </p:to>
                                    </p:set>
                                    <p:animEffect>
                                      <p:cBhvr>
                                        <p:cTn id="22" dur="1000"/>
                                        <p:tgtEl>
                                          <p:spTgt spid="8195"/>
                                        </p:tgtEl>
                                      </p:cBhvr>
                                    </p:animEffect>
                                    <p:anim calcmode="lin" valueType="num">
                                      <p:cBhvr>
                                        <p:cTn id="23" dur="1000" fill="hold"/>
                                        <p:tgtEl>
                                          <p:spTgt spid="8195"/>
                                        </p:tgtEl>
                                        <p:attrNameLst>
                                          <p:attrName>ppt_x</p:attrName>
                                        </p:attrNameLst>
                                      </p:cBhvr>
                                      <p:tavLst>
                                        <p:tav tm="0">
                                          <p:val>
                                            <p:strVal val="#ppt_x"/>
                                          </p:val>
                                        </p:tav>
                                        <p:tav tm="100000">
                                          <p:val>
                                            <p:strVal val="#ppt_x"/>
                                          </p:val>
                                        </p:tav>
                                      </p:tavLst>
                                    </p:anim>
                                    <p:anim calcmode="lin" valueType="num">
                                      <p:cBhvr>
                                        <p:cTn id="24"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ldLvl="0" autoUpdateAnimBg="0"/>
      <p:bldP spid="8197"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4"/>
          <p:cNvSpPr>
            <a:spLocks noChangeArrowheads="1"/>
          </p:cNvSpPr>
          <p:nvPr/>
        </p:nvSpPr>
        <p:spPr bwMode="auto">
          <a:xfrm>
            <a:off x="657225" y="2400300"/>
            <a:ext cx="7659688" cy="3836988"/>
          </a:xfrm>
          <a:prstGeom prst="irregularSeal1">
            <a:avLst/>
          </a:prstGeom>
          <a:solidFill>
            <a:srgbClr val="FFFF66"/>
          </a:solidFill>
          <a:ln w="28575">
            <a:solidFill>
              <a:schemeClr val="accent1"/>
            </a:solidFill>
            <a:miter lim="800000"/>
            <a:headEnd/>
            <a:tailEnd/>
          </a:ln>
        </p:spPr>
        <p:txBody>
          <a:bodyPr wrap="none" anchor="ctr"/>
          <a:lstStyle/>
          <a:p>
            <a:pPr algn="ctr" eaLnBrk="0" hangingPunct="0"/>
            <a:r>
              <a:rPr lang="en-US" sz="2800" b="1">
                <a:solidFill>
                  <a:srgbClr val="C00000"/>
                </a:solidFill>
                <a:latin typeface="Times New Roman" pitchFamily="18" charset="0"/>
                <a:sym typeface="Times New Roman" pitchFamily="18" charset="0"/>
              </a:rPr>
              <a:t>CUỘC TỔNG TIẾN CÔNG VÀ NỔI DẬY</a:t>
            </a:r>
            <a:endParaRPr lang="en-US" altLang="en-US" sz="2800" b="1">
              <a:solidFill>
                <a:srgbClr val="C00000"/>
              </a:solidFill>
              <a:latin typeface="Times New Roman" pitchFamily="18" charset="0"/>
              <a:sym typeface="Times New Roman" pitchFamily="18" charset="0"/>
            </a:endParaRPr>
          </a:p>
          <a:p>
            <a:pPr algn="ctr" eaLnBrk="0" hangingPunct="0"/>
            <a:r>
              <a:rPr lang="en-US" sz="2800" b="1">
                <a:solidFill>
                  <a:srgbClr val="C00000"/>
                </a:solidFill>
                <a:latin typeface="Times New Roman" pitchFamily="18" charset="0"/>
                <a:sym typeface="Times New Roman" pitchFamily="18" charset="0"/>
              </a:rPr>
              <a:t>CỦA QUÂN DÂN MIỀN NAM.</a:t>
            </a:r>
            <a:endParaRPr lang="en-US" altLang="en-US"/>
          </a:p>
        </p:txBody>
      </p:sp>
      <p:sp>
        <p:nvSpPr>
          <p:cNvPr id="10243" name="Text Box 9"/>
          <p:cNvSpPr>
            <a:spLocks noChangeArrowheads="1"/>
          </p:cNvSpPr>
          <p:nvPr/>
        </p:nvSpPr>
        <p:spPr bwMode="auto">
          <a:xfrm>
            <a:off x="658813" y="1827213"/>
            <a:ext cx="8305800" cy="954087"/>
          </a:xfrm>
          <a:prstGeom prst="rect">
            <a:avLst/>
          </a:prstGeom>
          <a:noFill/>
          <a:ln w="9525">
            <a:noFill/>
            <a:bevel/>
            <a:headEnd/>
            <a:tailEnd/>
          </a:ln>
        </p:spPr>
        <p:txBody>
          <a:bodyPr>
            <a:spAutoFit/>
          </a:bodyPr>
          <a:lstStyle/>
          <a:p>
            <a:r>
              <a:rPr lang="en-US" sz="2800">
                <a:sym typeface="Arial" pitchFamily="34" charset="0"/>
              </a:rPr>
              <a:t>     </a:t>
            </a:r>
            <a:r>
              <a:rPr lang="en-US" sz="2800">
                <a:latin typeface="Times New Roman" pitchFamily="18" charset="0"/>
                <a:sym typeface="Times New Roman" pitchFamily="18" charset="0"/>
              </a:rPr>
              <a:t>Tết Năm Mậu Thân 1968 đã diễn ra sự kiện gì ở miền Nam nước ta? </a:t>
            </a:r>
            <a:endParaRPr lang="en-US" altLang="en-US"/>
          </a:p>
        </p:txBody>
      </p:sp>
      <p:sp>
        <p:nvSpPr>
          <p:cNvPr id="20484" name="TextBox 7"/>
          <p:cNvSpPr>
            <a:spLocks noChangeArrowheads="1"/>
          </p:cNvSpPr>
          <p:nvPr/>
        </p:nvSpPr>
        <p:spPr bwMode="auto">
          <a:xfrm>
            <a:off x="2614613" y="755650"/>
            <a:ext cx="3887787" cy="585788"/>
          </a:xfrm>
          <a:prstGeom prst="rect">
            <a:avLst/>
          </a:prstGeom>
          <a:noFill/>
          <a:ln w="9525">
            <a:noFill/>
            <a:miter lim="800000"/>
            <a:headEnd/>
            <a:tailEnd/>
          </a:ln>
        </p:spPr>
        <p:txBody>
          <a:bodyPr>
            <a:spAutoFit/>
          </a:bodyPr>
          <a:lstStyle/>
          <a:p>
            <a:r>
              <a:rPr lang="en-US" sz="3200">
                <a:solidFill>
                  <a:srgbClr val="FF0000"/>
                </a:solidFill>
                <a:latin typeface="Times New Roman" pitchFamily="18" charset="0"/>
                <a:sym typeface="Times New Roman" pitchFamily="18" charset="0"/>
              </a:rPr>
              <a:t>Sấm sét đêm giao thừa                                                                               </a:t>
            </a:r>
            <a:endParaRPr lang="en-US" altLang="en-US" sz="3200">
              <a:solidFill>
                <a:srgbClr val="FF0000"/>
              </a:solidFill>
              <a:latin typeface="Times New Roman" pitchFamily="18" charset="0"/>
              <a:sym typeface="Times New Roman" pitchFamily="18" charset="0"/>
            </a:endParaRPr>
          </a:p>
        </p:txBody>
      </p:sp>
      <p:sp>
        <p:nvSpPr>
          <p:cNvPr id="20485" name="TextBox 1"/>
          <p:cNvSpPr>
            <a:spLocks noChangeArrowheads="1"/>
          </p:cNvSpPr>
          <p:nvPr/>
        </p:nvSpPr>
        <p:spPr bwMode="auto">
          <a:xfrm>
            <a:off x="1619250" y="-39688"/>
            <a:ext cx="6235700" cy="523876"/>
          </a:xfrm>
          <a:prstGeom prst="rect">
            <a:avLst/>
          </a:prstGeom>
          <a:noFill/>
          <a:ln w="9525">
            <a:noFill/>
            <a:bevel/>
            <a:headEnd/>
            <a:tailEnd/>
          </a:ln>
        </p:spPr>
        <p:txBody>
          <a:bodyPr>
            <a:spAutoFit/>
          </a:bodyPr>
          <a:lstStyle/>
          <a:p>
            <a:pPr algn="ctr"/>
            <a:r>
              <a:rPr lang="en-US" sz="2800">
                <a:solidFill>
                  <a:srgbClr val="000000"/>
                </a:solidFill>
                <a:latin typeface="Times New Roman" pitchFamily="18" charset="0"/>
                <a:sym typeface="Times New Roman" pitchFamily="18" charset="0"/>
              </a:rPr>
              <a:t>Lịch sử</a:t>
            </a:r>
            <a:endParaRPr lang="en-US" altLang="en-US" sz="2800">
              <a:solidFill>
                <a:srgbClr val="000000"/>
              </a:solidFill>
              <a:latin typeface="Times New Roman" pitchFamily="18" charset="0"/>
              <a:sym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p:cBhvr>
                                        <p:cTn id="7" dur="1000"/>
                                        <p:tgtEl>
                                          <p:spTgt spid="10243"/>
                                        </p:tgtEl>
                                      </p:cBhvr>
                                    </p:animEffect>
                                    <p:anim calcmode="lin" valueType="num">
                                      <p:cBhvr>
                                        <p:cTn id="8" dur="1000" fill="hold"/>
                                        <p:tgtEl>
                                          <p:spTgt spid="10243"/>
                                        </p:tgtEl>
                                        <p:attrNameLst>
                                          <p:attrName>ppt_x</p:attrName>
                                        </p:attrNameLst>
                                      </p:cBhvr>
                                      <p:tavLst>
                                        <p:tav tm="0">
                                          <p:val>
                                            <p:strVal val="#ppt_x"/>
                                          </p:val>
                                        </p:tav>
                                        <p:tav tm="100000">
                                          <p:val>
                                            <p:strVal val="#ppt_x"/>
                                          </p:val>
                                        </p:tav>
                                      </p:tavLst>
                                    </p:anim>
                                    <p:anim calcmode="lin" valueType="num">
                                      <p:cBhvr>
                                        <p:cTn id="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p:cTn id="14" dur="500" fill="hold"/>
                                        <p:tgtEl>
                                          <p:spTgt spid="10242"/>
                                        </p:tgtEl>
                                        <p:attrNameLst>
                                          <p:attrName>ppt_w</p:attrName>
                                        </p:attrNameLst>
                                      </p:cBhvr>
                                      <p:tavLst>
                                        <p:tav tm="0">
                                          <p:val>
                                            <p:fltVal val="0"/>
                                          </p:val>
                                        </p:tav>
                                        <p:tav tm="100000">
                                          <p:val>
                                            <p:strVal val="#ppt_w"/>
                                          </p:val>
                                        </p:tav>
                                      </p:tavLst>
                                    </p:anim>
                                    <p:anim calcmode="lin" valueType="num">
                                      <p:cBhvr>
                                        <p:cTn id="15" dur="500" fill="hold"/>
                                        <p:tgtEl>
                                          <p:spTgt spid="10242"/>
                                        </p:tgtEl>
                                        <p:attrNameLst>
                                          <p:attrName>ppt_h</p:attrName>
                                        </p:attrNameLst>
                                      </p:cBhvr>
                                      <p:tavLst>
                                        <p:tav tm="0">
                                          <p:val>
                                            <p:fltVal val="0"/>
                                          </p:val>
                                        </p:tav>
                                        <p:tav tm="100000">
                                          <p:val>
                                            <p:strVal val="#ppt_h"/>
                                          </p:val>
                                        </p:tav>
                                      </p:tavLst>
                                    </p:anim>
                                    <p:animEffect>
                                      <p:cBhvr>
                                        <p:cTn id="16"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ldLvl="0" animBg="1" autoUpdateAnimBg="0"/>
      <p:bldP spid="10243"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120650" y="188913"/>
          <a:ext cx="8785225" cy="6553200"/>
        </p:xfrm>
        <a:graphic>
          <a:graphicData uri="http://schemas.openxmlformats.org/presentationml/2006/ole">
            <p:oleObj spid="_x0000_s1026" r:id="rId3" imgW="3806280" imgH="3573360" progId="Word.Document.8">
              <p:embed/>
            </p:oleObj>
          </a:graphicData>
        </a:graphic>
      </p:graphicFrame>
      <p:sp>
        <p:nvSpPr>
          <p:cNvPr id="1027" name="Rectangle 4"/>
          <p:cNvSpPr>
            <a:spLocks noChangeArrowheads="1"/>
          </p:cNvSpPr>
          <p:nvPr/>
        </p:nvSpPr>
        <p:spPr bwMode="auto">
          <a:xfrm>
            <a:off x="250825" y="5519738"/>
            <a:ext cx="8642350" cy="1014412"/>
          </a:xfrm>
          <a:prstGeom prst="rect">
            <a:avLst/>
          </a:prstGeom>
          <a:noFill/>
          <a:ln w="9525">
            <a:noFill/>
            <a:miter lim="800000"/>
            <a:headEnd/>
            <a:tailEnd/>
          </a:ln>
        </p:spPr>
        <p:txBody>
          <a:bodyPr>
            <a:spAutoFit/>
          </a:bodyPr>
          <a:lstStyle/>
          <a:p>
            <a:pPr algn="ctr">
              <a:spcBef>
                <a:spcPct val="50000"/>
              </a:spcBef>
            </a:pPr>
            <a:r>
              <a:rPr lang="en-US" sz="2400">
                <a:solidFill>
                  <a:srgbClr val="000000"/>
                </a:solidFill>
                <a:latin typeface="Times New Roman" pitchFamily="18" charset="0"/>
                <a:sym typeface="Arial" pitchFamily="34" charset="0"/>
              </a:rPr>
              <a:t>Bác Hồ cùng các ủy viên Bộ Chính trị họp bàn công tác  </a:t>
            </a:r>
            <a:endParaRPr lang="en-US" altLang="en-US" sz="2400">
              <a:solidFill>
                <a:srgbClr val="000000"/>
              </a:solidFill>
              <a:latin typeface="Times New Roman" pitchFamily="18" charset="0"/>
              <a:sym typeface="Arial" pitchFamily="34" charset="0"/>
            </a:endParaRPr>
          </a:p>
          <a:p>
            <a:pPr algn="ctr">
              <a:spcBef>
                <a:spcPct val="50000"/>
              </a:spcBef>
            </a:pPr>
            <a:r>
              <a:rPr lang="en-US" sz="2400">
                <a:solidFill>
                  <a:srgbClr val="000000"/>
                </a:solidFill>
                <a:latin typeface="Times New Roman" pitchFamily="18" charset="0"/>
                <a:sym typeface="Arial" pitchFamily="34" charset="0"/>
              </a:rPr>
              <a:t>chuẩn bị cho chiến dịch Tết Mậu Thân 1968 và kế hoạch tiến công. </a:t>
            </a:r>
            <a:endParaRPr lang="en-US" altLang="en-US"/>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a:spLocks noChangeArrowheads="1"/>
          </p:cNvSpPr>
          <p:nvPr/>
        </p:nvSpPr>
        <p:spPr bwMode="auto">
          <a:xfrm>
            <a:off x="466725" y="6127750"/>
            <a:ext cx="7848600" cy="396875"/>
          </a:xfrm>
          <a:prstGeom prst="rect">
            <a:avLst/>
          </a:prstGeom>
          <a:noFill/>
          <a:ln w="9525">
            <a:noFill/>
            <a:bevel/>
            <a:headEnd/>
            <a:tailEnd/>
          </a:ln>
        </p:spPr>
        <p:txBody>
          <a:bodyPr>
            <a:spAutoFit/>
          </a:bodyPr>
          <a:lstStyle/>
          <a:p>
            <a:pPr algn="ctr">
              <a:spcBef>
                <a:spcPct val="50000"/>
              </a:spcBef>
            </a:pPr>
            <a:r>
              <a:rPr lang="en-US" sz="2000" b="1">
                <a:latin typeface="Times New Roman" pitchFamily="18" charset="0"/>
                <a:sym typeface="Times New Roman" pitchFamily="18" charset="0"/>
              </a:rPr>
              <a:t>LỰC LƯỢNG VŨ TRANG QUÂN KHU SÀI GÒN-GIA ĐỊNH </a:t>
            </a:r>
            <a:endParaRPr lang="en-US" altLang="en-US"/>
          </a:p>
        </p:txBody>
      </p:sp>
      <p:pic>
        <p:nvPicPr>
          <p:cNvPr id="21507" name="Picture 2"/>
          <p:cNvPicPr>
            <a:picLocks noChangeAspect="1" noChangeArrowheads="1"/>
          </p:cNvPicPr>
          <p:nvPr/>
        </p:nvPicPr>
        <p:blipFill>
          <a:blip r:embed="rId2"/>
          <a:srcRect/>
          <a:stretch>
            <a:fillRect/>
          </a:stretch>
        </p:blipFill>
        <p:spPr bwMode="auto">
          <a:xfrm>
            <a:off x="179388" y="333375"/>
            <a:ext cx="8856662" cy="5486400"/>
          </a:xfrm>
          <a:prstGeom prst="rect">
            <a:avLst/>
          </a:prstGeom>
          <a:noFill/>
          <a:ln w="57150">
            <a:solidFill>
              <a:schemeClr val="folHlink"/>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TN mien Bac vao Nam chien dau"/>
          <p:cNvPicPr>
            <a:picLocks noChangeAspect="1" noChangeArrowheads="1"/>
          </p:cNvPicPr>
          <p:nvPr/>
        </p:nvPicPr>
        <p:blipFill>
          <a:blip r:embed="rId2"/>
          <a:srcRect/>
          <a:stretch>
            <a:fillRect/>
          </a:stretch>
        </p:blipFill>
        <p:spPr bwMode="auto">
          <a:xfrm>
            <a:off x="0" y="0"/>
            <a:ext cx="8964613" cy="5400675"/>
          </a:xfrm>
          <a:prstGeom prst="rect">
            <a:avLst/>
          </a:prstGeom>
          <a:noFill/>
          <a:ln w="28575">
            <a:solidFill>
              <a:srgbClr val="FF0000"/>
            </a:solidFill>
            <a:miter lim="800000"/>
            <a:headEnd/>
            <a:tailEnd/>
          </a:ln>
        </p:spPr>
      </p:pic>
      <p:sp>
        <p:nvSpPr>
          <p:cNvPr id="22531" name="Rectangle 2"/>
          <p:cNvSpPr>
            <a:spLocks noChangeArrowheads="1"/>
          </p:cNvSpPr>
          <p:nvPr/>
        </p:nvSpPr>
        <p:spPr bwMode="auto">
          <a:xfrm>
            <a:off x="611188" y="5592763"/>
            <a:ext cx="7993062" cy="461962"/>
          </a:xfrm>
          <a:prstGeom prst="rect">
            <a:avLst/>
          </a:prstGeom>
          <a:noFill/>
          <a:ln w="9525">
            <a:noFill/>
            <a:miter lim="800000"/>
            <a:headEnd/>
            <a:tailEnd/>
          </a:ln>
        </p:spPr>
        <p:txBody>
          <a:bodyPr>
            <a:spAutoFit/>
          </a:bodyPr>
          <a:lstStyle/>
          <a:p>
            <a:pPr algn="ctr">
              <a:spcBef>
                <a:spcPct val="50000"/>
              </a:spcBef>
            </a:pPr>
            <a:r>
              <a:rPr lang="en-US" sz="2400">
                <a:solidFill>
                  <a:srgbClr val="000000"/>
                </a:solidFill>
                <a:latin typeface="Times New Roman" pitchFamily="18" charset="0"/>
                <a:sym typeface="Times New Roman" pitchFamily="18" charset="0"/>
              </a:rPr>
              <a:t>Hàng triệu thanh niên miền Bắc vào miền Nam chiến đấu</a:t>
            </a:r>
          </a:p>
        </p:txBody>
      </p:sp>
    </p:spTree>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535060"/>
  <p:tag name="VIOLETTITLE" val="Bài 23. Sấm sét đêm giao thừa"/>
  <p:tag name="VIOLETLESSON" val="23"/>
  <p:tag name="VIOLETCATID" val="2189"/>
  <p:tag name="VIOLETSUBJECT" val="Lịch sử 5"/>
  <p:tag name="VIOLETAUTHORID" val="4561841"/>
  <p:tag name="VIOLETAUTHORNAME" val="Phạm Thanh Tùng"/>
  <p:tag name="VIOLETAUTHORAVATAR" val="no_avatar.jpg"/>
  <p:tag name="VIOLETAUTHORADDRESS" val="thcs lien bao - vinh phuc"/>
  <p:tag name="VIOLETDATE" val="2016-03-01 16:26:27"/>
  <p:tag name="VIOLETHIT" val="171"/>
  <p:tag name="VIOLETLIKE" val="0"/>
  <p:tag name="MMPROD_NEXTUNIQUEID" val="10013"/>
  <p:tag name="MMPROD_UIDATA" val="&lt;database version=&quot;7.0&quot;&gt;&lt;object type=&quot;1&quot; unique_id=&quot;10001&quot;&gt;&lt;object type=&quot;2&quot; unique_id=&quot;10757&quot;&gt;&lt;object type=&quot;3&quot; unique_id=&quot;10758&quot;&gt;&lt;property id=&quot;20148&quot; value=&quot;5&quot;/&gt;&lt;property id=&quot;20300&quot; value=&quot;Slide 1&quot;/&gt;&lt;property id=&quot;20307&quot; value=&quot;392&quot;/&gt;&lt;/object&gt;&lt;object type=&quot;3&quot; unique_id=&quot;10759&quot;&gt;&lt;property id=&quot;20148&quot; value=&quot;5&quot;/&gt;&lt;property id=&quot;20300&quot; value=&quot;Slide 2&quot;/&gt;&lt;property id=&quot;20307&quot; value=&quot;319&quot;/&gt;&lt;/object&gt;&lt;object type=&quot;3&quot; unique_id=&quot;10760&quot;&gt;&lt;property id=&quot;20148&quot; value=&quot;5&quot;/&gt;&lt;property id=&quot;20300&quot; value=&quot;Slide 3&quot;/&gt;&lt;property id=&quot;20307&quot; value=&quot;321&quot;/&gt;&lt;/object&gt;&lt;object type=&quot;3&quot; unique_id=&quot;10761&quot;&gt;&lt;property id=&quot;20148&quot; value=&quot;5&quot;/&gt;&lt;property id=&quot;20300&quot; value=&quot;Slide 4&quot;/&gt;&lt;property id=&quot;20307&quot; value=&quot;320&quot;/&gt;&lt;/object&gt;&lt;object type=&quot;3&quot; unique_id=&quot;10762&quot;&gt;&lt;property id=&quot;20148&quot; value=&quot;5&quot;/&gt;&lt;property id=&quot;20300&quot; value=&quot;Slide 5&quot;/&gt;&lt;property id=&quot;20307&quot; value=&quot;305&quot;/&gt;&lt;/object&gt;&lt;object type=&quot;3&quot; unique_id=&quot;10763&quot;&gt;&lt;property id=&quot;20148&quot; value=&quot;5&quot;/&gt;&lt;property id=&quot;20300&quot; value=&quot;Slide 6&quot;/&gt;&lt;property id=&quot;20307&quot; value=&quot;324&quot;/&gt;&lt;/object&gt;&lt;object type=&quot;3&quot; unique_id=&quot;10764&quot;&gt;&lt;property id=&quot;20148&quot; value=&quot;5&quot;/&gt;&lt;property id=&quot;20300&quot; value=&quot;Slide 7&quot;/&gt;&lt;property id=&quot;20307&quot; value=&quot;338&quot;/&gt;&lt;/object&gt;&lt;object type=&quot;3&quot; unique_id=&quot;10765&quot;&gt;&lt;property id=&quot;20148&quot; value=&quot;5&quot;/&gt;&lt;property id=&quot;20300&quot; value=&quot;Slide 8&quot;/&gt;&lt;property id=&quot;20307&quot; value=&quot;367&quot;/&gt;&lt;/object&gt;&lt;object type=&quot;3&quot; unique_id=&quot;10766&quot;&gt;&lt;property id=&quot;20148&quot; value=&quot;5&quot;/&gt;&lt;property id=&quot;20300&quot; value=&quot;Slide 9&quot;/&gt;&lt;property id=&quot;20307&quot; value=&quot;339&quot;/&gt;&lt;/object&gt;&lt;object type=&quot;3&quot; unique_id=&quot;10767&quot;&gt;&lt;property id=&quot;20148&quot; value=&quot;5&quot;/&gt;&lt;property id=&quot;20300&quot; value=&quot;Slide 10&quot;/&gt;&lt;property id=&quot;20307&quot; value=&quot;366&quot;/&gt;&lt;/object&gt;&lt;object type=&quot;3&quot; unique_id=&quot;10768&quot;&gt;&lt;property id=&quot;20148&quot; value=&quot;5&quot;/&gt;&lt;property id=&quot;20300&quot; value=&quot;Slide 11&quot;/&gt;&lt;property id=&quot;20307&quot; value=&quot;383&quot;/&gt;&lt;/object&gt;&lt;object type=&quot;3&quot; unique_id=&quot;10769&quot;&gt;&lt;property id=&quot;20148&quot; value=&quot;5&quot;/&gt;&lt;property id=&quot;20300&quot; value=&quot;Slide 12&quot;/&gt;&lt;property id=&quot;20307&quot; value=&quot;343&quot;/&gt;&lt;/object&gt;&lt;object type=&quot;3&quot; unique_id=&quot;10770&quot;&gt;&lt;property id=&quot;20148&quot; value=&quot;5&quot;/&gt;&lt;property id=&quot;20300&quot; value=&quot;Slide 13&quot;/&gt;&lt;property id=&quot;20307&quot; value=&quot;381&quot;/&gt;&lt;/object&gt;&lt;object type=&quot;3&quot; unique_id=&quot;10771&quot;&gt;&lt;property id=&quot;20148&quot; value=&quot;5&quot;/&gt;&lt;property id=&quot;20300&quot; value=&quot;Slide 14&quot;/&gt;&lt;property id=&quot;20307&quot; value=&quot;298&quot;/&gt;&lt;/object&gt;&lt;object type=&quot;3&quot; unique_id=&quot;10772&quot;&gt;&lt;property id=&quot;20148&quot; value=&quot;5&quot;/&gt;&lt;property id=&quot;20300&quot; value=&quot;Slide 15&quot;/&gt;&lt;property id=&quot;20307&quot; value=&quot;337&quot;/&gt;&lt;/object&gt;&lt;object type=&quot;3&quot; unique_id=&quot;10773&quot;&gt;&lt;property id=&quot;20148&quot; value=&quot;5&quot;/&gt;&lt;property id=&quot;20300&quot; value=&quot;Slide 16&quot;/&gt;&lt;property id=&quot;20307&quot; value=&quot;373&quot;/&gt;&lt;/object&gt;&lt;object type=&quot;3&quot; unique_id=&quot;10774&quot;&gt;&lt;property id=&quot;20148&quot; value=&quot;5&quot;/&gt;&lt;property id=&quot;20300&quot; value=&quot;Slide 17&quot;/&gt;&lt;property id=&quot;20307&quot; value=&quot;372&quot;/&gt;&lt;/object&gt;&lt;object type=&quot;3&quot; unique_id=&quot;10775&quot;&gt;&lt;property id=&quot;20148&quot; value=&quot;5&quot;/&gt;&lt;property id=&quot;20300&quot; value=&quot;Slide 18&quot;/&gt;&lt;property id=&quot;20307&quot; value=&quot;368&quot;/&gt;&lt;/object&gt;&lt;object type=&quot;3&quot; unique_id=&quot;10776&quot;&gt;&lt;property id=&quot;20148&quot; value=&quot;5&quot;/&gt;&lt;property id=&quot;20300&quot; value=&quot;Slide 19&quot;/&gt;&lt;property id=&quot;20307&quot; value=&quot;374&quot;/&gt;&lt;/object&gt;&lt;object type=&quot;3&quot; unique_id=&quot;10777&quot;&gt;&lt;property id=&quot;20148&quot; value=&quot;5&quot;/&gt;&lt;property id=&quot;20300&quot; value=&quot;Slide 20&quot;/&gt;&lt;property id=&quot;20307&quot; value=&quot;369&quot;/&gt;&lt;/object&gt;&lt;object type=&quot;3&quot; unique_id=&quot;10778&quot;&gt;&lt;property id=&quot;20148&quot; value=&quot;5&quot;/&gt;&lt;property id=&quot;20300&quot; value=&quot;Slide 21&quot;/&gt;&lt;property id=&quot;20307&quot; value=&quot;345&quot;/&gt;&lt;/object&gt;&lt;object type=&quot;3&quot; unique_id=&quot;10779&quot;&gt;&lt;property id=&quot;20148&quot; value=&quot;5&quot;/&gt;&lt;property id=&quot;20300&quot; value=&quot;Slide 22&quot;/&gt;&lt;property id=&quot;20307&quot; value=&quot;344&quot;/&gt;&lt;/object&gt;&lt;object type=&quot;3&quot; unique_id=&quot;10780&quot;&gt;&lt;property id=&quot;20148&quot; value=&quot;5&quot;/&gt;&lt;property id=&quot;20300&quot; value=&quot;Slide 23&quot;/&gt;&lt;property id=&quot;20307&quot; value=&quot;382&quot;/&gt;&lt;/object&gt;&lt;object type=&quot;3&quot; unique_id=&quot;10781&quot;&gt;&lt;property id=&quot;20148&quot; value=&quot;5&quot;/&gt;&lt;property id=&quot;20300&quot; value=&quot;Slide 24&quot;/&gt;&lt;property id=&quot;20307&quot; value=&quot;347&quot;/&gt;&lt;/object&gt;&lt;object type=&quot;3&quot; unique_id=&quot;10782&quot;&gt;&lt;property id=&quot;20148&quot; value=&quot;5&quot;/&gt;&lt;property id=&quot;20300&quot; value=&quot;Slide 25&quot;/&gt;&lt;property id=&quot;20307&quot; value=&quot;389&quot;/&gt;&lt;/object&gt;&lt;object type=&quot;3&quot; unique_id=&quot;10783&quot;&gt;&lt;property id=&quot;20148&quot; value=&quot;5&quot;/&gt;&lt;property id=&quot;20300&quot; value=&quot;Slide 26&quot;/&gt;&lt;property id=&quot;20307&quot; value=&quot;391&quot;/&gt;&lt;/object&gt;&lt;object type=&quot;3&quot; unique_id=&quot;10784&quot;&gt;&lt;property id=&quot;20148&quot; value=&quot;5&quot;/&gt;&lt;property id=&quot;20300&quot; value=&quot;Slide 27&quot;/&gt;&lt;property id=&quot;20307&quot; value=&quot;376&quot;/&gt;&lt;/object&gt;&lt;object type=&quot;3&quot; unique_id=&quot;10785&quot;&gt;&lt;property id=&quot;20148&quot; value=&quot;5&quot;/&gt;&lt;property id=&quot;20300&quot; value=&quot;Slide 28&quot;/&gt;&lt;property id=&quot;20307&quot; value=&quot;348&quot;/&gt;&lt;/object&gt;&lt;object type=&quot;3&quot; unique_id=&quot;10786&quot;&gt;&lt;property id=&quot;20148&quot; value=&quot;5&quot;/&gt;&lt;property id=&quot;20300&quot; value=&quot;Slide 29 - &amp;quot;    Cùng với cuộc tiến công vào Sài Gòn, quân giải phóng đã tiến công đồng loạt ở hầu khắp các thành phố, thị xã m&quot;/&gt;&lt;property id=&quot;20307&quot; value=&quot;350&quot;/&gt;&lt;/object&gt;&lt;object type=&quot;3&quot; unique_id=&quot;10787&quot;&gt;&lt;property id=&quot;20148&quot; value=&quot;5&quot;/&gt;&lt;property id=&quot;20300&quot; value=&quot;Slide 30&quot;/&gt;&lt;property id=&quot;20307&quot; value=&quot;352&quot;/&gt;&lt;/object&gt;&lt;object type=&quot;3&quot; unique_id=&quot;10788&quot;&gt;&lt;property id=&quot;20148&quot; value=&quot;5&quot;/&gt;&lt;property id=&quot;20300&quot; value=&quot;Slide 31&quot;/&gt;&lt;property id=&quot;20307&quot; value=&quot;386&quot;/&gt;&lt;/object&gt;&lt;object type=&quot;3&quot; unique_id=&quot;10789&quot;&gt;&lt;property id=&quot;20148&quot; value=&quot;5&quot;/&gt;&lt;property id=&quot;20300&quot; value=&quot;Slide 32&quot;/&gt;&lt;property id=&quot;20307&quot; value=&quot;353&quot;/&gt;&lt;/object&gt;&lt;object type=&quot;3&quot; unique_id=&quot;10790&quot;&gt;&lt;property id=&quot;20148&quot; value=&quot;5&quot;/&gt;&lt;property id=&quot;20300&quot; value=&quot;Slide 33&quot;/&gt;&lt;property id=&quot;20307&quot; value=&quot;354&quot;/&gt;&lt;/object&gt;&lt;object type=&quot;3&quot; unique_id=&quot;10791&quot;&gt;&lt;property id=&quot;20148&quot; value=&quot;5&quot;/&gt;&lt;property id=&quot;20300&quot; value=&quot;Slide 34&quot;/&gt;&lt;property id=&quot;20307&quot; value=&quot;357&quot;/&gt;&lt;/object&gt;&lt;object type=&quot;3&quot; unique_id=&quot;10792&quot;&gt;&lt;property id=&quot;20148&quot; value=&quot;5&quot;/&gt;&lt;property id=&quot;20300&quot; value=&quot;Slide 35&quot;/&gt;&lt;property id=&quot;20307&quot; value=&quot;361&quot;/&gt;&lt;/object&gt;&lt;object type=&quot;3&quot; unique_id=&quot;10793&quot;&gt;&lt;property id=&quot;20148&quot; value=&quot;5&quot;/&gt;&lt;property id=&quot;20300&quot; value=&quot;Slide 36&quot;/&gt;&lt;property id=&quot;20307&quot; value=&quot;362&quot;/&gt;&lt;/object&gt;&lt;object type=&quot;3&quot; unique_id=&quot;10794&quot;&gt;&lt;property id=&quot;20148&quot; value=&quot;5&quot;/&gt;&lt;property id=&quot;20300&quot; value=&quot;Slide 37&quot;/&gt;&lt;property id=&quot;20307&quot; value=&quot;359&quot;/&gt;&lt;/object&gt;&lt;object type=&quot;3&quot; unique_id=&quot;10795&quot;&gt;&lt;property id=&quot;20148&quot; value=&quot;5&quot;/&gt;&lt;property id=&quot;20300&quot; value=&quot;Slide 38&quot;/&gt;&lt;property id=&quot;20307&quot; value=&quot;375&quot;/&gt;&lt;/object&gt;&lt;object type=&quot;3&quot; unique_id=&quot;10796&quot;&gt;&lt;property id=&quot;20148&quot; value=&quot;5&quot;/&gt;&lt;property id=&quot;20300&quot; value=&quot;Slide 39&quot;/&gt;&lt;property id=&quot;20307&quot; value=&quot;335&quot;/&gt;&lt;/object&gt;&lt;/object&gt;&lt;object type=&quot;8&quot; unique_id=&quot;10837&quot;&gt;&lt;/object&gt;&lt;/object&gt;&lt;/database&gt;"/>
  <p:tag name="ISPRING_RESOURCE_PATHS_HASH_PRESENTER" val="d1f9c9315f572f6e277057fb88ee76721ce4e857"/>
  <p:tag name="SECTOMILLISECCONVERTED" val="1"/>
</p:tagLst>
</file>

<file path=ppt/theme/theme1.xml><?xml version="1.0" encoding="utf-8"?>
<a:theme xmlns:a="http://schemas.openxmlformats.org/drawingml/2006/main" name="Flow">
  <a:themeElements>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F49100"/>
      </a:hlink>
      <a:folHlink>
        <a:srgbClr val="85DFD0"/>
      </a:folHlink>
    </a:clrScheme>
    <a:fontScheme name="Flow">
      <a:majorFont>
        <a:latin typeface="Calibri"/>
        <a:ea typeface="隶书"/>
        <a:cs typeface="隶书"/>
      </a:majorFont>
      <a:minorFont>
        <a:latin typeface="Constanti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TotalTime>
  <Pages>0</Pages>
  <Words>1554</Words>
  <Characters>0</Characters>
  <Application>Microsoft Office PowerPoint</Application>
  <DocSecurity>0</DocSecurity>
  <PresentationFormat>On-screen Show (4:3)</PresentationFormat>
  <Lines>0</Lines>
  <Paragraphs>183</Paragraphs>
  <Slides>39</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1" baseType="lpstr">
      <vt:lpstr>Arial</vt:lpstr>
      <vt:lpstr>SimSun</vt:lpstr>
      <vt:lpstr>Calibri</vt:lpstr>
      <vt:lpstr>隶书</vt:lpstr>
      <vt:lpstr>Constantia</vt:lpstr>
      <vt:lpstr>Times New Roman</vt:lpstr>
      <vt:lpstr>Wingdings 2</vt:lpstr>
      <vt:lpstr>VNI-Times</vt:lpstr>
      <vt:lpstr>VNTime</vt:lpstr>
      <vt:lpstr>Verdana</vt:lpstr>
      <vt:lpstr>Flow</vt:lpstr>
      <vt:lpstr>Microsoft Office Word 97 - 2003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    Cùng với cuộc tiến công vào Sài Gòn, quân giải phóng đã tiến công đồng loạt ở hầu khắp các thành phố, thị xã miền Nam như: Cần Thơ, NhaTrang, Huế, Đà Nẵng... </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AutoBVT</cp:lastModifiedBy>
  <cp:revision>209</cp:revision>
  <dcterms:created xsi:type="dcterms:W3CDTF">2015-03-03T23:51:00Z</dcterms:created>
  <dcterms:modified xsi:type="dcterms:W3CDTF">2017-02-13T08:17:33Z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1033-9.1.0.4246</vt:lpwstr>
  </property>
</Properties>
</file>