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96" r:id="rId4"/>
    <p:sldId id="298" r:id="rId5"/>
    <p:sldId id="291" r:id="rId6"/>
    <p:sldId id="284" r:id="rId7"/>
    <p:sldId id="293" r:id="rId8"/>
    <p:sldId id="295" r:id="rId9"/>
    <p:sldId id="294" r:id="rId10"/>
    <p:sldId id="290" r:id="rId11"/>
    <p:sldId id="292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6600"/>
    <a:srgbClr val="660066"/>
    <a:srgbClr val="FFCC00"/>
    <a:srgbClr val="FFFF00"/>
    <a:srgbClr val="FFFFCC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13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738C-F556-48A0-9D55-78E2486C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4D26-55FD-488A-B649-971643211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8CBC-1994-4DC8-B50B-0E7AF4718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F5A15-772F-4C5B-A995-B354B512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D607-54E5-4D16-ABDF-F2A753C7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8BA7-26F3-4335-88EF-BE9689602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0A52-2758-4E49-A733-25B15F8CE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4B55-542E-422C-9E7A-9A098B9C8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44A1B-5E07-4173-BD41-D1D6C88E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AD9B-ED45-4E7D-A6C2-5F8E4351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431C-1D2C-4B1B-9969-DBA3C389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54C0-C341-4BAA-85A5-0260C7610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E9F8ABC-D916-4417-8ABC-AB6F4681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Tinh\My%20Documents\My%20Music\hinh%201.wmv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21419157" flipH="1">
            <a:off x="1314450" y="1371600"/>
            <a:ext cx="571500" cy="1138238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6580585" y="304801"/>
            <a:ext cx="1307306" cy="955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pic>
        <p:nvPicPr>
          <p:cNvPr id="3076" name="Picture 4" descr="an041116ringwf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914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0"/>
          <a:stretch>
            <a:fillRect/>
          </a:stretch>
        </p:blipFill>
        <p:spPr bwMode="auto">
          <a:xfrm>
            <a:off x="303013" y="2667000"/>
            <a:ext cx="860257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Freeform 6"/>
          <p:cNvSpPr>
            <a:spLocks/>
          </p:cNvSpPr>
          <p:nvPr/>
        </p:nvSpPr>
        <p:spPr bwMode="auto">
          <a:xfrm>
            <a:off x="6752035" y="990601"/>
            <a:ext cx="1306115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3371850" y="1"/>
            <a:ext cx="4714875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3086100" y="-152400"/>
            <a:ext cx="4714875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pic>
        <p:nvPicPr>
          <p:cNvPr id="3081" name="Picture 5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891" y="609600"/>
            <a:ext cx="45481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Freeform 11"/>
          <p:cNvSpPr>
            <a:spLocks/>
          </p:cNvSpPr>
          <p:nvPr/>
        </p:nvSpPr>
        <p:spPr bwMode="auto">
          <a:xfrm>
            <a:off x="1143000" y="1219200"/>
            <a:ext cx="4714875" cy="7620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 rot="10406957">
            <a:off x="1085851" y="0"/>
            <a:ext cx="1135856" cy="12192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 rot="10800000">
            <a:off x="1714500" y="990601"/>
            <a:ext cx="2044304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vi-VN">
              <a:latin typeface="Arial" panose="020B0604020202020204" pitchFamily="34" charset="0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76199" y="96838"/>
            <a:ext cx="453629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srgbClr val="660033"/>
              </a:solidFill>
            </a:endParaRPr>
          </a:p>
        </p:txBody>
      </p:sp>
      <p:pic>
        <p:nvPicPr>
          <p:cNvPr id="3086" name="Picture 5" descr="0830js5b15daddi012pz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4" y="515937"/>
            <a:ext cx="45481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8678771" y="96838"/>
            <a:ext cx="453628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srgbClr val="660033"/>
              </a:solidFill>
            </a:endParaRPr>
          </a:p>
        </p:txBody>
      </p: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1143000" y="241375"/>
            <a:ext cx="6858000" cy="9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TIỂU HỌC ÁI MỘ A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295400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6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VIỆT 2</a:t>
            </a:r>
            <a:br>
              <a:rPr lang="en-US" sz="6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TUẦN 27</a:t>
            </a:r>
            <a:endParaRPr lang="en-US" sz="66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8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 đã vào thu những đám mây bớt đổi màu trời bớt nặng gió hanh heo đã rải khắp cánh đồng trời xanh và cao dần lên.</a:t>
            </a:r>
            <a:endParaRPr lang="vi-VN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/>
          </p:nvPr>
        </p:nvSpPr>
        <p:spPr>
          <a:xfrm>
            <a:off x="0" y="457200"/>
            <a:ext cx="9144000" cy="6172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ió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hanh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8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0"/>
            <a:ext cx="9753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609600" y="2362200"/>
            <a:ext cx="8229600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</a:t>
            </a:r>
            <a:r>
              <a:rPr lang="en-US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endParaRPr lang="en-US" b="1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GIỮA HỌC KÌ II (</a:t>
            </a:r>
            <a:r>
              <a:rPr lang="en-US" b="1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1,2</a:t>
            </a:r>
            <a:r>
              <a:rPr lang="en-US" kern="1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)</a:t>
            </a:r>
            <a:endParaRPr lang="en-US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newsflash/>
    <p:sndAc>
      <p:stSnd>
        <p:snd r:embed="rId2" name="PIANO2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019800"/>
          </a:xfrm>
        </p:spPr>
        <p:txBody>
          <a:bodyPr/>
          <a:lstStyle/>
          <a:p>
            <a:pPr marL="609600" indent="-609600">
              <a:buFontTx/>
              <a:buNone/>
              <a:tabLst>
                <a:tab pos="7377113" algn="l"/>
              </a:tabLst>
            </a:pPr>
            <a:r>
              <a:rPr lang="en-US" sz="4000" u="sng" dirty="0" err="1" smtClean="0">
                <a:solidFill>
                  <a:srgbClr val="3333FF"/>
                </a:solidFill>
                <a:latin typeface=".VnTime" pitchFamily="34" charset="0"/>
              </a:rPr>
              <a:t>Bµi</a:t>
            </a:r>
            <a:r>
              <a:rPr lang="en-US" sz="4000" u="sng" dirty="0" smtClean="0">
                <a:solidFill>
                  <a:srgbClr val="3333FF"/>
                </a:solidFill>
                <a:latin typeface=".VnTime" pitchFamily="34" charset="0"/>
              </a:rPr>
              <a:t> 2 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:  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T×m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bé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phËn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 </a:t>
            </a:r>
            <a:r>
              <a:rPr lang="en-US" sz="4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tr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¶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lêi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cho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c©u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.VnTime" pitchFamily="34" charset="0"/>
              </a:rPr>
              <a:t>hái</a:t>
            </a:r>
            <a:r>
              <a:rPr lang="en-US" sz="4000" dirty="0" smtClean="0">
                <a:solidFill>
                  <a:srgbClr val="3333FF"/>
                </a:solidFill>
                <a:latin typeface=".VnTime" pitchFamily="34" charset="0"/>
              </a:rPr>
              <a:t> “ </a:t>
            </a:r>
            <a:r>
              <a:rPr lang="en-US" sz="4000" b="1" dirty="0" err="1" smtClean="0">
                <a:solidFill>
                  <a:srgbClr val="3333FF"/>
                </a:solidFill>
                <a:latin typeface=".VnTime" pitchFamily="34" charset="0"/>
              </a:rPr>
              <a:t>Khi</a:t>
            </a:r>
            <a:r>
              <a:rPr lang="en-US" sz="4000" b="1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.VnTime" pitchFamily="34" charset="0"/>
              </a:rPr>
              <a:t>nµo</a:t>
            </a:r>
            <a:r>
              <a:rPr lang="en-US" sz="4000" b="1" dirty="0" smtClean="0">
                <a:solidFill>
                  <a:srgbClr val="3333FF"/>
                </a:solidFill>
                <a:latin typeface=".VnTime" pitchFamily="34" charset="0"/>
              </a:rPr>
              <a:t>? </a:t>
            </a:r>
            <a:r>
              <a:rPr lang="en-US" sz="3600" dirty="0" smtClean="0">
                <a:solidFill>
                  <a:srgbClr val="3333FF"/>
                </a:solidFill>
                <a:latin typeface=".VnTime" pitchFamily="34" charset="0"/>
              </a:rPr>
              <a:t>”</a:t>
            </a:r>
          </a:p>
          <a:p>
            <a:pPr marL="609600" indent="-609600">
              <a:buFontTx/>
              <a:buNone/>
            </a:pPr>
            <a:endParaRPr lang="en-US" sz="3600" dirty="0" smtClean="0">
              <a:solidFill>
                <a:srgbClr val="3333FF"/>
              </a:solidFill>
              <a:latin typeface=".VnTime" pitchFamily="34" charset="0"/>
            </a:endParaRPr>
          </a:p>
          <a:p>
            <a:pPr marL="609600" indent="-609600">
              <a:buNone/>
            </a:pPr>
            <a:r>
              <a:rPr lang="en-US" sz="4400" dirty="0" smtClean="0">
                <a:latin typeface=".VnTime" pitchFamily="34" charset="0"/>
              </a:rPr>
              <a:t>a) </a:t>
            </a:r>
            <a:r>
              <a:rPr lang="en-US" sz="4400" dirty="0" err="1" smtClean="0">
                <a:latin typeface=".VnTime" pitchFamily="34" charset="0"/>
              </a:rPr>
              <a:t>Mïa</a:t>
            </a:r>
            <a:r>
              <a:rPr lang="en-US" sz="4400" dirty="0" smtClean="0">
                <a:latin typeface=".VnTime" pitchFamily="34" charset="0"/>
              </a:rPr>
              <a:t> </a:t>
            </a:r>
            <a:r>
              <a:rPr lang="en-US" sz="4400" dirty="0" err="1" smtClean="0">
                <a:latin typeface=".VnTime" pitchFamily="34" charset="0"/>
              </a:rPr>
              <a:t>hÌ</a:t>
            </a:r>
            <a:r>
              <a:rPr lang="en-US" sz="4400" dirty="0" smtClean="0">
                <a:latin typeface=".VnTime" pitchFamily="34" charset="0"/>
              </a:rPr>
              <a:t> , </a:t>
            </a:r>
            <a:r>
              <a:rPr lang="en-US" sz="4400" dirty="0" err="1" smtClean="0">
                <a:latin typeface=".VnTime" pitchFamily="34" charset="0"/>
              </a:rPr>
              <a:t>hoa</a:t>
            </a:r>
            <a:r>
              <a:rPr lang="en-US" sz="4400" dirty="0" smtClean="0">
                <a:latin typeface=".VnTime" pitchFamily="34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.VnTime" pitchFamily="34" charset="0"/>
              </a:rPr>
              <a:t>vÜ</a:t>
            </a:r>
            <a:r>
              <a:rPr lang="en-US" sz="4400" dirty="0" smtClean="0">
                <a:latin typeface=".VnTime" pitchFamily="34" charset="0"/>
              </a:rPr>
              <a:t> </a:t>
            </a:r>
            <a:r>
              <a:rPr lang="en-US" sz="4400" dirty="0" err="1" smtClean="0">
                <a:latin typeface=".VnTime" pitchFamily="34" charset="0"/>
              </a:rPr>
              <a:t>në</a:t>
            </a:r>
            <a:r>
              <a:rPr lang="en-US" sz="4400" dirty="0" smtClean="0">
                <a:latin typeface=".VnTime" pitchFamily="34" charset="0"/>
              </a:rPr>
              <a:t> ®á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None/>
            </a:pPr>
            <a:r>
              <a:rPr lang="en-US" sz="4000" dirty="0" smtClean="0">
                <a:latin typeface=".VnTime" pitchFamily="34" charset="0"/>
              </a:rPr>
              <a:t>b)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029200"/>
          </a:xfrm>
        </p:spPr>
        <p:txBody>
          <a:bodyPr/>
          <a:lstStyle/>
          <a:p>
            <a:pPr marL="609600" indent="-609600">
              <a:buFontTx/>
              <a:buNone/>
              <a:tabLst>
                <a:tab pos="7377113" algn="l"/>
              </a:tabLst>
            </a:pPr>
            <a:r>
              <a:rPr lang="en-US" sz="3600" u="sng" dirty="0" err="1" smtClean="0">
                <a:solidFill>
                  <a:srgbClr val="3333FF"/>
                </a:solidFill>
                <a:latin typeface=".VnTime" pitchFamily="34" charset="0"/>
              </a:rPr>
              <a:t>Bµi</a:t>
            </a:r>
            <a:r>
              <a:rPr lang="en-US" sz="3600" u="sng" dirty="0" smtClean="0">
                <a:solidFill>
                  <a:srgbClr val="3333FF"/>
                </a:solidFill>
                <a:latin typeface=".VnTime" pitchFamily="34" charset="0"/>
              </a:rPr>
              <a:t> 3 </a:t>
            </a:r>
            <a:r>
              <a:rPr lang="en-US" sz="3600" dirty="0" smtClean="0">
                <a:solidFill>
                  <a:srgbClr val="3333FF"/>
                </a:solidFill>
                <a:latin typeface=".VnTime" pitchFamily="34" charset="0"/>
              </a:rPr>
              <a:t>:  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.VnTime" pitchFamily="34" charset="0"/>
              </a:rPr>
              <a:t>cho</a:t>
            </a:r>
            <a:r>
              <a:rPr lang="en-US" sz="3600" dirty="0" smtClean="0">
                <a:solidFill>
                  <a:srgbClr val="3333FF"/>
                </a:solidFill>
                <a:latin typeface=".VnTime" pitchFamily="34" charset="0"/>
              </a:rPr>
              <a:t>  </a:t>
            </a:r>
            <a:r>
              <a:rPr lang="en-US" sz="3600" dirty="0" err="1" smtClean="0">
                <a:solidFill>
                  <a:srgbClr val="3333FF"/>
                </a:solidFill>
                <a:latin typeface=".VnTime" pitchFamily="34" charset="0"/>
              </a:rPr>
              <a:t>bé</a:t>
            </a:r>
            <a:r>
              <a:rPr lang="en-US" sz="36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.VnTime" pitchFamily="34" charset="0"/>
              </a:rPr>
              <a:t>phËn</a:t>
            </a:r>
            <a:r>
              <a:rPr lang="en-US" sz="3600" dirty="0" smtClean="0">
                <a:solidFill>
                  <a:srgbClr val="3333FF"/>
                </a:solidFill>
                <a:latin typeface=".VnTime" pitchFamily="34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3333FF"/>
              </a:solidFill>
              <a:latin typeface=".VnTime" pitchFamily="34" charset="0"/>
            </a:endParaRPr>
          </a:p>
          <a:p>
            <a:pPr marL="107950" indent="-10795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None/>
            </a:pPr>
            <a:r>
              <a:rPr lang="en-US" sz="4000" dirty="0" smtClean="0">
                <a:latin typeface=".VnTime" pitchFamily="34" charset="0"/>
              </a:rPr>
              <a:t>b)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nhởn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border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119063"/>
            <a:ext cx="9144000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9"/>
          <p:cNvSpPr>
            <a:spLocks noChangeArrowheads="1" noChangeShapeType="1" noTextEdit="1"/>
          </p:cNvSpPr>
          <p:nvPr/>
        </p:nvSpPr>
        <p:spPr bwMode="auto">
          <a:xfrm>
            <a:off x="3424238" y="304800"/>
            <a:ext cx="5567362" cy="1138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OÂ CHÖÕ KÌ DIEÄU</a:t>
            </a:r>
          </a:p>
        </p:txBody>
      </p:sp>
      <p:pic>
        <p:nvPicPr>
          <p:cNvPr id="3076" name="Picture 10" descr="!DANC_C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0"/>
            <a:ext cx="1714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980" name="Group 380"/>
          <p:cNvGraphicFramePr>
            <a:graphicFrameLocks noGrp="1"/>
          </p:cNvGraphicFramePr>
          <p:nvPr/>
        </p:nvGraphicFramePr>
        <p:xfrm>
          <a:off x="3200400" y="1397000"/>
          <a:ext cx="5715000" cy="7366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994" name="Group 394"/>
          <p:cNvGraphicFramePr>
            <a:graphicFrameLocks noGrp="1"/>
          </p:cNvGraphicFramePr>
          <p:nvPr/>
        </p:nvGraphicFramePr>
        <p:xfrm>
          <a:off x="3200400" y="2133600"/>
          <a:ext cx="3429000" cy="8382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07" name="Group 407"/>
          <p:cNvGraphicFramePr>
            <a:graphicFrameLocks noGrp="1"/>
          </p:cNvGraphicFramePr>
          <p:nvPr>
            <p:ph/>
          </p:nvPr>
        </p:nvGraphicFramePr>
        <p:xfrm>
          <a:off x="2057400" y="2971800"/>
          <a:ext cx="5715000" cy="792163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29" name="Group 429"/>
          <p:cNvGraphicFramePr>
            <a:graphicFrameLocks noGrp="1"/>
          </p:cNvGraphicFramePr>
          <p:nvPr/>
        </p:nvGraphicFramePr>
        <p:xfrm>
          <a:off x="0" y="3733800"/>
          <a:ext cx="5486400" cy="762000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1143000"/>
                <a:gridCol w="1143000"/>
                <a:gridCol w="1143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53" name="Group 453"/>
          <p:cNvGraphicFramePr>
            <a:graphicFrameLocks noGrp="1"/>
          </p:cNvGraphicFramePr>
          <p:nvPr/>
        </p:nvGraphicFramePr>
        <p:xfrm>
          <a:off x="914400" y="4495800"/>
          <a:ext cx="4572000" cy="7620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52" name="Group 452"/>
          <p:cNvGraphicFramePr>
            <a:graphicFrameLocks noGrp="1"/>
          </p:cNvGraphicFramePr>
          <p:nvPr/>
        </p:nvGraphicFramePr>
        <p:xfrm>
          <a:off x="3200400" y="5257800"/>
          <a:ext cx="3429000" cy="7620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054" name="Text Box 454"/>
          <p:cNvSpPr txBox="1">
            <a:spLocks noChangeArrowheads="1"/>
          </p:cNvSpPr>
          <p:nvPr/>
        </p:nvSpPr>
        <p:spPr bwMode="auto">
          <a:xfrm>
            <a:off x="3581400" y="137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K</a:t>
            </a:r>
          </a:p>
        </p:txBody>
      </p:sp>
      <p:sp>
        <p:nvSpPr>
          <p:cNvPr id="26055" name="Text Box 455"/>
          <p:cNvSpPr txBox="1">
            <a:spLocks noChangeArrowheads="1"/>
          </p:cNvSpPr>
          <p:nvPr/>
        </p:nvSpPr>
        <p:spPr bwMode="auto">
          <a:xfrm>
            <a:off x="4648200" y="137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H</a:t>
            </a:r>
          </a:p>
        </p:txBody>
      </p:sp>
      <p:sp>
        <p:nvSpPr>
          <p:cNvPr id="26056" name="Text Box 456"/>
          <p:cNvSpPr txBox="1">
            <a:spLocks noChangeArrowheads="1"/>
          </p:cNvSpPr>
          <p:nvPr/>
        </p:nvSpPr>
        <p:spPr bwMode="auto">
          <a:xfrm>
            <a:off x="5791200" y="137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OÂ</a:t>
            </a:r>
          </a:p>
        </p:txBody>
      </p:sp>
      <p:sp>
        <p:nvSpPr>
          <p:cNvPr id="26057" name="Text Box 457"/>
          <p:cNvSpPr txBox="1">
            <a:spLocks noChangeArrowheads="1"/>
          </p:cNvSpPr>
          <p:nvPr/>
        </p:nvSpPr>
        <p:spPr bwMode="auto">
          <a:xfrm>
            <a:off x="7010400" y="137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N</a:t>
            </a:r>
          </a:p>
        </p:txBody>
      </p:sp>
      <p:sp>
        <p:nvSpPr>
          <p:cNvPr id="26058" name="Text Box 458"/>
          <p:cNvSpPr txBox="1">
            <a:spLocks noChangeArrowheads="1"/>
          </p:cNvSpPr>
          <p:nvPr/>
        </p:nvSpPr>
        <p:spPr bwMode="auto">
          <a:xfrm>
            <a:off x="8153400" y="137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</a:t>
            </a:r>
          </a:p>
        </p:txBody>
      </p:sp>
      <p:sp>
        <p:nvSpPr>
          <p:cNvPr id="26059" name="Text Box 459"/>
          <p:cNvSpPr txBox="1">
            <a:spLocks noChangeArrowheads="1"/>
          </p:cNvSpPr>
          <p:nvPr/>
        </p:nvSpPr>
        <p:spPr bwMode="auto">
          <a:xfrm>
            <a:off x="3581400" y="2254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H</a:t>
            </a:r>
          </a:p>
        </p:txBody>
      </p:sp>
      <p:sp>
        <p:nvSpPr>
          <p:cNvPr id="26060" name="Text Box 460"/>
          <p:cNvSpPr txBox="1">
            <a:spLocks noChangeArrowheads="1"/>
          </p:cNvSpPr>
          <p:nvPr/>
        </p:nvSpPr>
        <p:spPr bwMode="auto">
          <a:xfrm>
            <a:off x="4648200" y="2254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A</a:t>
            </a:r>
          </a:p>
        </p:txBody>
      </p:sp>
      <p:sp>
        <p:nvSpPr>
          <p:cNvPr id="26061" name="Text Box 461"/>
          <p:cNvSpPr txBox="1">
            <a:spLocks noChangeArrowheads="1"/>
          </p:cNvSpPr>
          <p:nvPr/>
        </p:nvSpPr>
        <p:spPr bwMode="auto">
          <a:xfrm>
            <a:off x="5791200" y="2254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I</a:t>
            </a:r>
          </a:p>
        </p:txBody>
      </p:sp>
      <p:sp>
        <p:nvSpPr>
          <p:cNvPr id="26062" name="Text Box 462"/>
          <p:cNvSpPr txBox="1">
            <a:spLocks noChangeArrowheads="1"/>
          </p:cNvSpPr>
          <p:nvPr/>
        </p:nvSpPr>
        <p:spPr bwMode="auto">
          <a:xfrm>
            <a:off x="3581400" y="3016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I</a:t>
            </a:r>
          </a:p>
        </p:txBody>
      </p:sp>
      <p:sp>
        <p:nvSpPr>
          <p:cNvPr id="26063" name="Text Box 463"/>
          <p:cNvSpPr txBox="1">
            <a:spLocks noChangeArrowheads="1"/>
          </p:cNvSpPr>
          <p:nvPr/>
        </p:nvSpPr>
        <p:spPr bwMode="auto">
          <a:xfrm>
            <a:off x="3581400" y="3778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N</a:t>
            </a:r>
          </a:p>
        </p:txBody>
      </p:sp>
      <p:sp>
        <p:nvSpPr>
          <p:cNvPr id="26064" name="Text Box 464"/>
          <p:cNvSpPr txBox="1">
            <a:spLocks noChangeArrowheads="1"/>
          </p:cNvSpPr>
          <p:nvPr/>
        </p:nvSpPr>
        <p:spPr bwMode="auto">
          <a:xfrm>
            <a:off x="3581400" y="4540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AØ</a:t>
            </a:r>
          </a:p>
        </p:txBody>
      </p:sp>
      <p:sp>
        <p:nvSpPr>
          <p:cNvPr id="3166" name="Text Box 465"/>
          <p:cNvSpPr txBox="1">
            <a:spLocks noChangeArrowheads="1"/>
          </p:cNvSpPr>
          <p:nvPr/>
        </p:nvSpPr>
        <p:spPr bwMode="auto">
          <a:xfrm>
            <a:off x="6248400" y="6064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26066" name="Text Box 466"/>
          <p:cNvSpPr txBox="1">
            <a:spLocks noChangeArrowheads="1"/>
          </p:cNvSpPr>
          <p:nvPr/>
        </p:nvSpPr>
        <p:spPr bwMode="auto">
          <a:xfrm>
            <a:off x="4648200" y="3016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EÂ</a:t>
            </a:r>
          </a:p>
        </p:txBody>
      </p:sp>
      <p:sp>
        <p:nvSpPr>
          <p:cNvPr id="26067" name="Text Box 467"/>
          <p:cNvSpPr txBox="1">
            <a:spLocks noChangeArrowheads="1"/>
          </p:cNvSpPr>
          <p:nvPr/>
        </p:nvSpPr>
        <p:spPr bwMode="auto">
          <a:xfrm>
            <a:off x="4648200" y="3778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</a:t>
            </a:r>
          </a:p>
        </p:txBody>
      </p:sp>
      <p:sp>
        <p:nvSpPr>
          <p:cNvPr id="26068" name="Text Box 468"/>
          <p:cNvSpPr txBox="1">
            <a:spLocks noChangeArrowheads="1"/>
          </p:cNvSpPr>
          <p:nvPr/>
        </p:nvSpPr>
        <p:spPr bwMode="auto">
          <a:xfrm>
            <a:off x="4648200" y="4540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Y</a:t>
            </a:r>
          </a:p>
        </p:txBody>
      </p:sp>
      <p:sp>
        <p:nvSpPr>
          <p:cNvPr id="26069" name="Text Box 469"/>
          <p:cNvSpPr txBox="1">
            <a:spLocks noChangeArrowheads="1"/>
          </p:cNvSpPr>
          <p:nvPr/>
        </p:nvSpPr>
        <p:spPr bwMode="auto">
          <a:xfrm>
            <a:off x="4648200" y="5302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N</a:t>
            </a:r>
          </a:p>
        </p:txBody>
      </p:sp>
      <p:sp>
        <p:nvSpPr>
          <p:cNvPr id="26070" name="Text Box 470"/>
          <p:cNvSpPr txBox="1">
            <a:spLocks noChangeArrowheads="1"/>
          </p:cNvSpPr>
          <p:nvPr/>
        </p:nvSpPr>
        <p:spPr bwMode="auto">
          <a:xfrm>
            <a:off x="5867400" y="5302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</a:t>
            </a:r>
          </a:p>
        </p:txBody>
      </p:sp>
      <p:sp>
        <p:nvSpPr>
          <p:cNvPr id="26071" name="Text Box 471"/>
          <p:cNvSpPr txBox="1">
            <a:spLocks noChangeArrowheads="1"/>
          </p:cNvSpPr>
          <p:nvPr/>
        </p:nvSpPr>
        <p:spPr bwMode="auto">
          <a:xfrm>
            <a:off x="5791200" y="3016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N</a:t>
            </a:r>
          </a:p>
        </p:txBody>
      </p:sp>
      <p:sp>
        <p:nvSpPr>
          <p:cNvPr id="26072" name="Text Box 472"/>
          <p:cNvSpPr txBox="1">
            <a:spLocks noChangeArrowheads="1"/>
          </p:cNvSpPr>
          <p:nvPr/>
        </p:nvSpPr>
        <p:spPr bwMode="auto">
          <a:xfrm>
            <a:off x="7010400" y="3016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</a:t>
            </a:r>
          </a:p>
        </p:txBody>
      </p:sp>
      <p:sp>
        <p:nvSpPr>
          <p:cNvPr id="26073" name="Text Box 473"/>
          <p:cNvSpPr txBox="1">
            <a:spLocks noChangeArrowheads="1"/>
          </p:cNvSpPr>
          <p:nvPr/>
        </p:nvSpPr>
        <p:spPr bwMode="auto">
          <a:xfrm>
            <a:off x="2438400" y="30480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</a:t>
            </a:r>
          </a:p>
        </p:txBody>
      </p:sp>
      <p:sp>
        <p:nvSpPr>
          <p:cNvPr id="26074" name="Text Box 474"/>
          <p:cNvSpPr txBox="1">
            <a:spLocks noChangeArrowheads="1"/>
          </p:cNvSpPr>
          <p:nvPr/>
        </p:nvSpPr>
        <p:spPr bwMode="auto">
          <a:xfrm>
            <a:off x="2438400" y="37338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AÙ</a:t>
            </a:r>
          </a:p>
        </p:txBody>
      </p:sp>
      <p:sp>
        <p:nvSpPr>
          <p:cNvPr id="26075" name="Text Box 475"/>
          <p:cNvSpPr txBox="1">
            <a:spLocks noChangeArrowheads="1"/>
          </p:cNvSpPr>
          <p:nvPr/>
        </p:nvSpPr>
        <p:spPr bwMode="auto">
          <a:xfrm>
            <a:off x="2438400" y="4540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G</a:t>
            </a:r>
          </a:p>
        </p:txBody>
      </p:sp>
      <p:sp>
        <p:nvSpPr>
          <p:cNvPr id="26076" name="Text Box 476"/>
          <p:cNvSpPr txBox="1">
            <a:spLocks noChangeArrowheads="1"/>
          </p:cNvSpPr>
          <p:nvPr/>
        </p:nvSpPr>
        <p:spPr bwMode="auto">
          <a:xfrm>
            <a:off x="1219200" y="37338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H</a:t>
            </a:r>
          </a:p>
        </p:txBody>
      </p:sp>
      <p:sp>
        <p:nvSpPr>
          <p:cNvPr id="26077" name="Text Box 477"/>
          <p:cNvSpPr txBox="1">
            <a:spLocks noChangeArrowheads="1"/>
          </p:cNvSpPr>
          <p:nvPr/>
        </p:nvSpPr>
        <p:spPr bwMode="auto">
          <a:xfrm>
            <a:off x="1219200" y="4540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N</a:t>
            </a:r>
          </a:p>
        </p:txBody>
      </p:sp>
      <p:sp>
        <p:nvSpPr>
          <p:cNvPr id="26078" name="Text Box 478"/>
          <p:cNvSpPr txBox="1">
            <a:spLocks noChangeArrowheads="1"/>
          </p:cNvSpPr>
          <p:nvPr/>
        </p:nvSpPr>
        <p:spPr bwMode="auto">
          <a:xfrm>
            <a:off x="228600" y="37338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T</a:t>
            </a:r>
          </a:p>
        </p:txBody>
      </p:sp>
      <p:graphicFrame>
        <p:nvGraphicFramePr>
          <p:cNvPr id="26112" name="Group 512"/>
          <p:cNvGraphicFramePr>
            <a:graphicFrameLocks noGrp="1"/>
          </p:cNvGraphicFramePr>
          <p:nvPr/>
        </p:nvGraphicFramePr>
        <p:xfrm>
          <a:off x="76200" y="6045200"/>
          <a:ext cx="7223125" cy="889000"/>
        </p:xfrm>
        <a:graphic>
          <a:graphicData uri="http://schemas.openxmlformats.org/drawingml/2006/table">
            <a:tbl>
              <a:tblPr/>
              <a:tblGrid>
                <a:gridCol w="1203325"/>
                <a:gridCol w="1204913"/>
                <a:gridCol w="1203325"/>
                <a:gridCol w="1204912"/>
                <a:gridCol w="1203325"/>
                <a:gridCol w="1203325"/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094" name="Text Box 494"/>
          <p:cNvSpPr txBox="1">
            <a:spLocks noChangeArrowheads="1"/>
          </p:cNvSpPr>
          <p:nvPr/>
        </p:nvSpPr>
        <p:spPr bwMode="auto">
          <a:xfrm>
            <a:off x="381000" y="6172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K</a:t>
            </a:r>
          </a:p>
        </p:txBody>
      </p:sp>
      <p:sp>
        <p:nvSpPr>
          <p:cNvPr id="26095" name="Text Box 495"/>
          <p:cNvSpPr txBox="1">
            <a:spLocks noChangeArrowheads="1"/>
          </p:cNvSpPr>
          <p:nvPr/>
        </p:nvSpPr>
        <p:spPr bwMode="auto">
          <a:xfrm>
            <a:off x="1600200" y="62166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</a:t>
            </a:r>
          </a:p>
        </p:txBody>
      </p:sp>
      <p:sp>
        <p:nvSpPr>
          <p:cNvPr id="26096" name="Text Box 496"/>
          <p:cNvSpPr txBox="1">
            <a:spLocks noChangeArrowheads="1"/>
          </p:cNvSpPr>
          <p:nvPr/>
        </p:nvSpPr>
        <p:spPr bwMode="auto">
          <a:xfrm>
            <a:off x="2971800" y="62166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I</a:t>
            </a:r>
          </a:p>
        </p:txBody>
      </p:sp>
      <p:sp>
        <p:nvSpPr>
          <p:cNvPr id="26097" name="Text Box 497"/>
          <p:cNvSpPr txBox="1">
            <a:spLocks noChangeArrowheads="1"/>
          </p:cNvSpPr>
          <p:nvPr/>
        </p:nvSpPr>
        <p:spPr bwMode="auto">
          <a:xfrm>
            <a:off x="4038600" y="62166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26098" name="Text Box 498"/>
          <p:cNvSpPr txBox="1">
            <a:spLocks noChangeArrowheads="1"/>
          </p:cNvSpPr>
          <p:nvPr/>
        </p:nvSpPr>
        <p:spPr bwMode="auto">
          <a:xfrm>
            <a:off x="5181600" y="62166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AØ</a:t>
            </a:r>
          </a:p>
        </p:txBody>
      </p:sp>
      <p:sp>
        <p:nvSpPr>
          <p:cNvPr id="26113" name="Text Box 513"/>
          <p:cNvSpPr txBox="1">
            <a:spLocks noChangeArrowheads="1"/>
          </p:cNvSpPr>
          <p:nvPr/>
        </p:nvSpPr>
        <p:spPr bwMode="auto">
          <a:xfrm>
            <a:off x="3581400" y="5302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</a:rPr>
              <a:t>O</a:t>
            </a:r>
          </a:p>
        </p:txBody>
      </p:sp>
      <p:sp>
        <p:nvSpPr>
          <p:cNvPr id="26114" name="Text Box 514"/>
          <p:cNvSpPr txBox="1">
            <a:spLocks noChangeArrowheads="1"/>
          </p:cNvSpPr>
          <p:nvPr/>
        </p:nvSpPr>
        <p:spPr bwMode="auto">
          <a:xfrm>
            <a:off x="6400800" y="62166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O</a:t>
            </a: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6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6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6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6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6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6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6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6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6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6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6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6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6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6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6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6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60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6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26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6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6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6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2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2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2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2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2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54" grpId="0"/>
      <p:bldP spid="26054" grpId="1"/>
      <p:bldP spid="26055" grpId="0"/>
      <p:bldP spid="26056" grpId="0"/>
      <p:bldP spid="26057" grpId="0"/>
      <p:bldP spid="26058" grpId="0"/>
      <p:bldP spid="26059" grpId="0"/>
      <p:bldP spid="26059" grpId="1"/>
      <p:bldP spid="26060" grpId="0"/>
      <p:bldP spid="26061" grpId="0"/>
      <p:bldP spid="26062" grpId="0"/>
      <p:bldP spid="26062" grpId="1"/>
      <p:bldP spid="26063" grpId="0"/>
      <p:bldP spid="26063" grpId="1"/>
      <p:bldP spid="26064" grpId="0"/>
      <p:bldP spid="26064" grpId="1"/>
      <p:bldP spid="26066" grpId="0"/>
      <p:bldP spid="26067" grpId="0"/>
      <p:bldP spid="26068" grpId="0"/>
      <p:bldP spid="26069" grpId="0"/>
      <p:bldP spid="26070" grpId="0"/>
      <p:bldP spid="26071" grpId="0"/>
      <p:bldP spid="26072" grpId="0"/>
      <p:bldP spid="26073" grpId="0"/>
      <p:bldP spid="26074" grpId="0"/>
      <p:bldP spid="26075" grpId="0"/>
      <p:bldP spid="26076" grpId="0"/>
      <p:bldP spid="26077" grpId="0"/>
      <p:bldP spid="26078" grpId="0"/>
      <p:bldP spid="26094" grpId="0"/>
      <p:bldP spid="26095" grpId="0"/>
      <p:bldP spid="26096" grpId="0"/>
      <p:bldP spid="26097" grpId="0"/>
      <p:bldP spid="26098" grpId="0"/>
      <p:bldP spid="26113" grpId="0"/>
      <p:bldP spid="26113" grpId="1"/>
      <p:bldP spid="26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43005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4267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hinh 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228600" y="381000"/>
            <a:ext cx="4114800" cy="3048000"/>
          </a:xfrm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505200"/>
            <a:ext cx="42195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Mùa  xuân có những hoa nào? 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Mùa  hè có những hoa nào? 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Mùa  hè có những quả gì? 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Mùa  thu có những quả gì? 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Mùa  đông có những quả gì? </a:t>
            </a: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0"/>
            <a:ext cx="4419600" cy="3505200"/>
          </a:xfrm>
          <a:noFill/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406" y="3483077"/>
            <a:ext cx="4478594" cy="33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66540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Thời tiết mùa xuân như thế nào?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Thời tiết mùa hè như thế nào?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Thời tiết mùa thu như thế nào?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Thời tiết mùa đông như thế nào?</a:t>
            </a:r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0197993"/>
  <p:tag name="VIOLETTITLE" val="ÔN TẬP GIỮA KÌ II TIẾT 1-2"/>
  <p:tag name="VIOLETLESSON" val="27"/>
  <p:tag name="VIOLETCATID" val="7840638"/>
  <p:tag name="VIOLETSUBJECT" val="Luyện từ và câu 2"/>
  <p:tag name="VIOLETAUTHORID" val="3105843"/>
  <p:tag name="VIOLETAUTHORNAME" val="Trần Thị Hồng Đượm"/>
  <p:tag name="VIOLETAUTHORAVATAR" val="no_avatarf.jpg"/>
  <p:tag name="VIOLETAUTHORADDRESS" val="TH Trung Sơn 1 - Bắc Giang"/>
  <p:tag name="VIOLETDATE" val="2014-03-14 01:42:56"/>
  <p:tag name="VIOLETHIT" val="330"/>
  <p:tag name="VIOLETLIKE" val="0"/>
  <p:tag name="MMPROD_NEXTUNIQUEID" val="10010"/>
  <p:tag name="MMPROD_UIDATA" val="&lt;database version=&quot;7.0&quot;&gt;&lt;object type=&quot;1&quot; unique_id=&quot;10001&quot;&gt;&lt;object type=&quot;2&quot; unique_id=&quot;10130&quot;&gt;&lt;object type=&quot;3&quot; unique_id=&quot;10131&quot;&gt;&lt;property id=&quot;20148&quot; value=&quot;5&quot;/&gt;&lt;property id=&quot;20300&quot; value=&quot;Slide 1 - &amp;quot;TIẾNG VIỆT&amp;quot;&quot;/&gt;&lt;property id=&quot;20307&quot; value=&quot;256&quot;/&gt;&lt;/object&gt;&lt;object type=&quot;3&quot; unique_id=&quot;10132&quot;&gt;&lt;property id=&quot;20148&quot; value=&quot;5&quot;/&gt;&lt;property id=&quot;20300&quot; value=&quot;Slide 4&quot;/&gt;&lt;property id=&quot;20307&quot; value=&quot;291&quot;/&gt;&lt;/object&gt;&lt;object type=&quot;3&quot; unique_id=&quot;10133&quot;&gt;&lt;property id=&quot;20148&quot; value=&quot;5&quot;/&gt;&lt;property id=&quot;20300&quot; value=&quot;Slide 5&quot;/&gt;&lt;property id=&quot;20307&quot; value=&quot;284&quot;/&gt;&lt;/object&gt;&lt;object type=&quot;3&quot; unique_id=&quot;10134&quot;&gt;&lt;property id=&quot;20148&quot; value=&quot;5&quot;/&gt;&lt;property id=&quot;20300&quot; value=&quot;Slide 6&quot;/&gt;&lt;property id=&quot;20307&quot; value=&quot;293&quot;/&gt;&lt;/object&gt;&lt;object type=&quot;3&quot; unique_id=&quot;10135&quot;&gt;&lt;property id=&quot;20148&quot; value=&quot;5&quot;/&gt;&lt;property id=&quot;20300&quot; value=&quot;Slide 7&quot;/&gt;&lt;property id=&quot;20307&quot; value=&quot;295&quot;/&gt;&lt;/object&gt;&lt;object type=&quot;3&quot; unique_id=&quot;10136&quot;&gt;&lt;property id=&quot;20148&quot; value=&quot;5&quot;/&gt;&lt;property id=&quot;20300&quot; value=&quot;Slide 8&quot;/&gt;&lt;property id=&quot;20307&quot; value=&quot;294&quot;/&gt;&lt;/object&gt;&lt;object type=&quot;3&quot; unique_id=&quot;10137&quot;&gt;&lt;property id=&quot;20148&quot; value=&quot;5&quot;/&gt;&lt;property id=&quot;20300&quot; value=&quot;Slide 9&quot;/&gt;&lt;property id=&quot;20307&quot; value=&quot;290&quot;/&gt;&lt;/object&gt;&lt;object type=&quot;3&quot; unique_id=&quot;10138&quot;&gt;&lt;property id=&quot;20148&quot; value=&quot;5&quot;/&gt;&lt;property id=&quot;20300&quot; value=&quot;Slide 10&quot;/&gt;&lt;property id=&quot;20307&quot; value=&quot;292&quot;/&gt;&lt;/object&gt;&lt;object type=&quot;3&quot; unique_id=&quot;10209&quot;&gt;&lt;property id=&quot;20148&quot; value=&quot;5&quot;/&gt;&lt;property id=&quot;20300&quot; value=&quot;Slide 2&quot;/&gt;&lt;property id=&quot;20307&quot; value=&quot;296&quot;/&gt;&lt;/object&gt;&lt;object type=&quot;3&quot; unique_id=&quot;10210&quot;&gt;&lt;property id=&quot;20148&quot; value=&quot;5&quot;/&gt;&lt;property id=&quot;20300&quot; value=&quot;Slide 3&quot;/&gt;&lt;property id=&quot;20307&quot; value=&quot;298&quot;/&gt;&lt;/object&gt;&lt;/object&gt;&lt;object type=&quot;8&quot; unique_id=&quot;101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287</Words>
  <Application>Microsoft Office PowerPoint</Application>
  <PresentationFormat>On-screen Show (4:3)</PresentationFormat>
  <Paragraphs>60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TIẾNG VIỆT 2 TUẦN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LUYEÄN TÖØ VAØ CAÂU</dc:title>
  <dc:creator>Tinh</dc:creator>
  <cp:lastModifiedBy>PC_ASUS</cp:lastModifiedBy>
  <cp:revision>84</cp:revision>
  <dcterms:created xsi:type="dcterms:W3CDTF">2000-12-31T18:02:47Z</dcterms:created>
  <dcterms:modified xsi:type="dcterms:W3CDTF">2019-03-27T17:12:50Z</dcterms:modified>
</cp:coreProperties>
</file>