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47" r:id="rId2"/>
    <p:sldId id="334" r:id="rId3"/>
    <p:sldId id="284" r:id="rId4"/>
    <p:sldId id="348" r:id="rId5"/>
    <p:sldId id="311" r:id="rId6"/>
    <p:sldId id="295" r:id="rId7"/>
    <p:sldId id="354" r:id="rId8"/>
    <p:sldId id="349" r:id="rId9"/>
    <p:sldId id="350" r:id="rId10"/>
    <p:sldId id="351" r:id="rId11"/>
    <p:sldId id="352" r:id="rId12"/>
    <p:sldId id="353" r:id="rId13"/>
    <p:sldId id="355" r:id="rId14"/>
    <p:sldId id="328" r:id="rId15"/>
    <p:sldId id="313" r:id="rId16"/>
    <p:sldId id="357" r:id="rId17"/>
    <p:sldId id="326" r:id="rId18"/>
    <p:sldId id="359" r:id="rId19"/>
    <p:sldId id="358" r:id="rId20"/>
    <p:sldId id="332" r:id="rId21"/>
    <p:sldId id="360" r:id="rId22"/>
    <p:sldId id="361" r:id="rId23"/>
    <p:sldId id="325" r:id="rId24"/>
    <p:sldId id="362" r:id="rId25"/>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CC"/>
    <a:srgbClr val="CC00CC"/>
    <a:srgbClr val="83C937"/>
    <a:srgbClr val="006600"/>
    <a:srgbClr val="FF33CC"/>
    <a:srgbClr val="FF3300"/>
    <a:srgbClr val="00B800"/>
    <a:srgbClr val="FF99FF"/>
    <a:srgbClr val="DFA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1176"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E7635F-3B41-4631-9655-2CED09EEB41E}" type="datetimeFigureOut">
              <a:rPr lang="en-US" smtClean="0"/>
              <a:pPr/>
              <a:t>4/15/2019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EE25A8-037F-43BC-A1FA-DFDF797F4ACE}" type="slidenum">
              <a:rPr lang="en-US" smtClean="0"/>
              <a:pPr/>
              <a:t>‹#›</a:t>
            </a:fld>
            <a:endParaRPr lang="en-US"/>
          </a:p>
        </p:txBody>
      </p:sp>
    </p:spTree>
    <p:extLst>
      <p:ext uri="{BB962C8B-B14F-4D97-AF65-F5344CB8AC3E}">
        <p14:creationId xmlns:p14="http://schemas.microsoft.com/office/powerpoint/2010/main" val="793164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A7AADC-5271-4450-BD06-3B0182E6D25F}" type="slidenum">
              <a:rPr lang="en-US"/>
              <a:pPr/>
              <a:t>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557FDD-13FF-496F-939D-D255690B032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557FDD-13FF-496F-939D-D255690B032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557FDD-13FF-496F-939D-D255690B032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77BD458-4217-4111-B80A-B2E4AE315456}" type="slidenum">
              <a:rPr lang="en-US"/>
              <a:pPr/>
              <a:t>‹#›</a:t>
            </a:fld>
            <a:endParaRPr lang="en-US"/>
          </a:p>
        </p:txBody>
      </p:sp>
    </p:spTree>
    <p:extLst>
      <p:ext uri="{BB962C8B-B14F-4D97-AF65-F5344CB8AC3E}">
        <p14:creationId xmlns:p14="http://schemas.microsoft.com/office/powerpoint/2010/main" val="417208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557FDD-13FF-496F-939D-D255690B032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557FDD-13FF-496F-939D-D255690B032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557FDD-13FF-496F-939D-D255690B0324}"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557FDD-13FF-496F-939D-D255690B0324}" type="datetimeFigureOut">
              <a:rPr lang="en-US" smtClean="0"/>
              <a:pPr/>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557FDD-13FF-496F-939D-D255690B0324}" type="datetimeFigureOut">
              <a:rPr lang="en-US" smtClean="0"/>
              <a:pPr/>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57FDD-13FF-496F-939D-D255690B0324}" type="datetimeFigureOut">
              <a:rPr lang="en-US" smtClean="0"/>
              <a:pPr/>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557FDD-13FF-496F-939D-D255690B0324}"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557FDD-13FF-496F-939D-D255690B0324}"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8182A-7511-4257-A5C0-8B746E4FAB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57FDD-13FF-496F-939D-D255690B0324}" type="datetimeFigureOut">
              <a:rPr lang="en-US" smtClean="0"/>
              <a:pPr/>
              <a:t>4/15/2019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8182A-7511-4257-A5C0-8B746E4FAB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6881813"/>
          </a:xfrm>
          <a:prstGeom prst="rect">
            <a:avLst/>
          </a:prstGeom>
          <a:noFill/>
          <a:extLst>
            <a:ext uri="{909E8E84-426E-40DD-AFC4-6F175D3DCCD1}">
              <a14:hiddenFill xmlns:a14="http://schemas.microsoft.com/office/drawing/2010/main">
                <a:solidFill>
                  <a:srgbClr val="FFFFFF"/>
                </a:solidFill>
              </a14:hiddenFill>
            </a:ext>
          </a:extLst>
        </p:spPr>
      </p:pic>
      <p:sp>
        <p:nvSpPr>
          <p:cNvPr id="23555" name="WordArt 3"/>
          <p:cNvSpPr>
            <a:spLocks noChangeArrowheads="1" noChangeShapeType="1" noTextEdit="1"/>
          </p:cNvSpPr>
          <p:nvPr/>
        </p:nvSpPr>
        <p:spPr bwMode="auto">
          <a:xfrm>
            <a:off x="1355725" y="381000"/>
            <a:ext cx="6797675" cy="762000"/>
          </a:xfrm>
          <a:prstGeom prst="rect">
            <a:avLst/>
          </a:prstGeom>
        </p:spPr>
        <p:txBody>
          <a:bodyPr wrap="none" fromWordArt="1">
            <a:prstTxWarp prst="textPlain">
              <a:avLst>
                <a:gd name="adj" fmla="val 50000"/>
              </a:avLst>
            </a:prstTxWarp>
          </a:bodyPr>
          <a:lstStyle/>
          <a:p>
            <a:pPr algn="ctr"/>
            <a:r>
              <a:rPr lang="vi-VN" sz="36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TRƯỜNG TIỂU HỌC ÁI MỘ A</a:t>
            </a:r>
            <a:endParaRPr lang="vi-VN" sz="36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p:txBody>
      </p:sp>
      <p:sp>
        <p:nvSpPr>
          <p:cNvPr id="23557" name="WordArt 5"/>
          <p:cNvSpPr>
            <a:spLocks noChangeArrowheads="1" noChangeShapeType="1" noTextEdit="1"/>
          </p:cNvSpPr>
          <p:nvPr/>
        </p:nvSpPr>
        <p:spPr bwMode="auto">
          <a:xfrm>
            <a:off x="914400" y="1828800"/>
            <a:ext cx="7464425" cy="2362200"/>
          </a:xfrm>
          <a:prstGeom prst="rect">
            <a:avLst/>
          </a:prstGeom>
        </p:spPr>
        <p:txBody>
          <a:bodyPr wrap="none" fromWordArt="1">
            <a:prstTxWarp prst="textDeflateBottom">
              <a:avLst>
                <a:gd name="adj" fmla="val 63644"/>
              </a:avLst>
            </a:prstTxWarp>
          </a:bodyPr>
          <a:lstStyle/>
          <a:p>
            <a:pPr algn="ctr"/>
            <a:r>
              <a:rPr lang="vi-VN" sz="3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TỰ NHIÊN VÀ XÃ HỘI </a:t>
            </a:r>
          </a:p>
          <a:p>
            <a:pPr algn="ctr"/>
            <a:r>
              <a:rPr lang="vi-VN" sz="3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LỚP 2</a:t>
            </a:r>
            <a:endParaRPr lang="vi-VN"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pic>
        <p:nvPicPr>
          <p:cNvPr id="23559" name="Picture 7" descr="TEDDY00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86200"/>
            <a:ext cx="234315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3"/>
          <p:cNvSpPr>
            <a:spLocks noChangeArrowheads="1" noChangeShapeType="1" noTextEdit="1"/>
          </p:cNvSpPr>
          <p:nvPr/>
        </p:nvSpPr>
        <p:spPr bwMode="auto">
          <a:xfrm>
            <a:off x="3124200" y="5486400"/>
            <a:ext cx="2895600" cy="533400"/>
          </a:xfrm>
          <a:prstGeom prst="rect">
            <a:avLst/>
          </a:prstGeom>
        </p:spPr>
        <p:txBody>
          <a:bodyPr wrap="none" fromWordArt="1">
            <a:prstTxWarp prst="textPlain">
              <a:avLst>
                <a:gd name="adj" fmla="val 50000"/>
              </a:avLst>
            </a:prstTxWarp>
          </a:bodyPr>
          <a:lstStyle/>
          <a:p>
            <a:pPr algn="ctr"/>
            <a:r>
              <a:rPr lang="vi-VN" sz="3600" b="1" kern="10" cap="all" dirty="0" smtClean="0">
                <a:ln w="9000" cmpd="sng">
                  <a:solidFill>
                    <a:srgbClr val="FF0000"/>
                  </a:solidFill>
                  <a:prstDash val="solid"/>
                </a:ln>
                <a:solidFill>
                  <a:srgbClr val="FF0000"/>
                </a:solidFill>
                <a:effectLst>
                  <a:reflection blurRad="12700" stA="28000" endPos="45000" dist="1000" dir="5400000" sy="-100000" algn="bl" rotWithShape="0"/>
                </a:effectLst>
                <a:latin typeface="Times New Roman"/>
                <a:cs typeface="Times New Roman"/>
              </a:rPr>
              <a:t>Tuần 31</a:t>
            </a:r>
            <a:endParaRPr lang="vi-VN" sz="3600" b="1" kern="10"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a:cs typeface="Times New Roman"/>
            </a:endParaRPr>
          </a:p>
        </p:txBody>
      </p:sp>
    </p:spTree>
    <p:extLst>
      <p:ext uri="{BB962C8B-B14F-4D97-AF65-F5344CB8AC3E}">
        <p14:creationId xmlns:p14="http://schemas.microsoft.com/office/powerpoint/2010/main" val="312637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23557"/>
                                        </p:tgtEl>
                                        <p:attrNameLst>
                                          <p:attrName>style.color</p:attrName>
                                        </p:attrNameLst>
                                      </p:cBhvr>
                                      <p:by>
                                        <p:hsl h="-7200000" s="0" l="0"/>
                                      </p:by>
                                    </p:animClr>
                                    <p:animClr clrSpc="hsl" dir="cw">
                                      <p:cBhvr>
                                        <p:cTn id="7" dur="500" fill="hold"/>
                                        <p:tgtEl>
                                          <p:spTgt spid="23557"/>
                                        </p:tgtEl>
                                        <p:attrNameLst>
                                          <p:attrName>fillcolor</p:attrName>
                                        </p:attrNameLst>
                                      </p:cBhvr>
                                      <p:by>
                                        <p:hsl h="-7200000" s="0" l="0"/>
                                      </p:by>
                                    </p:animClr>
                                    <p:animClr clrSpc="hsl" dir="cw">
                                      <p:cBhvr>
                                        <p:cTn id="8" dur="500" fill="hold"/>
                                        <p:tgtEl>
                                          <p:spTgt spid="23557"/>
                                        </p:tgtEl>
                                        <p:attrNameLst>
                                          <p:attrName>stroke.color</p:attrName>
                                        </p:attrNameLst>
                                      </p:cBhvr>
                                      <p:by>
                                        <p:hsl h="-7200000" s="0" l="0"/>
                                      </p:by>
                                    </p:animClr>
                                    <p:set>
                                      <p:cBhvr>
                                        <p:cTn id="9" dur="500" fill="hold"/>
                                        <p:tgtEl>
                                          <p:spTgt spid="23557"/>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3559"/>
                                        </p:tgtEl>
                                        <p:attrNameLst>
                                          <p:attrName>style.visibility</p:attrName>
                                        </p:attrNameLst>
                                      </p:cBhvr>
                                      <p:to>
                                        <p:strVal val="visible"/>
                                      </p:to>
                                    </p:set>
                                    <p:animEffect transition="in" filter="fade">
                                      <p:cBhvr>
                                        <p:cTn id="12" dur="2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an00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67" y="152400"/>
            <a:ext cx="7814733" cy="5410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219" name="Rectangle 3"/>
          <p:cNvSpPr>
            <a:spLocks noChangeArrowheads="1"/>
          </p:cNvSpPr>
          <p:nvPr/>
        </p:nvSpPr>
        <p:spPr bwMode="auto">
          <a:xfrm>
            <a:off x="0" y="5867400"/>
            <a:ext cx="9144000" cy="609600"/>
          </a:xfrm>
          <a:prstGeom prst="rect">
            <a:avLst/>
          </a:prstGeom>
          <a:solidFill>
            <a:srgbClr val="FFFF99"/>
          </a:solidFill>
          <a:ln w="9525">
            <a:solidFill>
              <a:schemeClr val="tx1"/>
            </a:solidFill>
            <a:miter lim="800000"/>
            <a:headEnd/>
            <a:tailEnd/>
          </a:ln>
        </p:spPr>
        <p:txBody>
          <a:bodyPr wrap="none" anchor="ctr"/>
          <a:lstStyle/>
          <a:p>
            <a:pPr algn="ctr"/>
            <a:r>
              <a:rPr lang="en-US" b="1"/>
              <a:t> </a:t>
            </a:r>
            <a:r>
              <a:rPr lang="en-US" sz="3200" b="1">
                <a:solidFill>
                  <a:schemeClr val="accent2"/>
                </a:solidFill>
                <a:latin typeface="VNI-Times" pitchFamily="2" charset="0"/>
              </a:rPr>
              <a:t>Mặt Trời ở rất xa Traùi Đất</a:t>
            </a:r>
          </a:p>
        </p:txBody>
      </p:sp>
      <p:sp>
        <p:nvSpPr>
          <p:cNvPr id="9220" name="Oval 4"/>
          <p:cNvSpPr>
            <a:spLocks noChangeArrowheads="1"/>
          </p:cNvSpPr>
          <p:nvPr/>
        </p:nvSpPr>
        <p:spPr bwMode="auto">
          <a:xfrm>
            <a:off x="762000" y="3810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dirty="0">
                <a:solidFill>
                  <a:srgbClr val="A50021"/>
                </a:solidFill>
              </a:rPr>
              <a:t>3</a:t>
            </a:r>
          </a:p>
        </p:txBody>
      </p:sp>
    </p:spTree>
    <p:extLst>
      <p:ext uri="{BB962C8B-B14F-4D97-AF65-F5344CB8AC3E}">
        <p14:creationId xmlns:p14="http://schemas.microsoft.com/office/powerpoint/2010/main" val="2120681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3200400" cy="20574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7" descr="PC011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95800"/>
            <a:ext cx="365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scan00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371600"/>
            <a:ext cx="3124200" cy="21336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9" descr="scan00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343400"/>
            <a:ext cx="3124200" cy="2057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0248" name="Group 10"/>
          <p:cNvGrpSpPr>
            <a:grpSpLocks/>
          </p:cNvGrpSpPr>
          <p:nvPr/>
        </p:nvGrpSpPr>
        <p:grpSpPr bwMode="auto">
          <a:xfrm>
            <a:off x="2895600" y="2438400"/>
            <a:ext cx="2514600" cy="1981200"/>
            <a:chOff x="1776" y="1536"/>
            <a:chExt cx="1134" cy="1391"/>
          </a:xfrm>
        </p:grpSpPr>
        <p:sp>
          <p:nvSpPr>
            <p:cNvPr id="10258" name="Arc 11"/>
            <p:cNvSpPr>
              <a:spLocks/>
            </p:cNvSpPr>
            <p:nvPr/>
          </p:nvSpPr>
          <p:spPr bwMode="auto">
            <a:xfrm rot="21498882" flipV="1">
              <a:off x="1776" y="1632"/>
              <a:ext cx="1104" cy="1295"/>
            </a:xfrm>
            <a:custGeom>
              <a:avLst/>
              <a:gdLst>
                <a:gd name="T0" fmla="*/ 42 w 21175"/>
                <a:gd name="T1" fmla="*/ 0 h 21585"/>
                <a:gd name="T2" fmla="*/ 1104 w 21175"/>
                <a:gd name="T3" fmla="*/ 1039 h 21585"/>
                <a:gd name="T4" fmla="*/ 0 w 21175"/>
                <a:gd name="T5" fmla="*/ 1295 h 21585"/>
                <a:gd name="T6" fmla="*/ 0 60000 65536"/>
                <a:gd name="T7" fmla="*/ 0 60000 65536"/>
                <a:gd name="T8" fmla="*/ 0 60000 65536"/>
                <a:gd name="T9" fmla="*/ 0 w 21175"/>
                <a:gd name="T10" fmla="*/ 0 h 21585"/>
                <a:gd name="T11" fmla="*/ 21175 w 21175"/>
                <a:gd name="T12" fmla="*/ 21585 h 21585"/>
              </a:gdLst>
              <a:ahLst/>
              <a:cxnLst>
                <a:cxn ang="T6">
                  <a:pos x="T0" y="T1"/>
                </a:cxn>
                <a:cxn ang="T7">
                  <a:pos x="T2" y="T3"/>
                </a:cxn>
                <a:cxn ang="T8">
                  <a:pos x="T4" y="T5"/>
                </a:cxn>
              </a:cxnLst>
              <a:rect l="T9" t="T10" r="T11" b="T12"/>
              <a:pathLst>
                <a:path w="21175" h="21585" fill="none" extrusionOk="0">
                  <a:moveTo>
                    <a:pt x="800" y="-1"/>
                  </a:moveTo>
                  <a:cubicBezTo>
                    <a:pt x="10779" y="369"/>
                    <a:pt x="19203" y="7531"/>
                    <a:pt x="21174" y="17321"/>
                  </a:cubicBezTo>
                </a:path>
                <a:path w="21175" h="21585" stroke="0" extrusionOk="0">
                  <a:moveTo>
                    <a:pt x="800" y="-1"/>
                  </a:moveTo>
                  <a:cubicBezTo>
                    <a:pt x="10779" y="369"/>
                    <a:pt x="19203" y="7531"/>
                    <a:pt x="21174" y="17321"/>
                  </a:cubicBezTo>
                  <a:lnTo>
                    <a:pt x="0" y="21585"/>
                  </a:lnTo>
                  <a:close/>
                </a:path>
              </a:pathLst>
            </a:custGeom>
            <a:noFill/>
            <a:ln w="76200">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10259" name="Line 12"/>
            <p:cNvSpPr>
              <a:spLocks noChangeShapeType="1"/>
            </p:cNvSpPr>
            <p:nvPr/>
          </p:nvSpPr>
          <p:spPr bwMode="auto">
            <a:xfrm flipV="1">
              <a:off x="2862" y="1536"/>
              <a:ext cx="48" cy="358"/>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
        <p:nvSpPr>
          <p:cNvPr id="10249" name="Line 13"/>
          <p:cNvSpPr>
            <a:spLocks noChangeShapeType="1"/>
          </p:cNvSpPr>
          <p:nvPr/>
        </p:nvSpPr>
        <p:spPr bwMode="auto">
          <a:xfrm flipV="1">
            <a:off x="4419600" y="4876800"/>
            <a:ext cx="1143000" cy="228600"/>
          </a:xfrm>
          <a:prstGeom prst="line">
            <a:avLst/>
          </a:prstGeom>
          <a:noFill/>
          <a:ln w="762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0250" name="Oval 14"/>
          <p:cNvSpPr>
            <a:spLocks noChangeArrowheads="1"/>
          </p:cNvSpPr>
          <p:nvPr/>
        </p:nvSpPr>
        <p:spPr bwMode="auto">
          <a:xfrm>
            <a:off x="4876800" y="16764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1</a:t>
            </a:r>
          </a:p>
        </p:txBody>
      </p:sp>
      <p:sp>
        <p:nvSpPr>
          <p:cNvPr id="10251" name="Oval 15"/>
          <p:cNvSpPr>
            <a:spLocks noChangeArrowheads="1"/>
          </p:cNvSpPr>
          <p:nvPr/>
        </p:nvSpPr>
        <p:spPr bwMode="auto">
          <a:xfrm>
            <a:off x="533400" y="16764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2</a:t>
            </a:r>
          </a:p>
        </p:txBody>
      </p:sp>
      <p:sp>
        <p:nvSpPr>
          <p:cNvPr id="10252" name="Oval 16"/>
          <p:cNvSpPr>
            <a:spLocks noChangeArrowheads="1"/>
          </p:cNvSpPr>
          <p:nvPr/>
        </p:nvSpPr>
        <p:spPr bwMode="auto">
          <a:xfrm>
            <a:off x="4876800" y="43434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3</a:t>
            </a:r>
          </a:p>
        </p:txBody>
      </p:sp>
      <p:sp>
        <p:nvSpPr>
          <p:cNvPr id="10253" name="Rectangle 17"/>
          <p:cNvSpPr>
            <a:spLocks noChangeArrowheads="1"/>
          </p:cNvSpPr>
          <p:nvPr/>
        </p:nvSpPr>
        <p:spPr bwMode="auto">
          <a:xfrm>
            <a:off x="4953000" y="3581400"/>
            <a:ext cx="403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rgbClr val="0000FF"/>
                </a:solidFill>
                <a:latin typeface="VNI-Times" pitchFamily="2" charset="0"/>
              </a:rPr>
              <a:t>Mặt Trời troøn, giống như một “quả boùng lửa”khổng lồ.</a:t>
            </a:r>
          </a:p>
        </p:txBody>
      </p:sp>
      <p:sp>
        <p:nvSpPr>
          <p:cNvPr id="10254" name="Rectangle 18"/>
          <p:cNvSpPr>
            <a:spLocks noChangeArrowheads="1"/>
          </p:cNvSpPr>
          <p:nvPr/>
        </p:nvSpPr>
        <p:spPr bwMode="auto">
          <a:xfrm>
            <a:off x="5105400" y="6370638"/>
            <a:ext cx="3810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rgbClr val="0000FF"/>
                </a:solidFill>
                <a:latin typeface="VNI-Times" pitchFamily="2" charset="0"/>
              </a:rPr>
              <a:t>Mặt Trời ở rất xa Traùi Đất.</a:t>
            </a:r>
          </a:p>
        </p:txBody>
      </p:sp>
      <p:grpSp>
        <p:nvGrpSpPr>
          <p:cNvPr id="3" name="Group 19"/>
          <p:cNvGrpSpPr>
            <a:grpSpLocks/>
          </p:cNvGrpSpPr>
          <p:nvPr/>
        </p:nvGrpSpPr>
        <p:grpSpPr bwMode="auto">
          <a:xfrm rot="314371">
            <a:off x="609600" y="2895600"/>
            <a:ext cx="733425" cy="1828800"/>
            <a:chOff x="185" y="1793"/>
            <a:chExt cx="462" cy="1172"/>
          </a:xfrm>
        </p:grpSpPr>
        <p:sp>
          <p:nvSpPr>
            <p:cNvPr id="10256" name="Arc 20"/>
            <p:cNvSpPr>
              <a:spLocks/>
            </p:cNvSpPr>
            <p:nvPr/>
          </p:nvSpPr>
          <p:spPr bwMode="auto">
            <a:xfrm rot="1279075" flipH="1" flipV="1">
              <a:off x="185" y="1890"/>
              <a:ext cx="462" cy="1075"/>
            </a:xfrm>
            <a:custGeom>
              <a:avLst/>
              <a:gdLst>
                <a:gd name="T0" fmla="*/ 128 w 21274"/>
                <a:gd name="T1" fmla="*/ 0 h 20778"/>
                <a:gd name="T2" fmla="*/ 462 w 21274"/>
                <a:gd name="T3" fmla="*/ 882 h 20778"/>
                <a:gd name="T4" fmla="*/ 0 w 21274"/>
                <a:gd name="T5" fmla="*/ 1075 h 20778"/>
                <a:gd name="T6" fmla="*/ 0 60000 65536"/>
                <a:gd name="T7" fmla="*/ 0 60000 65536"/>
                <a:gd name="T8" fmla="*/ 0 60000 65536"/>
                <a:gd name="T9" fmla="*/ 0 w 21274"/>
                <a:gd name="T10" fmla="*/ 0 h 20778"/>
                <a:gd name="T11" fmla="*/ 21274 w 21274"/>
                <a:gd name="T12" fmla="*/ 20778 h 20778"/>
              </a:gdLst>
              <a:ahLst/>
              <a:cxnLst>
                <a:cxn ang="T6">
                  <a:pos x="T0" y="T1"/>
                </a:cxn>
                <a:cxn ang="T7">
                  <a:pos x="T2" y="T3"/>
                </a:cxn>
                <a:cxn ang="T8">
                  <a:pos x="T4" y="T5"/>
                </a:cxn>
              </a:cxnLst>
              <a:rect l="T9" t="T10" r="T11" b="T12"/>
              <a:pathLst>
                <a:path w="21274" h="20778" fill="none" extrusionOk="0">
                  <a:moveTo>
                    <a:pt x="5902" y="0"/>
                  </a:moveTo>
                  <a:cubicBezTo>
                    <a:pt x="13869" y="2263"/>
                    <a:pt x="19839" y="8881"/>
                    <a:pt x="21273" y="17038"/>
                  </a:cubicBezTo>
                </a:path>
                <a:path w="21274" h="20778" stroke="0" extrusionOk="0">
                  <a:moveTo>
                    <a:pt x="5902" y="0"/>
                  </a:moveTo>
                  <a:cubicBezTo>
                    <a:pt x="13869" y="2263"/>
                    <a:pt x="19839" y="8881"/>
                    <a:pt x="21273" y="17038"/>
                  </a:cubicBezTo>
                  <a:lnTo>
                    <a:pt x="0" y="20778"/>
                  </a:lnTo>
                  <a:close/>
                </a:path>
              </a:pathLst>
            </a:custGeom>
            <a:noFill/>
            <a:ln w="76200">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10257" name="Line 21"/>
            <p:cNvSpPr>
              <a:spLocks noChangeShapeType="1"/>
            </p:cNvSpPr>
            <p:nvPr/>
          </p:nvSpPr>
          <p:spPr bwMode="auto">
            <a:xfrm flipV="1">
              <a:off x="323" y="1793"/>
              <a:ext cx="96" cy="240"/>
            </a:xfrm>
            <a:prstGeom prst="line">
              <a:avLst/>
            </a:prstGeom>
            <a:noFill/>
            <a:ln w="762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Tree>
    <p:extLst>
      <p:ext uri="{BB962C8B-B14F-4D97-AF65-F5344CB8AC3E}">
        <p14:creationId xmlns:p14="http://schemas.microsoft.com/office/powerpoint/2010/main" val="312071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8229600" cy="50292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3"/>
          <p:cNvSpPr>
            <a:spLocks noChangeArrowheads="1"/>
          </p:cNvSpPr>
          <p:nvPr/>
        </p:nvSpPr>
        <p:spPr bwMode="auto">
          <a:xfrm>
            <a:off x="0" y="5791200"/>
            <a:ext cx="9144000" cy="609600"/>
          </a:xfrm>
          <a:prstGeom prst="rect">
            <a:avLst/>
          </a:prstGeom>
          <a:solidFill>
            <a:srgbClr val="FFFFCC"/>
          </a:solidFill>
          <a:ln w="9525">
            <a:solidFill>
              <a:schemeClr val="tx1"/>
            </a:solidFill>
            <a:miter lim="800000"/>
            <a:headEnd/>
            <a:tailEnd/>
          </a:ln>
        </p:spPr>
        <p:txBody>
          <a:bodyPr wrap="none" anchor="ctr"/>
          <a:lstStyle/>
          <a:p>
            <a:pPr algn="ctr"/>
            <a:r>
              <a:rPr lang="en-US" sz="2800" b="1">
                <a:solidFill>
                  <a:schemeClr val="accent2"/>
                </a:solidFill>
                <a:latin typeface="VNI-Times" pitchFamily="2" charset="0"/>
              </a:rPr>
              <a:t>Mặt Trời chiếu saùng vaø sưởi ấm Traùi Đất.</a:t>
            </a:r>
          </a:p>
        </p:txBody>
      </p:sp>
      <p:sp>
        <p:nvSpPr>
          <p:cNvPr id="11268" name="Oval 4"/>
          <p:cNvSpPr>
            <a:spLocks noChangeArrowheads="1"/>
          </p:cNvSpPr>
          <p:nvPr/>
        </p:nvSpPr>
        <p:spPr bwMode="auto">
          <a:xfrm>
            <a:off x="76200" y="3048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dirty="0">
                <a:solidFill>
                  <a:srgbClr val="A50021"/>
                </a:solidFill>
              </a:rPr>
              <a:t>2</a:t>
            </a:r>
          </a:p>
        </p:txBody>
      </p:sp>
    </p:spTree>
    <p:extLst>
      <p:ext uri="{BB962C8B-B14F-4D97-AF65-F5344CB8AC3E}">
        <p14:creationId xmlns:p14="http://schemas.microsoft.com/office/powerpoint/2010/main" val="1612540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3200400" cy="17526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7" descr="PC011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95800"/>
            <a:ext cx="365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scan00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371600"/>
            <a:ext cx="3124200" cy="21336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9" descr="scan00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343400"/>
            <a:ext cx="3124200" cy="2057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4104" name="Group 10"/>
          <p:cNvGrpSpPr>
            <a:grpSpLocks/>
          </p:cNvGrpSpPr>
          <p:nvPr/>
        </p:nvGrpSpPr>
        <p:grpSpPr bwMode="auto">
          <a:xfrm>
            <a:off x="2895600" y="2438400"/>
            <a:ext cx="2514600" cy="1981200"/>
            <a:chOff x="1776" y="1536"/>
            <a:chExt cx="1134" cy="1391"/>
          </a:xfrm>
        </p:grpSpPr>
        <p:sp>
          <p:nvSpPr>
            <p:cNvPr id="4115" name="Arc 11"/>
            <p:cNvSpPr>
              <a:spLocks/>
            </p:cNvSpPr>
            <p:nvPr/>
          </p:nvSpPr>
          <p:spPr bwMode="auto">
            <a:xfrm rot="21498882" flipV="1">
              <a:off x="1776" y="1632"/>
              <a:ext cx="1104" cy="1295"/>
            </a:xfrm>
            <a:custGeom>
              <a:avLst/>
              <a:gdLst>
                <a:gd name="T0" fmla="*/ 42 w 21175"/>
                <a:gd name="T1" fmla="*/ 0 h 21585"/>
                <a:gd name="T2" fmla="*/ 1104 w 21175"/>
                <a:gd name="T3" fmla="*/ 1039 h 21585"/>
                <a:gd name="T4" fmla="*/ 0 w 21175"/>
                <a:gd name="T5" fmla="*/ 1295 h 21585"/>
                <a:gd name="T6" fmla="*/ 0 60000 65536"/>
                <a:gd name="T7" fmla="*/ 0 60000 65536"/>
                <a:gd name="T8" fmla="*/ 0 60000 65536"/>
                <a:gd name="T9" fmla="*/ 0 w 21175"/>
                <a:gd name="T10" fmla="*/ 0 h 21585"/>
                <a:gd name="T11" fmla="*/ 21175 w 21175"/>
                <a:gd name="T12" fmla="*/ 21585 h 21585"/>
              </a:gdLst>
              <a:ahLst/>
              <a:cxnLst>
                <a:cxn ang="T6">
                  <a:pos x="T0" y="T1"/>
                </a:cxn>
                <a:cxn ang="T7">
                  <a:pos x="T2" y="T3"/>
                </a:cxn>
                <a:cxn ang="T8">
                  <a:pos x="T4" y="T5"/>
                </a:cxn>
              </a:cxnLst>
              <a:rect l="T9" t="T10" r="T11" b="T12"/>
              <a:pathLst>
                <a:path w="21175" h="21585" fill="none" extrusionOk="0">
                  <a:moveTo>
                    <a:pt x="800" y="-1"/>
                  </a:moveTo>
                  <a:cubicBezTo>
                    <a:pt x="10779" y="369"/>
                    <a:pt x="19203" y="7531"/>
                    <a:pt x="21174" y="17321"/>
                  </a:cubicBezTo>
                </a:path>
                <a:path w="21175" h="21585" stroke="0" extrusionOk="0">
                  <a:moveTo>
                    <a:pt x="800" y="-1"/>
                  </a:moveTo>
                  <a:cubicBezTo>
                    <a:pt x="10779" y="369"/>
                    <a:pt x="19203" y="7531"/>
                    <a:pt x="21174" y="17321"/>
                  </a:cubicBezTo>
                  <a:lnTo>
                    <a:pt x="0" y="21585"/>
                  </a:lnTo>
                  <a:close/>
                </a:path>
              </a:pathLst>
            </a:custGeom>
            <a:noFill/>
            <a:ln w="76200">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116" name="Line 12"/>
            <p:cNvSpPr>
              <a:spLocks noChangeShapeType="1"/>
            </p:cNvSpPr>
            <p:nvPr/>
          </p:nvSpPr>
          <p:spPr bwMode="auto">
            <a:xfrm flipV="1">
              <a:off x="2862" y="1536"/>
              <a:ext cx="48" cy="358"/>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grpSp>
        <p:nvGrpSpPr>
          <p:cNvPr id="4105" name="Group 13"/>
          <p:cNvGrpSpPr>
            <a:grpSpLocks/>
          </p:cNvGrpSpPr>
          <p:nvPr/>
        </p:nvGrpSpPr>
        <p:grpSpPr bwMode="auto">
          <a:xfrm rot="314371">
            <a:off x="609600" y="2895600"/>
            <a:ext cx="733425" cy="1828800"/>
            <a:chOff x="185" y="1793"/>
            <a:chExt cx="462" cy="1172"/>
          </a:xfrm>
        </p:grpSpPr>
        <p:sp>
          <p:nvSpPr>
            <p:cNvPr id="4113" name="Arc 14"/>
            <p:cNvSpPr>
              <a:spLocks/>
            </p:cNvSpPr>
            <p:nvPr/>
          </p:nvSpPr>
          <p:spPr bwMode="auto">
            <a:xfrm rot="1279075" flipH="1" flipV="1">
              <a:off x="185" y="1890"/>
              <a:ext cx="462" cy="1075"/>
            </a:xfrm>
            <a:custGeom>
              <a:avLst/>
              <a:gdLst>
                <a:gd name="T0" fmla="*/ 128 w 21274"/>
                <a:gd name="T1" fmla="*/ 0 h 20778"/>
                <a:gd name="T2" fmla="*/ 462 w 21274"/>
                <a:gd name="T3" fmla="*/ 882 h 20778"/>
                <a:gd name="T4" fmla="*/ 0 w 21274"/>
                <a:gd name="T5" fmla="*/ 1075 h 20778"/>
                <a:gd name="T6" fmla="*/ 0 60000 65536"/>
                <a:gd name="T7" fmla="*/ 0 60000 65536"/>
                <a:gd name="T8" fmla="*/ 0 60000 65536"/>
                <a:gd name="T9" fmla="*/ 0 w 21274"/>
                <a:gd name="T10" fmla="*/ 0 h 20778"/>
                <a:gd name="T11" fmla="*/ 21274 w 21274"/>
                <a:gd name="T12" fmla="*/ 20778 h 20778"/>
              </a:gdLst>
              <a:ahLst/>
              <a:cxnLst>
                <a:cxn ang="T6">
                  <a:pos x="T0" y="T1"/>
                </a:cxn>
                <a:cxn ang="T7">
                  <a:pos x="T2" y="T3"/>
                </a:cxn>
                <a:cxn ang="T8">
                  <a:pos x="T4" y="T5"/>
                </a:cxn>
              </a:cxnLst>
              <a:rect l="T9" t="T10" r="T11" b="T12"/>
              <a:pathLst>
                <a:path w="21274" h="20778" fill="none" extrusionOk="0">
                  <a:moveTo>
                    <a:pt x="5902" y="0"/>
                  </a:moveTo>
                  <a:cubicBezTo>
                    <a:pt x="13869" y="2263"/>
                    <a:pt x="19839" y="8881"/>
                    <a:pt x="21273" y="17038"/>
                  </a:cubicBezTo>
                </a:path>
                <a:path w="21274" h="20778" stroke="0" extrusionOk="0">
                  <a:moveTo>
                    <a:pt x="5902" y="0"/>
                  </a:moveTo>
                  <a:cubicBezTo>
                    <a:pt x="13869" y="2263"/>
                    <a:pt x="19839" y="8881"/>
                    <a:pt x="21273" y="17038"/>
                  </a:cubicBezTo>
                  <a:lnTo>
                    <a:pt x="0" y="20778"/>
                  </a:lnTo>
                  <a:close/>
                </a:path>
              </a:pathLst>
            </a:custGeom>
            <a:noFill/>
            <a:ln w="76200">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114" name="Line 15"/>
            <p:cNvSpPr>
              <a:spLocks noChangeShapeType="1"/>
            </p:cNvSpPr>
            <p:nvPr/>
          </p:nvSpPr>
          <p:spPr bwMode="auto">
            <a:xfrm flipV="1">
              <a:off x="323" y="1793"/>
              <a:ext cx="96" cy="240"/>
            </a:xfrm>
            <a:prstGeom prst="line">
              <a:avLst/>
            </a:prstGeom>
            <a:noFill/>
            <a:ln w="762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
        <p:nvSpPr>
          <p:cNvPr id="4106" name="Line 16"/>
          <p:cNvSpPr>
            <a:spLocks noChangeShapeType="1"/>
          </p:cNvSpPr>
          <p:nvPr/>
        </p:nvSpPr>
        <p:spPr bwMode="auto">
          <a:xfrm flipV="1">
            <a:off x="4114800" y="4953000"/>
            <a:ext cx="1371600" cy="304800"/>
          </a:xfrm>
          <a:prstGeom prst="line">
            <a:avLst/>
          </a:prstGeom>
          <a:noFill/>
          <a:ln w="762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4107" name="Oval 17"/>
          <p:cNvSpPr>
            <a:spLocks noChangeArrowheads="1"/>
          </p:cNvSpPr>
          <p:nvPr/>
        </p:nvSpPr>
        <p:spPr bwMode="auto">
          <a:xfrm>
            <a:off x="4953000" y="17526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1</a:t>
            </a:r>
          </a:p>
        </p:txBody>
      </p:sp>
      <p:sp>
        <p:nvSpPr>
          <p:cNvPr id="4108" name="Oval 18"/>
          <p:cNvSpPr>
            <a:spLocks noChangeArrowheads="1"/>
          </p:cNvSpPr>
          <p:nvPr/>
        </p:nvSpPr>
        <p:spPr bwMode="auto">
          <a:xfrm>
            <a:off x="609600" y="17526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2</a:t>
            </a:r>
          </a:p>
        </p:txBody>
      </p:sp>
      <p:sp>
        <p:nvSpPr>
          <p:cNvPr id="4109" name="Oval 19"/>
          <p:cNvSpPr>
            <a:spLocks noChangeArrowheads="1"/>
          </p:cNvSpPr>
          <p:nvPr/>
        </p:nvSpPr>
        <p:spPr bwMode="auto">
          <a:xfrm>
            <a:off x="4876800" y="43434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3</a:t>
            </a:r>
          </a:p>
        </p:txBody>
      </p:sp>
      <p:sp>
        <p:nvSpPr>
          <p:cNvPr id="4110" name="Rectangle 20"/>
          <p:cNvSpPr>
            <a:spLocks noChangeArrowheads="1"/>
          </p:cNvSpPr>
          <p:nvPr/>
        </p:nvSpPr>
        <p:spPr bwMode="auto">
          <a:xfrm>
            <a:off x="5105400" y="3581400"/>
            <a:ext cx="403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rgbClr val="0000FF"/>
                </a:solidFill>
                <a:latin typeface="VNI-Times" pitchFamily="2" charset="0"/>
              </a:rPr>
              <a:t>Mặt Trời troøn, giống như một “quả boùng lửa”khổng lồ.</a:t>
            </a:r>
          </a:p>
        </p:txBody>
      </p:sp>
      <p:sp>
        <p:nvSpPr>
          <p:cNvPr id="4111" name="Rectangle 21"/>
          <p:cNvSpPr>
            <a:spLocks noChangeArrowheads="1"/>
          </p:cNvSpPr>
          <p:nvPr/>
        </p:nvSpPr>
        <p:spPr bwMode="auto">
          <a:xfrm>
            <a:off x="1165225" y="3657600"/>
            <a:ext cx="30257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rgbClr val="0000FF"/>
                </a:solidFill>
                <a:latin typeface="VNI-Times" pitchFamily="2" charset="0"/>
              </a:rPr>
              <a:t>Mặt Trời chiếu saùng vaø sưởi ấm Traùi Đất.</a:t>
            </a:r>
          </a:p>
        </p:txBody>
      </p:sp>
      <p:sp>
        <p:nvSpPr>
          <p:cNvPr id="4112" name="Rectangle 22"/>
          <p:cNvSpPr>
            <a:spLocks noChangeArrowheads="1"/>
          </p:cNvSpPr>
          <p:nvPr/>
        </p:nvSpPr>
        <p:spPr bwMode="auto">
          <a:xfrm>
            <a:off x="5105400" y="6370638"/>
            <a:ext cx="3810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rgbClr val="0000FF"/>
                </a:solidFill>
                <a:latin typeface="VNI-Times" pitchFamily="2" charset="0"/>
              </a:rPr>
              <a:t>Mặt Trời ở rất xa Traùi Đất.</a:t>
            </a:r>
          </a:p>
        </p:txBody>
      </p:sp>
    </p:spTree>
    <p:extLst>
      <p:ext uri="{BB962C8B-B14F-4D97-AF65-F5344CB8AC3E}">
        <p14:creationId xmlns:p14="http://schemas.microsoft.com/office/powerpoint/2010/main" val="1018233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457200" y="1676400"/>
            <a:ext cx="8305800" cy="3810000"/>
          </a:xfrm>
          <a:prstGeom prst="horizontalScroll">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1.jpg"/>
          <p:cNvPicPr>
            <a:picLocks noChangeAspect="1"/>
          </p:cNvPicPr>
          <p:nvPr/>
        </p:nvPicPr>
        <p:blipFill>
          <a:blip r:embed="rId2" cstate="print"/>
          <a:stretch>
            <a:fillRect/>
          </a:stretch>
        </p:blipFill>
        <p:spPr>
          <a:xfrm>
            <a:off x="228600" y="228600"/>
            <a:ext cx="2428875" cy="1885950"/>
          </a:xfrm>
          <a:prstGeom prst="rect">
            <a:avLst/>
          </a:prstGeom>
        </p:spPr>
      </p:pic>
      <p:sp>
        <p:nvSpPr>
          <p:cNvPr id="5" name="TextBox 4"/>
          <p:cNvSpPr txBox="1"/>
          <p:nvPr/>
        </p:nvSpPr>
        <p:spPr>
          <a:xfrm>
            <a:off x="990600" y="2286000"/>
            <a:ext cx="7696200" cy="1077218"/>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just"/>
            <a:r>
              <a:rPr lang="en-US" sz="3200" dirty="0" err="1" smtClean="0">
                <a:solidFill>
                  <a:srgbClr val="002060"/>
                </a:solidFill>
                <a:latin typeface="Arial" pitchFamily="34" charset="0"/>
                <a:cs typeface="Arial" pitchFamily="34" charset="0"/>
              </a:rPr>
              <a:t>Mặt</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Trời</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tròn</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giống</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nh</a:t>
            </a:r>
            <a:r>
              <a:rPr lang="vi-VN" sz="3200" dirty="0" smtClean="0">
                <a:solidFill>
                  <a:srgbClr val="002060"/>
                </a:solidFill>
                <a:latin typeface="Arial" pitchFamily="34" charset="0"/>
                <a:cs typeface="Arial" pitchFamily="34" charset="0"/>
              </a:rPr>
              <a:t>ư</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một</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quả</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bóng</a:t>
            </a:r>
            <a:r>
              <a:rPr lang="en-US" sz="3200" dirty="0" smtClean="0">
                <a:solidFill>
                  <a:srgbClr val="002060"/>
                </a:solidFill>
                <a:latin typeface="Arial" pitchFamily="34" charset="0"/>
                <a:cs typeface="Arial" pitchFamily="34" charset="0"/>
              </a:rPr>
              <a:t> l</a:t>
            </a:r>
            <a:r>
              <a:rPr lang="vi-VN" sz="3200" dirty="0" smtClean="0">
                <a:solidFill>
                  <a:srgbClr val="002060"/>
                </a:solidFill>
                <a:latin typeface="Arial" pitchFamily="34" charset="0"/>
                <a:cs typeface="Arial" pitchFamily="34" charset="0"/>
              </a:rPr>
              <a:t>ửa</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khổng</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lồ</a:t>
            </a:r>
            <a:r>
              <a:rPr lang="en-US" sz="3200" dirty="0" smtClean="0">
                <a:solidFill>
                  <a:srgbClr val="002060"/>
                </a:solidFill>
                <a:latin typeface="Arial" pitchFamily="34" charset="0"/>
                <a:cs typeface="Arial" pitchFamily="34" charset="0"/>
              </a:rPr>
              <a:t>.</a:t>
            </a:r>
          </a:p>
        </p:txBody>
      </p:sp>
      <p:sp>
        <p:nvSpPr>
          <p:cNvPr id="6" name="TextBox 5"/>
          <p:cNvSpPr txBox="1"/>
          <p:nvPr/>
        </p:nvSpPr>
        <p:spPr>
          <a:xfrm>
            <a:off x="1066800" y="3453825"/>
            <a:ext cx="7620000" cy="58477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just"/>
            <a:r>
              <a:rPr lang="en-US" sz="3200" dirty="0" err="1" smtClean="0">
                <a:solidFill>
                  <a:srgbClr val="002060"/>
                </a:solidFill>
                <a:latin typeface="Arial" pitchFamily="34" charset="0"/>
                <a:cs typeface="Arial" pitchFamily="34" charset="0"/>
              </a:rPr>
              <a:t>Mặt</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Trời</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chiếu</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sáng</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và</a:t>
            </a:r>
            <a:r>
              <a:rPr lang="en-US" sz="3200" dirty="0" smtClean="0">
                <a:solidFill>
                  <a:srgbClr val="002060"/>
                </a:solidFill>
                <a:latin typeface="Arial" pitchFamily="34" charset="0"/>
                <a:cs typeface="Arial" pitchFamily="34" charset="0"/>
              </a:rPr>
              <a:t> s</a:t>
            </a:r>
            <a:r>
              <a:rPr lang="vi-VN" sz="3200" dirty="0" smtClean="0">
                <a:solidFill>
                  <a:srgbClr val="002060"/>
                </a:solidFill>
                <a:latin typeface="Arial" pitchFamily="34" charset="0"/>
                <a:cs typeface="Arial" pitchFamily="34" charset="0"/>
              </a:rPr>
              <a:t>ưởi</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ấm</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Trái</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Đất</a:t>
            </a:r>
            <a:r>
              <a:rPr lang="en-US" sz="3200" dirty="0" smtClean="0">
                <a:solidFill>
                  <a:srgbClr val="002060"/>
                </a:solidFill>
                <a:latin typeface="Arial" pitchFamily="34" charset="0"/>
                <a:cs typeface="Arial" pitchFamily="34" charset="0"/>
              </a:rPr>
              <a:t>.</a:t>
            </a:r>
          </a:p>
        </p:txBody>
      </p:sp>
      <p:sp>
        <p:nvSpPr>
          <p:cNvPr id="7" name="TextBox 6"/>
          <p:cNvSpPr txBox="1"/>
          <p:nvPr/>
        </p:nvSpPr>
        <p:spPr>
          <a:xfrm>
            <a:off x="1066800" y="4191000"/>
            <a:ext cx="7620000" cy="58477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just"/>
            <a:r>
              <a:rPr lang="en-US" sz="3200" dirty="0" err="1" smtClean="0">
                <a:solidFill>
                  <a:srgbClr val="002060"/>
                </a:solidFill>
                <a:latin typeface="Arial" pitchFamily="34" charset="0"/>
                <a:cs typeface="Arial" pitchFamily="34" charset="0"/>
              </a:rPr>
              <a:t>Mặt</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Trời</a:t>
            </a:r>
            <a:r>
              <a:rPr lang="en-US" sz="3200" dirty="0" smtClean="0">
                <a:solidFill>
                  <a:srgbClr val="002060"/>
                </a:solidFill>
                <a:latin typeface="Arial" pitchFamily="34" charset="0"/>
                <a:cs typeface="Arial" pitchFamily="34" charset="0"/>
              </a:rPr>
              <a:t> ở </a:t>
            </a:r>
            <a:r>
              <a:rPr lang="en-US" sz="3200" dirty="0" err="1" smtClean="0">
                <a:solidFill>
                  <a:srgbClr val="002060"/>
                </a:solidFill>
                <a:latin typeface="Arial" pitchFamily="34" charset="0"/>
                <a:cs typeface="Arial" pitchFamily="34" charset="0"/>
              </a:rPr>
              <a:t>rất</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xa</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Trái</a:t>
            </a:r>
            <a:r>
              <a:rPr lang="en-US" sz="3200" dirty="0" smtClean="0">
                <a:solidFill>
                  <a:srgbClr val="002060"/>
                </a:solidFill>
                <a:latin typeface="Arial" pitchFamily="34" charset="0"/>
                <a:cs typeface="Arial" pitchFamily="34" charset="0"/>
              </a:rPr>
              <a:t> </a:t>
            </a:r>
            <a:r>
              <a:rPr lang="en-US" sz="3200" dirty="0" err="1" smtClean="0">
                <a:solidFill>
                  <a:srgbClr val="002060"/>
                </a:solidFill>
                <a:latin typeface="Arial" pitchFamily="34" charset="0"/>
                <a:cs typeface="Arial" pitchFamily="34" charset="0"/>
              </a:rPr>
              <a:t>Đất</a:t>
            </a:r>
            <a:r>
              <a:rPr lang="en-US" sz="3200" dirty="0" smtClean="0">
                <a:solidFill>
                  <a:srgbClr val="00206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4.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81000" y="381000"/>
            <a:ext cx="8305800" cy="3276600"/>
          </a:xfrm>
          <a:prstGeom prst="rect">
            <a:avLst/>
          </a:prstGeom>
          <a:noFill/>
          <a:effectLst>
            <a:softEdge rad="31750"/>
          </a:effectLst>
        </p:spPr>
        <p:txBody>
          <a:bodyPr wrap="none" rtlCol="0">
            <a:prstTxWarp prst="textWave2">
              <a:avLst/>
            </a:prstTxWarp>
            <a:spAutoFit/>
          </a:bodyPr>
          <a:lstStyle/>
          <a:p>
            <a:pPr algn="ctr"/>
            <a:r>
              <a:rPr lang="en-US" sz="5400" b="1" dirty="0" err="1" smtClean="0">
                <a:solidFill>
                  <a:srgbClr val="FF0000"/>
                </a:solidFill>
                <a:latin typeface="Times New Roman" pitchFamily="18" charset="0"/>
                <a:cs typeface="Times New Roman" pitchFamily="18" charset="0"/>
              </a:rPr>
              <a:t>Hoạt</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động</a:t>
            </a:r>
            <a:r>
              <a:rPr lang="en-US" sz="5400" b="1" dirty="0" smtClean="0">
                <a:solidFill>
                  <a:srgbClr val="FF0000"/>
                </a:solidFill>
                <a:latin typeface="Times New Roman" pitchFamily="18" charset="0"/>
                <a:cs typeface="Times New Roman" pitchFamily="18" charset="0"/>
              </a:rPr>
              <a:t> 3:</a:t>
            </a:r>
          </a:p>
          <a:p>
            <a:pPr algn="ctr"/>
            <a:r>
              <a:rPr lang="en-US" sz="5400" b="1" dirty="0" smtClean="0">
                <a:solidFill>
                  <a:srgbClr val="FF0000"/>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Tại</a:t>
            </a:r>
            <a:r>
              <a:rPr lang="en-US" sz="5400" b="1" dirty="0" smtClean="0">
                <a:solidFill>
                  <a:srgbClr val="9900CC"/>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sao</a:t>
            </a:r>
            <a:r>
              <a:rPr lang="en-US" sz="5400" b="1" dirty="0" smtClean="0">
                <a:solidFill>
                  <a:srgbClr val="9900CC"/>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chúng</a:t>
            </a:r>
            <a:r>
              <a:rPr lang="en-US" sz="5400" b="1" dirty="0" smtClean="0">
                <a:solidFill>
                  <a:srgbClr val="9900CC"/>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ta</a:t>
            </a:r>
            <a:r>
              <a:rPr lang="en-US" sz="5400" b="1" dirty="0" smtClean="0">
                <a:solidFill>
                  <a:srgbClr val="9900CC"/>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cần</a:t>
            </a:r>
            <a:r>
              <a:rPr lang="en-US" sz="5400" b="1" dirty="0" smtClean="0">
                <a:solidFill>
                  <a:srgbClr val="9900CC"/>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Mặt</a:t>
            </a:r>
            <a:r>
              <a:rPr lang="en-US" sz="5400" b="1" dirty="0" smtClean="0">
                <a:solidFill>
                  <a:srgbClr val="9900CC"/>
                </a:solidFill>
                <a:latin typeface="Times New Roman" pitchFamily="18" charset="0"/>
                <a:cs typeface="Times New Roman" pitchFamily="18" charset="0"/>
              </a:rPr>
              <a:t> </a:t>
            </a:r>
            <a:r>
              <a:rPr lang="en-US" sz="5400" b="1" dirty="0" err="1" smtClean="0">
                <a:solidFill>
                  <a:srgbClr val="9900CC"/>
                </a:solidFill>
                <a:latin typeface="Times New Roman" pitchFamily="18" charset="0"/>
                <a:cs typeface="Times New Roman" pitchFamily="18" charset="0"/>
              </a:rPr>
              <a:t>Trời</a:t>
            </a:r>
            <a:r>
              <a:rPr lang="en-US" sz="5400" b="1" dirty="0" smtClean="0">
                <a:solidFill>
                  <a:srgbClr val="9900CC"/>
                </a:solidFill>
                <a:latin typeface="Times New Roman" pitchFamily="18" charset="0"/>
                <a:cs typeface="Times New Roman" pitchFamily="18" charset="0"/>
              </a:rPr>
              <a:t>?</a:t>
            </a:r>
            <a:endParaRPr lang="en-US" sz="5400" b="1" dirty="0">
              <a:solidFill>
                <a:srgbClr val="99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G_5651"/>
          <p:cNvPicPr>
            <a:picLocks noChangeAspect="1" noChangeArrowheads="1"/>
          </p:cNvPicPr>
          <p:nvPr/>
        </p:nvPicPr>
        <p:blipFill>
          <a:blip r:embed="rId2">
            <a:lum bright="-6000" contrast="72000"/>
            <a:extLst>
              <a:ext uri="{28A0092B-C50C-407E-A947-70E740481C1C}">
                <a14:useLocalDpi xmlns:a14="http://schemas.microsoft.com/office/drawing/2010/main" val="0"/>
              </a:ext>
            </a:extLst>
          </a:blip>
          <a:srcRect l="9091" r="7576" b="109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FF"/>
                </a:solidFill>
                <a:miter lim="800000"/>
                <a:headEnd/>
                <a:tailEnd/>
              </a14:hiddenLine>
            </a:ext>
          </a:extLst>
        </p:spPr>
      </p:pic>
      <p:pic>
        <p:nvPicPr>
          <p:cNvPr id="14339" name="Picture 3" descr="IMG_5652"/>
          <p:cNvPicPr>
            <a:picLocks noChangeAspect="1" noChangeArrowheads="1"/>
          </p:cNvPicPr>
          <p:nvPr/>
        </p:nvPicPr>
        <p:blipFill>
          <a:blip r:embed="rId3">
            <a:lum contrast="7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gb" descr="12163737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7">
            <a:lum bright="12000" contrast="48000"/>
            <a:extLst>
              <a:ext uri="{28A0092B-C50C-407E-A947-70E740481C1C}">
                <a14:useLocalDpi xmlns:a14="http://schemas.microsoft.com/office/drawing/2010/main" val="0"/>
              </a:ext>
            </a:extLst>
          </a:blip>
          <a:srcRect/>
          <a:stretch>
            <a:fillRect/>
          </a:stretch>
        </p:blipFill>
        <p:spPr bwMode="auto">
          <a:xfrm>
            <a:off x="0" y="0"/>
            <a:ext cx="9123363" cy="6880225"/>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14344" name="Group 8"/>
          <p:cNvGrpSpPr>
            <a:grpSpLocks/>
          </p:cNvGrpSpPr>
          <p:nvPr/>
        </p:nvGrpSpPr>
        <p:grpSpPr bwMode="auto">
          <a:xfrm>
            <a:off x="-20638" y="0"/>
            <a:ext cx="9164638" cy="6880225"/>
            <a:chOff x="-13" y="0"/>
            <a:chExt cx="5773" cy="4334"/>
          </a:xfrm>
        </p:grpSpPr>
        <p:pic>
          <p:nvPicPr>
            <p:cNvPr id="14345" name="Picture 9"/>
            <p:cNvPicPr>
              <a:picLocks noChangeAspect="1" noChangeArrowheads="1"/>
            </p:cNvPicPr>
            <p:nvPr/>
          </p:nvPicPr>
          <p:blipFill>
            <a:blip r:embed="rId7">
              <a:lum bright="12000" contrast="48000"/>
              <a:extLst>
                <a:ext uri="{28A0092B-C50C-407E-A947-70E740481C1C}">
                  <a14:useLocalDpi xmlns:a14="http://schemas.microsoft.com/office/drawing/2010/main" val="0"/>
                </a:ext>
              </a:extLst>
            </a:blip>
            <a:srcRect/>
            <a:stretch>
              <a:fillRect/>
            </a:stretch>
          </p:blipFill>
          <p:spPr bwMode="auto">
            <a:xfrm>
              <a:off x="2867" y="2881"/>
              <a:ext cx="2880" cy="1453"/>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14346" name="Group 10"/>
            <p:cNvGrpSpPr>
              <a:grpSpLocks/>
            </p:cNvGrpSpPr>
            <p:nvPr/>
          </p:nvGrpSpPr>
          <p:grpSpPr bwMode="auto">
            <a:xfrm>
              <a:off x="-13" y="0"/>
              <a:ext cx="5773" cy="4320"/>
              <a:chOff x="-13" y="0"/>
              <a:chExt cx="5773" cy="4320"/>
            </a:xfrm>
          </p:grpSpPr>
          <p:pic>
            <p:nvPicPr>
              <p:cNvPr id="143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 y="2880"/>
                <a:ext cx="288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8" name="Group 12"/>
              <p:cNvGrpSpPr>
                <a:grpSpLocks/>
              </p:cNvGrpSpPr>
              <p:nvPr/>
            </p:nvGrpSpPr>
            <p:grpSpPr bwMode="auto">
              <a:xfrm>
                <a:off x="0" y="0"/>
                <a:ext cx="5760" cy="2880"/>
                <a:chOff x="0" y="0"/>
                <a:chExt cx="5760" cy="2880"/>
              </a:xfrm>
            </p:grpSpPr>
            <p:grpSp>
              <p:nvGrpSpPr>
                <p:cNvPr id="14349" name="Group 13"/>
                <p:cNvGrpSpPr>
                  <a:grpSpLocks/>
                </p:cNvGrpSpPr>
                <p:nvPr/>
              </p:nvGrpSpPr>
              <p:grpSpPr bwMode="auto">
                <a:xfrm>
                  <a:off x="0" y="0"/>
                  <a:ext cx="5760" cy="2880"/>
                  <a:chOff x="0" y="0"/>
                  <a:chExt cx="5760" cy="2880"/>
                </a:xfrm>
              </p:grpSpPr>
              <p:pic>
                <p:nvPicPr>
                  <p:cNvPr id="14350"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488"/>
                    <a:ext cx="2880"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1" name="Group 15"/>
                  <p:cNvGrpSpPr>
                    <a:grpSpLocks/>
                  </p:cNvGrpSpPr>
                  <p:nvPr/>
                </p:nvGrpSpPr>
                <p:grpSpPr bwMode="auto">
                  <a:xfrm>
                    <a:off x="0" y="0"/>
                    <a:ext cx="5760" cy="1488"/>
                    <a:chOff x="0" y="0"/>
                    <a:chExt cx="5760" cy="1488"/>
                  </a:xfrm>
                </p:grpSpPr>
                <p:pic>
                  <p:nvPicPr>
                    <p:cNvPr id="14352" name="Picture 16" descr="IMG_5652"/>
                    <p:cNvPicPr>
                      <a:picLocks noChangeAspect="1" noChangeArrowheads="1"/>
                    </p:cNvPicPr>
                    <p:nvPr/>
                  </p:nvPicPr>
                  <p:blipFill>
                    <a:blip r:embed="rId9" cstate="print">
                      <a:lum contrast="72000"/>
                      <a:extLst>
                        <a:ext uri="{28A0092B-C50C-407E-A947-70E740481C1C}">
                          <a14:useLocalDpi xmlns:a14="http://schemas.microsoft.com/office/drawing/2010/main" val="0"/>
                        </a:ext>
                      </a:extLst>
                    </a:blip>
                    <a:srcRect/>
                    <a:stretch>
                      <a:fillRect/>
                    </a:stretch>
                  </p:blipFill>
                  <p:spPr bwMode="auto">
                    <a:xfrm>
                      <a:off x="2880" y="0"/>
                      <a:ext cx="2880" cy="1488"/>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53" name="Picture 17" descr="IMG_5651"/>
                    <p:cNvPicPr>
                      <a:picLocks noChangeAspect="1" noChangeArrowheads="1"/>
                    </p:cNvPicPr>
                    <p:nvPr/>
                  </p:nvPicPr>
                  <p:blipFill>
                    <a:blip r:embed="rId2">
                      <a:lum bright="-6000" contrast="72000"/>
                      <a:extLst>
                        <a:ext uri="{28A0092B-C50C-407E-A947-70E740481C1C}">
                          <a14:useLocalDpi xmlns:a14="http://schemas.microsoft.com/office/drawing/2010/main" val="0"/>
                        </a:ext>
                      </a:extLst>
                    </a:blip>
                    <a:srcRect l="9091" r="7576" b="10951"/>
                    <a:stretch>
                      <a:fillRect/>
                    </a:stretch>
                  </p:blipFill>
                  <p:spPr bwMode="auto">
                    <a:xfrm>
                      <a:off x="0" y="0"/>
                      <a:ext cx="288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FF"/>
                          </a:solidFill>
                          <a:miter lim="800000"/>
                          <a:headEnd/>
                          <a:tailEnd/>
                        </a14:hiddenLine>
                      </a:ext>
                    </a:extLst>
                  </p:spPr>
                </p:pic>
              </p:grpSp>
            </p:grpSp>
            <p:pic>
              <p:nvPicPr>
                <p:cNvPr id="14354" name="imgb" descr="12163737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488"/>
                  <a:ext cx="2880"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4355" name="Rectangle 19"/>
          <p:cNvSpPr>
            <a:spLocks noChangeArrowheads="1"/>
          </p:cNvSpPr>
          <p:nvPr/>
        </p:nvSpPr>
        <p:spPr bwMode="auto">
          <a:xfrm>
            <a:off x="0" y="5713413"/>
            <a:ext cx="9144000" cy="1143000"/>
          </a:xfrm>
          <a:prstGeom prst="rect">
            <a:avLst/>
          </a:prstGeom>
          <a:solidFill>
            <a:srgbClr val="CCFFCC"/>
          </a:solidFill>
          <a:ln w="12700">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a:t>          </a:t>
            </a:r>
            <a:r>
              <a:rPr lang="en-US" sz="2400" b="1">
                <a:solidFill>
                  <a:srgbClr val="FF0000"/>
                </a:solidFill>
              </a:rPr>
              <a:t>Nhờ có ánh sáng của Mặt Trời mà con người, loài vật, </a:t>
            </a:r>
          </a:p>
          <a:p>
            <a:r>
              <a:rPr lang="en-US" sz="2400" b="1">
                <a:solidFill>
                  <a:srgbClr val="FF0000"/>
                </a:solidFill>
              </a:rPr>
              <a:t>cây cỏ sinh tồn và phát triển.</a:t>
            </a:r>
          </a:p>
        </p:txBody>
      </p:sp>
    </p:spTree>
    <p:extLst>
      <p:ext uri="{BB962C8B-B14F-4D97-AF65-F5344CB8AC3E}">
        <p14:creationId xmlns:p14="http://schemas.microsoft.com/office/powerpoint/2010/main" val="2806066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edge">
                                      <p:cBhvr>
                                        <p:cTn id="7" dur="20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diamond(in)">
                                      <p:cBhvr>
                                        <p:cTn id="12" dur="2000"/>
                                        <p:tgtEl>
                                          <p:spTgt spid="143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circle(in)">
                                      <p:cBhvr>
                                        <p:cTn id="17" dur="2000"/>
                                        <p:tgtEl>
                                          <p:spTgt spid="14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box(in)">
                                      <p:cBhvr>
                                        <p:cTn id="22" dur="2000"/>
                                        <p:tgtEl>
                                          <p:spTgt spid="143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4343"/>
                                        </p:tgtEl>
                                        <p:attrNameLst>
                                          <p:attrName>style.visibility</p:attrName>
                                        </p:attrNameLst>
                                      </p:cBhvr>
                                      <p:to>
                                        <p:strVal val="visible"/>
                                      </p:to>
                                    </p:set>
                                    <p:animEffect transition="in" filter="diamond(in)">
                                      <p:cBhvr>
                                        <p:cTn id="27" dur="2000"/>
                                        <p:tgtEl>
                                          <p:spTgt spid="143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4" fill="hold" nodeType="clickEffect">
                                  <p:stCondLst>
                                    <p:cond delay="0"/>
                                  </p:stCondLst>
                                  <p:childTnLst>
                                    <p:set>
                                      <p:cBhvr>
                                        <p:cTn id="31" dur="1" fill="hold">
                                          <p:stCondLst>
                                            <p:cond delay="0"/>
                                          </p:stCondLst>
                                        </p:cTn>
                                        <p:tgtEl>
                                          <p:spTgt spid="14344"/>
                                        </p:tgtEl>
                                        <p:attrNameLst>
                                          <p:attrName>style.visibility</p:attrName>
                                        </p:attrNameLst>
                                      </p:cBhvr>
                                      <p:to>
                                        <p:strVal val="visible"/>
                                      </p:to>
                                    </p:set>
                                    <p:animEffect transition="in" filter="wheel(4)">
                                      <p:cBhvr>
                                        <p:cTn id="32" dur="2000"/>
                                        <p:tgtEl>
                                          <p:spTgt spid="143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iterate type="lt">
                                    <p:tmPct val="10000"/>
                                  </p:iterate>
                                  <p:childTnLst>
                                    <p:set>
                                      <p:cBhvr>
                                        <p:cTn id="36" dur="1" fill="hold">
                                          <p:stCondLst>
                                            <p:cond delay="0"/>
                                          </p:stCondLst>
                                        </p:cTn>
                                        <p:tgtEl>
                                          <p:spTgt spid="14355"/>
                                        </p:tgtEl>
                                        <p:attrNameLst>
                                          <p:attrName>style.visibility</p:attrName>
                                        </p:attrNameLst>
                                      </p:cBhvr>
                                      <p:to>
                                        <p:strVal val="visible"/>
                                      </p:to>
                                    </p:set>
                                    <p:animEffect transition="in" filter="strips(downRight)">
                                      <p:cBhvr>
                                        <p:cTn id="37" dur="500"/>
                                        <p:tgtEl>
                                          <p:spTgt spid="1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0"/>
            <a:ext cx="8305800"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pP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Hãy</a:t>
            </a:r>
            <a:r>
              <a:rPr lang="en-US" sz="3600" b="1" dirty="0" smtClean="0">
                <a:solidFill>
                  <a:srgbClr val="002060"/>
                </a:solidFill>
                <a:latin typeface="Arial" pitchFamily="34" charset="0"/>
                <a:cs typeface="Arial" pitchFamily="34" charset="0"/>
              </a:rPr>
              <a:t> t</a:t>
            </a:r>
            <a:r>
              <a:rPr lang="vi-VN" sz="3600" b="1" dirty="0" smtClean="0">
                <a:solidFill>
                  <a:srgbClr val="002060"/>
                </a:solidFill>
                <a:latin typeface="Arial" pitchFamily="34" charset="0"/>
                <a:cs typeface="Arial" pitchFamily="34" charset="0"/>
              </a:rPr>
              <a:t>ưởng</a:t>
            </a:r>
            <a:r>
              <a:rPr lang="en-US" sz="3600" b="1" dirty="0" smtClean="0">
                <a:solidFill>
                  <a:srgbClr val="002060"/>
                </a:solidFill>
                <a:latin typeface="Arial" pitchFamily="34" charset="0"/>
                <a:cs typeface="Arial" pitchFamily="34" charset="0"/>
              </a:rPr>
              <a:t> t</a:t>
            </a:r>
            <a:r>
              <a:rPr lang="vi-VN" sz="3600" b="1" dirty="0" smtClean="0">
                <a:solidFill>
                  <a:srgbClr val="002060"/>
                </a:solidFill>
                <a:latin typeface="Arial" pitchFamily="34" charset="0"/>
                <a:cs typeface="Arial" pitchFamily="34" charset="0"/>
              </a:rPr>
              <a:t>ượng</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Mặt</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Trời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lặn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mà</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không</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mọc</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nữa</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thì</a:t>
            </a:r>
            <a:r>
              <a:rPr lang="en-US" sz="3600" b="1" dirty="0" smtClean="0">
                <a:solidFill>
                  <a:srgbClr val="002060"/>
                </a:solidFill>
                <a:latin typeface="Arial" pitchFamily="34" charset="0"/>
                <a:cs typeface="Arial" pitchFamily="34" charset="0"/>
              </a:rPr>
              <a:t> </a:t>
            </a:r>
            <a:r>
              <a:rPr lang="vi-VN" sz="3600" b="1" dirty="0" smtClean="0">
                <a:solidFill>
                  <a:srgbClr val="002060"/>
                </a:solidFill>
                <a:latin typeface="Arial" pitchFamily="34" charset="0"/>
                <a:cs typeface="Arial" pitchFamily="34" charset="0"/>
              </a:rPr>
              <a:t>đ</a:t>
            </a:r>
            <a:r>
              <a:rPr lang="en-US" sz="3600" b="1" dirty="0" err="1" smtClean="0">
                <a:solidFill>
                  <a:srgbClr val="002060"/>
                </a:solidFill>
                <a:latin typeface="Arial" pitchFamily="34" charset="0"/>
                <a:cs typeface="Arial" pitchFamily="34" charset="0"/>
              </a:rPr>
              <a:t>iều</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gì</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sẽ</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xảy</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ra</a:t>
            </a:r>
            <a:r>
              <a:rPr lang="en-US" sz="3600" b="1" dirty="0" smtClean="0">
                <a:solidFill>
                  <a:srgbClr val="002060"/>
                </a:solidFill>
                <a:latin typeface="Arial" pitchFamily="34" charset="0"/>
                <a:cs typeface="Arial" pitchFamily="34" charset="0"/>
              </a:rPr>
              <a:t>?</a:t>
            </a:r>
            <a:endParaRPr lang="en-US" sz="36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Oval 3"/>
          <p:cNvSpPr>
            <a:spLocks noChangeArrowheads="1"/>
          </p:cNvSpPr>
          <p:nvPr/>
        </p:nvSpPr>
        <p:spPr bwMode="auto">
          <a:xfrm>
            <a:off x="6019800" y="838200"/>
            <a:ext cx="1371600" cy="1371600"/>
          </a:xfrm>
          <a:prstGeom prst="ellipse">
            <a:avLst/>
          </a:prstGeom>
          <a:solidFill>
            <a:srgbClr val="FF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pic>
        <p:nvPicPr>
          <p:cNvPr id="16388" name="Picture 4" descr="L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5725"/>
            <a:ext cx="9229725" cy="6943725"/>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6"/>
          <p:cNvSpPr/>
          <p:nvPr/>
        </p:nvSpPr>
        <p:spPr>
          <a:xfrm>
            <a:off x="0" y="3505200"/>
            <a:ext cx="9144000" cy="3429000"/>
          </a:xfrm>
          <a:prstGeom prst="horizontalScroll">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599" y="4092476"/>
            <a:ext cx="8388991" cy="2308324"/>
          </a:xfrm>
          <a:prstGeom prst="rect">
            <a:avLst/>
          </a:prstGeom>
          <a:noFill/>
        </p:spPr>
        <p:txBody>
          <a:bodyPr wrap="square" rtlCol="0">
            <a:spAutoFit/>
          </a:bodyPr>
          <a:lstStyle/>
          <a:p>
            <a:pPr algn="just"/>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Nếu</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một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ngày</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Mặt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Trời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lặn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rồi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không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mọc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nữa</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thì</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Trái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Đất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tối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tăm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lạnh</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lẽo</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trên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Trái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Đất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không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có</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sự</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sống</a:t>
            </a:r>
            <a:r>
              <a:rPr lang="en-US" sz="3600" dirty="0" smtClean="0">
                <a:solidFill>
                  <a:srgbClr val="0000FF"/>
                </a:solidFill>
                <a:latin typeface="Times New Roman" pitchFamily="18" charset="0"/>
                <a:cs typeface="Times New Roman" pitchFamily="18" charset="0"/>
              </a:rPr>
              <a:t>: con </a:t>
            </a:r>
            <a:r>
              <a:rPr lang="en-US" sz="3600" dirty="0" err="1" smtClean="0">
                <a:solidFill>
                  <a:srgbClr val="0000FF"/>
                </a:solidFill>
                <a:latin typeface="Times New Roman" pitchFamily="18" charset="0"/>
                <a:cs typeface="Times New Roman" pitchFamily="18" charset="0"/>
              </a:rPr>
              <a:t>người</a:t>
            </a:r>
            <a:r>
              <a:rPr lang="en-US" sz="3600" dirty="0" smtClean="0">
                <a:solidFill>
                  <a:srgbClr val="0000FF"/>
                </a:solidFill>
                <a:latin typeface="Times New Roman" pitchFamily="18" charset="0"/>
                <a:cs typeface="Times New Roman" pitchFamily="18" charset="0"/>
              </a:rPr>
              <a:t>, con </a:t>
            </a:r>
            <a:r>
              <a:rPr lang="en-US" sz="3600" dirty="0" err="1" smtClean="0">
                <a:solidFill>
                  <a:srgbClr val="0000FF"/>
                </a:solidFill>
                <a:latin typeface="Times New Roman" pitchFamily="18" charset="0"/>
                <a:cs typeface="Times New Roman" pitchFamily="18" charset="0"/>
              </a:rPr>
              <a:t>vật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và</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cây</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cỏ</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sẽ</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chết</a:t>
            </a:r>
            <a:r>
              <a:rPr lang="en-US" sz="3600" dirty="0" smtClean="0">
                <a:solidFill>
                  <a:srgbClr val="0000FF"/>
                </a:solidFill>
                <a:latin typeface="Times New Roman" pitchFamily="18" charset="0"/>
                <a:cs typeface="Times New Roman" pitchFamily="18" charset="0"/>
              </a:rPr>
              <a:t>. </a:t>
            </a:r>
            <a:endParaRPr lang="en-US"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85884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path" presetSubtype="0" accel="50000" decel="50000" fill="hold" grpId="0" nodeType="clickEffect">
                                  <p:stCondLst>
                                    <p:cond delay="0"/>
                                  </p:stCondLst>
                                  <p:childTnLst>
                                    <p:animMotion origin="layout" path="M -3.33333E-6 -4.00832E-6 L 0.09549 0.07398 C 0.16893 0.14494 0.14896 0.13015 0.21563 0.2485 C 0.24132 0.32247 0.24323 0.3338 0.25105 0.37864 C 0.25886 0.42349 0.26059 0.49607 0.26216 0.5178 L 0.26007 0.50902 L 0.26216 0.61836 " pathEditMode="relative" rAng="0" ptsTypes="FffaFAF">
                                      <p:cBhvr>
                                        <p:cTn id="6" dur="5000" fill="hold"/>
                                        <p:tgtEl>
                                          <p:spTgt spid="16387"/>
                                        </p:tgtEl>
                                        <p:attrNameLst>
                                          <p:attrName>ppt_x</p:attrName>
                                          <p:attrName>ppt_y</p:attrName>
                                        </p:attrNameLst>
                                      </p:cBhvr>
                                      <p:rCtr x="13108" y="30906"/>
                                    </p:animMotion>
                                  </p:childTnLst>
                                </p:cTn>
                              </p:par>
                            </p:childTnLst>
                          </p:cTn>
                        </p:par>
                        <p:par>
                          <p:cTn id="7" fill="hold" nodeType="afterGroup">
                            <p:stCondLst>
                              <p:cond delay="5000"/>
                            </p:stCondLst>
                            <p:childTnLst>
                              <p:par>
                                <p:cTn id="8" presetID="10" presetClass="entr" presetSubtype="0" fill="hold" nodeType="after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fade">
                                      <p:cBhvr>
                                        <p:cTn id="10"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C011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ChangeArrowheads="1"/>
          </p:cNvSpPr>
          <p:nvPr/>
        </p:nvSpPr>
        <p:spPr bwMode="auto">
          <a:xfrm>
            <a:off x="533400" y="6121400"/>
            <a:ext cx="8229600" cy="660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sz="2800">
                <a:solidFill>
                  <a:srgbClr val="0000FF"/>
                </a:solidFill>
              </a:rPr>
              <a:t>  </a:t>
            </a:r>
            <a:r>
              <a:rPr lang="en-US" sz="2800">
                <a:solidFill>
                  <a:srgbClr val="FF0000"/>
                </a:solidFill>
              </a:rPr>
              <a:t>Mặt Trời rất cần thiết cho sự sống trên Trái Đất.</a:t>
            </a:r>
          </a:p>
        </p:txBody>
      </p:sp>
    </p:spTree>
    <p:extLst>
      <p:ext uri="{BB962C8B-B14F-4D97-AF65-F5344CB8AC3E}">
        <p14:creationId xmlns:p14="http://schemas.microsoft.com/office/powerpoint/2010/main" val="3180504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411"/>
                                        </p:tgtEl>
                                        <p:attrNameLst>
                                          <p:attrName>style.visibility</p:attrName>
                                        </p:attrNameLst>
                                      </p:cBhvr>
                                      <p:to>
                                        <p:strVal val="visible"/>
                                      </p:to>
                                    </p:set>
                                    <p:anim calcmode="discrete" valueType="clr">
                                      <p:cBhvr override="childStyle">
                                        <p:cTn id="7" dur="80"/>
                                        <p:tgtEl>
                                          <p:spTgt spid="174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11"/>
                                        </p:tgtEl>
                                        <p:attrNameLst>
                                          <p:attrName>fillcolor</p:attrName>
                                        </p:attrNameLst>
                                      </p:cBhvr>
                                      <p:tavLst>
                                        <p:tav tm="0">
                                          <p:val>
                                            <p:clrVal>
                                              <a:schemeClr val="accent2"/>
                                            </p:clrVal>
                                          </p:val>
                                        </p:tav>
                                        <p:tav tm="50000">
                                          <p:val>
                                            <p:clrVal>
                                              <a:schemeClr val="hlink"/>
                                            </p:clrVal>
                                          </p:val>
                                        </p:tav>
                                      </p:tavLst>
                                    </p:anim>
                                    <p:set>
                                      <p:cBhvr>
                                        <p:cTn id="9" dur="80"/>
                                        <p:tgtEl>
                                          <p:spTgt spid="174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620256"/>
          </a:xfrm>
          <a:prstGeom prst="rect">
            <a:avLst/>
          </a:prstGeom>
        </p:spPr>
      </p:pic>
      <p:grpSp>
        <p:nvGrpSpPr>
          <p:cNvPr id="6" name="Group 5"/>
          <p:cNvGrpSpPr/>
          <p:nvPr/>
        </p:nvGrpSpPr>
        <p:grpSpPr>
          <a:xfrm>
            <a:off x="762000" y="-76200"/>
            <a:ext cx="7620000" cy="5592572"/>
            <a:chOff x="762000" y="274828"/>
            <a:chExt cx="7620000" cy="5592572"/>
          </a:xfrm>
        </p:grpSpPr>
        <p:sp>
          <p:nvSpPr>
            <p:cNvPr id="5" name="Cloud 4"/>
            <p:cNvSpPr/>
            <p:nvPr/>
          </p:nvSpPr>
          <p:spPr>
            <a:xfrm>
              <a:off x="762000" y="2971800"/>
              <a:ext cx="7620000" cy="2895600"/>
            </a:xfrm>
            <a:prstGeom prst="cloud">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Triangle">
                <a:avLst>
                  <a:gd name="adj" fmla="val 21214"/>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5400" b="1" dirty="0" smtClean="0">
                  <a:ln w="11430"/>
                  <a:solidFill>
                    <a:srgbClr val="FF0000"/>
                  </a:solidFill>
                  <a:effectLst>
                    <a:glow rad="63500">
                      <a:schemeClr val="accent3">
                        <a:satMod val="175000"/>
                        <a:alpha val="40000"/>
                      </a:schemeClr>
                    </a:glow>
                    <a:outerShdw blurRad="50800" dist="39000" dir="5460000" algn="tl">
                      <a:srgbClr val="000000">
                        <a:alpha val="38000"/>
                      </a:srgbClr>
                    </a:outerShdw>
                  </a:effectLst>
                </a:rPr>
                <a:t>Bài 31: Mặt trời </a:t>
              </a:r>
              <a:endParaRPr lang="vi-VN" sz="5400" b="1" dirty="0">
                <a:ln w="11430"/>
                <a:solidFill>
                  <a:srgbClr val="FF0000"/>
                </a:solidFill>
                <a:effectLst>
                  <a:glow rad="63500">
                    <a:schemeClr val="accent3">
                      <a:satMod val="175000"/>
                      <a:alpha val="40000"/>
                    </a:schemeClr>
                  </a:glow>
                  <a:outerShdw blurRad="50800" dist="39000" dir="5460000" algn="tl">
                    <a:srgbClr val="000000">
                      <a:alpha val="38000"/>
                    </a:srgbClr>
                  </a:outerShdw>
                </a:effectLst>
              </a:endParaRPr>
            </a:p>
          </p:txBody>
        </p:sp>
        <p:pic>
          <p:nvPicPr>
            <p:cNvPr id="4"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525" r="100000"/>
                      </a14:imgEffect>
                    </a14:imgLayer>
                  </a14:imgProps>
                </a:ext>
                <a:ext uri="{28A0092B-C50C-407E-A947-70E740481C1C}">
                  <a14:useLocalDpi xmlns:a14="http://schemas.microsoft.com/office/drawing/2010/main" val="0"/>
                </a:ext>
              </a:extLst>
            </a:blip>
            <a:srcRect/>
            <a:stretch>
              <a:fillRect/>
            </a:stretch>
          </p:blipFill>
          <p:spPr bwMode="auto">
            <a:xfrm>
              <a:off x="1828800" y="274828"/>
              <a:ext cx="4932621" cy="41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Cover"/>
          <p:cNvPicPr>
            <a:picLocks noChangeAspect="1" noChangeArrowheads="1"/>
          </p:cNvPicPr>
          <p:nvPr/>
        </p:nvPicPr>
        <p:blipFill>
          <a:blip r:embed="rId3"/>
          <a:srcRect/>
          <a:stretch>
            <a:fillRect/>
          </a:stretch>
        </p:blipFill>
        <p:spPr bwMode="auto">
          <a:xfrm>
            <a:off x="0" y="3971925"/>
            <a:ext cx="2689225" cy="1444625"/>
          </a:xfrm>
          <a:prstGeom prst="rect">
            <a:avLst/>
          </a:prstGeom>
          <a:noFill/>
        </p:spPr>
      </p:pic>
      <p:pic>
        <p:nvPicPr>
          <p:cNvPr id="18435" name="Picture 3" descr="Cover"/>
          <p:cNvPicPr>
            <a:picLocks noChangeAspect="1" noChangeArrowheads="1"/>
          </p:cNvPicPr>
          <p:nvPr/>
        </p:nvPicPr>
        <p:blipFill>
          <a:blip r:embed="rId4"/>
          <a:srcRect/>
          <a:stretch>
            <a:fillRect/>
          </a:stretch>
        </p:blipFill>
        <p:spPr bwMode="auto">
          <a:xfrm>
            <a:off x="276225" y="2446338"/>
            <a:ext cx="2441575" cy="1635125"/>
          </a:xfrm>
          <a:prstGeom prst="rect">
            <a:avLst/>
          </a:prstGeom>
          <a:noFill/>
        </p:spPr>
      </p:pic>
      <p:pic>
        <p:nvPicPr>
          <p:cNvPr id="18436" name="Picture 4" descr="Cover"/>
          <p:cNvPicPr>
            <a:picLocks noChangeAspect="1" noChangeArrowheads="1"/>
          </p:cNvPicPr>
          <p:nvPr/>
        </p:nvPicPr>
        <p:blipFill>
          <a:blip r:embed="rId5"/>
          <a:srcRect/>
          <a:stretch>
            <a:fillRect/>
          </a:stretch>
        </p:blipFill>
        <p:spPr bwMode="auto">
          <a:xfrm>
            <a:off x="2587625" y="3425825"/>
            <a:ext cx="2120900" cy="842963"/>
          </a:xfrm>
          <a:prstGeom prst="rect">
            <a:avLst/>
          </a:prstGeom>
          <a:noFill/>
        </p:spPr>
      </p:pic>
      <p:pic>
        <p:nvPicPr>
          <p:cNvPr id="18437" name="Picture 5" descr="Cover"/>
          <p:cNvPicPr>
            <a:picLocks noChangeAspect="1" noChangeArrowheads="1"/>
          </p:cNvPicPr>
          <p:nvPr/>
        </p:nvPicPr>
        <p:blipFill>
          <a:blip r:embed="rId6"/>
          <a:srcRect/>
          <a:stretch>
            <a:fillRect/>
          </a:stretch>
        </p:blipFill>
        <p:spPr bwMode="auto">
          <a:xfrm>
            <a:off x="6657975" y="2970213"/>
            <a:ext cx="2360613" cy="1814512"/>
          </a:xfrm>
          <a:prstGeom prst="rect">
            <a:avLst/>
          </a:prstGeom>
          <a:noFill/>
        </p:spPr>
      </p:pic>
      <p:pic>
        <p:nvPicPr>
          <p:cNvPr id="18438" name="Picture 6" descr="Cover"/>
          <p:cNvPicPr>
            <a:picLocks noChangeAspect="1" noChangeArrowheads="1"/>
          </p:cNvPicPr>
          <p:nvPr/>
        </p:nvPicPr>
        <p:blipFill>
          <a:blip r:embed="rId7"/>
          <a:srcRect/>
          <a:stretch>
            <a:fillRect/>
          </a:stretch>
        </p:blipFill>
        <p:spPr bwMode="auto">
          <a:xfrm>
            <a:off x="6661150" y="2971800"/>
            <a:ext cx="2482850" cy="1009650"/>
          </a:xfrm>
          <a:prstGeom prst="rect">
            <a:avLst/>
          </a:prstGeom>
          <a:noFill/>
        </p:spPr>
      </p:pic>
      <p:pic>
        <p:nvPicPr>
          <p:cNvPr id="18439" name="Picture 7" descr="Cover"/>
          <p:cNvPicPr>
            <a:picLocks noChangeAspect="1" noChangeArrowheads="1"/>
          </p:cNvPicPr>
          <p:nvPr/>
        </p:nvPicPr>
        <p:blipFill>
          <a:blip r:embed="rId8"/>
          <a:srcRect/>
          <a:stretch>
            <a:fillRect/>
          </a:stretch>
        </p:blipFill>
        <p:spPr bwMode="auto">
          <a:xfrm>
            <a:off x="6629400" y="1447800"/>
            <a:ext cx="2035175" cy="1647825"/>
          </a:xfrm>
          <a:prstGeom prst="rect">
            <a:avLst/>
          </a:prstGeom>
          <a:noFill/>
        </p:spPr>
      </p:pic>
      <p:pic>
        <p:nvPicPr>
          <p:cNvPr id="18440" name="Picture 8" descr="Cover"/>
          <p:cNvPicPr>
            <a:picLocks noChangeAspect="1" noChangeArrowheads="1"/>
          </p:cNvPicPr>
          <p:nvPr/>
        </p:nvPicPr>
        <p:blipFill>
          <a:blip r:embed="rId9"/>
          <a:srcRect/>
          <a:stretch>
            <a:fillRect/>
          </a:stretch>
        </p:blipFill>
        <p:spPr bwMode="auto">
          <a:xfrm>
            <a:off x="4484688" y="2735263"/>
            <a:ext cx="2259012" cy="931862"/>
          </a:xfrm>
          <a:prstGeom prst="rect">
            <a:avLst/>
          </a:prstGeom>
          <a:noFill/>
        </p:spPr>
      </p:pic>
      <p:pic>
        <p:nvPicPr>
          <p:cNvPr id="18441" name="Picture 9" descr="Cover"/>
          <p:cNvPicPr>
            <a:picLocks noChangeAspect="1" noChangeArrowheads="1"/>
          </p:cNvPicPr>
          <p:nvPr/>
        </p:nvPicPr>
        <p:blipFill>
          <a:blip r:embed="rId10"/>
          <a:srcRect/>
          <a:stretch>
            <a:fillRect/>
          </a:stretch>
        </p:blipFill>
        <p:spPr bwMode="auto">
          <a:xfrm>
            <a:off x="3719513" y="2709863"/>
            <a:ext cx="1746250" cy="1663700"/>
          </a:xfrm>
          <a:prstGeom prst="rect">
            <a:avLst/>
          </a:prstGeom>
          <a:noFill/>
        </p:spPr>
      </p:pic>
      <p:pic>
        <p:nvPicPr>
          <p:cNvPr id="18442" name="Picture 3" descr="mat troi 2"/>
          <p:cNvPicPr>
            <a:picLocks noChangeAspect="1" noChangeArrowheads="1"/>
          </p:cNvPicPr>
          <p:nvPr/>
        </p:nvPicPr>
        <p:blipFill>
          <a:blip r:embed="rId11"/>
          <a:srcRect/>
          <a:stretch>
            <a:fillRect/>
          </a:stretch>
        </p:blipFill>
        <p:spPr bwMode="auto">
          <a:xfrm>
            <a:off x="7467600" y="1981200"/>
            <a:ext cx="1371600" cy="1206500"/>
          </a:xfrm>
          <a:prstGeom prst="ellipse">
            <a:avLst/>
          </a:prstGeom>
          <a:ln>
            <a:noFill/>
          </a:ln>
          <a:effectLst>
            <a:softEdge rad="112500"/>
          </a:effectLst>
        </p:spPr>
      </p:pic>
      <p:grpSp>
        <p:nvGrpSpPr>
          <p:cNvPr id="2" name="Group 18"/>
          <p:cNvGrpSpPr>
            <a:grpSpLocks/>
          </p:cNvGrpSpPr>
          <p:nvPr/>
        </p:nvGrpSpPr>
        <p:grpSpPr bwMode="auto">
          <a:xfrm>
            <a:off x="7620000" y="4876800"/>
            <a:ext cx="1339850" cy="1219200"/>
            <a:chOff x="228600" y="4038600"/>
            <a:chExt cx="1339702" cy="1219200"/>
          </a:xfrm>
        </p:grpSpPr>
        <p:pic>
          <p:nvPicPr>
            <p:cNvPr id="18444" name="Picture 4" descr="Tnxh64-3"/>
            <p:cNvPicPr>
              <a:picLocks noChangeAspect="1" noChangeArrowheads="1"/>
            </p:cNvPicPr>
            <p:nvPr/>
          </p:nvPicPr>
          <p:blipFill>
            <a:blip r:embed="rId12"/>
            <a:srcRect l="5882" t="4443" r="3529" b="18889"/>
            <a:stretch>
              <a:fillRect/>
            </a:stretch>
          </p:blipFill>
          <p:spPr bwMode="auto">
            <a:xfrm>
              <a:off x="228600" y="4038600"/>
              <a:ext cx="1339702" cy="1200150"/>
            </a:xfrm>
            <a:prstGeom prst="ellipse">
              <a:avLst/>
            </a:prstGeom>
            <a:ln>
              <a:noFill/>
            </a:ln>
            <a:effectLst>
              <a:softEdge rad="112500"/>
            </a:effectLst>
          </p:spPr>
        </p:pic>
        <p:sp>
          <p:nvSpPr>
            <p:cNvPr id="18" name="Oval 17"/>
            <p:cNvSpPr/>
            <p:nvPr/>
          </p:nvSpPr>
          <p:spPr>
            <a:xfrm>
              <a:off x="1295282" y="5105400"/>
              <a:ext cx="152383"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2" name="Picture 2" descr="C:\Users\user\Pictures\HINH NEN\hinh\Copy (2) of 14.jpg"/>
          <p:cNvPicPr>
            <a:picLocks noChangeAspect="1" noChangeArrowheads="1"/>
          </p:cNvPicPr>
          <p:nvPr/>
        </p:nvPicPr>
        <p:blipFill>
          <a:blip r:embed="rId13">
            <a:lum bright="12000" contrast="12000"/>
          </a:blip>
          <a:srcRect/>
          <a:stretch>
            <a:fillRect/>
          </a:stretch>
        </p:blipFill>
        <p:spPr bwMode="auto">
          <a:xfrm>
            <a:off x="304800" y="3276600"/>
            <a:ext cx="1752600" cy="13144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40"/>
                                        </p:tgtEl>
                                        <p:attrNameLst>
                                          <p:attrName>style.visibility</p:attrName>
                                        </p:attrNameLst>
                                      </p:cBhvr>
                                      <p:to>
                                        <p:strVal val="visible"/>
                                      </p:to>
                                    </p:set>
                                    <p:animEffect transition="in" filter="wipe(left)">
                                      <p:cBhvr>
                                        <p:cTn id="12" dur="500"/>
                                        <p:tgtEl>
                                          <p:spTgt spid="184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9"/>
                                        </p:tgtEl>
                                        <p:attrNameLst>
                                          <p:attrName>style.visibility</p:attrName>
                                        </p:attrNameLst>
                                      </p:cBhvr>
                                      <p:to>
                                        <p:strVal val="visible"/>
                                      </p:to>
                                    </p:set>
                                    <p:animEffect transition="in" filter="wipe(left)">
                                      <p:cBhvr>
                                        <p:cTn id="17" dur="500"/>
                                        <p:tgtEl>
                                          <p:spTgt spid="184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438"/>
                                        </p:tgtEl>
                                        <p:attrNameLst>
                                          <p:attrName>style.visibility</p:attrName>
                                        </p:attrNameLst>
                                      </p:cBhvr>
                                      <p:to>
                                        <p:strVal val="visible"/>
                                      </p:to>
                                    </p:set>
                                    <p:animEffect transition="in" filter="wipe(left)">
                                      <p:cBhvr>
                                        <p:cTn id="22" dur="500"/>
                                        <p:tgtEl>
                                          <p:spTgt spid="18438"/>
                                        </p:tgtEl>
                                      </p:cBhvr>
                                    </p:animEffect>
                                  </p:childTnLst>
                                </p:cTn>
                              </p:par>
                              <p:par>
                                <p:cTn id="23" presetID="53" presetClass="entr" presetSubtype="0" fill="hold" nodeType="with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p:cTn id="25" dur="1000" fill="hold"/>
                                        <p:tgtEl>
                                          <p:spTgt spid="18442"/>
                                        </p:tgtEl>
                                        <p:attrNameLst>
                                          <p:attrName>ppt_w</p:attrName>
                                        </p:attrNameLst>
                                      </p:cBhvr>
                                      <p:tavLst>
                                        <p:tav tm="0">
                                          <p:val>
                                            <p:fltVal val="0"/>
                                          </p:val>
                                        </p:tav>
                                        <p:tav tm="100000">
                                          <p:val>
                                            <p:strVal val="#ppt_w"/>
                                          </p:val>
                                        </p:tav>
                                      </p:tavLst>
                                    </p:anim>
                                    <p:anim calcmode="lin" valueType="num">
                                      <p:cBhvr>
                                        <p:cTn id="26" dur="1000" fill="hold"/>
                                        <p:tgtEl>
                                          <p:spTgt spid="18442"/>
                                        </p:tgtEl>
                                        <p:attrNameLst>
                                          <p:attrName>ppt_h</p:attrName>
                                        </p:attrNameLst>
                                      </p:cBhvr>
                                      <p:tavLst>
                                        <p:tav tm="0">
                                          <p:val>
                                            <p:fltVal val="0"/>
                                          </p:val>
                                        </p:tav>
                                        <p:tav tm="100000">
                                          <p:val>
                                            <p:strVal val="#ppt_h"/>
                                          </p:val>
                                        </p:tav>
                                      </p:tavLst>
                                    </p:anim>
                                    <p:animEffect transition="in" filter="fade">
                                      <p:cBhvr>
                                        <p:cTn id="27" dur="1000"/>
                                        <p:tgtEl>
                                          <p:spTgt spid="184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437"/>
                                        </p:tgtEl>
                                        <p:attrNameLst>
                                          <p:attrName>style.visibility</p:attrName>
                                        </p:attrNameLst>
                                      </p:cBhvr>
                                      <p:to>
                                        <p:strVal val="visible"/>
                                      </p:to>
                                    </p:set>
                                    <p:animEffect transition="in" filter="wipe(left)">
                                      <p:cBhvr>
                                        <p:cTn id="32" dur="500"/>
                                        <p:tgtEl>
                                          <p:spTgt spid="18437"/>
                                        </p:tgtEl>
                                      </p:cBhvr>
                                    </p:animEffect>
                                  </p:childTnLst>
                                </p:cTn>
                              </p:par>
                              <p:par>
                                <p:cTn id="33" presetID="53"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Effect transition="in" filter="fade">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8436"/>
                                        </p:tgtEl>
                                        <p:attrNameLst>
                                          <p:attrName>style.visibility</p:attrName>
                                        </p:attrNameLst>
                                      </p:cBhvr>
                                      <p:to>
                                        <p:strVal val="visible"/>
                                      </p:to>
                                    </p:set>
                                    <p:animEffect transition="in" filter="wipe(right)">
                                      <p:cBhvr>
                                        <p:cTn id="42" dur="500"/>
                                        <p:tgtEl>
                                          <p:spTgt spid="184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8435"/>
                                        </p:tgtEl>
                                        <p:attrNameLst>
                                          <p:attrName>style.visibility</p:attrName>
                                        </p:attrNameLst>
                                      </p:cBhvr>
                                      <p:to>
                                        <p:strVal val="visible"/>
                                      </p:to>
                                    </p:set>
                                    <p:animEffect transition="in" filter="wipe(right)">
                                      <p:cBhvr>
                                        <p:cTn id="47" dur="500"/>
                                        <p:tgtEl>
                                          <p:spTgt spid="18435"/>
                                        </p:tgtEl>
                                      </p:cBhvr>
                                    </p:animEffect>
                                  </p:childTnLst>
                                </p:cTn>
                              </p:par>
                              <p:par>
                                <p:cTn id="48" presetID="53"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Effect transition="in" filter="fade">
                                      <p:cBhvr>
                                        <p:cTn id="52" dur="1000"/>
                                        <p:tgtEl>
                                          <p:spTgt spid="12"/>
                                        </p:tgtEl>
                                      </p:cBhvr>
                                    </p:animEffect>
                                  </p:childTnLst>
                                </p:cTn>
                              </p:par>
                              <p:par>
                                <p:cTn id="53" presetID="22" presetClass="entr" presetSubtype="2" fill="hold" nodeType="withEffect">
                                  <p:stCondLst>
                                    <p:cond delay="0"/>
                                  </p:stCondLst>
                                  <p:childTnLst>
                                    <p:set>
                                      <p:cBhvr>
                                        <p:cTn id="54" dur="1" fill="hold">
                                          <p:stCondLst>
                                            <p:cond delay="0"/>
                                          </p:stCondLst>
                                        </p:cTn>
                                        <p:tgtEl>
                                          <p:spTgt spid="18434"/>
                                        </p:tgtEl>
                                        <p:attrNameLst>
                                          <p:attrName>style.visibility</p:attrName>
                                        </p:attrNameLst>
                                      </p:cBhvr>
                                      <p:to>
                                        <p:strVal val="visible"/>
                                      </p:to>
                                    </p:set>
                                    <p:animEffect transition="in" filter="wipe(right)">
                                      <p:cBhvr>
                                        <p:cTn id="55"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grpSp>
        <p:nvGrpSpPr>
          <p:cNvPr id="7" name="Group 6"/>
          <p:cNvGrpSpPr/>
          <p:nvPr/>
        </p:nvGrpSpPr>
        <p:grpSpPr>
          <a:xfrm>
            <a:off x="-1" y="8174"/>
            <a:ext cx="9144001" cy="6849826"/>
            <a:chOff x="-1" y="8174"/>
            <a:chExt cx="9144001" cy="684982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174"/>
              <a:ext cx="9144001" cy="6849826"/>
            </a:xfrm>
            <a:prstGeom prst="rect">
              <a:avLst/>
            </a:prstGeom>
          </p:spPr>
        </p:pic>
        <p:sp>
          <p:nvSpPr>
            <p:cNvPr id="5" name="Rectangle 4"/>
            <p:cNvSpPr/>
            <p:nvPr/>
          </p:nvSpPr>
          <p:spPr>
            <a:xfrm>
              <a:off x="539552" y="2958043"/>
              <a:ext cx="6912768" cy="830997"/>
            </a:xfrm>
            <a:prstGeom prst="rect">
              <a:avLst/>
            </a:prstGeom>
            <a:noFill/>
          </p:spPr>
          <p:txBody>
            <a:bodyPr wrap="square" lIns="91440" tIns="45720" rIns="91440" bIns="45720">
              <a:spAutoFit/>
            </a:bodyPr>
            <a:lstStyle/>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KẾT NỐI CUỘC SỐNG</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
          <p:nvSpPr>
            <p:cNvPr id="6" name="TextBox 5"/>
            <p:cNvSpPr txBox="1"/>
            <p:nvPr/>
          </p:nvSpPr>
          <p:spPr>
            <a:xfrm>
              <a:off x="1691680" y="1484784"/>
              <a:ext cx="3816424" cy="504056"/>
            </a:xfrm>
            <a:prstGeom prst="rect">
              <a:avLst/>
            </a:prstGeom>
            <a:noFill/>
          </p:spPr>
          <p:txBody>
            <a:bodyPr wrap="square" rtlCol="0">
              <a:prstTxWarp prst="textPlain">
                <a:avLst/>
              </a:prstTxWarp>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sz="1600" b="1" i="1" cap="all" dirty="0" err="1" smtClean="0">
                  <a:ln w="0">
                    <a:solidFill>
                      <a:srgbClr val="C00000"/>
                    </a:solidFill>
                  </a:ln>
                  <a:solidFill>
                    <a:schemeClr val="accent2">
                      <a:lumMod val="75000"/>
                    </a:schemeClr>
                  </a:solidFill>
                  <a:effectLst/>
                  <a:latin typeface="Arial" pitchFamily="34" charset="0"/>
                  <a:cs typeface="Arial" pitchFamily="34" charset="0"/>
                </a:rPr>
                <a:t>Chuyên</a:t>
              </a:r>
              <a:r>
                <a:rPr lang="en-US" sz="1600" b="1" i="1" cap="all" dirty="0" smtClean="0">
                  <a:ln w="0">
                    <a:solidFill>
                      <a:srgbClr val="C00000"/>
                    </a:solidFill>
                  </a:ln>
                  <a:solidFill>
                    <a:schemeClr val="accent2">
                      <a:lumMod val="75000"/>
                    </a:schemeClr>
                  </a:solidFill>
                  <a:effectLst/>
                  <a:latin typeface="Arial" pitchFamily="34" charset="0"/>
                  <a:cs typeface="Arial" pitchFamily="34" charset="0"/>
                </a:rPr>
                <a:t> </a:t>
              </a:r>
              <a:r>
                <a:rPr lang="en-US" sz="1600" b="1" i="1" cap="all" dirty="0" err="1" smtClean="0">
                  <a:ln w="0">
                    <a:solidFill>
                      <a:srgbClr val="C00000"/>
                    </a:solidFill>
                  </a:ln>
                  <a:solidFill>
                    <a:schemeClr val="accent2">
                      <a:lumMod val="75000"/>
                    </a:schemeClr>
                  </a:solidFill>
                  <a:effectLst/>
                  <a:latin typeface="Arial" pitchFamily="34" charset="0"/>
                  <a:cs typeface="Arial" pitchFamily="34" charset="0"/>
                </a:rPr>
                <a:t>mục</a:t>
              </a:r>
              <a:endParaRPr lang="en-US" sz="1600" b="1" i="1" cap="all" dirty="0">
                <a:ln w="0">
                  <a:solidFill>
                    <a:srgbClr val="C00000"/>
                  </a:solidFill>
                </a:ln>
                <a:solidFill>
                  <a:schemeClr val="accent2">
                    <a:lumMod val="75000"/>
                  </a:schemeClr>
                </a:solidFill>
                <a:effectLst/>
                <a:latin typeface="Arial" pitchFamily="34" charset="0"/>
                <a:cs typeface="Arial" pitchFamily="34" charset="0"/>
              </a:endParaRPr>
            </a:p>
          </p:txBody>
        </p:sp>
      </p:grpSp>
    </p:spTree>
    <p:extLst>
      <p:ext uri="{BB962C8B-B14F-4D97-AF65-F5344CB8AC3E}">
        <p14:creationId xmlns:p14="http://schemas.microsoft.com/office/powerpoint/2010/main" val="3351932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yenmucTNXHed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304800"/>
            <a:ext cx="8781630" cy="5638800"/>
          </a:xfrm>
          <a:prstGeom prst="rect">
            <a:avLst/>
          </a:prstGeom>
        </p:spPr>
      </p:pic>
    </p:spTree>
    <p:extLst>
      <p:ext uri="{BB962C8B-B14F-4D97-AF65-F5344CB8AC3E}">
        <p14:creationId xmlns:p14="http://schemas.microsoft.com/office/powerpoint/2010/main" val="1275962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457200" y="2362200"/>
            <a:ext cx="8305800" cy="3048000"/>
          </a:xfrm>
          <a:prstGeom prst="horizontalScroll">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1.jpg"/>
          <p:cNvPicPr>
            <a:picLocks noChangeAspect="1"/>
          </p:cNvPicPr>
          <p:nvPr/>
        </p:nvPicPr>
        <p:blipFill>
          <a:blip r:embed="rId2" cstate="print"/>
          <a:stretch>
            <a:fillRect/>
          </a:stretch>
        </p:blipFill>
        <p:spPr>
          <a:xfrm>
            <a:off x="0" y="381000"/>
            <a:ext cx="2428875" cy="1885950"/>
          </a:xfrm>
          <a:prstGeom prst="rect">
            <a:avLst/>
          </a:prstGeom>
        </p:spPr>
      </p:pic>
      <p:sp>
        <p:nvSpPr>
          <p:cNvPr id="5" name="Text Box 2"/>
          <p:cNvSpPr txBox="1">
            <a:spLocks noChangeArrowheads="1"/>
          </p:cNvSpPr>
          <p:nvPr/>
        </p:nvSpPr>
        <p:spPr bwMode="auto">
          <a:xfrm>
            <a:off x="914400" y="2967097"/>
            <a:ext cx="8077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nl-NL" sz="3200" dirty="0" smtClean="0">
                <a:ln>
                  <a:solidFill>
                    <a:srgbClr val="0000FF"/>
                  </a:solidFill>
                </a:ln>
                <a:solidFill>
                  <a:srgbClr val="0000FF"/>
                </a:solidFill>
                <a:latin typeface="Times New Roman" pitchFamily="18" charset="0"/>
              </a:rPr>
              <a:t>Mặt </a:t>
            </a:r>
            <a:r>
              <a:rPr lang="nl-NL" sz="3200" dirty="0">
                <a:ln>
                  <a:solidFill>
                    <a:srgbClr val="0000FF"/>
                  </a:solidFill>
                </a:ln>
                <a:solidFill>
                  <a:srgbClr val="0000FF"/>
                </a:solidFill>
                <a:latin typeface="Times New Roman" pitchFamily="18" charset="0"/>
              </a:rPr>
              <a:t>Trời rất cần thiết cho sự sống. Nhưng chúng ta phải biết bảo vệ mình để tránh ánh nắng Mặt Trời làm ta bị cảm, sốt và tổn thương đến mắt.</a:t>
            </a:r>
            <a:r>
              <a:rPr lang="en-US" sz="3200" dirty="0">
                <a:ln>
                  <a:solidFill>
                    <a:srgbClr val="0000FF"/>
                  </a:solidFill>
                </a:ln>
                <a:solidFill>
                  <a:srgbClr val="0000FF"/>
                </a:solidFill>
                <a:latin typeface="Times New Roman" pitchFamily="18"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7086600"/>
          </a:xfrm>
          <a:prstGeom prst="rect">
            <a:avLst/>
          </a:prstGeom>
        </p:spPr>
      </p:pic>
      <p:sp>
        <p:nvSpPr>
          <p:cNvPr id="3" name="TextBox 2"/>
          <p:cNvSpPr txBox="1"/>
          <p:nvPr/>
        </p:nvSpPr>
        <p:spPr>
          <a:xfrm>
            <a:off x="0" y="76200"/>
            <a:ext cx="9144000" cy="3276600"/>
          </a:xfrm>
          <a:prstGeom prst="rect">
            <a:avLst/>
          </a:prstGeom>
          <a:noFill/>
          <a:effectLst>
            <a:softEdge rad="31750"/>
          </a:effectLst>
        </p:spPr>
        <p:txBody>
          <a:bodyPr wrap="none" rtlCol="0">
            <a:prstTxWarp prst="textChevron">
              <a:avLst/>
            </a:prstTxWarp>
            <a:spAutoFit/>
          </a:bodyPr>
          <a:lstStyle/>
          <a:p>
            <a:pPr algn="ctr"/>
            <a:r>
              <a:rPr lang="en-US" sz="5400" b="1" dirty="0" err="1" smtClean="0">
                <a:solidFill>
                  <a:srgbClr val="002060"/>
                </a:solidFill>
                <a:latin typeface="Times New Roman" pitchFamily="18" charset="0"/>
                <a:cs typeface="Times New Roman" pitchFamily="18" charset="0"/>
              </a:rPr>
              <a:t>Bài</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học</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đến</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đây</a:t>
            </a:r>
            <a:r>
              <a:rPr lang="en-US" sz="5400" b="1" dirty="0" smtClean="0">
                <a:solidFill>
                  <a:srgbClr val="002060"/>
                </a:solidFill>
                <a:latin typeface="Times New Roman" pitchFamily="18" charset="0"/>
                <a:cs typeface="Times New Roman" pitchFamily="18" charset="0"/>
              </a:rPr>
              <a:t> là </a:t>
            </a:r>
            <a:r>
              <a:rPr lang="en-US" sz="5400" b="1" dirty="0" err="1" smtClean="0">
                <a:solidFill>
                  <a:srgbClr val="002060"/>
                </a:solidFill>
                <a:latin typeface="Times New Roman" pitchFamily="18" charset="0"/>
                <a:cs typeface="Times New Roman" pitchFamily="18" charset="0"/>
              </a:rPr>
              <a:t>kết</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thúc</a:t>
            </a:r>
            <a:endParaRPr lang="en-US" sz="5400" b="1" dirty="0" smtClean="0">
              <a:solidFill>
                <a:srgbClr val="002060"/>
              </a:solidFill>
              <a:latin typeface="Times New Roman" pitchFamily="18" charset="0"/>
              <a:cs typeface="Times New Roman" pitchFamily="18" charset="0"/>
            </a:endParaRPr>
          </a:p>
          <a:p>
            <a:pPr algn="ctr"/>
            <a:r>
              <a:rPr lang="en-US" sz="5400" b="1" dirty="0" err="1" smtClean="0">
                <a:solidFill>
                  <a:srgbClr val="002060"/>
                </a:solidFill>
                <a:latin typeface="Times New Roman" pitchFamily="18" charset="0"/>
                <a:cs typeface="Times New Roman" pitchFamily="18" charset="0"/>
              </a:rPr>
              <a:t>Chúc</a:t>
            </a:r>
            <a:r>
              <a:rPr lang="en-US" sz="5400" b="1" dirty="0" smtClean="0">
                <a:solidFill>
                  <a:srgbClr val="002060"/>
                </a:solidFill>
                <a:latin typeface="Times New Roman" pitchFamily="18" charset="0"/>
                <a:cs typeface="Times New Roman" pitchFamily="18" charset="0"/>
              </a:rPr>
              <a:t> các </a:t>
            </a:r>
            <a:r>
              <a:rPr lang="en-US" sz="5400" b="1" dirty="0" err="1" smtClean="0">
                <a:solidFill>
                  <a:srgbClr val="002060"/>
                </a:solidFill>
                <a:latin typeface="Times New Roman" pitchFamily="18" charset="0"/>
                <a:cs typeface="Times New Roman" pitchFamily="18" charset="0"/>
              </a:rPr>
              <a:t>thầy</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cô</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sức</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khỏe</a:t>
            </a:r>
            <a:endParaRPr lang="en-US" sz="5400" b="1" dirty="0" smtClean="0">
              <a:solidFill>
                <a:srgbClr val="002060"/>
              </a:solidFill>
              <a:latin typeface="Times New Roman" pitchFamily="18" charset="0"/>
              <a:cs typeface="Times New Roman" pitchFamily="18" charset="0"/>
            </a:endParaRPr>
          </a:p>
          <a:p>
            <a:pPr algn="ctr"/>
            <a:r>
              <a:rPr lang="en-US" sz="5400" b="1" dirty="0" err="1" smtClean="0">
                <a:solidFill>
                  <a:srgbClr val="002060"/>
                </a:solidFill>
                <a:latin typeface="Times New Roman" pitchFamily="18" charset="0"/>
                <a:cs typeface="Times New Roman" pitchFamily="18" charset="0"/>
              </a:rPr>
              <a:t>Chúc</a:t>
            </a:r>
            <a:r>
              <a:rPr lang="en-US" sz="5400" b="1" dirty="0" smtClean="0">
                <a:solidFill>
                  <a:srgbClr val="002060"/>
                </a:solidFill>
                <a:latin typeface="Times New Roman" pitchFamily="18" charset="0"/>
                <a:cs typeface="Times New Roman" pitchFamily="18" charset="0"/>
              </a:rPr>
              <a:t> các </a:t>
            </a:r>
            <a:r>
              <a:rPr lang="en-US" sz="5400" b="1" dirty="0" err="1" smtClean="0">
                <a:solidFill>
                  <a:srgbClr val="002060"/>
                </a:solidFill>
                <a:latin typeface="Times New Roman" pitchFamily="18" charset="0"/>
                <a:cs typeface="Times New Roman" pitchFamily="18" charset="0"/>
              </a:rPr>
              <a:t>em</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chăm</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ngoan</a:t>
            </a:r>
            <a:r>
              <a:rPr lang="en-US" sz="5400" b="1" dirty="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học</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giỏi</a:t>
            </a:r>
            <a:r>
              <a:rPr lang="en-US" sz="5400" b="1" dirty="0">
                <a:solidFill>
                  <a:srgbClr val="002060"/>
                </a:solidFill>
                <a:latin typeface="Times New Roman" pitchFamily="18" charset="0"/>
                <a:cs typeface="Times New Roman" pitchFamily="18" charset="0"/>
              </a:rPr>
              <a:t>!</a:t>
            </a:r>
            <a:endParaRPr lang="en-US" sz="5400" b="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2634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2.jpg"/>
          <p:cNvPicPr>
            <a:picLocks noChangeAspect="1"/>
          </p:cNvPicPr>
          <p:nvPr/>
        </p:nvPicPr>
        <p:blipFill>
          <a:blip r:embed="rId2" cstate="print"/>
          <a:stretch>
            <a:fillRect/>
          </a:stretch>
        </p:blipFill>
        <p:spPr>
          <a:xfrm>
            <a:off x="-1" y="0"/>
            <a:ext cx="9153153" cy="6858000"/>
          </a:xfrm>
          <a:prstGeom prst="rect">
            <a:avLst/>
          </a:prstGeom>
        </p:spPr>
      </p:pic>
      <p:sp>
        <p:nvSpPr>
          <p:cNvPr id="3" name="Rectangle 8"/>
          <p:cNvSpPr>
            <a:spLocks noChangeArrowheads="1"/>
          </p:cNvSpPr>
          <p:nvPr/>
        </p:nvSpPr>
        <p:spPr bwMode="auto">
          <a:xfrm>
            <a:off x="1676400" y="5957887"/>
            <a:ext cx="6553200" cy="400110"/>
          </a:xfrm>
          <a:prstGeom prst="rect">
            <a:avLst/>
          </a:prstGeom>
          <a:noFill/>
          <a:ln w="9525">
            <a:noFill/>
            <a:miter lim="800000"/>
            <a:headEnd/>
            <a:tailEnd/>
          </a:ln>
        </p:spPr>
        <p:txBody>
          <a:bodyPr>
            <a:spAutoFit/>
          </a:bodyPr>
          <a:lstStyle/>
          <a:p>
            <a:pPr>
              <a:spcBef>
                <a:spcPct val="50000"/>
              </a:spcBef>
            </a:pPr>
            <a:r>
              <a:rPr lang="en-US" sz="2000" b="1" dirty="0">
                <a:solidFill>
                  <a:schemeClr val="accent2"/>
                </a:solidFill>
              </a:rPr>
              <a:t>     </a:t>
            </a:r>
            <a:endParaRPr lang="en-US" sz="2800" b="1" dirty="0">
              <a:solidFill>
                <a:schemeClr val="hlink"/>
              </a:solidFill>
              <a:latin typeface="Times New Roman" pitchFamily="18" charset="0"/>
            </a:endParaRPr>
          </a:p>
        </p:txBody>
      </p:sp>
      <p:sp>
        <p:nvSpPr>
          <p:cNvPr id="4" name="Rectangle 3"/>
          <p:cNvSpPr/>
          <p:nvPr/>
        </p:nvSpPr>
        <p:spPr>
          <a:xfrm>
            <a:off x="2400347" y="2967335"/>
            <a:ext cx="18473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7" name="TextBox 6"/>
          <p:cNvSpPr txBox="1"/>
          <p:nvPr/>
        </p:nvSpPr>
        <p:spPr>
          <a:xfrm>
            <a:off x="3657600" y="990600"/>
            <a:ext cx="4800600" cy="4081438"/>
          </a:xfrm>
          <a:prstGeom prst="rect">
            <a:avLst/>
          </a:prstGeom>
          <a:noFill/>
          <a:effectLst>
            <a:softEdge rad="31750"/>
          </a:effectLst>
        </p:spPr>
        <p:txBody>
          <a:bodyPr wrap="square" rtlCol="0">
            <a:spAutoFit/>
          </a:bodyPr>
          <a:lstStyle/>
          <a:p>
            <a:pPr algn="ctr">
              <a:lnSpc>
                <a:spcPct val="150000"/>
              </a:lnSpc>
            </a:pPr>
            <a:r>
              <a:rPr lang="en-US" sz="6000" b="1" dirty="0" err="1" smtClean="0">
                <a:solidFill>
                  <a:srgbClr val="002060"/>
                </a:solidFill>
                <a:latin typeface="Times New Roman" pitchFamily="18" charset="0"/>
                <a:cs typeface="Times New Roman" pitchFamily="18" charset="0"/>
              </a:rPr>
              <a:t>Hoạt</a:t>
            </a:r>
            <a:r>
              <a:rPr lang="en-US" sz="6000" b="1" dirty="0" smtClean="0">
                <a:solidFill>
                  <a:srgbClr val="002060"/>
                </a:solidFill>
                <a:latin typeface="Times New Roman" pitchFamily="18" charset="0"/>
                <a:cs typeface="Times New Roman" pitchFamily="18" charset="0"/>
              </a:rPr>
              <a:t> </a:t>
            </a:r>
            <a:r>
              <a:rPr lang="en-US" sz="6000" b="1" dirty="0" err="1" smtClean="0">
                <a:solidFill>
                  <a:srgbClr val="002060"/>
                </a:solidFill>
                <a:latin typeface="Times New Roman" pitchFamily="18" charset="0"/>
                <a:cs typeface="Times New Roman" pitchFamily="18" charset="0"/>
              </a:rPr>
              <a:t>động</a:t>
            </a:r>
            <a:r>
              <a:rPr lang="en-US" sz="6000" b="1" dirty="0" smtClean="0">
                <a:solidFill>
                  <a:srgbClr val="002060"/>
                </a:solidFill>
                <a:latin typeface="Times New Roman" pitchFamily="18" charset="0"/>
                <a:cs typeface="Times New Roman" pitchFamily="18" charset="0"/>
              </a:rPr>
              <a:t> 1:</a:t>
            </a:r>
          </a:p>
          <a:p>
            <a:pPr algn="ctr">
              <a:lnSpc>
                <a:spcPct val="150000"/>
              </a:lnSpc>
            </a:pP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Vẽ</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Mặt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Trời</a:t>
            </a:r>
            <a:endParaRPr lang="en-US" sz="6000" b="1" dirty="0" smtClean="0">
              <a:solidFill>
                <a:srgbClr val="FF0000"/>
              </a:solidFill>
              <a:latin typeface="Times New Roman" pitchFamily="18" charset="0"/>
              <a:cs typeface="Times New Roman" pitchFamily="18" charset="0"/>
            </a:endParaRPr>
          </a:p>
          <a:p>
            <a:pPr algn="ctr">
              <a:lnSpc>
                <a:spcPct val="150000"/>
              </a:lnSpc>
            </a:pPr>
            <a:r>
              <a:rPr lang="en-US" sz="6000" b="1" dirty="0" err="1" smtClean="0">
                <a:solidFill>
                  <a:srgbClr val="FF0000"/>
                </a:solidFill>
                <a:latin typeface="Times New Roman" pitchFamily="18" charset="0"/>
                <a:cs typeface="Times New Roman" pitchFamily="18" charset="0"/>
              </a:rPr>
              <a:t>và</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tô</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màu</a:t>
            </a:r>
            <a:endParaRPr lang="en-US" sz="6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302692"/>
            <a:ext cx="4724400" cy="35553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0633"/>
            <a:ext cx="4419600" cy="35573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6" y="0"/>
            <a:ext cx="9129584" cy="3276599"/>
          </a:xfrm>
          <a:prstGeom prst="rect">
            <a:avLst/>
          </a:prstGeom>
        </p:spPr>
      </p:pic>
    </p:spTree>
    <p:extLst>
      <p:ext uri="{BB962C8B-B14F-4D97-AF65-F5344CB8AC3E}">
        <p14:creationId xmlns:p14="http://schemas.microsoft.com/office/powerpoint/2010/main" val="3116261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4.jpg"/>
          <p:cNvPicPr>
            <a:picLocks noChangeAspect="1"/>
          </p:cNvPicPr>
          <p:nvPr/>
        </p:nvPicPr>
        <p:blipFill>
          <a:blip r:embed="rId2" cstate="print"/>
          <a:stretch>
            <a:fillRect/>
          </a:stretch>
        </p:blipFill>
        <p:spPr>
          <a:xfrm>
            <a:off x="-1" y="0"/>
            <a:ext cx="9165315" cy="6858000"/>
          </a:xfrm>
          <a:prstGeom prst="rect">
            <a:avLst/>
          </a:prstGeom>
        </p:spPr>
      </p:pic>
      <p:sp>
        <p:nvSpPr>
          <p:cNvPr id="3" name="TextBox 2"/>
          <p:cNvSpPr txBox="1"/>
          <p:nvPr/>
        </p:nvSpPr>
        <p:spPr>
          <a:xfrm>
            <a:off x="0" y="304800"/>
            <a:ext cx="9144000" cy="3276600"/>
          </a:xfrm>
          <a:prstGeom prst="rect">
            <a:avLst/>
          </a:prstGeom>
          <a:noFill/>
          <a:effectLst>
            <a:softEdge rad="31750"/>
          </a:effectLst>
        </p:spPr>
        <p:txBody>
          <a:bodyPr wrap="none" rtlCol="0">
            <a:prstTxWarp prst="textWave2">
              <a:avLst/>
            </a:prstTxWarp>
            <a:spAutoFit/>
          </a:bodyPr>
          <a:lstStyle/>
          <a:p>
            <a:pPr algn="ctr"/>
            <a:r>
              <a:rPr lang="en-US" sz="5400" b="1" dirty="0" err="1" smtClean="0">
                <a:solidFill>
                  <a:srgbClr val="002060"/>
                </a:solidFill>
                <a:latin typeface="Times New Roman" pitchFamily="18" charset="0"/>
                <a:cs typeface="Times New Roman" pitchFamily="18" charset="0"/>
              </a:rPr>
              <a:t>Hoạt</a:t>
            </a:r>
            <a:r>
              <a:rPr lang="en-US" sz="5400" b="1" dirty="0" smtClean="0">
                <a:solidFill>
                  <a:srgbClr val="002060"/>
                </a:solidFill>
                <a:latin typeface="Times New Roman" pitchFamily="18" charset="0"/>
                <a:cs typeface="Times New Roman" pitchFamily="18" charset="0"/>
              </a:rPr>
              <a:t> </a:t>
            </a:r>
            <a:r>
              <a:rPr lang="en-US" sz="5400" b="1" dirty="0" err="1" smtClean="0">
                <a:solidFill>
                  <a:srgbClr val="002060"/>
                </a:solidFill>
                <a:latin typeface="Times New Roman" pitchFamily="18" charset="0"/>
                <a:cs typeface="Times New Roman" pitchFamily="18" charset="0"/>
              </a:rPr>
              <a:t>động</a:t>
            </a:r>
            <a:r>
              <a:rPr lang="en-US" sz="5400" b="1" dirty="0" smtClean="0">
                <a:solidFill>
                  <a:srgbClr val="002060"/>
                </a:solidFill>
                <a:latin typeface="Times New Roman" pitchFamily="18" charset="0"/>
                <a:cs typeface="Times New Roman" pitchFamily="18" charset="0"/>
              </a:rPr>
              <a:t> 2:</a:t>
            </a:r>
          </a:p>
          <a:p>
            <a:pPr algn="ctr"/>
            <a:r>
              <a:rPr lang="en-US" sz="5400" b="1" dirty="0" smtClean="0">
                <a:solidFill>
                  <a:srgbClr val="FF0000"/>
                </a:solidFill>
                <a:latin typeface="Times New Roman" pitchFamily="18" charset="0"/>
                <a:cs typeface="Times New Roman" pitchFamily="18" charset="0"/>
              </a:rPr>
              <a:t> Em </a:t>
            </a:r>
            <a:r>
              <a:rPr lang="en-US" sz="5400" b="1" dirty="0" err="1" smtClean="0">
                <a:solidFill>
                  <a:srgbClr val="FF0000"/>
                </a:solidFill>
                <a:latin typeface="Times New Roman" pitchFamily="18" charset="0"/>
                <a:cs typeface="Times New Roman" pitchFamily="18" charset="0"/>
              </a:rPr>
              <a:t>biết</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gì</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về</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Mặt</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Trời</a:t>
            </a:r>
            <a:r>
              <a:rPr lang="en-US" sz="5400" b="1" dirty="0" smtClean="0">
                <a:solidFill>
                  <a:srgbClr val="FF0000"/>
                </a:solidFill>
                <a:latin typeface="Times New Roman" pitchFamily="18" charset="0"/>
                <a:cs typeface="Times New Roman" pitchFamily="18" charset="0"/>
              </a:rPr>
              <a:t>?</a:t>
            </a:r>
            <a:endParaRPr lang="en-US" sz="5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6"/>
          <p:cNvPicPr>
            <a:picLocks noChangeAspect="1" noChangeArrowheads="1"/>
          </p:cNvPicPr>
          <p:nvPr/>
        </p:nvPicPr>
        <p:blipFill>
          <a:blip r:embed="rId2" cstate="print"/>
          <a:srcRect/>
          <a:stretch>
            <a:fillRect/>
          </a:stretch>
        </p:blipFill>
        <p:spPr bwMode="auto">
          <a:xfrm>
            <a:off x="4412166" y="0"/>
            <a:ext cx="4579434" cy="3352800"/>
          </a:xfrm>
          <a:prstGeom prst="ellipse">
            <a:avLst/>
          </a:prstGeom>
          <a:ln>
            <a:noFill/>
          </a:ln>
          <a:effectLst>
            <a:softEdge rad="112500"/>
          </a:effectLst>
        </p:spPr>
      </p:pic>
      <p:pic>
        <p:nvPicPr>
          <p:cNvPr id="41992" name="Picture 8" descr="scan0015-1"/>
          <p:cNvPicPr>
            <a:picLocks noChangeAspect="1" noChangeArrowheads="1"/>
          </p:cNvPicPr>
          <p:nvPr/>
        </p:nvPicPr>
        <p:blipFill>
          <a:blip r:embed="rId3" cstate="print"/>
          <a:srcRect/>
          <a:stretch>
            <a:fillRect/>
          </a:stretch>
        </p:blipFill>
        <p:spPr bwMode="auto">
          <a:xfrm>
            <a:off x="76200" y="152400"/>
            <a:ext cx="4267200" cy="3004926"/>
          </a:xfrm>
          <a:prstGeom prst="rect">
            <a:avLst/>
          </a:prstGeom>
          <a:ln>
            <a:noFill/>
          </a:ln>
          <a:effectLst>
            <a:softEdge rad="112500"/>
          </a:effectLst>
        </p:spPr>
      </p:pic>
      <p:pic>
        <p:nvPicPr>
          <p:cNvPr id="41993" name="Picture 9" descr="scan0015-3"/>
          <p:cNvPicPr>
            <a:picLocks noChangeAspect="1" noChangeArrowheads="1"/>
          </p:cNvPicPr>
          <p:nvPr/>
        </p:nvPicPr>
        <p:blipFill>
          <a:blip r:embed="rId4" cstate="print"/>
          <a:srcRect/>
          <a:stretch>
            <a:fillRect/>
          </a:stretch>
        </p:blipFill>
        <p:spPr bwMode="auto">
          <a:xfrm>
            <a:off x="2285999" y="3200400"/>
            <a:ext cx="4432115" cy="3657600"/>
          </a:xfrm>
          <a:prstGeom prst="ellipse">
            <a:avLst/>
          </a:prstGeom>
          <a:ln>
            <a:noFill/>
          </a:ln>
          <a:effectLst>
            <a:softEdge rad="112500"/>
          </a:effectLst>
        </p:spPr>
      </p:pic>
      <p:sp>
        <p:nvSpPr>
          <p:cNvPr id="42001" name="Oval 17"/>
          <p:cNvSpPr>
            <a:spLocks noChangeArrowheads="1"/>
          </p:cNvSpPr>
          <p:nvPr/>
        </p:nvSpPr>
        <p:spPr bwMode="auto">
          <a:xfrm>
            <a:off x="152400" y="3124200"/>
            <a:ext cx="457200" cy="381000"/>
          </a:xfrm>
          <a:prstGeom prst="ellipse">
            <a:avLst/>
          </a:prstGeom>
          <a:solidFill>
            <a:schemeClr val="accent1"/>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400" b="1" dirty="0"/>
              <a:t>1</a:t>
            </a:r>
          </a:p>
        </p:txBody>
      </p:sp>
      <p:sp>
        <p:nvSpPr>
          <p:cNvPr id="18" name="Oval 17"/>
          <p:cNvSpPr>
            <a:spLocks noChangeArrowheads="1"/>
          </p:cNvSpPr>
          <p:nvPr/>
        </p:nvSpPr>
        <p:spPr bwMode="auto">
          <a:xfrm>
            <a:off x="5715000" y="6400800"/>
            <a:ext cx="457200" cy="381000"/>
          </a:xfrm>
          <a:prstGeom prst="ellipse">
            <a:avLst/>
          </a:prstGeom>
          <a:solidFill>
            <a:schemeClr val="accent1"/>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400" b="1" dirty="0"/>
              <a:t>3</a:t>
            </a:r>
          </a:p>
        </p:txBody>
      </p:sp>
      <p:sp>
        <p:nvSpPr>
          <p:cNvPr id="19" name="Oval 17"/>
          <p:cNvSpPr>
            <a:spLocks noChangeArrowheads="1"/>
          </p:cNvSpPr>
          <p:nvPr/>
        </p:nvSpPr>
        <p:spPr bwMode="auto">
          <a:xfrm>
            <a:off x="8153400" y="3048000"/>
            <a:ext cx="457200" cy="381000"/>
          </a:xfrm>
          <a:prstGeom prst="ellipse">
            <a:avLst/>
          </a:prstGeom>
          <a:solidFill>
            <a:schemeClr val="accent1"/>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400" b="1" dirty="0"/>
              <a:t>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4" y="0"/>
            <a:ext cx="9109156" cy="6629400"/>
          </a:xfrm>
          <a:prstGeom prst="rect">
            <a:avLst/>
          </a:prstGeom>
        </p:spPr>
      </p:pic>
      <p:sp>
        <p:nvSpPr>
          <p:cNvPr id="4" name="Text Box 7"/>
          <p:cNvSpPr txBox="1">
            <a:spLocks noChangeArrowheads="1"/>
          </p:cNvSpPr>
          <p:nvPr/>
        </p:nvSpPr>
        <p:spPr bwMode="auto">
          <a:xfrm>
            <a:off x="838200" y="2057400"/>
            <a:ext cx="64008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AutoNum type="arabicPeriod"/>
            </a:pPr>
            <a:r>
              <a:rPr lang="en-US" sz="2800" b="1" dirty="0" err="1">
                <a:ln>
                  <a:solidFill>
                    <a:srgbClr val="0000FF"/>
                  </a:solidFill>
                </a:ln>
                <a:solidFill>
                  <a:srgbClr val="0000FF"/>
                </a:solidFill>
                <a:latin typeface="VNI-Times" pitchFamily="2" charset="0"/>
              </a:rPr>
              <a:t>Maët</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Trôøi</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coù</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hình</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gì</a:t>
            </a:r>
            <a:r>
              <a:rPr lang="en-US" sz="2800" b="1" dirty="0">
                <a:ln>
                  <a:solidFill>
                    <a:srgbClr val="0000FF"/>
                  </a:solidFill>
                </a:ln>
                <a:solidFill>
                  <a:srgbClr val="0000FF"/>
                </a:solidFill>
                <a:latin typeface="VNI-Times" pitchFamily="2" charset="0"/>
              </a:rPr>
              <a:t>?</a:t>
            </a:r>
          </a:p>
          <a:p>
            <a:pPr eaLnBrk="1" hangingPunct="1">
              <a:spcBef>
                <a:spcPct val="50000"/>
              </a:spcBef>
              <a:buFontTx/>
              <a:buAutoNum type="arabicPeriod"/>
            </a:pPr>
            <a:r>
              <a:rPr lang="en-US" sz="2800" b="1" dirty="0" err="1">
                <a:ln>
                  <a:solidFill>
                    <a:srgbClr val="0000FF"/>
                  </a:solidFill>
                </a:ln>
                <a:solidFill>
                  <a:srgbClr val="0000FF"/>
                </a:solidFill>
                <a:latin typeface="VNI-Times" pitchFamily="2" charset="0"/>
              </a:rPr>
              <a:t>Maët</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Trôøi</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ôû</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xa</a:t>
            </a:r>
            <a:r>
              <a:rPr lang="en-US" sz="2800" b="1" dirty="0">
                <a:ln>
                  <a:solidFill>
                    <a:srgbClr val="0000FF"/>
                  </a:solidFill>
                </a:ln>
                <a:solidFill>
                  <a:srgbClr val="0000FF"/>
                </a:solidFill>
                <a:latin typeface="VNI-Times" pitchFamily="2" charset="0"/>
              </a:rPr>
              <a:t> hay </a:t>
            </a:r>
            <a:r>
              <a:rPr lang="en-US" sz="2800" b="1" dirty="0" err="1">
                <a:ln>
                  <a:solidFill>
                    <a:srgbClr val="0000FF"/>
                  </a:solidFill>
                </a:ln>
                <a:solidFill>
                  <a:srgbClr val="0000FF"/>
                </a:solidFill>
                <a:latin typeface="VNI-Times" pitchFamily="2" charset="0"/>
              </a:rPr>
              <a:t>gaàn</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Traùi</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Ñaát</a:t>
            </a:r>
            <a:r>
              <a:rPr lang="en-US" sz="2800" b="1" dirty="0">
                <a:ln>
                  <a:solidFill>
                    <a:srgbClr val="0000FF"/>
                  </a:solidFill>
                </a:ln>
                <a:solidFill>
                  <a:srgbClr val="0000FF"/>
                </a:solidFill>
                <a:latin typeface="VNI-Times" pitchFamily="2" charset="0"/>
              </a:rPr>
              <a:t>?</a:t>
            </a:r>
          </a:p>
          <a:p>
            <a:pPr eaLnBrk="1" hangingPunct="1">
              <a:spcBef>
                <a:spcPct val="50000"/>
              </a:spcBef>
              <a:buFontTx/>
              <a:buAutoNum type="arabicPeriod"/>
            </a:pPr>
            <a:r>
              <a:rPr lang="en-US" sz="2800" b="1" dirty="0" err="1">
                <a:ln>
                  <a:solidFill>
                    <a:srgbClr val="0000FF"/>
                  </a:solidFill>
                </a:ln>
                <a:solidFill>
                  <a:srgbClr val="0000FF"/>
                </a:solidFill>
                <a:latin typeface="VNI-Times" pitchFamily="2" charset="0"/>
              </a:rPr>
              <a:t>Maët</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Trôøi</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coù</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nhieäm</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vuï</a:t>
            </a:r>
            <a:r>
              <a:rPr lang="en-US" sz="2800" b="1" dirty="0">
                <a:ln>
                  <a:solidFill>
                    <a:srgbClr val="0000FF"/>
                  </a:solidFill>
                </a:ln>
                <a:solidFill>
                  <a:srgbClr val="0000FF"/>
                </a:solidFill>
                <a:latin typeface="VNI-Times" pitchFamily="2" charset="0"/>
              </a:rPr>
              <a:t> </a:t>
            </a:r>
            <a:r>
              <a:rPr lang="en-US" sz="2800" b="1" dirty="0" err="1">
                <a:ln>
                  <a:solidFill>
                    <a:srgbClr val="0000FF"/>
                  </a:solidFill>
                </a:ln>
                <a:solidFill>
                  <a:srgbClr val="0000FF"/>
                </a:solidFill>
                <a:latin typeface="VNI-Times" pitchFamily="2" charset="0"/>
              </a:rPr>
              <a:t>gì</a:t>
            </a:r>
            <a:r>
              <a:rPr lang="en-US" sz="2800" b="1" dirty="0">
                <a:ln>
                  <a:solidFill>
                    <a:srgbClr val="0000FF"/>
                  </a:solidFill>
                </a:ln>
                <a:solidFill>
                  <a:srgbClr val="0000FF"/>
                </a:solidFill>
                <a:latin typeface="VNI-Times" pitchFamily="2" charset="0"/>
              </a:rPr>
              <a:t>?</a:t>
            </a:r>
          </a:p>
        </p:txBody>
      </p:sp>
    </p:spTree>
    <p:extLst>
      <p:ext uri="{BB962C8B-B14F-4D97-AF65-F5344CB8AC3E}">
        <p14:creationId xmlns:p14="http://schemas.microsoft.com/office/powerpoint/2010/main" val="393469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an00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8153400" cy="51816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7171" name="Rectangle 3"/>
          <p:cNvSpPr>
            <a:spLocks noChangeArrowheads="1"/>
          </p:cNvSpPr>
          <p:nvPr/>
        </p:nvSpPr>
        <p:spPr bwMode="auto">
          <a:xfrm>
            <a:off x="0" y="5867400"/>
            <a:ext cx="9144000" cy="609600"/>
          </a:xfrm>
          <a:prstGeom prst="rect">
            <a:avLst/>
          </a:prstGeom>
          <a:solidFill>
            <a:srgbClr val="FFFF99"/>
          </a:solidFill>
          <a:ln w="9525">
            <a:solidFill>
              <a:schemeClr val="tx1"/>
            </a:solidFill>
            <a:miter lim="800000"/>
            <a:headEnd/>
            <a:tailEnd/>
          </a:ln>
        </p:spPr>
        <p:txBody>
          <a:bodyPr wrap="none" anchor="ctr"/>
          <a:lstStyle/>
          <a:p>
            <a:pPr algn="ctr"/>
            <a:r>
              <a:rPr lang="en-US" sz="2400" b="1"/>
              <a:t>   </a:t>
            </a:r>
            <a:r>
              <a:rPr lang="en-US" sz="2400" b="1">
                <a:solidFill>
                  <a:schemeClr val="accent2"/>
                </a:solidFill>
                <a:latin typeface="VNI-Times" pitchFamily="2" charset="0"/>
              </a:rPr>
              <a:t>Mặt Trời troøn, giống như một “quả boùng lửa” khổng lồ.</a:t>
            </a:r>
          </a:p>
        </p:txBody>
      </p:sp>
      <p:sp>
        <p:nvSpPr>
          <p:cNvPr id="7172" name="Oval 4"/>
          <p:cNvSpPr>
            <a:spLocks noChangeArrowheads="1"/>
          </p:cNvSpPr>
          <p:nvPr/>
        </p:nvSpPr>
        <p:spPr bwMode="auto">
          <a:xfrm>
            <a:off x="152400" y="2286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dirty="0">
                <a:solidFill>
                  <a:srgbClr val="A50021"/>
                </a:solidFill>
              </a:rPr>
              <a:t>1</a:t>
            </a:r>
          </a:p>
        </p:txBody>
      </p:sp>
    </p:spTree>
    <p:extLst>
      <p:ext uri="{BB962C8B-B14F-4D97-AF65-F5344CB8AC3E}">
        <p14:creationId xmlns:p14="http://schemas.microsoft.com/office/powerpoint/2010/main" val="3570842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3200400" cy="22098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7" descr="PC011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95800"/>
            <a:ext cx="365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scan00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371600"/>
            <a:ext cx="3124200" cy="21336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9" descr="scan00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343400"/>
            <a:ext cx="3124200" cy="2057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8200" name="Group 10"/>
          <p:cNvGrpSpPr>
            <a:grpSpLocks/>
          </p:cNvGrpSpPr>
          <p:nvPr/>
        </p:nvGrpSpPr>
        <p:grpSpPr bwMode="auto">
          <a:xfrm>
            <a:off x="2895600" y="2438400"/>
            <a:ext cx="2514600" cy="1981200"/>
            <a:chOff x="1776" y="1536"/>
            <a:chExt cx="1134" cy="1391"/>
          </a:xfrm>
        </p:grpSpPr>
        <p:sp>
          <p:nvSpPr>
            <p:cNvPr id="8206" name="Arc 11"/>
            <p:cNvSpPr>
              <a:spLocks/>
            </p:cNvSpPr>
            <p:nvPr/>
          </p:nvSpPr>
          <p:spPr bwMode="auto">
            <a:xfrm rot="21498882" flipV="1">
              <a:off x="1776" y="1632"/>
              <a:ext cx="1104" cy="1295"/>
            </a:xfrm>
            <a:custGeom>
              <a:avLst/>
              <a:gdLst>
                <a:gd name="T0" fmla="*/ 42 w 21175"/>
                <a:gd name="T1" fmla="*/ 0 h 21585"/>
                <a:gd name="T2" fmla="*/ 1104 w 21175"/>
                <a:gd name="T3" fmla="*/ 1039 h 21585"/>
                <a:gd name="T4" fmla="*/ 0 w 21175"/>
                <a:gd name="T5" fmla="*/ 1295 h 21585"/>
                <a:gd name="T6" fmla="*/ 0 60000 65536"/>
                <a:gd name="T7" fmla="*/ 0 60000 65536"/>
                <a:gd name="T8" fmla="*/ 0 60000 65536"/>
                <a:gd name="T9" fmla="*/ 0 w 21175"/>
                <a:gd name="T10" fmla="*/ 0 h 21585"/>
                <a:gd name="T11" fmla="*/ 21175 w 21175"/>
                <a:gd name="T12" fmla="*/ 21585 h 21585"/>
              </a:gdLst>
              <a:ahLst/>
              <a:cxnLst>
                <a:cxn ang="T6">
                  <a:pos x="T0" y="T1"/>
                </a:cxn>
                <a:cxn ang="T7">
                  <a:pos x="T2" y="T3"/>
                </a:cxn>
                <a:cxn ang="T8">
                  <a:pos x="T4" y="T5"/>
                </a:cxn>
              </a:cxnLst>
              <a:rect l="T9" t="T10" r="T11" b="T12"/>
              <a:pathLst>
                <a:path w="21175" h="21585" fill="none" extrusionOk="0">
                  <a:moveTo>
                    <a:pt x="800" y="-1"/>
                  </a:moveTo>
                  <a:cubicBezTo>
                    <a:pt x="10779" y="369"/>
                    <a:pt x="19203" y="7531"/>
                    <a:pt x="21174" y="17321"/>
                  </a:cubicBezTo>
                </a:path>
                <a:path w="21175" h="21585" stroke="0" extrusionOk="0">
                  <a:moveTo>
                    <a:pt x="800" y="-1"/>
                  </a:moveTo>
                  <a:cubicBezTo>
                    <a:pt x="10779" y="369"/>
                    <a:pt x="19203" y="7531"/>
                    <a:pt x="21174" y="17321"/>
                  </a:cubicBezTo>
                  <a:lnTo>
                    <a:pt x="0" y="21585"/>
                  </a:lnTo>
                  <a:close/>
                </a:path>
              </a:pathLst>
            </a:custGeom>
            <a:noFill/>
            <a:ln w="76200">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8207" name="Line 12"/>
            <p:cNvSpPr>
              <a:spLocks noChangeShapeType="1"/>
            </p:cNvSpPr>
            <p:nvPr/>
          </p:nvSpPr>
          <p:spPr bwMode="auto">
            <a:xfrm flipV="1">
              <a:off x="2862" y="1536"/>
              <a:ext cx="48" cy="358"/>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
        <p:nvSpPr>
          <p:cNvPr id="8201" name="Oval 13"/>
          <p:cNvSpPr>
            <a:spLocks noChangeArrowheads="1"/>
          </p:cNvSpPr>
          <p:nvPr/>
        </p:nvSpPr>
        <p:spPr bwMode="auto">
          <a:xfrm>
            <a:off x="4876800" y="14478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1</a:t>
            </a:r>
          </a:p>
        </p:txBody>
      </p:sp>
      <p:sp>
        <p:nvSpPr>
          <p:cNvPr id="8202" name="Oval 14"/>
          <p:cNvSpPr>
            <a:spLocks noChangeArrowheads="1"/>
          </p:cNvSpPr>
          <p:nvPr/>
        </p:nvSpPr>
        <p:spPr bwMode="auto">
          <a:xfrm>
            <a:off x="533400" y="15240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2</a:t>
            </a:r>
          </a:p>
        </p:txBody>
      </p:sp>
      <p:sp>
        <p:nvSpPr>
          <p:cNvPr id="8203" name="Oval 15"/>
          <p:cNvSpPr>
            <a:spLocks noChangeArrowheads="1"/>
          </p:cNvSpPr>
          <p:nvPr/>
        </p:nvSpPr>
        <p:spPr bwMode="auto">
          <a:xfrm>
            <a:off x="4876800" y="4343400"/>
            <a:ext cx="533400" cy="381000"/>
          </a:xfrm>
          <a:prstGeom prst="ellipse">
            <a:avLst/>
          </a:prstGeom>
          <a:solidFill>
            <a:schemeClr val="accent1"/>
          </a:solidFill>
          <a:ln w="9525">
            <a:solidFill>
              <a:schemeClr val="tx1"/>
            </a:solidFill>
            <a:round/>
            <a:headEnd/>
            <a:tailEnd/>
          </a:ln>
        </p:spPr>
        <p:txBody>
          <a:bodyPr wrap="none" anchor="ctr"/>
          <a:lstStyle/>
          <a:p>
            <a:pPr algn="ctr"/>
            <a:r>
              <a:rPr lang="en-US" sz="2400" b="1">
                <a:solidFill>
                  <a:srgbClr val="A50021"/>
                </a:solidFill>
              </a:rPr>
              <a:t>3</a:t>
            </a:r>
          </a:p>
        </p:txBody>
      </p:sp>
      <p:sp>
        <p:nvSpPr>
          <p:cNvPr id="8204" name="Rectangle 16"/>
          <p:cNvSpPr>
            <a:spLocks noChangeArrowheads="1"/>
          </p:cNvSpPr>
          <p:nvPr/>
        </p:nvSpPr>
        <p:spPr bwMode="auto">
          <a:xfrm>
            <a:off x="5105400" y="3581400"/>
            <a:ext cx="403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rgbClr val="0000FF"/>
                </a:solidFill>
                <a:latin typeface="VNI-Times" pitchFamily="2" charset="0"/>
              </a:rPr>
              <a:t>Mặt Trời troøn, giống như một “quả boùng lửa”khổng lồ.</a:t>
            </a:r>
          </a:p>
        </p:txBody>
      </p:sp>
      <p:sp>
        <p:nvSpPr>
          <p:cNvPr id="11281" name="Line 17"/>
          <p:cNvSpPr>
            <a:spLocks noChangeShapeType="1"/>
          </p:cNvSpPr>
          <p:nvPr/>
        </p:nvSpPr>
        <p:spPr bwMode="auto">
          <a:xfrm flipV="1">
            <a:off x="4419600" y="4953000"/>
            <a:ext cx="1066800" cy="304800"/>
          </a:xfrm>
          <a:prstGeom prst="line">
            <a:avLst/>
          </a:prstGeom>
          <a:noFill/>
          <a:ln w="762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969602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81"/>
                                        </p:tgtEl>
                                        <p:attrNameLst>
                                          <p:attrName>style.visibility</p:attrName>
                                        </p:attrNameLst>
                                      </p:cBhvr>
                                      <p:to>
                                        <p:strVal val="visible"/>
                                      </p:to>
                                    </p:set>
                                    <p:animEffect transition="in" filter="diamond(in)">
                                      <p:cBhvr>
                                        <p:cTn id="7" dur="2000"/>
                                        <p:tgtEl>
                                          <p:spTgt spid="11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DATA" val="&lt;object type=&quot;10002&quot; unique_id=&quot;901&quot;&gt;&lt;property id=&quot;10007&quot; value=&quot;Next&quot;/&gt;&lt;property id=&quot;10008&quot; value=&quot;Back&quot;/&gt;&lt;property id=&quot;10009&quot; value=&quot;Chấp nhận&quot;/&gt;&lt;property id=&quot;10012&quot; value=&quot;0&quot;/&gt;&lt;property id=&quot;10022&quot; value=&quot;Em hãy cố gắng làm lại&quot;/&gt;&lt;property id=&quot;10068&quot; value=&quot;Đúng rồi - Click vào đây để tiếp tục&quot;/&gt;&lt;property id=&quot;10069&quot; value=&quot;Chưa đúng - Click vào đây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1&quot;/&gt;&lt;property id=&quot;10134&quot; value=&quot;1&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Em phải trả lời câu hỏi này trước khi tiếp tục&quot;/&gt;&lt;property id=&quot;10185&quot; value=&quot;1&quot;/&gt;&lt;property id=&quot;10188&quot; value=&quot;The time to answer this question has expired.&quot;/&gt;&lt;property id=&quot;10189&quot; value=&quot;1&quot;/&gt;&lt;property id=&quot;10192&quot; value=&quot;D:\Tap huan CNTT\Minh hoa\Music&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8&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2&quot; value=&quot;  :  :  &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property id=&quot;10155&quot; value=&quot;  :  :  &quot;/&gt;&lt;/object&gt;&lt;object type=&quot;10042&quot; unique_id=&quot;903&quot;&gt;&lt;object type=&quot;10003&quot; unique_id=&quot;10004&quot;&gt;&lt;property id=&quot;10002&quot; value=&quot;Bài tập 1&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Em đạt yêu câu. Xin chúc mừng!&quot;/&gt;&lt;property id=&quot;10166&quot; value=&quot;Em chưa đạt yêu cầu&quot;/&gt;&lt;property id=&quot;10167&quot; value=&quot;FFFFFFFF&quot;/&gt;&lt;property id=&quot;10169&quot; value=&quot;Question %d of %d&quot;/&gt;&lt;property id=&quot;10170&quot; value=&quot;Send E-mail&quot;/&gt;&lt;property id=&quot;10171&quot; value=&quot;Em đã trả lời đúng !&quot;/&gt;&lt;property id=&quot;10172&quot; value=&quot;Em chưa hoàn thành câu hỏi&quot;/&gt;&lt;property id=&quot;10173&quot; value=&quot;Câu trả lời của em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06&quot;&gt;&lt;object type=&quot;10050&quot; unique_id=&quot;10007&quot;&gt;&lt;property id=&quot;10020&quot; value=&quot;2&quot;/&gt;&lt;property id=&quot;10191&quot; value=&quot;-1&quot;/&gt;&lt;/object&gt;&lt;object type=&quot;10051&quot; unique_id=&quot;10008&quot;&gt;&lt;property id=&quot;10020&quot; value=&quot;2&quot;/&gt;&lt;property id=&quot;10191&quot; value=&quot;-1&quot;/&gt;&lt;/object&gt;&lt;/object&gt;&lt;object type=&quot;10061&quot; unique_id=&quot;20000&quot;/&gt;&lt;/object&gt;&lt;object type=&quot;10003&quot; unique_id=&quot;10053&quot;&gt;&lt;property id=&quot;10002&quot; value=&quot;Bài tập 2&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53&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Em đạt yêu cầu. Xin chúc mừng!&quot;/&gt;&lt;property id=&quot;10166&quot; value=&quot;Em chưa đạt yêu cầu&quot;/&gt;&lt;property id=&quot;10167&quot; value=&quot;FFFFFFFF&quot;/&gt;&lt;property id=&quot;10169&quot; value=&quot;Question %d of %d&quot;/&gt;&lt;property id=&quot;10170&quot; value=&quot;Send E-mail&quot;/&gt;&lt;property id=&quot;10171&quot; value=&quot;Em đã trả lời đúng&quot;/&gt;&lt;property id=&quot;10172&quot; value=&quot;Em chưa hoàn thành câu hỏi&quot;/&gt;&lt;property id=&quot;10173&quot; value=&quot;Câu trả lời của em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40&quot;/&gt;&lt;object type=&quot;10062&quot; unique_id=&quot;10055&quot;&gt;&lt;object type=&quot;10050&quot; unique_id=&quot;10056&quot;&gt;&lt;property id=&quot;10020&quot; value=&quot;2&quot;/&gt;&lt;property id=&quot;10191&quot; value=&quot;-1&quot;/&gt;&lt;/object&gt;&lt;object type=&quot;10051&quot; unique_id=&quot;10057&quot;&gt;&lt;property id=&quot;10020&quot; value=&quot;2&quot;/&gt;&lt;property id=&quot;10191&quot; value=&quot;-1&quot;/&gt;&lt;/object&gt;&lt;/object&gt;&lt;object type=&quot;10061&quot; unique_id=&quot;10054&quot;/&gt;&lt;/object&gt;&lt;object type=&quot;10003&quot; unique_id=&quot;10094&quot;&gt;&lt;property id=&quot;10002&quot; value=&quot;Bài tập 3&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9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Em đạt yêu cầu. Xin chúc mừng!&quot;/&gt;&lt;property id=&quot;10166&quot; value=&quot;Em chưa đạt yêu cầu&quot;/&gt;&lt;property id=&quot;10167&quot; value=&quot;FFFFFFFF&quot;/&gt;&lt;property id=&quot;10169&quot; value=&quot;Question %d of %d&quot;/&gt;&lt;property id=&quot;10170&quot; value=&quot;Send E-mail&quot;/&gt;&lt;property id=&quot;10171&quot; value=&quot;Em đã trả lời đúng!&quot;/&gt;&lt;property id=&quot;10172&quot; value=&quot;Em chưa hoàn thành câu hỏi&quot;/&gt;&lt;property id=&quot;10173&quot; value=&quot;Câu trả lời của bạn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096&quot;&gt;&lt;object type=&quot;10050&quot; unique_id=&quot;10097&quot;&gt;&lt;property id=&quot;10020&quot; value=&quot;2&quot;/&gt;&lt;property id=&quot;10191&quot; value=&quot;-1&quot;/&gt;&lt;/object&gt;&lt;object type=&quot;10051&quot; unique_id=&quot;10098&quot;&gt;&lt;property id=&quot;10020&quot; value=&quot;2&quot;/&gt;&lt;property id=&quot;10191&quot; value=&quot;-1&quot;/&gt;&lt;/object&gt;&lt;/object&gt;&lt;object type=&quot;10061&quot; unique_id=&quot;10095&quot;/&gt;&lt;/object&gt;&lt;/object&gt;&lt;/object&gt;"/>
  <p:tag name="MMPROD_NEXTUNIQUEID" val="10122"/>
  <p:tag name="MMPROD_UIDATA" val="&lt;database version=&quot;7.0&quot;&gt;&lt;object type=&quot;1&quot; unique_id=&quot;10001&quot;&gt;&lt;object type=&quot;8&quot; unique_id=&quot;10002&quot;&gt;&lt;/object&gt;&lt;object type=&quot;2&quot; unique_id=&quot;10003&quot;&gt;&lt;object type=&quot;3&quot; unique_id=&quot;10720&quot;&gt;&lt;property id=&quot;20148&quot; value=&quot;5&quot;/&gt;&lt;property id=&quot;20300&quot; value=&quot;Slide 2&quot;/&gt;&lt;property id=&quot;20307&quot; value=&quot;284&quot;/&gt;&lt;/object&gt;&lt;object type=&quot;3&quot; unique_id=&quot;10726&quot;&gt;&lt;property id=&quot;20148&quot; value=&quot;5&quot;/&gt;&lt;property id=&quot;20300&quot; value=&quot;Slide 7&quot;/&gt;&lt;property id=&quot;20307&quot; value=&quot;295&quot;/&gt;&lt;/object&gt;&lt;object type=&quot;3&quot; unique_id=&quot;11116&quot;&gt;&lt;property id=&quot;20148&quot; value=&quot;5&quot;/&gt;&lt;property id=&quot;20300&quot; value=&quot;Slide 4&quot;/&gt;&lt;property id=&quot;20307&quot; value=&quot;311&quot;/&gt;&lt;/object&gt;&lt;object type=&quot;3&quot; unique_id=&quot;11177&quot;&gt;&lt;property id=&quot;20148&quot; value=&quot;5&quot;/&gt;&lt;property id=&quot;20300&quot; value=&quot;Slide 23&quot;/&gt;&lt;property id=&quot;20307&quot; value=&quot;313&quot;/&gt;&lt;/object&gt;&lt;object type=&quot;3&quot; unique_id=&quot;11247&quot;&gt;&lt;property id=&quot;20148&quot; value=&quot;5&quot;/&gt;&lt;property id=&quot;20300&quot; value=&quot;Slide 25&quot;/&gt;&lt;property id=&quot;20307&quot; value=&quot;317&quot;/&gt;&lt;/object&gt;&lt;object type=&quot;3&quot; unique_id=&quot;11267&quot;&gt;&lt;property id=&quot;20148&quot; value=&quot;5&quot;/&gt;&lt;property id=&quot;20300&quot; value=&quot;Slide 1&quot;/&gt;&lt;property id=&quot;20307&quot; value=&quot;323&quot;/&gt;&lt;/object&gt;&lt;object type=&quot;3&quot; unique_id=&quot;11269&quot;&gt;&lt;property id=&quot;20148&quot; value=&quot;5&quot;/&gt;&lt;property id=&quot;20300&quot; value=&quot;Slide 5&quot;/&gt;&lt;property id=&quot;20307&quot; value=&quot;324&quot;/&gt;&lt;/object&gt;&lt;object type=&quot;3&quot; unique_id=&quot;11270&quot;&gt;&lt;property id=&quot;20148&quot; value=&quot;5&quot;/&gt;&lt;property id=&quot;20300&quot; value=&quot;Slide 8&quot;/&gt;&lt;property id=&quot;20307&quot; value=&quot;320&quot;/&gt;&lt;/object&gt;&lt;object type=&quot;3&quot; unique_id=&quot;11271&quot;&gt;&lt;property id=&quot;20148&quot; value=&quot;5&quot;/&gt;&lt;property id=&quot;20300&quot; value=&quot;Slide 14&quot;/&gt;&lt;property id=&quot;20307&quot; value=&quot;321&quot;/&gt;&lt;/object&gt;&lt;object type=&quot;3&quot; unique_id=&quot;11272&quot;&gt;&lt;property id=&quot;20148&quot; value=&quot;5&quot;/&gt;&lt;property id=&quot;20300&quot; value=&quot;Slide 19&quot;/&gt;&lt;property id=&quot;20307&quot; value=&quot;322&quot;/&gt;&lt;/object&gt;&lt;object type=&quot;3&quot; unique_id=&quot;11274&quot;&gt;&lt;property id=&quot;20148&quot; value=&quot;5&quot;/&gt;&lt;property id=&quot;20300&quot; value=&quot;Slide 24&quot;/&gt;&lt;property id=&quot;20307&quot; value=&quot;326&quot;/&gt;&lt;/object&gt;&lt;object type=&quot;3&quot; unique_id=&quot;11275&quot;&gt;&lt;property id=&quot;20148&quot; value=&quot;5&quot;/&gt;&lt;property id=&quot;20300&quot; value=&quot;Slide 26&quot;/&gt;&lt;property id=&quot;20307&quot; value=&quot;325&quot;/&gt;&lt;/object&gt;&lt;object type=&quot;3&quot; unique_id=&quot;11296&quot;&gt;&lt;property id=&quot;20148&quot; value=&quot;5&quot;/&gt;&lt;property id=&quot;20300&quot; value=&quot;Slide 22&quot;/&gt;&lt;property id=&quot;20307&quot; value=&quot;328&quot;/&gt;&lt;/object&gt;&lt;object type=&quot;3&quot; unique_id=&quot;11528&quot;&gt;&lt;property id=&quot;20148&quot; value=&quot;5&quot;/&gt;&lt;property id=&quot;20300&quot; value=&quot;Slide 3&quot;/&gt;&lt;property id=&quot;20307&quot; value=&quot;334&quot;/&gt;&lt;/object&gt;&lt;object type=&quot;3&quot; unique_id=&quot;11529&quot;&gt;&lt;property id=&quot;20148&quot; value=&quot;5&quot;/&gt;&lt;property id=&quot;20300&quot; value=&quot;Slide 6&quot;/&gt;&lt;property id=&quot;20307&quot; value=&quot;330&quot;/&gt;&lt;/object&gt;&lt;object type=&quot;3&quot; unique_id=&quot;11530&quot;&gt;&lt;property id=&quot;20148&quot; value=&quot;5&quot;/&gt;&lt;property id=&quot;20300&quot; value=&quot;Slide 9 - &amp;quot;Đi nắng không đội mũ nón hoặc che ô sẽ khỏe mạnh&amp;quot;&quot;/&gt;&lt;property id=&quot;20307&quot; value=&quot;337&quot;/&gt;&lt;/object&gt;&lt;object type=&quot;3&quot; unique_id=&quot;11531&quot;&gt;&lt;property id=&quot;20148&quot; value=&quot;5&quot;/&gt;&lt;property id=&quot;20300&quot; value=&quot;Slide 10 - &amp;quot;Mô tả nào đúng với đặc điểm của Mặt Trời?&amp;quot;&quot;/&gt;&lt;property id=&quot;20307&quot; value=&quot;342&quot;/&gt;&lt;/object&gt;&lt;object type=&quot;3&quot; unique_id=&quot;11532&quot;&gt;&lt;property id=&quot;20148&quot; value=&quot;5&quot;/&gt;&lt;property id=&quot;20300&quot; value=&quot;Slide 11 - &amp;quot;Mô tả nào đúng khoảng cách giữa Mặt Trời và Trái Đất&amp;quot;&quot;/&gt;&lt;property id=&quot;20307&quot; value=&quot;343&quot;/&gt;&lt;/object&gt;&lt;object type=&quot;3&quot; unique_id=&quot;11533&quot;&gt;&lt;property id=&quot;20148&quot; value=&quot;5&quot;/&gt;&lt;property id=&quot;20300&quot; value=&quot;Slide 12 - &amp;quot;Mặt Trời có tác dụng gì?&amp;quot;&quot;/&gt;&lt;property id=&quot;20307&quot; value=&quot;344&quot;/&gt;&lt;/object&gt;&lt;object type=&quot;3&quot; unique_id=&quot;11534&quot;&gt;&lt;property id=&quot;20148&quot; value=&quot;5&quot;/&gt;&lt;property id=&quot;20300&quot; value=&quot;Slide 13 - &amp;quot;Bài tập 1&amp;quot;&quot;/&gt;&lt;property id=&quot;20307&quot; value=&quot;345&quot;/&gt;&lt;/object&gt;&lt;object type=&quot;3&quot; unique_id=&quot;11535&quot;&gt;&lt;property id=&quot;20148&quot; value=&quot;5&quot;/&gt;&lt;property id=&quot;20300&quot; value=&quot;Slide 15 - &amp;quot;Đi nắng cần đội mũ nón hoặc che ô.&amp;quot;&quot;/&gt;&lt;property id=&quot;20307&quot; value=&quot;338&quot;/&gt;&lt;/object&gt;&lt;object type=&quot;3&quot; unique_id=&quot;11536&quot;&gt;&lt;property id=&quot;20148&quot; value=&quot;5&quot;/&gt;&lt;property id=&quot;20300&quot; value=&quot;Slide 16 - &amp;quot;Nhìn trực tiếp vào Mặt Trời không ảnh hưởng tới mắt.&amp;quot;&quot;/&gt;&lt;property id=&quot;20307&quot; value=&quot;339&quot;/&gt;&lt;/object&gt;&lt;object type=&quot;3&quot; unique_id=&quot;11537&quot;&gt;&lt;property id=&quot;20148&quot; value=&quot;5&quot;/&gt;&lt;property id=&quot;20300&quot; value=&quot;Slide 17 - &amp;quot;Nhìn trực tiếp vào Mặt Trời gây tổn hại cho mắt&amp;quot;&quot;/&gt;&lt;property id=&quot;20307&quot; value=&quot;340&quot;/&gt;&lt;/object&gt;&lt;object type=&quot;3&quot; unique_id=&quot;11538&quot;&gt;&lt;property id=&quot;20148&quot; value=&quot;5&quot;/&gt;&lt;property id=&quot;20300&quot; value=&quot;Slide 18 - &amp;quot;Bài tập 2&amp;quot;&quot;/&gt;&lt;property id=&quot;20307&quot; value=&quot;341&quot;/&gt;&lt;/object&gt;&lt;object type=&quot;3&quot; unique_id=&quot;11539&quot;&gt;&lt;property id=&quot;20148&quot; value=&quot;5&quot;/&gt;&lt;property id=&quot;20300&quot; value=&quot;Slide 20 - &amp;quot;Chọn từ ngữ trong ngoặc để điền vào chỗ trống cho thích hợp ( rất xa, chiếu sáng, mũ nón, quả bóng lửa, trực tiếp,&quot;/&gt;&lt;property id=&quot;20307&quot; value=&quot;335&quot;/&gt;&lt;/object&gt;&lt;object type=&quot;3&quot; unique_id=&quot;11540&quot;&gt;&lt;property id=&quot;20148&quot; value=&quot;5&quot;/&gt;&lt;property id=&quot;20300&quot; value=&quot;Slide 21 - &amp;quot;Bài tập 3&amp;quot;&quot;/&gt;&lt;property id=&quot;20307&quot; value=&quot;336&quot;/&gt;&lt;/object&gt;&lt;object type=&quot;3&quot; unique_id=&quot;11541&quot;&gt;&lt;property id=&quot;20148&quot; value=&quot;5&quot;/&gt;&lt;property id=&quot;20300&quot; value=&quot;Slide 27&quot;/&gt;&lt;property id=&quot;20307&quot; value=&quot;33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1056</TotalTime>
  <Words>387</Words>
  <Application>Microsoft Office PowerPoint</Application>
  <PresentationFormat>On-screen Show (4:3)</PresentationFormat>
  <Paragraphs>55</Paragraphs>
  <Slides>24</Slides>
  <Notes>2</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phuong</dc:creator>
  <cp:lastModifiedBy>PC_ASUS</cp:lastModifiedBy>
  <cp:revision>109</cp:revision>
  <dcterms:created xsi:type="dcterms:W3CDTF">2013-08-04T07:42:34Z</dcterms:created>
  <dcterms:modified xsi:type="dcterms:W3CDTF">2019-04-15T08:13:39Z</dcterms:modified>
</cp:coreProperties>
</file>