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68" r:id="rId3"/>
    <p:sldId id="284" r:id="rId4"/>
    <p:sldId id="270" r:id="rId5"/>
    <p:sldId id="275" r:id="rId6"/>
    <p:sldId id="276" r:id="rId7"/>
    <p:sldId id="257" r:id="rId8"/>
    <p:sldId id="269" r:id="rId9"/>
    <p:sldId id="273" r:id="rId10"/>
    <p:sldId id="271" r:id="rId11"/>
    <p:sldId id="272" r:id="rId12"/>
    <p:sldId id="274" r:id="rId13"/>
    <p:sldId id="282" r:id="rId14"/>
    <p:sldId id="28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–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99FF"/>
    <a:srgbClr val="FFFF53"/>
    <a:srgbClr val="006600"/>
    <a:srgbClr val="FF00FF"/>
    <a:srgbClr val="FF0000"/>
    <a:srgbClr val="CD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9BC587-2A23-4861-AC02-444DE5FC7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8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fld id="{3CE16765-12E0-42D1-84A1-760527B4934D}" type="slidenum">
              <a:rPr lang="en-US" sz="1200">
                <a:latin typeface="Arial" charset="0"/>
                <a:cs typeface="Arial" charset="0"/>
              </a:rPr>
              <a:pPr algn="r" eaLnBrk="1" hangingPunct="1">
                <a:buFontTx/>
                <a:buNone/>
              </a:pPr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fld id="{BE336BF9-4120-46AB-9B7D-F3DF785CE3F3}" type="slidenum">
              <a:rPr lang="en-US" sz="1200">
                <a:latin typeface="Arial" charset="0"/>
              </a:rPr>
              <a:pPr algn="r" eaLnBrk="1" hangingPunct="1">
                <a:spcBef>
                  <a:spcPct val="20000"/>
                </a:spcBef>
              </a:pPr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5E6-6B73-465F-9B28-E77B67FC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BBEAD-596A-43F7-A8EB-2D6AB53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61DF-63CE-4008-84DB-81436D76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4EE5-CFF3-45AD-ADFA-27B71889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D951-149F-4C28-A4EB-12AE93631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2380-576D-4ED6-A008-1E97C422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ACAA-225E-4D55-B994-400120B2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1261-A693-4106-AD0B-16659CDD4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18F9-5CEA-445A-B66C-268C8F98B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48CB8-8C3F-4B97-A4A6-D337326E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28560-F63B-4D2B-BB15-6BD63AC3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NTY - AU 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6751FDD3-1D43-4ECB-836B-F685CD216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gif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0.gi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4" descr="20070910013014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7448">
            <a:off x="279400" y="212725"/>
            <a:ext cx="14652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662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</a:rPr>
              <a:t>TRƯỜNG TIỂU HỌC </a:t>
            </a:r>
            <a:r>
              <a:rPr lang="en-US" sz="3600" b="1" dirty="0" smtClean="0">
                <a:solidFill>
                  <a:srgbClr val="0000FF"/>
                </a:solidFill>
              </a:rPr>
              <a:t>ÁI MỘ A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6084" name="Picture 4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8313"/>
            <a:ext cx="977900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bunny_thumping_foot_md_clr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9779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000303_357186161_dlrgrxl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42000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3" descr="20070910013014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775">
            <a:off x="7010400" y="4114800"/>
            <a:ext cx="15398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16775"/>
              </p:ext>
            </p:extLst>
          </p:nvPr>
        </p:nvGraphicFramePr>
        <p:xfrm>
          <a:off x="1123950" y="2667000"/>
          <a:ext cx="1314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Photo Editor Photo" r:id="rId7" imgW="1314286" imgH="1171429" progId="MSPhotoEd.3">
                  <p:embed/>
                </p:oleObj>
              </mc:Choice>
              <mc:Fallback>
                <p:oleObj name="Photo Editor Photo" r:id="rId7" imgW="1314286" imgH="1171429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667000"/>
                        <a:ext cx="13144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620000" y="304800"/>
          <a:ext cx="1314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Photo Editor Photo" r:id="rId9" imgW="1314286" imgH="1171429" progId="MSPhotoEd.3">
                  <p:embed/>
                </p:oleObj>
              </mc:Choice>
              <mc:Fallback>
                <p:oleObj name="Photo Editor Photo" r:id="rId9" imgW="1314286" imgH="1171429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04800"/>
                        <a:ext cx="13144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255"/>
              </p:ext>
            </p:extLst>
          </p:nvPr>
        </p:nvGraphicFramePr>
        <p:xfrm>
          <a:off x="133350" y="4314825"/>
          <a:ext cx="13144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Photo Editor Photo" r:id="rId10" imgW="1314286" imgH="1171429" progId="MSPhotoEd.3">
                  <p:embed/>
                </p:oleObj>
              </mc:Choice>
              <mc:Fallback>
                <p:oleObj name="Photo Editor Photo" r:id="rId10" imgW="1314286" imgH="117142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4314825"/>
                        <a:ext cx="13144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52600" y="1454151"/>
            <a:ext cx="66294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>
                <a:gd name="adj" fmla="val 10560985"/>
              </a:avLst>
            </a:prstTxWarp>
            <a:spAutoFit/>
          </a:bodyPr>
          <a:lstStyle>
            <a:lvl1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TỰ NHIÊN VÀ XÃ HỘI LỚP 2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219200" y="25908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873125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MẶT TRỜI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VÀ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PHƯƠNG HƯỚNG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0" y="2743200"/>
            <a:ext cx="4038600" cy="4114800"/>
            <a:chOff x="96" y="576"/>
            <a:chExt cx="4080" cy="2304"/>
          </a:xfrm>
        </p:grpSpPr>
        <p:pic>
          <p:nvPicPr>
            <p:cNvPr id="18436" name="Picture 4" descr="4p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76"/>
              <a:ext cx="4080" cy="23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3552" y="1104"/>
              <a:ext cx="624" cy="384"/>
              <a:chOff x="4224" y="1680"/>
              <a:chExt cx="624" cy="384"/>
            </a:xfrm>
          </p:grpSpPr>
          <p:pic>
            <p:nvPicPr>
              <p:cNvPr id="31751" name="Picture 6" descr="0018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680"/>
                <a:ext cx="62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2" name="Oval 7"/>
              <p:cNvSpPr>
                <a:spLocks noChangeArrowheads="1"/>
              </p:cNvSpPr>
              <p:nvPr/>
            </p:nvSpPr>
            <p:spPr bwMode="auto">
              <a:xfrm>
                <a:off x="4394" y="1785"/>
                <a:ext cx="284" cy="17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191000" y="2362200"/>
            <a:ext cx="4800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sz="3200">
                <a:latin typeface="Times New Roman" pitchFamily="18" charset="0"/>
              </a:rPr>
              <a:t>- Nếu biết phương Mặt Trời mọc, ta sẽ đứng thẳng, tay phải hướng về Mặt Trời mọc (phương Đông) thì: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962400" y="44196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- Tay trái của ta sẽ chỉ phương ….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962400" y="50292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- Trước mặt ta là phương  ….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62400" y="56388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- Sau lưng ta là phương  ….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8356600" y="4419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Tây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708900" y="50292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Bắc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467600" y="56515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Nam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0" y="16144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* Hoạt động 2: Tìm phương hướng bằng Mặt Trời.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57" grpId="0"/>
      <p:bldP spid="31758" grpId="0"/>
      <p:bldP spid="31759" grpId="0"/>
      <p:bldP spid="31760" grpId="0"/>
      <p:bldP spid="31761" grpId="0"/>
      <p:bldP spid="31762" grpId="0"/>
      <p:bldP spid="31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-Point Star 17"/>
          <p:cNvSpPr>
            <a:spLocks noChangeArrowheads="1"/>
          </p:cNvSpPr>
          <p:nvPr/>
        </p:nvSpPr>
        <p:spPr bwMode="auto">
          <a:xfrm>
            <a:off x="1447800" y="2290763"/>
            <a:ext cx="2362200" cy="2433637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-76200" y="3124200"/>
            <a:ext cx="990600" cy="609600"/>
            <a:chOff x="4224" y="1680"/>
            <a:chExt cx="624" cy="384"/>
          </a:xfrm>
        </p:grpSpPr>
        <p:pic>
          <p:nvPicPr>
            <p:cNvPr id="38925" name="Picture 6" descr="001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80"/>
              <a:ext cx="6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Oval 7"/>
            <p:cNvSpPr>
              <a:spLocks noChangeArrowheads="1"/>
            </p:cNvSpPr>
            <p:nvPr/>
          </p:nvSpPr>
          <p:spPr bwMode="auto">
            <a:xfrm>
              <a:off x="4394" y="1785"/>
              <a:ext cx="284" cy="1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" y="3200400"/>
            <a:ext cx="182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6600"/>
                </a:solidFill>
                <a:latin typeface="Arial" charset="0"/>
              </a:rPr>
              <a:t>Đông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52600" y="1630363"/>
            <a:ext cx="1752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6600"/>
                </a:solidFill>
                <a:latin typeface="Arial" charset="0"/>
              </a:rPr>
              <a:t>Nam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32766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6600"/>
                </a:solidFill>
                <a:latin typeface="Arial" charset="0"/>
              </a:rPr>
              <a:t>Tây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52600" y="4876800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Arial" charset="0"/>
              </a:rPr>
              <a:t>Bắc</a:t>
            </a:r>
          </a:p>
        </p:txBody>
      </p:sp>
      <p:grpSp>
        <p:nvGrpSpPr>
          <p:cNvPr id="38935" name="Group 23"/>
          <p:cNvGrpSpPr>
            <a:grpSpLocks/>
          </p:cNvGrpSpPr>
          <p:nvPr/>
        </p:nvGrpSpPr>
        <p:grpSpPr bwMode="auto">
          <a:xfrm>
            <a:off x="3657600" y="2743200"/>
            <a:ext cx="990600" cy="609600"/>
            <a:chOff x="4224" y="1680"/>
            <a:chExt cx="624" cy="384"/>
          </a:xfrm>
        </p:grpSpPr>
        <p:pic>
          <p:nvPicPr>
            <p:cNvPr id="38936" name="Picture 6" descr="001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80"/>
              <a:ext cx="6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7" name="Oval 7"/>
            <p:cNvSpPr>
              <a:spLocks noChangeArrowheads="1"/>
            </p:cNvSpPr>
            <p:nvPr/>
          </p:nvSpPr>
          <p:spPr bwMode="auto">
            <a:xfrm>
              <a:off x="4394" y="1785"/>
              <a:ext cx="284" cy="1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" name="4-Point Star 17"/>
          <p:cNvSpPr>
            <a:spLocks noChangeArrowheads="1"/>
          </p:cNvSpPr>
          <p:nvPr/>
        </p:nvSpPr>
        <p:spPr bwMode="auto">
          <a:xfrm>
            <a:off x="5791200" y="2362200"/>
            <a:ext cx="2362200" cy="2433638"/>
          </a:xfrm>
          <a:prstGeom prst="star4">
            <a:avLst>
              <a:gd name="adj" fmla="val 12500"/>
            </a:avLst>
          </a:prstGeom>
          <a:solidFill>
            <a:schemeClr val="folHlink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38940" name="Group 28"/>
          <p:cNvGrpSpPr>
            <a:grpSpLocks/>
          </p:cNvGrpSpPr>
          <p:nvPr/>
        </p:nvGrpSpPr>
        <p:grpSpPr bwMode="auto">
          <a:xfrm>
            <a:off x="6400800" y="1447800"/>
            <a:ext cx="990600" cy="609600"/>
            <a:chOff x="4224" y="1680"/>
            <a:chExt cx="624" cy="384"/>
          </a:xfrm>
        </p:grpSpPr>
        <p:pic>
          <p:nvPicPr>
            <p:cNvPr id="38941" name="Picture 6" descr="001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80"/>
              <a:ext cx="6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2" name="Oval 7"/>
            <p:cNvSpPr>
              <a:spLocks noChangeArrowheads="1"/>
            </p:cNvSpPr>
            <p:nvPr/>
          </p:nvSpPr>
          <p:spPr bwMode="auto">
            <a:xfrm>
              <a:off x="4394" y="1785"/>
              <a:ext cx="284" cy="1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6096000" y="1782763"/>
            <a:ext cx="1828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Đông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6477000" y="4800600"/>
            <a:ext cx="990600" cy="609600"/>
            <a:chOff x="4224" y="1680"/>
            <a:chExt cx="624" cy="384"/>
          </a:xfrm>
        </p:grpSpPr>
        <p:pic>
          <p:nvPicPr>
            <p:cNvPr id="38945" name="Picture 6" descr="001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80"/>
              <a:ext cx="62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6" name="Oval 7"/>
            <p:cNvSpPr>
              <a:spLocks noChangeArrowheads="1"/>
            </p:cNvSpPr>
            <p:nvPr/>
          </p:nvSpPr>
          <p:spPr bwMode="auto">
            <a:xfrm>
              <a:off x="4394" y="1785"/>
              <a:ext cx="284" cy="174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6324600" y="48768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Tây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4400550" y="3276600"/>
            <a:ext cx="184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Bắc</a:t>
            </a:r>
          </a:p>
        </p:txBody>
      </p:sp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7924800" y="3382963"/>
            <a:ext cx="144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200" b="1">
                <a:solidFill>
                  <a:srgbClr val="0000FF"/>
                </a:solidFill>
                <a:latin typeface="Arial" charset="0"/>
              </a:rPr>
              <a:t>Nam</a:t>
            </a:r>
          </a:p>
        </p:txBody>
      </p:sp>
      <p:pic>
        <p:nvPicPr>
          <p:cNvPr id="38951" name="Picture 39" descr="1782675tih4sethg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525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2" name="Picture 40" descr="1782675tih4sethg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3" name="Picture 41" descr="1782675tih4sethg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48006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4428 L -0.0125 0.677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-0.00833 0.389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9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3" grpId="0"/>
      <p:bldP spid="2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58"/>
          <p:cNvGrpSpPr>
            <a:grpSpLocks/>
          </p:cNvGrpSpPr>
          <p:nvPr/>
        </p:nvGrpSpPr>
        <p:grpSpPr bwMode="auto">
          <a:xfrm>
            <a:off x="2895600" y="990600"/>
            <a:ext cx="4114800" cy="3276600"/>
            <a:chOff x="4572000" y="685800"/>
            <a:chExt cx="4114800" cy="3276600"/>
          </a:xfrm>
        </p:grpSpPr>
        <p:grpSp>
          <p:nvGrpSpPr>
            <p:cNvPr id="40963" name="Group 44"/>
            <p:cNvGrpSpPr>
              <a:grpSpLocks/>
            </p:cNvGrpSpPr>
            <p:nvPr/>
          </p:nvGrpSpPr>
          <p:grpSpPr bwMode="auto">
            <a:xfrm>
              <a:off x="5486400" y="1600200"/>
              <a:ext cx="1371600" cy="457200"/>
              <a:chOff x="3168" y="3600"/>
              <a:chExt cx="864" cy="288"/>
            </a:xfrm>
          </p:grpSpPr>
          <p:sp>
            <p:nvSpPr>
              <p:cNvPr id="40964" name="Rectangle 45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sz="3200" b="1">
                  <a:cs typeface="Arial" charset="0"/>
                </a:endParaRPr>
              </a:p>
            </p:txBody>
          </p:sp>
          <p:sp>
            <p:nvSpPr>
              <p:cNvPr id="40965" name="Rectangle 46"/>
              <p:cNvSpPr>
                <a:spLocks noChangeArrowheads="1"/>
              </p:cNvSpPr>
              <p:nvPr/>
            </p:nvSpPr>
            <p:spPr bwMode="auto">
              <a:xfrm>
                <a:off x="3456" y="360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 sz="3200" b="1">
                  <a:cs typeface="Arial" charset="0"/>
                </a:endParaRPr>
              </a:p>
            </p:txBody>
          </p:sp>
          <p:sp>
            <p:nvSpPr>
              <p:cNvPr id="40966" name="Rectangle 47"/>
              <p:cNvSpPr>
                <a:spLocks noChangeArrowheads="1"/>
              </p:cNvSpPr>
              <p:nvPr/>
            </p:nvSpPr>
            <p:spPr bwMode="auto">
              <a:xfrm>
                <a:off x="3744" y="3600"/>
                <a:ext cx="28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 sz="3200" b="1">
                  <a:cs typeface="Arial" charset="0"/>
                </a:endParaRPr>
              </a:p>
            </p:txBody>
          </p:sp>
        </p:grpSp>
        <p:grpSp>
          <p:nvGrpSpPr>
            <p:cNvPr id="40967" name="Group 157"/>
            <p:cNvGrpSpPr>
              <a:grpSpLocks/>
            </p:cNvGrpSpPr>
            <p:nvPr/>
          </p:nvGrpSpPr>
          <p:grpSpPr bwMode="auto">
            <a:xfrm>
              <a:off x="4572000" y="685800"/>
              <a:ext cx="4114800" cy="3276600"/>
              <a:chOff x="5334000" y="685800"/>
              <a:chExt cx="4114800" cy="3276600"/>
            </a:xfrm>
          </p:grpSpPr>
          <p:sp>
            <p:nvSpPr>
              <p:cNvPr id="40968" name="Rectangle 30"/>
              <p:cNvSpPr>
                <a:spLocks noChangeArrowheads="1"/>
              </p:cNvSpPr>
              <p:nvPr/>
            </p:nvSpPr>
            <p:spPr bwMode="auto">
              <a:xfrm>
                <a:off x="6248400" y="1143000"/>
                <a:ext cx="457200" cy="4572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grpSp>
            <p:nvGrpSpPr>
              <p:cNvPr id="40969" name="Group 110"/>
              <p:cNvGrpSpPr>
                <a:grpSpLocks/>
              </p:cNvGrpSpPr>
              <p:nvPr/>
            </p:nvGrpSpPr>
            <p:grpSpPr bwMode="auto">
              <a:xfrm>
                <a:off x="5334000" y="685800"/>
                <a:ext cx="4114800" cy="3276600"/>
                <a:chOff x="3352800" y="685800"/>
                <a:chExt cx="4114800" cy="3276600"/>
              </a:xfrm>
            </p:grpSpPr>
            <p:grpSp>
              <p:nvGrpSpPr>
                <p:cNvPr id="40970" name="Group 105"/>
                <p:cNvGrpSpPr>
                  <a:grpSpLocks/>
                </p:cNvGrpSpPr>
                <p:nvPr/>
              </p:nvGrpSpPr>
              <p:grpSpPr bwMode="auto">
                <a:xfrm>
                  <a:off x="3352800" y="3429000"/>
                  <a:ext cx="4114800" cy="533400"/>
                  <a:chOff x="3733800" y="2514600"/>
                  <a:chExt cx="4114800" cy="457200"/>
                </a:xfrm>
              </p:grpSpPr>
              <p:grpSp>
                <p:nvGrpSpPr>
                  <p:cNvPr id="40971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3733800" y="2514600"/>
                    <a:ext cx="2286000" cy="457200"/>
                    <a:chOff x="3648" y="2160"/>
                    <a:chExt cx="1440" cy="288"/>
                  </a:xfrm>
                </p:grpSpPr>
                <p:grpSp>
                  <p:nvGrpSpPr>
                    <p:cNvPr id="40972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2160"/>
                      <a:ext cx="864" cy="288"/>
                      <a:chOff x="2736" y="3216"/>
                      <a:chExt cx="864" cy="288"/>
                    </a:xfrm>
                  </p:grpSpPr>
                  <p:sp>
                    <p:nvSpPr>
                      <p:cNvPr id="40973" name="Rectangle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216"/>
                        <a:ext cx="288" cy="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vi-VN"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0974" name="Rectangl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6" y="3216"/>
                        <a:ext cx="288" cy="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vi-VN" sz="32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0975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3216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vi-VN" sz="3200" b="1">
                          <a:solidFill>
                            <a:srgbClr val="FFFF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40976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" y="2160"/>
                      <a:ext cx="288" cy="288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 sz="32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0977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2160"/>
                      <a:ext cx="288" cy="288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buFontTx/>
                        <a:buNone/>
                      </a:pPr>
                      <a:endParaRPr lang="vi-VN" sz="32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4097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25146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97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25146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98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25146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98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477000" y="25146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0982" name="Group 107"/>
                <p:cNvGrpSpPr>
                  <a:grpSpLocks/>
                </p:cNvGrpSpPr>
                <p:nvPr/>
              </p:nvGrpSpPr>
              <p:grpSpPr bwMode="auto">
                <a:xfrm>
                  <a:off x="4267200" y="685800"/>
                  <a:ext cx="914400" cy="457200"/>
                  <a:chOff x="4267200" y="685800"/>
                  <a:chExt cx="914400" cy="457200"/>
                </a:xfrm>
              </p:grpSpPr>
              <p:sp>
                <p:nvSpPr>
                  <p:cNvPr id="4098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267200" y="685800"/>
                    <a:ext cx="457200" cy="4572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8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724400" y="6858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0985" name="Group 109"/>
                <p:cNvGrpSpPr>
                  <a:grpSpLocks/>
                </p:cNvGrpSpPr>
                <p:nvPr/>
              </p:nvGrpSpPr>
              <p:grpSpPr bwMode="auto">
                <a:xfrm>
                  <a:off x="3352800" y="2971800"/>
                  <a:ext cx="1828800" cy="457200"/>
                  <a:chOff x="3352800" y="2971800"/>
                  <a:chExt cx="1828800" cy="457200"/>
                </a:xfrm>
              </p:grpSpPr>
              <p:sp>
                <p:nvSpPr>
                  <p:cNvPr id="4098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267200" y="2971800"/>
                    <a:ext cx="457200" cy="4572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8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724400" y="29718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8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810000" y="29718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8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352800" y="29718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0990" name="Group 106"/>
                <p:cNvGrpSpPr>
                  <a:grpSpLocks/>
                </p:cNvGrpSpPr>
                <p:nvPr/>
              </p:nvGrpSpPr>
              <p:grpSpPr bwMode="auto">
                <a:xfrm>
                  <a:off x="3352800" y="1143000"/>
                  <a:ext cx="1828800" cy="457200"/>
                  <a:chOff x="3352800" y="1143000"/>
                  <a:chExt cx="1828800" cy="457200"/>
                </a:xfrm>
              </p:grpSpPr>
              <p:sp>
                <p:nvSpPr>
                  <p:cNvPr id="4099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810000" y="11430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9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724400" y="11430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0993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352800" y="11430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cs typeface="Arial" charset="0"/>
                    </a:endParaRPr>
                  </a:p>
                </p:txBody>
              </p:sp>
            </p:grpSp>
            <p:grpSp>
              <p:nvGrpSpPr>
                <p:cNvPr id="40994" name="Group 71"/>
                <p:cNvGrpSpPr>
                  <a:grpSpLocks/>
                </p:cNvGrpSpPr>
                <p:nvPr/>
              </p:nvGrpSpPr>
              <p:grpSpPr bwMode="auto">
                <a:xfrm>
                  <a:off x="3810000" y="2514600"/>
                  <a:ext cx="3200400" cy="457200"/>
                  <a:chOff x="2928" y="3072"/>
                  <a:chExt cx="2016" cy="288"/>
                </a:xfrm>
              </p:grpSpPr>
              <p:sp>
                <p:nvSpPr>
                  <p:cNvPr id="40995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288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 sz="3200">
                      <a:latin typeface=".VnTimeH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99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cs typeface="Arial" charset="0"/>
                    </a:endParaRPr>
                  </a:p>
                </p:txBody>
              </p:sp>
              <p:sp>
                <p:nvSpPr>
                  <p:cNvPr id="40997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>
                      <a:latin typeface=".VnTimeH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0998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600">
                      <a:cs typeface="Arial" charset="0"/>
                    </a:endParaRPr>
                  </a:p>
                </p:txBody>
              </p:sp>
              <p:sp>
                <p:nvSpPr>
                  <p:cNvPr id="4099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600">
                      <a:latin typeface=".VnTimeH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410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 b="1">
                      <a:cs typeface="Arial" charset="0"/>
                    </a:endParaRPr>
                  </a:p>
                </p:txBody>
              </p:sp>
              <p:sp>
                <p:nvSpPr>
                  <p:cNvPr id="410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072"/>
                    <a:ext cx="288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 sz="3200">
                      <a:latin typeface=".VnTimeH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1002" name="Group 108"/>
                <p:cNvGrpSpPr>
                  <a:grpSpLocks/>
                </p:cNvGrpSpPr>
                <p:nvPr/>
              </p:nvGrpSpPr>
              <p:grpSpPr bwMode="auto">
                <a:xfrm>
                  <a:off x="4267200" y="2057400"/>
                  <a:ext cx="1828800" cy="457200"/>
                  <a:chOff x="4267200" y="2057400"/>
                  <a:chExt cx="1828800" cy="457200"/>
                </a:xfrm>
              </p:grpSpPr>
              <p:sp>
                <p:nvSpPr>
                  <p:cNvPr id="4100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20574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4100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267200" y="2057400"/>
                    <a:ext cx="457200" cy="4572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 sz="3200" b="1">
                      <a:cs typeface="Arial" charset="0"/>
                    </a:endParaRPr>
                  </a:p>
                </p:txBody>
              </p:sp>
              <p:sp>
                <p:nvSpPr>
                  <p:cNvPr id="4100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5638800" y="2057400"/>
                    <a:ext cx="457200" cy="45720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latin typeface=".VnTimeH" pitchFamily="34" charset="0"/>
                      <a:cs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3810000" y="990600"/>
            <a:ext cx="914400" cy="457200"/>
            <a:chOff x="5181600" y="4267200"/>
            <a:chExt cx="914400" cy="457200"/>
          </a:xfrm>
        </p:grpSpPr>
        <p:sp>
          <p:nvSpPr>
            <p:cNvPr id="41007" name="Rectangle 65"/>
            <p:cNvSpPr>
              <a:spLocks noChangeArrowheads="1"/>
            </p:cNvSpPr>
            <p:nvPr/>
          </p:nvSpPr>
          <p:spPr bwMode="auto">
            <a:xfrm>
              <a:off x="5638800" y="42672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Ũ</a:t>
              </a:r>
            </a:p>
          </p:txBody>
        </p:sp>
        <p:sp>
          <p:nvSpPr>
            <p:cNvPr id="41008" name="Rectangle 65"/>
            <p:cNvSpPr>
              <a:spLocks noChangeArrowheads="1"/>
            </p:cNvSpPr>
            <p:nvPr/>
          </p:nvSpPr>
          <p:spPr bwMode="auto">
            <a:xfrm>
              <a:off x="5181600" y="42672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M</a:t>
              </a:r>
            </a:p>
          </p:txBody>
        </p:sp>
      </p:grpSp>
      <p:grpSp>
        <p:nvGrpSpPr>
          <p:cNvPr id="15" name="Group 124"/>
          <p:cNvGrpSpPr>
            <a:grpSpLocks/>
          </p:cNvGrpSpPr>
          <p:nvPr/>
        </p:nvGrpSpPr>
        <p:grpSpPr bwMode="auto">
          <a:xfrm>
            <a:off x="2898775" y="3278188"/>
            <a:ext cx="1828800" cy="457200"/>
            <a:chOff x="4495800" y="4267200"/>
            <a:chExt cx="1828800" cy="457200"/>
          </a:xfrm>
        </p:grpSpPr>
        <p:sp>
          <p:nvSpPr>
            <p:cNvPr id="41010" name="Rectangle 65"/>
            <p:cNvSpPr>
              <a:spLocks noChangeArrowheads="1"/>
            </p:cNvSpPr>
            <p:nvPr/>
          </p:nvSpPr>
          <p:spPr bwMode="auto">
            <a:xfrm>
              <a:off x="4495800" y="42672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P</a:t>
              </a:r>
            </a:p>
          </p:txBody>
        </p:sp>
        <p:sp>
          <p:nvSpPr>
            <p:cNvPr id="41011" name="Rectangle 65"/>
            <p:cNvSpPr>
              <a:spLocks noChangeArrowheads="1"/>
            </p:cNvSpPr>
            <p:nvPr/>
          </p:nvSpPr>
          <p:spPr bwMode="auto">
            <a:xfrm>
              <a:off x="5410200" y="42672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Ơ</a:t>
              </a:r>
            </a:p>
          </p:txBody>
        </p:sp>
        <p:sp>
          <p:nvSpPr>
            <p:cNvPr id="41012" name="Rectangle 65"/>
            <p:cNvSpPr>
              <a:spLocks noChangeArrowheads="1"/>
            </p:cNvSpPr>
            <p:nvPr/>
          </p:nvSpPr>
          <p:spPr bwMode="auto">
            <a:xfrm>
              <a:off x="4953000" y="42672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41013" name="Rectangle 65"/>
            <p:cNvSpPr>
              <a:spLocks noChangeArrowheads="1"/>
            </p:cNvSpPr>
            <p:nvPr/>
          </p:nvSpPr>
          <p:spPr bwMode="auto">
            <a:xfrm>
              <a:off x="5867400" y="42672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</p:grpSp>
      <p:grpSp>
        <p:nvGrpSpPr>
          <p:cNvPr id="16" name="Group 137"/>
          <p:cNvGrpSpPr>
            <a:grpSpLocks/>
          </p:cNvGrpSpPr>
          <p:nvPr/>
        </p:nvGrpSpPr>
        <p:grpSpPr bwMode="auto">
          <a:xfrm>
            <a:off x="2895600" y="1446213"/>
            <a:ext cx="1831975" cy="468312"/>
            <a:chOff x="4263669" y="4328718"/>
            <a:chExt cx="1832331" cy="468351"/>
          </a:xfrm>
        </p:grpSpPr>
        <p:sp>
          <p:nvSpPr>
            <p:cNvPr id="41015" name="Rectangle 65"/>
            <p:cNvSpPr>
              <a:spLocks noChangeArrowheads="1"/>
            </p:cNvSpPr>
            <p:nvPr/>
          </p:nvSpPr>
          <p:spPr bwMode="auto">
            <a:xfrm>
              <a:off x="4720869" y="4330575"/>
              <a:ext cx="468351" cy="4588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41016" name="Rectangle 65"/>
            <p:cNvSpPr>
              <a:spLocks noChangeArrowheads="1"/>
            </p:cNvSpPr>
            <p:nvPr/>
          </p:nvSpPr>
          <p:spPr bwMode="auto">
            <a:xfrm>
              <a:off x="5638800" y="4330576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1017" name="Rectangle 65"/>
            <p:cNvSpPr>
              <a:spLocks noChangeArrowheads="1"/>
            </p:cNvSpPr>
            <p:nvPr/>
          </p:nvSpPr>
          <p:spPr bwMode="auto">
            <a:xfrm>
              <a:off x="4263669" y="4328718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K</a:t>
              </a:r>
            </a:p>
          </p:txBody>
        </p:sp>
        <p:sp>
          <p:nvSpPr>
            <p:cNvPr id="41018" name="Rectangle 65"/>
            <p:cNvSpPr>
              <a:spLocks noChangeArrowheads="1"/>
            </p:cNvSpPr>
            <p:nvPr/>
          </p:nvSpPr>
          <p:spPr bwMode="auto">
            <a:xfrm>
              <a:off x="5176212" y="4339869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Ă</a:t>
              </a:r>
            </a:p>
          </p:txBody>
        </p:sp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3813175" y="1903413"/>
            <a:ext cx="1371600" cy="460375"/>
            <a:chOff x="5334000" y="4111269"/>
            <a:chExt cx="1371600" cy="460731"/>
          </a:xfrm>
        </p:grpSpPr>
        <p:sp>
          <p:nvSpPr>
            <p:cNvPr id="41020" name="Rectangle 65"/>
            <p:cNvSpPr>
              <a:spLocks noChangeArrowheads="1"/>
            </p:cNvSpPr>
            <p:nvPr/>
          </p:nvSpPr>
          <p:spPr bwMode="auto">
            <a:xfrm>
              <a:off x="5787669" y="4111269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Ố</a:t>
              </a:r>
            </a:p>
          </p:txBody>
        </p:sp>
        <p:sp>
          <p:nvSpPr>
            <p:cNvPr id="41021" name="Rectangle 65"/>
            <p:cNvSpPr>
              <a:spLocks noChangeArrowheads="1"/>
            </p:cNvSpPr>
            <p:nvPr/>
          </p:nvSpPr>
          <p:spPr bwMode="auto">
            <a:xfrm>
              <a:off x="62484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2" name="Rectangle 65"/>
            <p:cNvSpPr>
              <a:spLocks noChangeArrowheads="1"/>
            </p:cNvSpPr>
            <p:nvPr/>
          </p:nvSpPr>
          <p:spPr bwMode="auto">
            <a:xfrm>
              <a:off x="5334000" y="41148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T</a:t>
              </a:r>
            </a:p>
          </p:txBody>
        </p:sp>
      </p:grpSp>
      <p:grpSp>
        <p:nvGrpSpPr>
          <p:cNvPr id="18" name="Group 145"/>
          <p:cNvGrpSpPr>
            <a:grpSpLocks/>
          </p:cNvGrpSpPr>
          <p:nvPr/>
        </p:nvGrpSpPr>
        <p:grpSpPr bwMode="auto">
          <a:xfrm>
            <a:off x="3813175" y="2363788"/>
            <a:ext cx="1828800" cy="457200"/>
            <a:chOff x="5029200" y="4419600"/>
            <a:chExt cx="1828800" cy="457200"/>
          </a:xfrm>
        </p:grpSpPr>
        <p:sp>
          <p:nvSpPr>
            <p:cNvPr id="41024" name="Rectangle 65"/>
            <p:cNvSpPr>
              <a:spLocks noChangeArrowheads="1"/>
            </p:cNvSpPr>
            <p:nvPr/>
          </p:nvSpPr>
          <p:spPr bwMode="auto">
            <a:xfrm>
              <a:off x="5029200" y="44196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41025" name="Rectangle 65"/>
            <p:cNvSpPr>
              <a:spLocks noChangeArrowheads="1"/>
            </p:cNvSpPr>
            <p:nvPr/>
          </p:nvSpPr>
          <p:spPr bwMode="auto">
            <a:xfrm>
              <a:off x="6400800" y="44196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1026" name="Rectangle 65"/>
            <p:cNvSpPr>
              <a:spLocks noChangeArrowheads="1"/>
            </p:cNvSpPr>
            <p:nvPr/>
          </p:nvSpPr>
          <p:spPr bwMode="auto">
            <a:xfrm>
              <a:off x="5943600" y="44196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Ò</a:t>
              </a:r>
            </a:p>
          </p:txBody>
        </p:sp>
        <p:sp>
          <p:nvSpPr>
            <p:cNvPr id="41027" name="Rectangle 65"/>
            <p:cNvSpPr>
              <a:spLocks noChangeArrowheads="1"/>
            </p:cNvSpPr>
            <p:nvPr/>
          </p:nvSpPr>
          <p:spPr bwMode="auto">
            <a:xfrm>
              <a:off x="5486400" y="4419600"/>
              <a:ext cx="457200" cy="455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</p:grpSp>
      <p:grpSp>
        <p:nvGrpSpPr>
          <p:cNvPr id="19" name="Group 151"/>
          <p:cNvGrpSpPr>
            <a:grpSpLocks/>
          </p:cNvGrpSpPr>
          <p:nvPr/>
        </p:nvGrpSpPr>
        <p:grpSpPr bwMode="auto">
          <a:xfrm>
            <a:off x="3355975" y="2817813"/>
            <a:ext cx="3200400" cy="460375"/>
            <a:chOff x="0" y="4110745"/>
            <a:chExt cx="3200400" cy="461255"/>
          </a:xfrm>
        </p:grpSpPr>
        <p:sp>
          <p:nvSpPr>
            <p:cNvPr id="41029" name="Rectangle 65"/>
            <p:cNvSpPr>
              <a:spLocks noChangeArrowheads="1"/>
            </p:cNvSpPr>
            <p:nvPr/>
          </p:nvSpPr>
          <p:spPr bwMode="auto">
            <a:xfrm>
              <a:off x="457200" y="41148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41030" name="Rectangle 65"/>
            <p:cNvSpPr>
              <a:spLocks noChangeArrowheads="1"/>
            </p:cNvSpPr>
            <p:nvPr/>
          </p:nvSpPr>
          <p:spPr bwMode="auto">
            <a:xfrm>
              <a:off x="18288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Đ</a:t>
              </a:r>
            </a:p>
          </p:txBody>
        </p:sp>
        <p:sp>
          <p:nvSpPr>
            <p:cNvPr id="41031" name="Rectangle 65"/>
            <p:cNvSpPr>
              <a:spLocks noChangeArrowheads="1"/>
            </p:cNvSpPr>
            <p:nvPr/>
          </p:nvSpPr>
          <p:spPr bwMode="auto">
            <a:xfrm>
              <a:off x="13716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32" name="Rectangle 65"/>
            <p:cNvSpPr>
              <a:spLocks noChangeArrowheads="1"/>
            </p:cNvSpPr>
            <p:nvPr/>
          </p:nvSpPr>
          <p:spPr bwMode="auto">
            <a:xfrm>
              <a:off x="914400" y="4110745"/>
              <a:ext cx="457200" cy="4588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Á</a:t>
              </a:r>
            </a:p>
          </p:txBody>
        </p:sp>
        <p:sp>
          <p:nvSpPr>
            <p:cNvPr id="41033" name="Rectangle 65"/>
            <p:cNvSpPr>
              <a:spLocks noChangeArrowheads="1"/>
            </p:cNvSpPr>
            <p:nvPr/>
          </p:nvSpPr>
          <p:spPr bwMode="auto">
            <a:xfrm>
              <a:off x="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41034" name="Rectangle 65"/>
            <p:cNvSpPr>
              <a:spLocks noChangeArrowheads="1"/>
            </p:cNvSpPr>
            <p:nvPr/>
          </p:nvSpPr>
          <p:spPr bwMode="auto">
            <a:xfrm>
              <a:off x="27432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41035" name="Rectangle 65"/>
            <p:cNvSpPr>
              <a:spLocks noChangeArrowheads="1"/>
            </p:cNvSpPr>
            <p:nvPr/>
          </p:nvSpPr>
          <p:spPr bwMode="auto">
            <a:xfrm>
              <a:off x="22860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Ấ</a:t>
              </a:r>
            </a:p>
          </p:txBody>
        </p:sp>
      </p:grp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2898775" y="3735388"/>
            <a:ext cx="4114800" cy="534987"/>
            <a:chOff x="4343400" y="4114800"/>
            <a:chExt cx="4114800" cy="457200"/>
          </a:xfrm>
        </p:grpSpPr>
        <p:sp>
          <p:nvSpPr>
            <p:cNvPr id="41037" name="Rectangle 65"/>
            <p:cNvSpPr>
              <a:spLocks noChangeArrowheads="1"/>
            </p:cNvSpPr>
            <p:nvPr/>
          </p:nvSpPr>
          <p:spPr bwMode="auto">
            <a:xfrm>
              <a:off x="57150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Ế</a:t>
              </a:r>
            </a:p>
          </p:txBody>
        </p:sp>
        <p:sp>
          <p:nvSpPr>
            <p:cNvPr id="41038" name="Rectangle 65"/>
            <p:cNvSpPr>
              <a:spLocks noChangeArrowheads="1"/>
            </p:cNvSpPr>
            <p:nvPr/>
          </p:nvSpPr>
          <p:spPr bwMode="auto">
            <a:xfrm>
              <a:off x="5257800" y="4114800"/>
              <a:ext cx="4572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39" name="Rectangle 65"/>
            <p:cNvSpPr>
              <a:spLocks noChangeArrowheads="1"/>
            </p:cNvSpPr>
            <p:nvPr/>
          </p:nvSpPr>
          <p:spPr bwMode="auto">
            <a:xfrm>
              <a:off x="48006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41040" name="Rectangle 65"/>
            <p:cNvSpPr>
              <a:spLocks noChangeArrowheads="1"/>
            </p:cNvSpPr>
            <p:nvPr/>
          </p:nvSpPr>
          <p:spPr bwMode="auto">
            <a:xfrm>
              <a:off x="43434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41041" name="Rectangle 65"/>
            <p:cNvSpPr>
              <a:spLocks noChangeArrowheads="1"/>
            </p:cNvSpPr>
            <p:nvPr/>
          </p:nvSpPr>
          <p:spPr bwMode="auto">
            <a:xfrm>
              <a:off x="61722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U</a:t>
              </a:r>
            </a:p>
          </p:txBody>
        </p:sp>
        <p:sp>
          <p:nvSpPr>
            <p:cNvPr id="41042" name="Rectangle 65"/>
            <p:cNvSpPr>
              <a:spLocks noChangeArrowheads="1"/>
            </p:cNvSpPr>
            <p:nvPr/>
          </p:nvSpPr>
          <p:spPr bwMode="auto">
            <a:xfrm>
              <a:off x="66294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41043" name="Rectangle 65"/>
            <p:cNvSpPr>
              <a:spLocks noChangeArrowheads="1"/>
            </p:cNvSpPr>
            <p:nvPr/>
          </p:nvSpPr>
          <p:spPr bwMode="auto">
            <a:xfrm>
              <a:off x="80010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41044" name="Rectangle 65"/>
            <p:cNvSpPr>
              <a:spLocks noChangeArrowheads="1"/>
            </p:cNvSpPr>
            <p:nvPr/>
          </p:nvSpPr>
          <p:spPr bwMode="auto">
            <a:xfrm>
              <a:off x="75438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41045" name="Rectangle 65"/>
            <p:cNvSpPr>
              <a:spLocks noChangeArrowheads="1"/>
            </p:cNvSpPr>
            <p:nvPr/>
          </p:nvSpPr>
          <p:spPr bwMode="auto">
            <a:xfrm>
              <a:off x="7086600" y="4114800"/>
              <a:ext cx="457200" cy="45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cs typeface="Arial" charset="0"/>
                </a:rPr>
                <a:t>Á</a:t>
              </a:r>
            </a:p>
          </p:txBody>
        </p:sp>
      </p:grpSp>
      <p:grpSp>
        <p:nvGrpSpPr>
          <p:cNvPr id="161" name="TextBox 160"/>
          <p:cNvGrpSpPr>
            <a:grpSpLocks/>
          </p:cNvGrpSpPr>
          <p:nvPr/>
        </p:nvGrpSpPr>
        <p:grpSpPr bwMode="auto">
          <a:xfrm>
            <a:off x="682625" y="5022850"/>
            <a:ext cx="7248525" cy="969963"/>
            <a:chOff x="430" y="3164"/>
            <a:chExt cx="4566" cy="611"/>
          </a:xfrm>
        </p:grpSpPr>
        <p:pic>
          <p:nvPicPr>
            <p:cNvPr id="41047" name="TextBox 16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164"/>
              <a:ext cx="4566" cy="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48" name="Text Box 88"/>
            <p:cNvSpPr txBox="1">
              <a:spLocks noChangeArrowheads="1"/>
            </p:cNvSpPr>
            <p:nvPr/>
          </p:nvSpPr>
          <p:spPr bwMode="auto">
            <a:xfrm>
              <a:off x="432" y="3168"/>
              <a:ext cx="45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hai chữ cái, chỉ một vật dùng để che nắng.</a:t>
              </a:r>
            </a:p>
          </p:txBody>
        </p:sp>
      </p:grpSp>
      <p:grpSp>
        <p:nvGrpSpPr>
          <p:cNvPr id="163" name="TextBox 162"/>
          <p:cNvGrpSpPr>
            <a:grpSpLocks/>
          </p:cNvGrpSpPr>
          <p:nvPr/>
        </p:nvGrpSpPr>
        <p:grpSpPr bwMode="auto">
          <a:xfrm>
            <a:off x="669925" y="5084763"/>
            <a:ext cx="7419975" cy="987425"/>
            <a:chOff x="422" y="3203"/>
            <a:chExt cx="4674" cy="622"/>
          </a:xfrm>
        </p:grpSpPr>
        <p:pic>
          <p:nvPicPr>
            <p:cNvPr id="41050" name="TextBox 16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203"/>
              <a:ext cx="4674" cy="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1" name="Text Box 91"/>
            <p:cNvSpPr txBox="1">
              <a:spLocks noChangeArrowheads="1"/>
            </p:cNvSpPr>
            <p:nvPr/>
          </p:nvSpPr>
          <p:spPr bwMode="auto">
            <a:xfrm>
              <a:off x="432" y="3216"/>
              <a:ext cx="465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bốn chữ cái, chỉ vật hằng ngày chúng ta thường dùng lau mặt.</a:t>
              </a:r>
            </a:p>
          </p:txBody>
        </p:sp>
      </p:grpSp>
      <p:grpSp>
        <p:nvGrpSpPr>
          <p:cNvPr id="165" name="TextBox 164"/>
          <p:cNvGrpSpPr>
            <a:grpSpLocks/>
          </p:cNvGrpSpPr>
          <p:nvPr/>
        </p:nvGrpSpPr>
        <p:grpSpPr bwMode="auto">
          <a:xfrm>
            <a:off x="450850" y="4943475"/>
            <a:ext cx="7791450" cy="1433513"/>
            <a:chOff x="284" y="3114"/>
            <a:chExt cx="4908" cy="903"/>
          </a:xfrm>
        </p:grpSpPr>
        <p:pic>
          <p:nvPicPr>
            <p:cNvPr id="41053" name="TextBox 16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3114"/>
              <a:ext cx="490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4" name="Text Box 94"/>
            <p:cNvSpPr txBox="1">
              <a:spLocks noChangeArrowheads="1"/>
            </p:cNvSpPr>
            <p:nvPr/>
          </p:nvSpPr>
          <p:spPr bwMode="auto">
            <a:xfrm>
              <a:off x="432" y="3264"/>
              <a:ext cx="460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ba chữ cái, là từ trái nghĩa với từ 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  <a:cs typeface="Arial" charset="0"/>
                </a:rPr>
                <a:t>sáng</a:t>
              </a:r>
              <a:r>
                <a:rPr lang="en-US" b="1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67" name="TextBox 166"/>
          <p:cNvGrpSpPr>
            <a:grpSpLocks/>
          </p:cNvGrpSpPr>
          <p:nvPr/>
        </p:nvGrpSpPr>
        <p:grpSpPr bwMode="auto">
          <a:xfrm>
            <a:off x="682625" y="5102225"/>
            <a:ext cx="7248525" cy="963613"/>
            <a:chOff x="430" y="3214"/>
            <a:chExt cx="4566" cy="607"/>
          </a:xfrm>
        </p:grpSpPr>
        <p:pic>
          <p:nvPicPr>
            <p:cNvPr id="41056" name="TextBox 16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214"/>
              <a:ext cx="4566" cy="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7" name="Text Box 97"/>
            <p:cNvSpPr txBox="1">
              <a:spLocks noChangeArrowheads="1"/>
            </p:cNvSpPr>
            <p:nvPr/>
          </p:nvSpPr>
          <p:spPr bwMode="auto">
            <a:xfrm>
              <a:off x="432" y="3216"/>
              <a:ext cx="45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bốn chữ cái, từ còn thiếu trong câu sau: Mặt Trời có hình…”</a:t>
              </a:r>
            </a:p>
          </p:txBody>
        </p:sp>
      </p:grpSp>
      <p:grpSp>
        <p:nvGrpSpPr>
          <p:cNvPr id="169" name="TextBox 168"/>
          <p:cNvGrpSpPr>
            <a:grpSpLocks/>
          </p:cNvGrpSpPr>
          <p:nvPr/>
        </p:nvGrpSpPr>
        <p:grpSpPr bwMode="auto">
          <a:xfrm>
            <a:off x="742950" y="5314950"/>
            <a:ext cx="7419975" cy="989013"/>
            <a:chOff x="468" y="3348"/>
            <a:chExt cx="4674" cy="623"/>
          </a:xfrm>
        </p:grpSpPr>
        <p:pic>
          <p:nvPicPr>
            <p:cNvPr id="41059" name="TextBox 16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3348"/>
              <a:ext cx="4674" cy="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0" name="Text Box 100"/>
            <p:cNvSpPr txBox="1">
              <a:spLocks noChangeArrowheads="1"/>
            </p:cNvSpPr>
            <p:nvPr/>
          </p:nvSpPr>
          <p:spPr bwMode="auto">
            <a:xfrm>
              <a:off x="480" y="3360"/>
              <a:ext cx="465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có 7 chữ cái, hành tinh chúng ta đang sống còn được gọi là ….</a:t>
              </a:r>
            </a:p>
          </p:txBody>
        </p:sp>
      </p:grpSp>
      <p:grpSp>
        <p:nvGrpSpPr>
          <p:cNvPr id="171" name="TextBox 170"/>
          <p:cNvGrpSpPr>
            <a:grpSpLocks/>
          </p:cNvGrpSpPr>
          <p:nvPr/>
        </p:nvGrpSpPr>
        <p:grpSpPr bwMode="auto">
          <a:xfrm>
            <a:off x="755650" y="5102225"/>
            <a:ext cx="7407275" cy="1395413"/>
            <a:chOff x="476" y="3214"/>
            <a:chExt cx="4666" cy="879"/>
          </a:xfrm>
        </p:grpSpPr>
        <p:pic>
          <p:nvPicPr>
            <p:cNvPr id="41062" name="TextBox 17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214"/>
              <a:ext cx="4666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3" name="Text Box 103"/>
            <p:cNvSpPr txBox="1">
              <a:spLocks noChangeArrowheads="1"/>
            </p:cNvSpPr>
            <p:nvPr/>
          </p:nvSpPr>
          <p:spPr bwMode="auto">
            <a:xfrm>
              <a:off x="480" y="3216"/>
              <a:ext cx="465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bốn chữ cái, chỉ việc làm khô thóc lúa, ngô, khoai, áo quần,… dưới ánh mặt trời.</a:t>
              </a:r>
            </a:p>
          </p:txBody>
        </p:sp>
      </p:grpSp>
      <p:grpSp>
        <p:nvGrpSpPr>
          <p:cNvPr id="173" name="TextBox 172"/>
          <p:cNvGrpSpPr>
            <a:grpSpLocks/>
          </p:cNvGrpSpPr>
          <p:nvPr/>
        </p:nvGrpSpPr>
        <p:grpSpPr bwMode="auto">
          <a:xfrm>
            <a:off x="908050" y="5102225"/>
            <a:ext cx="7175500" cy="1395413"/>
            <a:chOff x="572" y="3214"/>
            <a:chExt cx="4520" cy="879"/>
          </a:xfrm>
        </p:grpSpPr>
        <p:pic>
          <p:nvPicPr>
            <p:cNvPr id="41065" name="TextBox 17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214"/>
              <a:ext cx="452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6" name="Text Box 106"/>
            <p:cNvSpPr txBox="1">
              <a:spLocks noChangeArrowheads="1"/>
            </p:cNvSpPr>
            <p:nvPr/>
          </p:nvSpPr>
          <p:spPr bwMode="auto">
            <a:xfrm>
              <a:off x="576" y="3216"/>
              <a:ext cx="451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Từ gồm  chín chữ cái, đó là từ còn thiếu trong câu sau: Mặt Trời …. và sưởi ấm cho Trái Đất.</a:t>
              </a:r>
            </a:p>
          </p:txBody>
        </p:sp>
      </p:grpSp>
      <p:grpSp>
        <p:nvGrpSpPr>
          <p:cNvPr id="112" name="TextBox 111"/>
          <p:cNvGrpSpPr>
            <a:grpSpLocks/>
          </p:cNvGrpSpPr>
          <p:nvPr/>
        </p:nvGrpSpPr>
        <p:grpSpPr bwMode="auto">
          <a:xfrm>
            <a:off x="7845425" y="725488"/>
            <a:ext cx="469900" cy="536575"/>
            <a:chOff x="4942" y="457"/>
            <a:chExt cx="296" cy="338"/>
          </a:xfrm>
        </p:grpSpPr>
        <p:pic>
          <p:nvPicPr>
            <p:cNvPr id="41068" name="TextBox 11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457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9" name="Text Box 109"/>
            <p:cNvSpPr txBox="1">
              <a:spLocks noChangeArrowheads="1"/>
            </p:cNvSpPr>
            <p:nvPr/>
          </p:nvSpPr>
          <p:spPr bwMode="auto">
            <a:xfrm>
              <a:off x="4944" y="462"/>
              <a:ext cx="2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30" name="TextBox 129"/>
          <p:cNvGrpSpPr>
            <a:grpSpLocks/>
          </p:cNvGrpSpPr>
          <p:nvPr/>
        </p:nvGrpSpPr>
        <p:grpSpPr bwMode="auto">
          <a:xfrm>
            <a:off x="7845425" y="1249363"/>
            <a:ext cx="469900" cy="536575"/>
            <a:chOff x="4942" y="787"/>
            <a:chExt cx="296" cy="338"/>
          </a:xfrm>
        </p:grpSpPr>
        <p:pic>
          <p:nvPicPr>
            <p:cNvPr id="41071" name="TextBox 129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787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2" name="Text Box 112"/>
            <p:cNvSpPr txBox="1">
              <a:spLocks noChangeArrowheads="1"/>
            </p:cNvSpPr>
            <p:nvPr/>
          </p:nvSpPr>
          <p:spPr bwMode="auto">
            <a:xfrm>
              <a:off x="4944" y="791"/>
              <a:ext cx="28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31" name="TextBox 130"/>
          <p:cNvGrpSpPr>
            <a:grpSpLocks/>
          </p:cNvGrpSpPr>
          <p:nvPr/>
        </p:nvGrpSpPr>
        <p:grpSpPr bwMode="auto">
          <a:xfrm>
            <a:off x="7845425" y="1762125"/>
            <a:ext cx="469900" cy="536575"/>
            <a:chOff x="4942" y="1110"/>
            <a:chExt cx="296" cy="338"/>
          </a:xfrm>
        </p:grpSpPr>
        <p:pic>
          <p:nvPicPr>
            <p:cNvPr id="41074" name="TextBox 130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1110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5" name="Text Box 115"/>
            <p:cNvSpPr txBox="1">
              <a:spLocks noChangeArrowheads="1"/>
            </p:cNvSpPr>
            <p:nvPr/>
          </p:nvSpPr>
          <p:spPr bwMode="auto">
            <a:xfrm>
              <a:off x="4944" y="1115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160" name="TextBox 159"/>
          <p:cNvGrpSpPr>
            <a:grpSpLocks/>
          </p:cNvGrpSpPr>
          <p:nvPr/>
        </p:nvGrpSpPr>
        <p:grpSpPr bwMode="auto">
          <a:xfrm>
            <a:off x="7845425" y="2279650"/>
            <a:ext cx="469900" cy="536575"/>
            <a:chOff x="4942" y="1436"/>
            <a:chExt cx="296" cy="338"/>
          </a:xfrm>
        </p:grpSpPr>
        <p:pic>
          <p:nvPicPr>
            <p:cNvPr id="41077" name="TextBox 159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1436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8" name="Text Box 118"/>
            <p:cNvSpPr txBox="1">
              <a:spLocks noChangeArrowheads="1"/>
            </p:cNvSpPr>
            <p:nvPr/>
          </p:nvSpPr>
          <p:spPr bwMode="auto">
            <a:xfrm>
              <a:off x="4944" y="1440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162" name="TextBox 161"/>
          <p:cNvGrpSpPr>
            <a:grpSpLocks/>
          </p:cNvGrpSpPr>
          <p:nvPr/>
        </p:nvGrpSpPr>
        <p:grpSpPr bwMode="auto">
          <a:xfrm>
            <a:off x="7845425" y="2779713"/>
            <a:ext cx="469900" cy="536575"/>
            <a:chOff x="4942" y="1751"/>
            <a:chExt cx="296" cy="338"/>
          </a:xfrm>
        </p:grpSpPr>
        <p:pic>
          <p:nvPicPr>
            <p:cNvPr id="41080" name="TextBox 16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1751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1" name="Text Box 121"/>
            <p:cNvSpPr txBox="1">
              <a:spLocks noChangeArrowheads="1"/>
            </p:cNvSpPr>
            <p:nvPr/>
          </p:nvSpPr>
          <p:spPr bwMode="auto">
            <a:xfrm>
              <a:off x="4944" y="1755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164" name="TextBox 163"/>
          <p:cNvGrpSpPr>
            <a:grpSpLocks/>
          </p:cNvGrpSpPr>
          <p:nvPr/>
        </p:nvGrpSpPr>
        <p:grpSpPr bwMode="auto">
          <a:xfrm>
            <a:off x="7845425" y="3292475"/>
            <a:ext cx="469900" cy="536575"/>
            <a:chOff x="4942" y="2074"/>
            <a:chExt cx="296" cy="338"/>
          </a:xfrm>
        </p:grpSpPr>
        <p:pic>
          <p:nvPicPr>
            <p:cNvPr id="41083" name="TextBox 163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2074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4" name="Text Box 124"/>
            <p:cNvSpPr txBox="1">
              <a:spLocks noChangeArrowheads="1"/>
            </p:cNvSpPr>
            <p:nvPr/>
          </p:nvSpPr>
          <p:spPr bwMode="auto">
            <a:xfrm>
              <a:off x="4946" y="2077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6</a:t>
              </a:r>
            </a:p>
          </p:txBody>
        </p:sp>
      </p:grpSp>
      <p:grpSp>
        <p:nvGrpSpPr>
          <p:cNvPr id="166" name="TextBox 165"/>
          <p:cNvGrpSpPr>
            <a:grpSpLocks/>
          </p:cNvGrpSpPr>
          <p:nvPr/>
        </p:nvGrpSpPr>
        <p:grpSpPr bwMode="auto">
          <a:xfrm>
            <a:off x="7845425" y="3803650"/>
            <a:ext cx="469900" cy="536575"/>
            <a:chOff x="4942" y="2396"/>
            <a:chExt cx="296" cy="338"/>
          </a:xfrm>
        </p:grpSpPr>
        <p:pic>
          <p:nvPicPr>
            <p:cNvPr id="41086" name="TextBox 16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" y="2396"/>
              <a:ext cx="296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7" name="Text Box 127"/>
            <p:cNvSpPr txBox="1">
              <a:spLocks noChangeArrowheads="1"/>
            </p:cNvSpPr>
            <p:nvPr/>
          </p:nvSpPr>
          <p:spPr bwMode="auto">
            <a:xfrm>
              <a:off x="4944" y="2400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None/>
              </a:pPr>
              <a:r>
                <a:rPr lang="en-US" b="1">
                  <a:latin typeface="Arial" charset="0"/>
                  <a:cs typeface="Arial" charset="0"/>
                </a:rPr>
                <a:t>7</a:t>
              </a:r>
            </a:p>
          </p:txBody>
        </p:sp>
      </p:grpSp>
      <p:pic>
        <p:nvPicPr>
          <p:cNvPr id="21" name="Group 18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835025"/>
            <a:ext cx="8477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457200" y="457200"/>
            <a:ext cx="1774825" cy="1371600"/>
            <a:chOff x="4450" y="0"/>
            <a:chExt cx="1118" cy="1104"/>
          </a:xfrm>
        </p:grpSpPr>
        <p:pic>
          <p:nvPicPr>
            <p:cNvPr id="206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091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7200" y="457200"/>
            <a:ext cx="1774825" cy="1371600"/>
            <a:chOff x="4450" y="0"/>
            <a:chExt cx="1118" cy="1104"/>
          </a:xfrm>
        </p:grpSpPr>
        <p:pic>
          <p:nvPicPr>
            <p:cNvPr id="209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094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57200" y="457200"/>
            <a:ext cx="1774825" cy="1371600"/>
            <a:chOff x="4450" y="0"/>
            <a:chExt cx="1118" cy="1104"/>
          </a:xfrm>
        </p:grpSpPr>
        <p:pic>
          <p:nvPicPr>
            <p:cNvPr id="212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097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54025" y="439738"/>
            <a:ext cx="1774825" cy="1371600"/>
            <a:chOff x="4450" y="0"/>
            <a:chExt cx="1118" cy="1104"/>
          </a:xfrm>
        </p:grpSpPr>
        <p:pic>
          <p:nvPicPr>
            <p:cNvPr id="215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00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442913" y="454025"/>
            <a:ext cx="1774825" cy="1371600"/>
            <a:chOff x="4450" y="0"/>
            <a:chExt cx="1118" cy="1104"/>
          </a:xfrm>
        </p:grpSpPr>
        <p:pic>
          <p:nvPicPr>
            <p:cNvPr id="218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03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442913" y="457200"/>
            <a:ext cx="1774825" cy="1371600"/>
            <a:chOff x="4450" y="0"/>
            <a:chExt cx="1118" cy="1104"/>
          </a:xfrm>
        </p:grpSpPr>
        <p:pic>
          <p:nvPicPr>
            <p:cNvPr id="221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06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28" name="Group 224"/>
          <p:cNvGrpSpPr>
            <a:grpSpLocks/>
          </p:cNvGrpSpPr>
          <p:nvPr/>
        </p:nvGrpSpPr>
        <p:grpSpPr bwMode="auto">
          <a:xfrm>
            <a:off x="7848600" y="4329113"/>
            <a:ext cx="457200" cy="522287"/>
            <a:chOff x="8153400" y="6096000"/>
            <a:chExt cx="457200" cy="523220"/>
          </a:xfrm>
        </p:grpSpPr>
        <p:grpSp>
          <p:nvGrpSpPr>
            <p:cNvPr id="223" name="TextBox 222"/>
            <p:cNvGrpSpPr>
              <a:grpSpLocks/>
            </p:cNvGrpSpPr>
            <p:nvPr/>
          </p:nvGrpSpPr>
          <p:grpSpPr bwMode="auto">
            <a:xfrm>
              <a:off x="8150352" y="6089178"/>
              <a:ext cx="469392" cy="536448"/>
              <a:chOff x="7845552" y="4322064"/>
              <a:chExt cx="469392" cy="536448"/>
            </a:xfrm>
          </p:grpSpPr>
          <p:pic>
            <p:nvPicPr>
              <p:cNvPr id="41109" name="TextBox 22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5552" y="4322064"/>
                <a:ext cx="469392" cy="536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10" name="Text Box 150"/>
              <p:cNvSpPr txBox="1">
                <a:spLocks noChangeArrowheads="1"/>
              </p:cNvSpPr>
              <p:nvPr/>
            </p:nvSpPr>
            <p:spPr bwMode="auto">
              <a:xfrm>
                <a:off x="7848600" y="4328886"/>
                <a:ext cx="457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90513" indent="-290513"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Tx/>
                  <a:buNone/>
                </a:pPr>
                <a:endParaRPr lang="vi-VN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4" name="Smiley Face 223"/>
            <p:cNvSpPr/>
            <p:nvPr/>
          </p:nvSpPr>
          <p:spPr>
            <a:xfrm>
              <a:off x="8181975" y="6172336"/>
              <a:ext cx="381000" cy="380090"/>
            </a:xfrm>
            <a:prstGeom prst="smileyF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442913" y="457200"/>
            <a:ext cx="1774825" cy="1371600"/>
            <a:chOff x="4450" y="0"/>
            <a:chExt cx="1118" cy="1104"/>
          </a:xfrm>
        </p:grpSpPr>
        <p:pic>
          <p:nvPicPr>
            <p:cNvPr id="227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14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39738" y="423863"/>
            <a:ext cx="1774825" cy="1371600"/>
            <a:chOff x="4450" y="0"/>
            <a:chExt cx="1118" cy="1104"/>
          </a:xfrm>
        </p:grpSpPr>
        <p:pic>
          <p:nvPicPr>
            <p:cNvPr id="230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17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446088" y="442913"/>
            <a:ext cx="1774825" cy="1371600"/>
            <a:chOff x="4450" y="0"/>
            <a:chExt cx="1118" cy="1104"/>
          </a:xfrm>
        </p:grpSpPr>
        <p:pic>
          <p:nvPicPr>
            <p:cNvPr id="233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20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888" name="Group 27"/>
          <p:cNvGrpSpPr>
            <a:grpSpLocks/>
          </p:cNvGrpSpPr>
          <p:nvPr/>
        </p:nvGrpSpPr>
        <p:grpSpPr bwMode="auto">
          <a:xfrm>
            <a:off x="442913" y="439738"/>
            <a:ext cx="1774825" cy="1371600"/>
            <a:chOff x="4450" y="0"/>
            <a:chExt cx="1118" cy="1104"/>
          </a:xfrm>
        </p:grpSpPr>
        <p:pic>
          <p:nvPicPr>
            <p:cNvPr id="236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23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889" name="Group 30"/>
          <p:cNvGrpSpPr>
            <a:grpSpLocks/>
          </p:cNvGrpSpPr>
          <p:nvPr/>
        </p:nvGrpSpPr>
        <p:grpSpPr bwMode="auto">
          <a:xfrm>
            <a:off x="442913" y="420688"/>
            <a:ext cx="1774825" cy="1371600"/>
            <a:chOff x="4450" y="0"/>
            <a:chExt cx="1118" cy="1104"/>
          </a:xfrm>
        </p:grpSpPr>
        <p:pic>
          <p:nvPicPr>
            <p:cNvPr id="239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26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890" name="Group 30"/>
          <p:cNvGrpSpPr>
            <a:grpSpLocks/>
          </p:cNvGrpSpPr>
          <p:nvPr/>
        </p:nvGrpSpPr>
        <p:grpSpPr bwMode="auto">
          <a:xfrm>
            <a:off x="441325" y="441325"/>
            <a:ext cx="1774825" cy="1371600"/>
            <a:chOff x="4450" y="0"/>
            <a:chExt cx="1118" cy="1104"/>
          </a:xfrm>
        </p:grpSpPr>
        <p:pic>
          <p:nvPicPr>
            <p:cNvPr id="242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29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33891" name="Group 18"/>
          <p:cNvGrpSpPr>
            <a:grpSpLocks/>
          </p:cNvGrpSpPr>
          <p:nvPr/>
        </p:nvGrpSpPr>
        <p:grpSpPr bwMode="auto">
          <a:xfrm>
            <a:off x="441325" y="434975"/>
            <a:ext cx="1774825" cy="1371600"/>
            <a:chOff x="4450" y="0"/>
            <a:chExt cx="1118" cy="1104"/>
          </a:xfrm>
        </p:grpSpPr>
        <p:pic>
          <p:nvPicPr>
            <p:cNvPr id="245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32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3899" name="Group 21"/>
          <p:cNvGrpSpPr>
            <a:grpSpLocks/>
          </p:cNvGrpSpPr>
          <p:nvPr/>
        </p:nvGrpSpPr>
        <p:grpSpPr bwMode="auto">
          <a:xfrm>
            <a:off x="441325" y="441325"/>
            <a:ext cx="1774825" cy="1371600"/>
            <a:chOff x="4450" y="0"/>
            <a:chExt cx="1118" cy="1104"/>
          </a:xfrm>
        </p:grpSpPr>
        <p:pic>
          <p:nvPicPr>
            <p:cNvPr id="248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35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3900" name="Group 24"/>
          <p:cNvGrpSpPr>
            <a:grpSpLocks/>
          </p:cNvGrpSpPr>
          <p:nvPr/>
        </p:nvGrpSpPr>
        <p:grpSpPr bwMode="auto">
          <a:xfrm>
            <a:off x="441325" y="441325"/>
            <a:ext cx="1774825" cy="1371600"/>
            <a:chOff x="4450" y="0"/>
            <a:chExt cx="1118" cy="1104"/>
          </a:xfrm>
        </p:grpSpPr>
        <p:pic>
          <p:nvPicPr>
            <p:cNvPr id="251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38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901" name="Group 27"/>
          <p:cNvGrpSpPr>
            <a:grpSpLocks/>
          </p:cNvGrpSpPr>
          <p:nvPr/>
        </p:nvGrpSpPr>
        <p:grpSpPr bwMode="auto">
          <a:xfrm>
            <a:off x="457200" y="441325"/>
            <a:ext cx="1774825" cy="1371600"/>
            <a:chOff x="4450" y="0"/>
            <a:chExt cx="1118" cy="1104"/>
          </a:xfrm>
        </p:grpSpPr>
        <p:pic>
          <p:nvPicPr>
            <p:cNvPr id="254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41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902" name="Group 30"/>
          <p:cNvGrpSpPr>
            <a:grpSpLocks/>
          </p:cNvGrpSpPr>
          <p:nvPr/>
        </p:nvGrpSpPr>
        <p:grpSpPr bwMode="auto">
          <a:xfrm>
            <a:off x="449263" y="457200"/>
            <a:ext cx="1774825" cy="1371600"/>
            <a:chOff x="4450" y="0"/>
            <a:chExt cx="1118" cy="1104"/>
          </a:xfrm>
        </p:grpSpPr>
        <p:pic>
          <p:nvPicPr>
            <p:cNvPr id="257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44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903" name="Group 30"/>
          <p:cNvGrpSpPr>
            <a:grpSpLocks/>
          </p:cNvGrpSpPr>
          <p:nvPr/>
        </p:nvGrpSpPr>
        <p:grpSpPr bwMode="auto">
          <a:xfrm>
            <a:off x="427038" y="449263"/>
            <a:ext cx="1774825" cy="1371600"/>
            <a:chOff x="4450" y="0"/>
            <a:chExt cx="1118" cy="1104"/>
          </a:xfrm>
        </p:grpSpPr>
        <p:pic>
          <p:nvPicPr>
            <p:cNvPr id="260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47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33904" name="Group 18"/>
          <p:cNvGrpSpPr>
            <a:grpSpLocks/>
          </p:cNvGrpSpPr>
          <p:nvPr/>
        </p:nvGrpSpPr>
        <p:grpSpPr bwMode="auto">
          <a:xfrm>
            <a:off x="449263" y="434975"/>
            <a:ext cx="1774825" cy="1371600"/>
            <a:chOff x="4450" y="0"/>
            <a:chExt cx="1118" cy="1104"/>
          </a:xfrm>
        </p:grpSpPr>
        <p:pic>
          <p:nvPicPr>
            <p:cNvPr id="263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50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3905" name="Group 21"/>
          <p:cNvGrpSpPr>
            <a:grpSpLocks/>
          </p:cNvGrpSpPr>
          <p:nvPr/>
        </p:nvGrpSpPr>
        <p:grpSpPr bwMode="auto">
          <a:xfrm>
            <a:off x="434975" y="441325"/>
            <a:ext cx="1774825" cy="1371600"/>
            <a:chOff x="4450" y="0"/>
            <a:chExt cx="1118" cy="1104"/>
          </a:xfrm>
        </p:grpSpPr>
        <p:pic>
          <p:nvPicPr>
            <p:cNvPr id="266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53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3906" name="Group 24"/>
          <p:cNvGrpSpPr>
            <a:grpSpLocks/>
          </p:cNvGrpSpPr>
          <p:nvPr/>
        </p:nvGrpSpPr>
        <p:grpSpPr bwMode="auto">
          <a:xfrm>
            <a:off x="427038" y="434975"/>
            <a:ext cx="1774825" cy="1371600"/>
            <a:chOff x="4450" y="0"/>
            <a:chExt cx="1118" cy="1104"/>
          </a:xfrm>
        </p:grpSpPr>
        <p:pic>
          <p:nvPicPr>
            <p:cNvPr id="269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56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907" name="Group 27"/>
          <p:cNvGrpSpPr>
            <a:grpSpLocks/>
          </p:cNvGrpSpPr>
          <p:nvPr/>
        </p:nvGrpSpPr>
        <p:grpSpPr bwMode="auto">
          <a:xfrm>
            <a:off x="434975" y="441325"/>
            <a:ext cx="1774825" cy="1371600"/>
            <a:chOff x="4450" y="0"/>
            <a:chExt cx="1118" cy="1104"/>
          </a:xfrm>
        </p:grpSpPr>
        <p:pic>
          <p:nvPicPr>
            <p:cNvPr id="272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59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911" name="Group 30"/>
          <p:cNvGrpSpPr>
            <a:grpSpLocks/>
          </p:cNvGrpSpPr>
          <p:nvPr/>
        </p:nvGrpSpPr>
        <p:grpSpPr bwMode="auto">
          <a:xfrm>
            <a:off x="434975" y="449263"/>
            <a:ext cx="1774825" cy="1371600"/>
            <a:chOff x="4450" y="0"/>
            <a:chExt cx="1118" cy="1104"/>
          </a:xfrm>
        </p:grpSpPr>
        <p:pic>
          <p:nvPicPr>
            <p:cNvPr id="275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62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912" name="Group 30"/>
          <p:cNvGrpSpPr>
            <a:grpSpLocks/>
          </p:cNvGrpSpPr>
          <p:nvPr/>
        </p:nvGrpSpPr>
        <p:grpSpPr bwMode="auto">
          <a:xfrm>
            <a:off x="434975" y="441325"/>
            <a:ext cx="1774825" cy="1371600"/>
            <a:chOff x="4450" y="0"/>
            <a:chExt cx="1118" cy="1104"/>
          </a:xfrm>
        </p:grpSpPr>
        <p:pic>
          <p:nvPicPr>
            <p:cNvPr id="278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65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33913" name="Group 18"/>
          <p:cNvGrpSpPr>
            <a:grpSpLocks/>
          </p:cNvGrpSpPr>
          <p:nvPr/>
        </p:nvGrpSpPr>
        <p:grpSpPr bwMode="auto">
          <a:xfrm>
            <a:off x="441325" y="427038"/>
            <a:ext cx="1774825" cy="1371600"/>
            <a:chOff x="4450" y="0"/>
            <a:chExt cx="1118" cy="1104"/>
          </a:xfrm>
        </p:grpSpPr>
        <p:pic>
          <p:nvPicPr>
            <p:cNvPr id="281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68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3914" name="Group 21"/>
          <p:cNvGrpSpPr>
            <a:grpSpLocks/>
          </p:cNvGrpSpPr>
          <p:nvPr/>
        </p:nvGrpSpPr>
        <p:grpSpPr bwMode="auto">
          <a:xfrm>
            <a:off x="411163" y="441325"/>
            <a:ext cx="1774825" cy="1371600"/>
            <a:chOff x="4450" y="0"/>
            <a:chExt cx="1118" cy="1104"/>
          </a:xfrm>
        </p:grpSpPr>
        <p:pic>
          <p:nvPicPr>
            <p:cNvPr id="284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71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3915" name="Group 24"/>
          <p:cNvGrpSpPr>
            <a:grpSpLocks/>
          </p:cNvGrpSpPr>
          <p:nvPr/>
        </p:nvGrpSpPr>
        <p:grpSpPr bwMode="auto">
          <a:xfrm>
            <a:off x="419100" y="449263"/>
            <a:ext cx="1774825" cy="1371600"/>
            <a:chOff x="4450" y="0"/>
            <a:chExt cx="1118" cy="1104"/>
          </a:xfrm>
        </p:grpSpPr>
        <p:pic>
          <p:nvPicPr>
            <p:cNvPr id="287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74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916" name="Group 27"/>
          <p:cNvGrpSpPr>
            <a:grpSpLocks/>
          </p:cNvGrpSpPr>
          <p:nvPr/>
        </p:nvGrpSpPr>
        <p:grpSpPr bwMode="auto">
          <a:xfrm>
            <a:off x="427038" y="441325"/>
            <a:ext cx="1774825" cy="1371600"/>
            <a:chOff x="4450" y="0"/>
            <a:chExt cx="1118" cy="1104"/>
          </a:xfrm>
        </p:grpSpPr>
        <p:pic>
          <p:nvPicPr>
            <p:cNvPr id="290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77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917" name="Group 30"/>
          <p:cNvGrpSpPr>
            <a:grpSpLocks/>
          </p:cNvGrpSpPr>
          <p:nvPr/>
        </p:nvGrpSpPr>
        <p:grpSpPr bwMode="auto">
          <a:xfrm>
            <a:off x="419100" y="441325"/>
            <a:ext cx="1774825" cy="1371600"/>
            <a:chOff x="4450" y="0"/>
            <a:chExt cx="1118" cy="1104"/>
          </a:xfrm>
        </p:grpSpPr>
        <p:pic>
          <p:nvPicPr>
            <p:cNvPr id="293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80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918" name="Group 30"/>
          <p:cNvGrpSpPr>
            <a:grpSpLocks/>
          </p:cNvGrpSpPr>
          <p:nvPr/>
        </p:nvGrpSpPr>
        <p:grpSpPr bwMode="auto">
          <a:xfrm>
            <a:off x="419100" y="449263"/>
            <a:ext cx="1774825" cy="1371600"/>
            <a:chOff x="4450" y="0"/>
            <a:chExt cx="1118" cy="1104"/>
          </a:xfrm>
        </p:grpSpPr>
        <p:pic>
          <p:nvPicPr>
            <p:cNvPr id="296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83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33919" name="Group 18"/>
          <p:cNvGrpSpPr>
            <a:grpSpLocks/>
          </p:cNvGrpSpPr>
          <p:nvPr/>
        </p:nvGrpSpPr>
        <p:grpSpPr bwMode="auto">
          <a:xfrm>
            <a:off x="427038" y="434975"/>
            <a:ext cx="1774825" cy="1371600"/>
            <a:chOff x="4450" y="0"/>
            <a:chExt cx="1118" cy="1104"/>
          </a:xfrm>
        </p:grpSpPr>
        <p:pic>
          <p:nvPicPr>
            <p:cNvPr id="299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86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3920" name="Group 21"/>
          <p:cNvGrpSpPr>
            <a:grpSpLocks/>
          </p:cNvGrpSpPr>
          <p:nvPr/>
        </p:nvGrpSpPr>
        <p:grpSpPr bwMode="auto">
          <a:xfrm>
            <a:off x="427038" y="434975"/>
            <a:ext cx="1774825" cy="1371600"/>
            <a:chOff x="4450" y="0"/>
            <a:chExt cx="1118" cy="1104"/>
          </a:xfrm>
        </p:grpSpPr>
        <p:pic>
          <p:nvPicPr>
            <p:cNvPr id="302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89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3925" name="Group 24"/>
          <p:cNvGrpSpPr>
            <a:grpSpLocks/>
          </p:cNvGrpSpPr>
          <p:nvPr/>
        </p:nvGrpSpPr>
        <p:grpSpPr bwMode="auto">
          <a:xfrm>
            <a:off x="411163" y="449263"/>
            <a:ext cx="1774825" cy="1371600"/>
            <a:chOff x="4450" y="0"/>
            <a:chExt cx="1118" cy="1104"/>
          </a:xfrm>
        </p:grpSpPr>
        <p:pic>
          <p:nvPicPr>
            <p:cNvPr id="305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92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929" name="Group 27"/>
          <p:cNvGrpSpPr>
            <a:grpSpLocks/>
          </p:cNvGrpSpPr>
          <p:nvPr/>
        </p:nvGrpSpPr>
        <p:grpSpPr bwMode="auto">
          <a:xfrm>
            <a:off x="419100" y="441325"/>
            <a:ext cx="1774825" cy="1371600"/>
            <a:chOff x="4450" y="0"/>
            <a:chExt cx="1118" cy="1104"/>
          </a:xfrm>
        </p:grpSpPr>
        <p:pic>
          <p:nvPicPr>
            <p:cNvPr id="308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95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930" name="Group 30"/>
          <p:cNvGrpSpPr>
            <a:grpSpLocks/>
          </p:cNvGrpSpPr>
          <p:nvPr/>
        </p:nvGrpSpPr>
        <p:grpSpPr bwMode="auto">
          <a:xfrm>
            <a:off x="427038" y="434975"/>
            <a:ext cx="1774825" cy="1371600"/>
            <a:chOff x="4450" y="0"/>
            <a:chExt cx="1118" cy="1104"/>
          </a:xfrm>
        </p:grpSpPr>
        <p:pic>
          <p:nvPicPr>
            <p:cNvPr id="311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198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932" name="Group 30"/>
          <p:cNvGrpSpPr>
            <a:grpSpLocks/>
          </p:cNvGrpSpPr>
          <p:nvPr/>
        </p:nvGrpSpPr>
        <p:grpSpPr bwMode="auto">
          <a:xfrm>
            <a:off x="427038" y="434975"/>
            <a:ext cx="1774825" cy="1371600"/>
            <a:chOff x="4450" y="0"/>
            <a:chExt cx="1118" cy="1104"/>
          </a:xfrm>
        </p:grpSpPr>
        <p:pic>
          <p:nvPicPr>
            <p:cNvPr id="314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01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grpSp>
        <p:nvGrpSpPr>
          <p:cNvPr id="33934" name="Group 18"/>
          <p:cNvGrpSpPr>
            <a:grpSpLocks/>
          </p:cNvGrpSpPr>
          <p:nvPr/>
        </p:nvGrpSpPr>
        <p:grpSpPr bwMode="auto">
          <a:xfrm>
            <a:off x="427038" y="427038"/>
            <a:ext cx="1774825" cy="1371600"/>
            <a:chOff x="4450" y="0"/>
            <a:chExt cx="1118" cy="1104"/>
          </a:xfrm>
        </p:grpSpPr>
        <p:pic>
          <p:nvPicPr>
            <p:cNvPr id="317" name="Picture 19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04" name="AutoShape 20"/>
            <p:cNvSpPr>
              <a:spLocks noChangeArrowheads="1"/>
            </p:cNvSpPr>
            <p:nvPr/>
          </p:nvSpPr>
          <p:spPr bwMode="auto">
            <a:xfrm>
              <a:off x="4587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33935" name="Group 21"/>
          <p:cNvGrpSpPr>
            <a:grpSpLocks/>
          </p:cNvGrpSpPr>
          <p:nvPr/>
        </p:nvGrpSpPr>
        <p:grpSpPr bwMode="auto">
          <a:xfrm>
            <a:off x="441325" y="434975"/>
            <a:ext cx="1774825" cy="1371600"/>
            <a:chOff x="4450" y="0"/>
            <a:chExt cx="1118" cy="1104"/>
          </a:xfrm>
        </p:grpSpPr>
        <p:pic>
          <p:nvPicPr>
            <p:cNvPr id="320" name="Picture 22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07" name="AutoShape 23"/>
            <p:cNvSpPr>
              <a:spLocks noChangeArrowheads="1"/>
            </p:cNvSpPr>
            <p:nvPr/>
          </p:nvSpPr>
          <p:spPr bwMode="auto">
            <a:xfrm>
              <a:off x="4581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33936" name="Group 24"/>
          <p:cNvGrpSpPr>
            <a:grpSpLocks/>
          </p:cNvGrpSpPr>
          <p:nvPr/>
        </p:nvGrpSpPr>
        <p:grpSpPr bwMode="auto">
          <a:xfrm>
            <a:off x="434975" y="441325"/>
            <a:ext cx="1774825" cy="1371600"/>
            <a:chOff x="4450" y="0"/>
            <a:chExt cx="1118" cy="1104"/>
          </a:xfrm>
        </p:grpSpPr>
        <p:pic>
          <p:nvPicPr>
            <p:cNvPr id="323" name="Picture 25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10" name="AutoShape 26"/>
            <p:cNvSpPr>
              <a:spLocks noChangeArrowheads="1"/>
            </p:cNvSpPr>
            <p:nvPr/>
          </p:nvSpPr>
          <p:spPr bwMode="auto">
            <a:xfrm>
              <a:off x="4656" y="123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33937" name="Group 27"/>
          <p:cNvGrpSpPr>
            <a:grpSpLocks/>
          </p:cNvGrpSpPr>
          <p:nvPr/>
        </p:nvGrpSpPr>
        <p:grpSpPr bwMode="auto">
          <a:xfrm>
            <a:off x="427038" y="449263"/>
            <a:ext cx="1774825" cy="1371600"/>
            <a:chOff x="4450" y="0"/>
            <a:chExt cx="1118" cy="1104"/>
          </a:xfrm>
        </p:grpSpPr>
        <p:pic>
          <p:nvPicPr>
            <p:cNvPr id="326" name="Picture 28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13" name="AutoShape 29"/>
            <p:cNvSpPr>
              <a:spLocks noChangeArrowheads="1"/>
            </p:cNvSpPr>
            <p:nvPr/>
          </p:nvSpPr>
          <p:spPr bwMode="auto">
            <a:xfrm>
              <a:off x="467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33938" name="Group 30"/>
          <p:cNvGrpSpPr>
            <a:grpSpLocks/>
          </p:cNvGrpSpPr>
          <p:nvPr/>
        </p:nvGrpSpPr>
        <p:grpSpPr bwMode="auto">
          <a:xfrm>
            <a:off x="427038" y="441325"/>
            <a:ext cx="1774825" cy="1371600"/>
            <a:chOff x="4450" y="0"/>
            <a:chExt cx="1118" cy="1104"/>
          </a:xfrm>
        </p:grpSpPr>
        <p:pic>
          <p:nvPicPr>
            <p:cNvPr id="329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16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1 </a:t>
              </a:r>
            </a:p>
          </p:txBody>
        </p:sp>
      </p:grpSp>
      <p:grpSp>
        <p:nvGrpSpPr>
          <p:cNvPr id="33939" name="Group 30"/>
          <p:cNvGrpSpPr>
            <a:grpSpLocks/>
          </p:cNvGrpSpPr>
          <p:nvPr/>
        </p:nvGrpSpPr>
        <p:grpSpPr bwMode="auto">
          <a:xfrm>
            <a:off x="434975" y="449263"/>
            <a:ext cx="1774825" cy="1371600"/>
            <a:chOff x="4450" y="0"/>
            <a:chExt cx="1118" cy="1104"/>
          </a:xfrm>
        </p:grpSpPr>
        <p:pic>
          <p:nvPicPr>
            <p:cNvPr id="332" name="Picture 31" descr="CLOCK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1219" name="AutoShape 32"/>
            <p:cNvSpPr>
              <a:spLocks noChangeArrowheads="1"/>
            </p:cNvSpPr>
            <p:nvPr/>
          </p:nvSpPr>
          <p:spPr bwMode="auto">
            <a:xfrm>
              <a:off x="4656" y="119"/>
              <a:ext cx="864" cy="775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FontTx/>
                <a:buNone/>
              </a:pPr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0 </a:t>
              </a:r>
            </a:p>
          </p:txBody>
        </p:sp>
      </p:grpSp>
      <p:sp>
        <p:nvSpPr>
          <p:cNvPr id="41222" name="WordArt 262"/>
          <p:cNvSpPr>
            <a:spLocks noChangeArrowheads="1" noChangeShapeType="1" noTextEdit="1"/>
          </p:cNvSpPr>
          <p:nvPr/>
        </p:nvSpPr>
        <p:spPr bwMode="auto">
          <a:xfrm>
            <a:off x="5029200" y="228600"/>
            <a:ext cx="243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Tx/>
              <a:buNone/>
            </a:pPr>
            <a:r>
              <a:rPr lang="vi-VN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UNI Tap Viet 0"/>
              </a:rPr>
              <a:t>Trò chơi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1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9600" y="31384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 Kết luận: 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533400" y="3352800"/>
            <a:ext cx="8153400" cy="3048000"/>
          </a:xfrm>
          <a:prstGeom prst="horizontalScroll">
            <a:avLst>
              <a:gd name="adj" fmla="val 12500"/>
            </a:avLst>
          </a:prstGeom>
          <a:solidFill>
            <a:srgbClr val="CDFB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Times New Roman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914400" y="3806825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Mặt trời mọc vào buổi sáng, lặn vào lúc chiều tối.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14400" y="4264025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Trong không gian có bốn phương chính. Đó là phương Đông, phương Tây, phương Nam và phương Bắc.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14400" y="5468938"/>
            <a:ext cx="754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Mặt Trời mọc ở phương Đông, lặn ở phương Tây.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52400" y="169068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* Hoạt động 1: Xác định các phương chính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04800" y="2362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latin typeface="Times New Roman" pitchFamily="18" charset="0"/>
              </a:rPr>
              <a:t>* Hoạt động 2: Tìm phương hướng bằng Mặt Trời.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648176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Tx/>
              <a:buNone/>
            </a:pPr>
            <a:r>
              <a:rPr lang="vi-VN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UNI Tap Viet 0"/>
              </a:rPr>
              <a:t>Chào tạm biệt !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46125" y="4953000"/>
            <a:ext cx="7788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4000">
                <a:solidFill>
                  <a:srgbClr val="FF0000"/>
                </a:solidFill>
              </a:rPr>
              <a:t>Chúc quý thầy, cô giáo sức khoẻ.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4000">
                <a:solidFill>
                  <a:srgbClr val="FF0000"/>
                </a:solidFill>
              </a:rPr>
              <a:t>Chúc các em học tốt.</a:t>
            </a:r>
          </a:p>
        </p:txBody>
      </p:sp>
      <p:pic>
        <p:nvPicPr>
          <p:cNvPr id="2056" name="Picture 8" descr="teacher_kids_wav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4" descr="200709100130143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7448">
            <a:off x="990600" y="2438400"/>
            <a:ext cx="11795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200709100130143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510" flipH="1">
            <a:off x="7239000" y="2667000"/>
            <a:ext cx="13636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0" y="5334000"/>
          <a:ext cx="1066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Photo Editor Photo" r:id="rId6" imgW="1314286" imgH="1171429" progId="MSPhotoEd.3">
                  <p:embed/>
                </p:oleObj>
              </mc:Choice>
              <mc:Fallback>
                <p:oleObj name="Photo Editor Photo" r:id="rId6" imgW="1314286" imgH="1171429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0"/>
                        <a:ext cx="1066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8077200" y="5410200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Photo Editor Photo" r:id="rId8" imgW="1314286" imgH="1171429" progId="MSPhotoEd.3">
                  <p:embed/>
                </p:oleObj>
              </mc:Choice>
              <mc:Fallback>
                <p:oleObj name="Photo Editor Photo" r:id="rId8" imgW="1314286" imgH="1171429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410200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12192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3400" y="1995488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latin typeface="Times New Roman" pitchFamily="18" charset="0"/>
              </a:rPr>
              <a:t>* Chọn từ trong ngoặc để điền vào chỗ … cho thích hợp.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724400" y="12493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Mặt Trời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219200" y="2667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(rất xa, chiếu sáng, quả bóng lửa, sưởi ấm)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5800" y="339725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latin typeface="Times New Roman" pitchFamily="18" charset="0"/>
              </a:rPr>
              <a:t>a) Mặt trời giống như ……………………</a:t>
            </a:r>
            <a:r>
              <a:rPr lang="en-US" sz="18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 khổng lồ và ở ……… Trái Đất. 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latin typeface="Times New Roman" pitchFamily="18" charset="0"/>
              </a:rPr>
              <a:t>b) Mặt trời luôn …………..   và …………… Trái Đất.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66800" y="37973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rất xa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048000" y="4800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chiếu sáng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191000" y="33670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quả bóng lửa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486400" y="4814888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 sưởi ấm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6" grpId="1"/>
      <p:bldP spid="27657" grpId="0"/>
      <p:bldP spid="27658" grpId="0"/>
      <p:bldP spid="27659" grpId="0"/>
      <p:bldP spid="27662" grpId="0"/>
      <p:bldP spid="27663" grpId="0"/>
      <p:bldP spid="27664" grpId="0"/>
      <p:bldP spid="27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1361182"/>
            <a:ext cx="9171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các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+ Các em biết gì về Mặt Trời và phương hướng?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33400" y="2743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+ Mặt Trời mọc vào lúc nào? Lặn vào lúc nào?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+ Có mấy phương chính? Đó là những phương nào?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33400" y="3810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+ Có phải phương Đông là phương Mặt Trời mọc?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33400" y="4419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+ Mặt Trời lặn phương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8" grpId="0"/>
      <p:bldP spid="54283" grpId="0"/>
      <p:bldP spid="54284" grpId="0"/>
      <p:bldP spid="54285" grpId="0"/>
      <p:bldP spid="542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ặt trời mọc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962400" cy="3429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914400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 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125" name="Picture 5" descr="la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886200" cy="3429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219200" y="5867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Mặt Trời mọc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7150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Mặt Trời lặn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6200" y="624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FF"/>
                </a:solidFill>
                <a:latin typeface="Times New Roman" pitchFamily="18" charset="0"/>
              </a:rPr>
              <a:t>- Hằng ngày, Mặt Trời mọc vào buổi sáng , lặn vào buổi chiều tối 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066800" y="1905000"/>
            <a:ext cx="6983413" cy="457200"/>
          </a:xfrm>
          <a:prstGeom prst="rect">
            <a:avLst/>
          </a:prstGeom>
          <a:solidFill>
            <a:srgbClr val="CD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Hằng ngày, Mặt Trời mọc vào lúc nào, lặn vào lúc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2" grpId="0"/>
      <p:bldP spid="30733" grpId="0"/>
      <p:bldP spid="30735" grpId="0"/>
      <p:bldP spid="307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t m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62400" cy="2857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2676518853_675d9dd5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114800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MT M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962400" cy="2743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270px-Sunrisebristolchann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114800" cy="2743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81200" y="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Mặt Trời mọc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838200" y="6338888"/>
            <a:ext cx="7543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FF"/>
                </a:solidFill>
                <a:latin typeface="Times New Roman" pitchFamily="18" charset="0"/>
              </a:rPr>
              <a:t>- Hằng ngày, Mặt Trời mọc vào buổi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normal_Img00001lặ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114800" cy="2743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lặ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038600" cy="2667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mt lặ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038600" cy="2895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LẶ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064000" cy="2895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981200" y="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Mặt trời lặn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85800" y="6034088"/>
            <a:ext cx="7391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FF"/>
                </a:solidFill>
                <a:latin typeface="Times New Roman" pitchFamily="18" charset="0"/>
              </a:rPr>
              <a:t>- Hằng ngày, Mặt Trời  lặn vào buổi chiều tối.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194945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Trong không gian có mấy phương chính? Đó là những phương nào?</a:t>
            </a:r>
          </a:p>
        </p:txBody>
      </p:sp>
      <p:sp>
        <p:nvSpPr>
          <p:cNvPr id="18" name="4-Point Star 17"/>
          <p:cNvSpPr>
            <a:spLocks noChangeArrowheads="1"/>
          </p:cNvSpPr>
          <p:nvPr/>
        </p:nvSpPr>
        <p:spPr bwMode="auto">
          <a:xfrm>
            <a:off x="2286000" y="3783013"/>
            <a:ext cx="3581400" cy="2433637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62600" y="4616450"/>
            <a:ext cx="1828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600" b="1">
                <a:solidFill>
                  <a:srgbClr val="FF0000"/>
                </a:solidFill>
                <a:latin typeface="Arial" charset="0"/>
              </a:rPr>
              <a:t>Đông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6600" y="6140450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600" b="1">
                <a:solidFill>
                  <a:srgbClr val="FF0000"/>
                </a:solidFill>
                <a:latin typeface="Arial" charset="0"/>
              </a:rPr>
              <a:t>Nam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3000" y="45847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sz="2600" b="1">
                <a:solidFill>
                  <a:srgbClr val="FF0000"/>
                </a:solidFill>
                <a:latin typeface="Arial" charset="0"/>
              </a:rPr>
              <a:t>Tây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24200" y="3335338"/>
            <a:ext cx="1847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Bắc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04800" y="1385888"/>
            <a:ext cx="640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3200" b="1">
                <a:latin typeface="Times New Roman" pitchFamily="18" charset="0"/>
              </a:rPr>
              <a:t>* Các phương hướng chính</a:t>
            </a: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381000" y="1979613"/>
            <a:ext cx="8458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en-US" b="1">
                <a:solidFill>
                  <a:srgbClr val="0000FF"/>
                </a:solidFill>
                <a:cs typeface="Arial" charset="0"/>
              </a:rPr>
              <a:t>     Trong không gian có 4 phương chính. Đó là phương Đông, phương Tây, phương Nam và phương Bắc.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  <p:bldP spid="20" grpId="0"/>
      <p:bldP spid="21" grpId="0"/>
      <p:bldP spid="22" grpId="0"/>
      <p:bldP spid="23" grpId="0"/>
      <p:bldP spid="309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/>
          </p:cNvSpPr>
          <p:nvPr/>
        </p:nvSpPr>
        <p:spPr bwMode="auto">
          <a:xfrm>
            <a:off x="304800" y="6034088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cs typeface="Arial" charset="0"/>
              </a:rPr>
              <a:t>Mặt trời mọc ở phương Đông, lặn ở phương Tây.</a:t>
            </a:r>
          </a:p>
        </p:txBody>
      </p:sp>
      <p:sp>
        <p:nvSpPr>
          <p:cNvPr id="2" name="Content Placeholder 3"/>
          <p:cNvSpPr>
            <a:spLocks/>
          </p:cNvSpPr>
          <p:nvPr/>
        </p:nvSpPr>
        <p:spPr bwMode="auto">
          <a:xfrm>
            <a:off x="304800" y="5500688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b="1">
                <a:solidFill>
                  <a:srgbClr val="FF0066"/>
                </a:solidFill>
                <a:cs typeface="Arial" charset="0"/>
              </a:rPr>
              <a:t>Mặt trời mọc ở phương nào, lặn ở phương nào?</a:t>
            </a:r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1143000" y="1752600"/>
            <a:ext cx="6477000" cy="3657600"/>
            <a:chOff x="720" y="1104"/>
            <a:chExt cx="4080" cy="2304"/>
          </a:xfrm>
        </p:grpSpPr>
        <p:pic>
          <p:nvPicPr>
            <p:cNvPr id="18436" name="Picture 4" descr="4p"/>
            <p:cNvPicPr>
              <a:picLocks noChangeAspect="1" noChangeArrowheads="1"/>
            </p:cNvPicPr>
            <p:nvPr/>
          </p:nvPicPr>
          <p:blipFill>
            <a:blip r:embed="rId2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04"/>
              <a:ext cx="4080" cy="23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92" name="Group 20"/>
            <p:cNvGrpSpPr>
              <a:grpSpLocks/>
            </p:cNvGrpSpPr>
            <p:nvPr/>
          </p:nvGrpSpPr>
          <p:grpSpPr bwMode="auto">
            <a:xfrm>
              <a:off x="4176" y="1632"/>
              <a:ext cx="624" cy="384"/>
              <a:chOff x="4224" y="1680"/>
              <a:chExt cx="624" cy="384"/>
            </a:xfrm>
          </p:grpSpPr>
          <p:pic>
            <p:nvPicPr>
              <p:cNvPr id="28690" name="Picture 6" descr="0018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1680"/>
                <a:ext cx="624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1" name="Oval 7"/>
              <p:cNvSpPr>
                <a:spLocks noChangeArrowheads="1"/>
              </p:cNvSpPr>
              <p:nvPr/>
            </p:nvSpPr>
            <p:spPr bwMode="auto">
              <a:xfrm>
                <a:off x="4394" y="1785"/>
                <a:ext cx="284" cy="17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09600" y="17668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* Kết luận: 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33400" y="2209800"/>
            <a:ext cx="8305800" cy="3048000"/>
          </a:xfrm>
          <a:prstGeom prst="horizontalScroll">
            <a:avLst>
              <a:gd name="adj" fmla="val 12500"/>
            </a:avLst>
          </a:prstGeom>
          <a:solidFill>
            <a:srgbClr val="CDFB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vi-VN" sz="1800">
              <a:latin typeface="Times New Roman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914400" y="2590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Mặt trời mọc vào buổi sáng, lặn vào lúc chiều tối. 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914400" y="3048000"/>
            <a:ext cx="777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Trong không gian có bốn phương chính. Đó là phương Đông, phương Tây, phương Nam và phương Bắc.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914400" y="4281488"/>
            <a:ext cx="754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- Mặt Trời mọc ở phương Đông, lặn ở phương Tây.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 animBg="1"/>
      <p:bldP spid="39952" grpId="0"/>
      <p:bldP spid="39953" grpId="0"/>
      <p:bldP spid="399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40218"/>
  <p:tag name="VIOLETTITLE" val="Bài 32. Mặt Trời và phương hướng"/>
  <p:tag name="VIOLETLESSON" val="32"/>
  <p:tag name="VIOLETCATID" val="2001792"/>
  <p:tag name="VIOLETSUBJECT" val="Tự nhiên và Xã hội 2"/>
  <p:tag name="VIOLETAUTHORID" val="521977"/>
  <p:tag name="VIOLETAUTHORNAME" val="Đặng Thị Hà Tiên"/>
  <p:tag name="VIOLETAUTHORAVATAR" val="no_avatarf.jpg"/>
  <p:tag name="VIOLETAUTHORADDRESS" val="Trường TH Tân Phú - Long An"/>
  <p:tag name="VIOLETDATE" val="2018-04-22 14:00:37"/>
  <p:tag name="VIOLETHIT" val="352"/>
  <p:tag name="VIOLETLIK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743</Words>
  <Application>Microsoft Office PowerPoint</Application>
  <PresentationFormat>On-screen Show (4:3)</PresentationFormat>
  <Paragraphs>160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Franklin Gothic Book</vt:lpstr>
      <vt:lpstr>.VnTimeH</vt:lpstr>
      <vt:lpstr>Default Design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0772470547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Thị Yến</dc:creator>
  <cp:lastModifiedBy>PC_ASUS</cp:lastModifiedBy>
  <cp:revision>110</cp:revision>
  <dcterms:created xsi:type="dcterms:W3CDTF">2002-12-31T20:49:37Z</dcterms:created>
  <dcterms:modified xsi:type="dcterms:W3CDTF">2019-04-15T17:15:01Z</dcterms:modified>
</cp:coreProperties>
</file>