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  <p:sldMasterId id="2147483698" r:id="rId4"/>
  </p:sldMasterIdLst>
  <p:notesMasterIdLst>
    <p:notesMasterId r:id="rId3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FB88-8B1A-4D3C-A330-910AADC15856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6331-260A-4C92-878D-C72049638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5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6B22C6-633B-4CBC-A301-60B81C7499D7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19CA8C-B9D2-4110-8D18-0F8973123CFB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4E4CCA-70B9-4829-9977-FAF68784754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130797-7251-4F34-B715-1C80278605D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A8D5FB3-4F8E-4E05-AAAF-F53A711BB3F7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AEEA1-F4FA-4FF1-B8E1-B8EFD50967A6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077CA1-0032-4ACF-B8B9-309851A19CBC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285C91-EA8D-4633-AA7F-92587C6FB1C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A53CFE-E5EE-4899-99A0-8725CFE7D13E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4E529-DC26-4920-8285-6A42CF727B47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96F809-5CEE-4A83-8C31-C75F253A4FDA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C48EDB-16C5-41BC-A72A-F1D273C2128E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53349A-0946-45E5-9609-57B3EF8EFB9B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21232F-6A4D-4F54-97B6-EA3B972D813A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524AEC-856E-4FB2-81E8-D16E89B3DF00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378B8F-CFF0-4ACC-8981-B1D307F6F82C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3B9F2C-F9F7-46C7-A87F-AE4AD3EC1DF3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1D6412-D320-4E4C-A7F8-FCEB068E18B7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FE63B4-CB03-4661-A354-D22B0949B715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7E1582-3C21-4740-8AC3-2B2B2B756DD5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907A19-217D-4BF3-8B7B-8524BBAD9028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35D093-7C0A-4C12-8BDB-EFCDA317E736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35D093-7C0A-4C12-8BDB-EFCDA317E736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CF4544-422B-490C-B92F-6B42157157BA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92319C-CF2B-40CA-9A02-F2216BA3B3F2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97BAB8-6BFE-4CFA-B9F4-7731F9BC369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994481-B1E5-46E1-8D4A-F781B01D687A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A2B7D0-AC54-4F0F-B8AF-8553E73E4230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5368A4-26FA-4CF0-B5EF-118AC438FA2D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A2280F-A676-4E5C-B3C2-9BC18777B570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1BE499-9FF2-45C1-9E0E-09D9F41F2A6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9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7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CBB28-86A6-410C-B2E2-703959334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37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C771-7EF7-46B0-9E04-F90C78EC8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44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15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85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2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7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2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3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C8EE4D-7F3F-49A8-9A8D-237963AC8A6F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2DBCB4-FD7B-4347-AEC4-8D471993D5C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6.gi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nh3d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WordArt 5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6172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Sinh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7</a:t>
            </a:r>
          </a:p>
        </p:txBody>
      </p:sp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7772400" cy="9175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7333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Chào mừng thầy cô giáo và các em về dự giờ </a:t>
            </a:r>
          </a:p>
        </p:txBody>
      </p:sp>
    </p:spTree>
    <p:extLst>
      <p:ext uri="{BB962C8B-B14F-4D97-AF65-F5344CB8AC3E}">
        <p14:creationId xmlns:p14="http://schemas.microsoft.com/office/powerpoint/2010/main" val="40294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Bảng 2. Vai trò thực tiễn của động vật nguyên sinh</a:t>
            </a:r>
            <a:br>
              <a:rPr lang="en-US" sz="3600" smtClean="0"/>
            </a:br>
            <a:endParaRPr lang="en-US" sz="3600" b="1" smtClean="0"/>
          </a:p>
        </p:txBody>
      </p:sp>
      <p:graphicFrame>
        <p:nvGraphicFramePr>
          <p:cNvPr id="20522" name="Group 4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4251"/>
        </p:xfrm>
        <a:graphic>
          <a:graphicData uri="http://schemas.openxmlformats.org/drawingml/2006/table">
            <a:tbl>
              <a:tblPr/>
              <a:tblGrid>
                <a:gridCol w="4254500"/>
                <a:gridCol w="39751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 bệnh ở động vật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 bệnh ở người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nghĩa về địa chất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00600" y="2878138"/>
            <a:ext cx="375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 giày, Trùng biến hình, Trùng roi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67275" y="3962400"/>
            <a:ext cx="251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 tầm gai, Cầu trùng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4400" y="4735513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 kiết lị, Trùng sốt rét, Trùng bệnh ngủ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67275" y="5715000"/>
            <a:ext cx="97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 lỗ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6764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Vai trò thực tiễn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05400" y="1676400"/>
            <a:ext cx="3046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Tên các đại diện</a:t>
            </a:r>
          </a:p>
        </p:txBody>
      </p:sp>
    </p:spTree>
    <p:extLst>
      <p:ext uri="{BB962C8B-B14F-4D97-AF65-F5344CB8AC3E}">
        <p14:creationId xmlns:p14="http://schemas.microsoft.com/office/powerpoint/2010/main" val="22824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" grpId="0"/>
      <p:bldP spid="3" grpId="0"/>
      <p:bldP spid="4" grpId="0"/>
      <p:bldP spid="5" grpId="0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8392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nhỏ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Đặc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biệt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giáp</a:t>
            </a:r>
            <a:endParaRPr lang="en-US" sz="2800" b="1" dirty="0" smtClean="0"/>
          </a:p>
          <a:p>
            <a:pPr eaLnBrk="1" hangingPunct="1">
              <a:buFontTx/>
              <a:buNone/>
              <a:defRPr/>
            </a:pPr>
            <a:r>
              <a:rPr lang="en-US" sz="2800" b="1" dirty="0" err="1" smtClean="0"/>
              <a:t>xác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nhỏ</a:t>
            </a:r>
            <a:r>
              <a:rPr lang="en-US" sz="2800" b="1" dirty="0" smtClean="0"/>
              <a:t>; </a:t>
            </a:r>
            <a:r>
              <a:rPr lang="en-US" sz="2800" b="1" dirty="0" err="1" smtClean="0"/>
              <a:t>Chỉ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môi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nước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r>
              <a:rPr lang="en-US" sz="2800" b="1" dirty="0" smtClean="0"/>
              <a:t>-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ý </a:t>
            </a:r>
            <a:r>
              <a:rPr lang="en-US" sz="2800" b="1" dirty="0" err="1" smtClean="0"/>
              <a:t>nghĩa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địa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hại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Gây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bệnh</a:t>
            </a:r>
            <a:r>
              <a:rPr lang="en-US" sz="2800" b="1" dirty="0" smtClean="0"/>
              <a:t> ở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- </a:t>
            </a:r>
            <a:r>
              <a:rPr lang="en-US" sz="2800" b="1" dirty="0" err="1" smtClean="0"/>
              <a:t>Gây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bệnh</a:t>
            </a:r>
            <a:r>
              <a:rPr lang="en-US" sz="2800" b="1" dirty="0" smtClean="0"/>
              <a:t> ở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pic>
        <p:nvPicPr>
          <p:cNvPr id="1026" name="Picture 2" descr="http://dezzi.ru/images/68c88a4dd9f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4095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ezzi.ru/images/68c88a4dd9f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0"/>
            <a:ext cx="4095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ezzi.ru/images/68c88a4dd9f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914400"/>
            <a:ext cx="4095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ezzi.ru/images/68c88a4dd9f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095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ezzi.ru/images/68c88a4dd9f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3200400"/>
            <a:ext cx="4095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ezzi.ru/images/68c88a4dd9f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64630"/>
            <a:ext cx="4095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dezzi.ru/images/68c88a4dd9f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54" y="5508173"/>
            <a:ext cx="4095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dezzi.ru/images/68c88a4dd9f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4095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dezzi.ru/images/68c88a4dd9f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5486401"/>
            <a:ext cx="4095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45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17500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45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04800"/>
            <a:ext cx="7318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29" y="6119812"/>
            <a:ext cx="4343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3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4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5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38725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6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8" descr="45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17500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9" descr="45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7318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0" descr="45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10200"/>
            <a:ext cx="7318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1" name="WordArt 21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8763000" cy="4038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1588"/>
              </a:avLst>
            </a:prstTxWarp>
          </a:bodyPr>
          <a:lstStyle/>
          <a:p>
            <a:pPr algn="ctr"/>
            <a:r>
              <a:rPr lang="vi-VN" sz="54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bệnh </a:t>
            </a:r>
          </a:p>
          <a:p>
            <a:pPr algn="ctr"/>
            <a:r>
              <a:rPr lang="vi-VN" sz="54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do động vật nguyên sinh gây ra</a:t>
            </a:r>
            <a:endParaRPr lang="en-US" sz="54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0862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2" descr="DIMESPI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57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3" descr="ARROW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47800"/>
            <a:ext cx="8343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269" name="Picture 141" descr="3D_COO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86" name="Rectangle 15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153400" cy="1752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Trùng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Amip </a:t>
            </a:r>
            <a:r>
              <a:rPr lang="en-US" altLang="zh-TW" smtClean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sống trong sông suối, hồ nước ấm, thậm chí cả trong bể bơi, gây đau đầu, cổ ,sốt làm tổn thương não còn gây tử vong ở người</a:t>
            </a:r>
            <a:endParaRPr lang="en-US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8287" name="Picture 1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8" t="57597" r="8742" b="16202"/>
          <a:stretch>
            <a:fillRect/>
          </a:stretch>
        </p:blipFill>
        <p:spPr bwMode="auto">
          <a:xfrm>
            <a:off x="1752600" y="3429000"/>
            <a:ext cx="54864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88" name="Text Box 160"/>
          <p:cNvSpPr txBox="1">
            <a:spLocks noChangeArrowheads="1"/>
          </p:cNvSpPr>
          <p:nvPr/>
        </p:nvSpPr>
        <p:spPr bwMode="auto">
          <a:xfrm flipH="1">
            <a:off x="381000" y="5791200"/>
            <a:ext cx="853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Trùng Amip (</a:t>
            </a:r>
            <a:r>
              <a:rPr lang="en-US" altLang="zh-TW" sz="3000" b="1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Naegleria Fowleri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14344" name="WordArt 3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49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Amip ăn não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3630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WordArt 3"/>
          <p:cNvSpPr>
            <a:spLocks noChangeArrowheads="1" noChangeShapeType="1" noTextEdit="1"/>
          </p:cNvSpPr>
          <p:nvPr/>
        </p:nvSpPr>
        <p:spPr bwMode="auto">
          <a:xfrm>
            <a:off x="2514600" y="152400"/>
            <a:ext cx="3733800" cy="1325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sốt rét</a:t>
            </a:r>
          </a:p>
        </p:txBody>
      </p:sp>
      <p:pic>
        <p:nvPicPr>
          <p:cNvPr id="16" name="Picture 16" descr="F:\anh detai 2\trung sotretkis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7" descr="ANd9GcRENapX7x5vX7UwBXRw_fMC3WhxDuo-fLP7EXrpskyabFJu7iY&amp;t=1&amp;usg=__dS4ud68-a27M3Q9OhovsOHrWsQ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43" name="Rectangle 127"/>
          <p:cNvSpPr>
            <a:spLocks noChangeArrowheads="1"/>
          </p:cNvSpPr>
          <p:nvPr/>
        </p:nvSpPr>
        <p:spPr bwMode="auto">
          <a:xfrm>
            <a:off x="3352800" y="4114800"/>
            <a:ext cx="19145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Trïng sèt rÐt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762000" y="4760913"/>
            <a:ext cx="792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00FF"/>
                </a:solidFill>
              </a:rPr>
              <a:t>	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Sống kí sinh trong nước bọt của muỗi, thành ruột, trong máu người khi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bệnh </a:t>
            </a: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uể oải, kém ăn ,ớn lạnh, sốt, thở gấp đổ mồ hôi nhiều. Nhức đầu, buồn nôn, đau nhức khắp cơ thể, lá lách phình to bất thường</a:t>
            </a:r>
            <a:endParaRPr lang="en-US" sz="20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nimBg="1"/>
      <p:bldP spid="605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WordArt 3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3352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kiết lỵ</a:t>
            </a:r>
          </a:p>
        </p:txBody>
      </p:sp>
      <p:pic>
        <p:nvPicPr>
          <p:cNvPr id="196615" name="Picture 7" descr="trung sot ret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381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7" name="Text Box 9"/>
          <p:cNvSpPr txBox="1">
            <a:spLocks noChangeArrowheads="1"/>
          </p:cNvSpPr>
          <p:nvPr/>
        </p:nvSpPr>
        <p:spPr bwMode="auto">
          <a:xfrm flipH="1">
            <a:off x="609600" y="3352800"/>
            <a:ext cx="853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Trùng Amip (Entamoeba histolytica)</a:t>
            </a:r>
          </a:p>
        </p:txBody>
      </p:sp>
      <p:pic>
        <p:nvPicPr>
          <p:cNvPr id="196616" name="Picture 8" descr="240px-Entamoeba_histolytica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609600" y="4038600"/>
            <a:ext cx="777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>
                <a:solidFill>
                  <a:schemeClr val="hlink"/>
                </a:solidFill>
                <a:latin typeface="Times New Roman" pitchFamily="18" charset="0"/>
                <a:ea typeface="新細明體" pitchFamily="18" charset="-120"/>
              </a:rPr>
              <a:t>Ðau bụng </a:t>
            </a:r>
            <a:endParaRPr lang="en-US" altLang="zh-TW" sz="3200" b="1">
              <a:solidFill>
                <a:schemeClr val="hlink"/>
              </a:solidFill>
              <a:latin typeface="Times New Roman" pitchFamily="18" charset="0"/>
              <a:ea typeface="新細明體" pitchFamily="18" charset="-12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>
                <a:solidFill>
                  <a:schemeClr val="hlink"/>
                </a:solidFill>
                <a:latin typeface="Times New Roman" pitchFamily="18" charset="0"/>
                <a:ea typeface="新細明體" pitchFamily="18" charset="-120"/>
              </a:rPr>
              <a:t>Tiêu phân nhày máu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>
                <a:solidFill>
                  <a:schemeClr val="hlink"/>
                </a:solidFill>
                <a:latin typeface="Times New Roman" pitchFamily="18" charset="0"/>
                <a:ea typeface="新細明體" pitchFamily="18" charset="-120"/>
              </a:rPr>
              <a:t>Mót rặn </a:t>
            </a:r>
          </a:p>
        </p:txBody>
      </p:sp>
    </p:spTree>
    <p:extLst>
      <p:ext uri="{BB962C8B-B14F-4D97-AF65-F5344CB8AC3E}">
        <p14:creationId xmlns:p14="http://schemas.microsoft.com/office/powerpoint/2010/main" val="25964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6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/>
      <p:bldP spid="1966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WordArt 4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419100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ngủ li bì</a:t>
            </a:r>
          </a:p>
        </p:txBody>
      </p:sp>
      <p:pic>
        <p:nvPicPr>
          <p:cNvPr id="197643" name="Picture 11" descr="Trypanosoma  vittatae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572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4" name="Picture 12" descr="Trypanosoma  vittat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8"/>
          <p:cNvSpPr>
            <a:spLocks/>
          </p:cNvSpPr>
          <p:nvPr/>
        </p:nvSpPr>
        <p:spPr bwMode="auto">
          <a:xfrm>
            <a:off x="457200" y="41148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vi-VN" sz="2400">
                <a:solidFill>
                  <a:srgbClr val="FF0066"/>
                </a:solidFill>
              </a:rPr>
              <a:t>Tr</a:t>
            </a:r>
            <a:r>
              <a:rPr lang="en-US" sz="2400">
                <a:solidFill>
                  <a:srgbClr val="FF0066"/>
                </a:solidFill>
              </a:rPr>
              <a:t>ùng roi</a:t>
            </a:r>
            <a:r>
              <a:rPr lang="vi-VN" sz="2400">
                <a:solidFill>
                  <a:srgbClr val="FF0066"/>
                </a:solidFill>
              </a:rPr>
              <a:t> gây bệnh “ngủ li bì” phổ biến ở vùng xích đạo châu Phi. Vật chủ trung gian truyền bệnh là ruồi txe - txe. (Người bệnh ban đầu sốt nhẹ, sau đó kiệt sức và buồn ngủ, nếu không chữa thì sẽ chết dần trong một giấc ngủ mê mệt. </a:t>
            </a:r>
            <a:endParaRPr lang="en-US" sz="24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2743200" y="152400"/>
            <a:ext cx="38100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hoa liễu</a:t>
            </a:r>
          </a:p>
        </p:txBody>
      </p:sp>
      <p:pic>
        <p:nvPicPr>
          <p:cNvPr id="1986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67"/>
          <a:stretch>
            <a:fillRect/>
          </a:stretch>
        </p:blipFill>
        <p:spPr bwMode="auto">
          <a:xfrm>
            <a:off x="5486400" y="990600"/>
            <a:ext cx="3279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5" r="9375"/>
          <a:stretch>
            <a:fillRect/>
          </a:stretch>
        </p:blipFill>
        <p:spPr bwMode="auto">
          <a:xfrm>
            <a:off x="2438400" y="1066800"/>
            <a:ext cx="2921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304800" y="4953000"/>
            <a:ext cx="8458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rgbClr val="0000FF"/>
                </a:solidFill>
              </a:rPr>
              <a:t>Do bị nhiễm loại trùng roi gây viêm nhiễm cổ tử cung ở nữ và  tắc ống dẫn tinh của nam gây vô sinh</a:t>
            </a:r>
            <a:endParaRPr lang="en-US" sz="9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nimBg="1"/>
      <p:bldP spid="1986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 descr="2Q=="/>
          <p:cNvSpPr>
            <a:spLocks noChangeAspect="1" noChangeArrowheads="1"/>
          </p:cNvSpPr>
          <p:nvPr/>
        </p:nvSpPr>
        <p:spPr bwMode="auto">
          <a:xfrm>
            <a:off x="117475" y="-26988"/>
            <a:ext cx="17240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/>
          </a:p>
        </p:txBody>
      </p:sp>
      <p:sp>
        <p:nvSpPr>
          <p:cNvPr id="19459" name="AutoShape 7" descr="2Q=="/>
          <p:cNvSpPr>
            <a:spLocks noChangeAspect="1" noChangeArrowheads="1"/>
          </p:cNvSpPr>
          <p:nvPr/>
        </p:nvSpPr>
        <p:spPr bwMode="auto">
          <a:xfrm>
            <a:off x="117475" y="-26988"/>
            <a:ext cx="17240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/>
          </a:p>
        </p:txBody>
      </p:sp>
      <p:sp>
        <p:nvSpPr>
          <p:cNvPr id="19460" name="AutoShape 9" descr="2Q=="/>
          <p:cNvSpPr>
            <a:spLocks noChangeAspect="1" noChangeArrowheads="1"/>
          </p:cNvSpPr>
          <p:nvPr/>
        </p:nvSpPr>
        <p:spPr bwMode="auto">
          <a:xfrm>
            <a:off x="3790950" y="2905125"/>
            <a:ext cx="1562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/>
          </a:p>
        </p:txBody>
      </p:sp>
      <p:pic>
        <p:nvPicPr>
          <p:cNvPr id="19461" name="Picture 11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39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514600" y="5638800"/>
            <a:ext cx="495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rgbClr val="9900FF"/>
                </a:solidFill>
              </a:rPr>
              <a:t>	</a:t>
            </a:r>
            <a:r>
              <a:rPr lang="en-US" sz="2400" b="1" dirty="0" err="1">
                <a:solidFill>
                  <a:srgbClr val="9900FF"/>
                </a:solidFill>
              </a:rPr>
              <a:t>Gây</a:t>
            </a:r>
            <a:r>
              <a:rPr lang="en-US" sz="2400" b="1" dirty="0">
                <a:solidFill>
                  <a:srgbClr val="9900FF"/>
                </a:solidFill>
              </a:rPr>
              <a:t> </a:t>
            </a:r>
            <a:r>
              <a:rPr lang="en-US" sz="2400" b="1" dirty="0" err="1">
                <a:solidFill>
                  <a:srgbClr val="9900FF"/>
                </a:solidFill>
              </a:rPr>
              <a:t>bệnh</a:t>
            </a:r>
            <a:r>
              <a:rPr lang="en-US" sz="2400" b="1" dirty="0">
                <a:solidFill>
                  <a:srgbClr val="9900FF"/>
                </a:solidFill>
              </a:rPr>
              <a:t> </a:t>
            </a:r>
            <a:r>
              <a:rPr lang="en-US" sz="2400" b="1" dirty="0" err="1">
                <a:solidFill>
                  <a:srgbClr val="9900FF"/>
                </a:solidFill>
              </a:rPr>
              <a:t>tiêu</a:t>
            </a:r>
            <a:r>
              <a:rPr lang="en-US" sz="2400" b="1" dirty="0">
                <a:solidFill>
                  <a:srgbClr val="9900FF"/>
                </a:solidFill>
              </a:rPr>
              <a:t> </a:t>
            </a:r>
            <a:r>
              <a:rPr lang="en-US" sz="2400" b="1" dirty="0" err="1">
                <a:solidFill>
                  <a:srgbClr val="9900FF"/>
                </a:solidFill>
              </a:rPr>
              <a:t>chảy</a:t>
            </a:r>
            <a:r>
              <a:rPr lang="en-US" sz="2400" b="1" dirty="0">
                <a:solidFill>
                  <a:srgbClr val="9900FF"/>
                </a:solidFill>
              </a:rPr>
              <a:t> ở ĐV: </a:t>
            </a:r>
            <a:r>
              <a:rPr lang="en-US" sz="2400" b="1" dirty="0" err="1">
                <a:solidFill>
                  <a:srgbClr val="9900FF"/>
                </a:solidFill>
              </a:rPr>
              <a:t>chó</a:t>
            </a:r>
            <a:r>
              <a:rPr lang="en-US" sz="2400" b="1" dirty="0">
                <a:solidFill>
                  <a:srgbClr val="9900FF"/>
                </a:solidFill>
              </a:rPr>
              <a:t>, </a:t>
            </a:r>
            <a:r>
              <a:rPr lang="en-US" sz="2400" b="1" dirty="0" err="1">
                <a:solidFill>
                  <a:srgbClr val="9900FF"/>
                </a:solidFill>
              </a:rPr>
              <a:t>thỏ</a:t>
            </a:r>
            <a:r>
              <a:rPr lang="en-US" sz="2400" b="1" dirty="0">
                <a:solidFill>
                  <a:srgbClr val="9900FF"/>
                </a:solidFill>
              </a:rPr>
              <a:t>, </a:t>
            </a:r>
            <a:r>
              <a:rPr lang="en-US" sz="2400" b="1" dirty="0" err="1">
                <a:solidFill>
                  <a:srgbClr val="9900FF"/>
                </a:solidFill>
              </a:rPr>
              <a:t>gà</a:t>
            </a:r>
            <a:r>
              <a:rPr lang="en-US" sz="2400" b="1" dirty="0">
                <a:solidFill>
                  <a:srgbClr val="9900FF"/>
                </a:solidFill>
              </a:rPr>
              <a:t>…</a:t>
            </a:r>
          </a:p>
        </p:txBody>
      </p:sp>
      <p:sp>
        <p:nvSpPr>
          <p:cNvPr id="19463" name="WordArt 13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38766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Bệnh cầu trùng</a:t>
            </a:r>
          </a:p>
        </p:txBody>
      </p:sp>
    </p:spTree>
    <p:extLst>
      <p:ext uri="{BB962C8B-B14F-4D97-AF65-F5344CB8AC3E}">
        <p14:creationId xmlns:p14="http://schemas.microsoft.com/office/powerpoint/2010/main" val="4318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Valentine 08 02 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024-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60525" y="476250"/>
            <a:ext cx="6292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III. BIỆN PHÁP PHÒNG CHỐNG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6400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b="1" dirty="0" err="1">
                <a:solidFill>
                  <a:srgbClr val="9900FF"/>
                </a:solidFill>
              </a:rPr>
              <a:t>Bệnh</a:t>
            </a:r>
            <a:r>
              <a:rPr lang="en-US" sz="2800" b="1" dirty="0">
                <a:solidFill>
                  <a:srgbClr val="9900FF"/>
                </a:solidFill>
              </a:rPr>
              <a:t> do ĐVNS </a:t>
            </a:r>
            <a:r>
              <a:rPr lang="en-US" sz="2800" b="1" dirty="0" err="1">
                <a:solidFill>
                  <a:srgbClr val="9900FF"/>
                </a:solidFill>
              </a:rPr>
              <a:t>gây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ra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nguy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hiểm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cho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người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và</a:t>
            </a:r>
            <a:r>
              <a:rPr lang="en-US" sz="2800" b="1" dirty="0">
                <a:solidFill>
                  <a:srgbClr val="9900FF"/>
                </a:solidFill>
              </a:rPr>
              <a:t> ĐV </a:t>
            </a:r>
            <a:r>
              <a:rPr lang="en-US" sz="2800" b="1" dirty="0" err="1">
                <a:solidFill>
                  <a:srgbClr val="9900FF"/>
                </a:solidFill>
              </a:rPr>
              <a:t>vậy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chúng</a:t>
            </a:r>
            <a:r>
              <a:rPr lang="en-US" sz="2800" b="1" dirty="0">
                <a:solidFill>
                  <a:srgbClr val="9900FF"/>
                </a:solidFill>
              </a:rPr>
              <a:t> ta </a:t>
            </a:r>
            <a:r>
              <a:rPr lang="en-US" sz="2800" b="1" dirty="0" err="1">
                <a:solidFill>
                  <a:srgbClr val="9900FF"/>
                </a:solidFill>
              </a:rPr>
              <a:t>sống</a:t>
            </a:r>
            <a:r>
              <a:rPr lang="en-US" sz="2800" b="1" dirty="0">
                <a:solidFill>
                  <a:srgbClr val="9900FF"/>
                </a:solidFill>
              </a:rPr>
              <a:t> ở </a:t>
            </a:r>
            <a:r>
              <a:rPr lang="en-US" sz="2800" b="1" dirty="0" err="1">
                <a:solidFill>
                  <a:srgbClr val="9900FF"/>
                </a:solidFill>
              </a:rPr>
              <a:t>môi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trường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hiện</a:t>
            </a:r>
            <a:r>
              <a:rPr lang="en-US" sz="2800" b="1" dirty="0">
                <a:solidFill>
                  <a:srgbClr val="9900FF"/>
                </a:solidFill>
              </a:rPr>
              <a:t> nay </a:t>
            </a:r>
            <a:r>
              <a:rPr lang="en-US" sz="2800" b="1" dirty="0" err="1">
                <a:solidFill>
                  <a:srgbClr val="9900FF"/>
                </a:solidFill>
              </a:rPr>
              <a:t>cần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phải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làm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gì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để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hạn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chế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được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 err="1">
                <a:solidFill>
                  <a:srgbClr val="9900FF"/>
                </a:solidFill>
              </a:rPr>
              <a:t>bệnh</a:t>
            </a:r>
            <a:r>
              <a:rPr lang="en-US" sz="2800" b="1" dirty="0">
                <a:solidFill>
                  <a:srgbClr val="99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68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O SUU TAP HUYEN\Hinh nen 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0"/>
            <a:ext cx="8991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971800" y="228600"/>
            <a:ext cx="28860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Kiểm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tra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bài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cũ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371600" y="198120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Câu 1:  Trùng kiết lị và trùng sốt rét có đặc điểm gì giống nhau về cấu tao và lối sống?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905000" y="3200400"/>
            <a:ext cx="5867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lời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: 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US" sz="2800" b="1" dirty="0" smtClean="0">
                <a:solidFill>
                  <a:srgbClr val="9900FF"/>
                </a:solidFill>
                <a:latin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Cấu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cơ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đơn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bào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kích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thước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hiển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vi</a:t>
            </a:r>
          </a:p>
          <a:p>
            <a:pPr algn="l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ruột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hủy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tồn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5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911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chống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685800" y="54864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en-US" sz="3600" dirty="0" err="1">
                <a:latin typeface="Tahoma" pitchFamily="34" charset="0"/>
              </a:rPr>
              <a:t>Tránh</a:t>
            </a:r>
            <a:r>
              <a:rPr lang="en-US" sz="3600" dirty="0">
                <a:latin typeface="Tahoma" pitchFamily="34" charset="0"/>
              </a:rPr>
              <a:t> </a:t>
            </a:r>
            <a:r>
              <a:rPr lang="en-US" sz="3600" dirty="0" err="1">
                <a:latin typeface="Tahoma" pitchFamily="34" charset="0"/>
              </a:rPr>
              <a:t>tiếp</a:t>
            </a:r>
            <a:r>
              <a:rPr lang="en-US" sz="3600" dirty="0">
                <a:latin typeface="Tahoma" pitchFamily="34" charset="0"/>
              </a:rPr>
              <a:t> </a:t>
            </a:r>
            <a:r>
              <a:rPr lang="en-US" sz="3600" dirty="0" err="1">
                <a:latin typeface="Tahoma" pitchFamily="34" charset="0"/>
              </a:rPr>
              <a:t>xúc</a:t>
            </a:r>
            <a:r>
              <a:rPr lang="en-US" sz="3600" dirty="0">
                <a:latin typeface="Tahoma" pitchFamily="34" charset="0"/>
              </a:rPr>
              <a:t> </a:t>
            </a:r>
            <a:r>
              <a:rPr lang="en-US" sz="3600" dirty="0" err="1">
                <a:latin typeface="Tahoma" pitchFamily="34" charset="0"/>
              </a:rPr>
              <a:t>với</a:t>
            </a:r>
            <a:r>
              <a:rPr lang="en-US" sz="3600" dirty="0">
                <a:latin typeface="Tahoma" pitchFamily="34" charset="0"/>
              </a:rPr>
              <a:t> </a:t>
            </a:r>
            <a:r>
              <a:rPr lang="en-US" sz="3600" dirty="0" err="1">
                <a:latin typeface="Tahoma" pitchFamily="34" charset="0"/>
              </a:rPr>
              <a:t>nước</a:t>
            </a:r>
            <a:r>
              <a:rPr lang="en-US" sz="3600" dirty="0">
                <a:latin typeface="Tahoma" pitchFamily="34" charset="0"/>
              </a:rPr>
              <a:t> </a:t>
            </a:r>
            <a:r>
              <a:rPr lang="en-US" sz="3600" dirty="0" err="1">
                <a:latin typeface="Tahoma" pitchFamily="34" charset="0"/>
              </a:rPr>
              <a:t>bị</a:t>
            </a:r>
            <a:r>
              <a:rPr lang="en-US" sz="3600" dirty="0">
                <a:latin typeface="Tahoma" pitchFamily="34" charset="0"/>
              </a:rPr>
              <a:t> ô </a:t>
            </a:r>
            <a:r>
              <a:rPr lang="en-US" sz="3600" dirty="0" err="1">
                <a:latin typeface="Tahoma" pitchFamily="34" charset="0"/>
              </a:rPr>
              <a:t>nhiễm</a:t>
            </a:r>
            <a:r>
              <a:rPr lang="en-US" sz="3600" dirty="0">
                <a:latin typeface="Tahoma" pitchFamily="34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endParaRPr lang="en-US" sz="6000" dirty="0">
              <a:latin typeface="Tahoma" pitchFamily="34" charset="0"/>
            </a:endParaRPr>
          </a:p>
        </p:txBody>
      </p:sp>
      <p:pic>
        <p:nvPicPr>
          <p:cNvPr id="5122" name="Picture 2" descr="Kết quả hình ảnh cho nuoc d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467600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5" name="Picture 11" descr="imag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58900"/>
            <a:ext cx="2667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16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chống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837" name="Picture 13" descr="chố sốt ré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276600" cy="256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5173" name="Picture 5" descr="ANd9GcTAlfP2I4oex5i8wIOL9GHYLPRi7l4jPFn9XorPv79kPHgLPqz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429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4648200" y="43434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̀,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9" name="Picture 13" descr="rua qu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457" y="1295400"/>
            <a:ext cx="2590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chống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8910" name="Picture 14" descr="Rua-r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590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8908" name="Picture 12" descr="rua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24666" r="5380" b="7426"/>
          <a:stretch>
            <a:fillRect/>
          </a:stretch>
        </p:blipFill>
        <p:spPr bwMode="auto">
          <a:xfrm>
            <a:off x="5878286" y="838200"/>
            <a:ext cx="2873829" cy="22526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8906" name="Picture 10" descr="an chin uong s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4191000" cy="2424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5546725" y="4151313"/>
            <a:ext cx="2987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 err="1">
                <a:solidFill>
                  <a:srgbClr val="0000FF"/>
                </a:solidFill>
              </a:rPr>
              <a:t>Rửa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tay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khi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ăn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rửa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hoa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quả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rau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sạch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sẽ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ăn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chín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uống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sôi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7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5" name="Picture 7" descr="diệt côn trù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"/>
          <a:stretch>
            <a:fillRect/>
          </a:stretch>
        </p:blipFill>
        <p:spPr>
          <a:xfrm>
            <a:off x="228600" y="1600200"/>
            <a:ext cx="3168650" cy="2819400"/>
          </a:xfrm>
          <a:ln w="889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chống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1976" name="Picture 8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44958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381000" y="5105400"/>
            <a:ext cx="830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Vệ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sinh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nơi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 ở,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phun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thuốc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diệt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côn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trùng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,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kiểm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tra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máu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chặt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chẽ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 ở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người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cho</a:t>
            </a:r>
            <a:endParaRPr lang="en-US" altLang="zh-TW" sz="2400" dirty="0">
              <a:solidFill>
                <a:srgbClr val="0000FF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67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8202"/>
            <a:ext cx="5078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</a:t>
            </a:r>
            <a:r>
              <a:rPr lang="en-US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</a:t>
            </a:r>
            <a:r>
              <a:rPr lang="en-US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chống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7114" y="24384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</a:pP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26954" y="2819399"/>
            <a:ext cx="82411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̀,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1874" y="3657600"/>
            <a:ext cx="8241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4119265"/>
            <a:ext cx="830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</a:pP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Vệ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sinh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nơi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 ở,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phun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thuốc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diệt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côn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trùng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,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kiểm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tra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máu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chặt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chẽ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 ở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người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err="1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cho</a:t>
            </a:r>
            <a:endParaRPr lang="en-US" altLang="zh-TW" sz="2400" dirty="0">
              <a:solidFill>
                <a:srgbClr val="FFC000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110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6824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>
                <a:solidFill>
                  <a:srgbClr val="0000FF"/>
                </a:solidFill>
              </a:rPr>
              <a:t>	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III. BIỆN PHÁP PHÒNG BỆNH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447800" y="990600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</a:rPr>
              <a:t>THẢO LUẬN NHÓM 4 VÀO BẢNG SAU:</a:t>
            </a:r>
          </a:p>
        </p:txBody>
      </p:sp>
      <p:graphicFrame>
        <p:nvGraphicFramePr>
          <p:cNvPr id="124964" name="Group 36"/>
          <p:cNvGraphicFramePr>
            <a:graphicFrameLocks noGrp="1"/>
          </p:cNvGraphicFramePr>
          <p:nvPr/>
        </p:nvGraphicFramePr>
        <p:xfrm>
          <a:off x="457200" y="1600200"/>
          <a:ext cx="8382000" cy="4953002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ĐV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gây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bệnh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Nguyên nhân gây bệnh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Cách phòng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Trùng kiết lị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Trùng sốt rét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Trùng roi gây ngủ li bì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Trùng cầu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505200" y="2895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24966" name="Text Box 38"/>
          <p:cNvSpPr txBox="1">
            <a:spLocks noChangeArrowheads="1"/>
          </p:cNvSpPr>
          <p:nvPr/>
        </p:nvSpPr>
        <p:spPr bwMode="auto">
          <a:xfrm>
            <a:off x="3200400" y="2667000"/>
            <a:ext cx="2667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FF"/>
                </a:solidFill>
              </a:rPr>
              <a:t>Do không rửa tay sạch sẽ khi ăn, ăn thức ăn sống</a:t>
            </a:r>
          </a:p>
        </p:txBody>
      </p: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6096000" y="2667000"/>
            <a:ext cx="2667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FF"/>
                </a:solidFill>
              </a:rPr>
              <a:t>Rửa tay sạch sẽ khi ăn,  không ăn thức ăn sống ăn chín uống sôi</a:t>
            </a:r>
          </a:p>
        </p:txBody>
      </p:sp>
      <p:sp>
        <p:nvSpPr>
          <p:cNvPr id="124968" name="Text Box 40"/>
          <p:cNvSpPr txBox="1">
            <a:spLocks noChangeArrowheads="1"/>
          </p:cNvSpPr>
          <p:nvPr/>
        </p:nvSpPr>
        <p:spPr bwMode="auto">
          <a:xfrm>
            <a:off x="3200400" y="3733800"/>
            <a:ext cx="2667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FF"/>
                </a:solidFill>
              </a:rPr>
              <a:t>Ngủ không mắc màn, vệ sinh còn bẩn, đọng nhiều nước ao tù</a:t>
            </a:r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6096000" y="3733800"/>
            <a:ext cx="2667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FF"/>
                </a:solidFill>
              </a:rPr>
              <a:t>Ngủ mắc màn,vệ sinh cống rãnh,  diệt muỗi anôphen</a:t>
            </a:r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6096000" y="4648200"/>
            <a:ext cx="2667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FF"/>
                </a:solidFill>
              </a:rPr>
              <a:t>Diệt ruồi xe xe,vệ sinh nơi ở, kiểm soát chặt chẽ người cho máu</a:t>
            </a:r>
          </a:p>
        </p:txBody>
      </p: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3276600" y="48006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 dirty="0">
                <a:solidFill>
                  <a:srgbClr val="0000FF"/>
                </a:solidFill>
              </a:rPr>
              <a:t>Do </a:t>
            </a:r>
            <a:r>
              <a:rPr lang="en-US" b="1" dirty="0" err="1">
                <a:solidFill>
                  <a:srgbClr val="0000FF"/>
                </a:solidFill>
              </a:rPr>
              <a:t>ruồi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xe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xe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truyền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bệnh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4973" name="Text Box 45"/>
          <p:cNvSpPr txBox="1">
            <a:spLocks noChangeArrowheads="1"/>
          </p:cNvSpPr>
          <p:nvPr/>
        </p:nvSpPr>
        <p:spPr bwMode="auto">
          <a:xfrm>
            <a:off x="6019800" y="5867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FF"/>
                </a:solidFill>
              </a:rPr>
              <a:t> Vệ sinh chuồng trại</a:t>
            </a:r>
          </a:p>
        </p:txBody>
      </p:sp>
      <p:sp>
        <p:nvSpPr>
          <p:cNvPr id="124974" name="Text Box 46"/>
          <p:cNvSpPr txBox="1">
            <a:spLocks noChangeArrowheads="1"/>
          </p:cNvSpPr>
          <p:nvPr/>
        </p:nvSpPr>
        <p:spPr bwMode="auto">
          <a:xfrm>
            <a:off x="3429000" y="5867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 dirty="0" err="1">
                <a:solidFill>
                  <a:srgbClr val="0000FF"/>
                </a:solidFill>
              </a:rPr>
              <a:t>Môi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trường</a:t>
            </a:r>
            <a:r>
              <a:rPr lang="en-US" b="1" dirty="0">
                <a:solidFill>
                  <a:srgbClr val="0000FF"/>
                </a:solidFill>
              </a:rPr>
              <a:t> ô </a:t>
            </a:r>
            <a:r>
              <a:rPr lang="en-US" b="1" dirty="0" err="1">
                <a:solidFill>
                  <a:srgbClr val="0000FF"/>
                </a:solidFill>
              </a:rPr>
              <a:t>nhiễm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124966" grpId="0"/>
      <p:bldP spid="124967" grpId="0"/>
      <p:bldP spid="124968" grpId="0"/>
      <p:bldP spid="124969" grpId="0"/>
      <p:bldP spid="124970" grpId="0"/>
      <p:bldP spid="124972" grpId="0"/>
      <p:bldP spid="124973" grpId="0"/>
      <p:bldP spid="1249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971800" y="13716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6824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III. BIỆN PHÁP PHÒNG BỆNH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762000" y="1447800"/>
            <a:ext cx="7924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en-US" sz="4000" dirty="0" err="1">
                <a:solidFill>
                  <a:srgbClr val="0000FF"/>
                </a:solidFill>
              </a:rPr>
              <a:t>Ăn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chín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uống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sôi</a:t>
            </a:r>
            <a:r>
              <a:rPr lang="en-US" sz="4000" dirty="0">
                <a:solidFill>
                  <a:srgbClr val="0000FF"/>
                </a:solidFill>
              </a:rPr>
              <a:t>, </a:t>
            </a:r>
            <a:r>
              <a:rPr lang="en-US" sz="4000" dirty="0" err="1">
                <a:solidFill>
                  <a:srgbClr val="0000FF"/>
                </a:solidFill>
              </a:rPr>
              <a:t>rửa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tay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trước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khi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ăn</a:t>
            </a:r>
            <a:r>
              <a:rPr lang="en-US" sz="4000" dirty="0">
                <a:solidFill>
                  <a:srgbClr val="0000FF"/>
                </a:solidFill>
              </a:rPr>
              <a:t>,</a:t>
            </a:r>
          </a:p>
          <a:p>
            <a:pPr algn="l" eaLnBrk="1" hangingPunct="1">
              <a:buFontTx/>
              <a:buChar char="-"/>
            </a:pPr>
            <a:r>
              <a:rPr lang="en-US" sz="4000" dirty="0" err="1">
                <a:solidFill>
                  <a:srgbClr val="0000FF"/>
                </a:solidFill>
              </a:rPr>
              <a:t>Ngủ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phải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mắc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màn</a:t>
            </a:r>
            <a:r>
              <a:rPr lang="en-US" sz="4000" dirty="0">
                <a:solidFill>
                  <a:srgbClr val="0000FF"/>
                </a:solidFill>
              </a:rPr>
              <a:t>, </a:t>
            </a:r>
            <a:r>
              <a:rPr lang="en-US" sz="4000" dirty="0" err="1">
                <a:solidFill>
                  <a:srgbClr val="0000FF"/>
                </a:solidFill>
              </a:rPr>
              <a:t>vệ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sinh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cống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rãnh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xung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quanh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khu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vực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sống</a:t>
            </a:r>
            <a:endParaRPr lang="en-US" sz="4000" dirty="0">
              <a:solidFill>
                <a:srgbClr val="0000FF"/>
              </a:solidFill>
            </a:endParaRPr>
          </a:p>
          <a:p>
            <a:pPr algn="l" eaLnBrk="1" hangingPunct="1">
              <a:buFontTx/>
              <a:buChar char="-"/>
            </a:pP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Phun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thuốc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diệt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côn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trùng</a:t>
            </a:r>
            <a:r>
              <a:rPr lang="en-US" sz="4000" dirty="0">
                <a:solidFill>
                  <a:srgbClr val="0000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2037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</a:rPr>
              <a:t> tập1:</a:t>
            </a:r>
            <a:r>
              <a:rPr lang="en-US" b="1" dirty="0" smtClean="0">
                <a:solidFill>
                  <a:srgbClr val="FF0000"/>
                </a:solidFill>
              </a:rPr>
              <a:t>Chọn </a:t>
            </a:r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đúng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trong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sau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i="1" dirty="0" err="1" smtClean="0">
                <a:solidFill>
                  <a:srgbClr val="0000FF"/>
                </a:solidFill>
              </a:rPr>
              <a:t>Động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vật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nguyên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sinh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có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những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đặc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điểm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A- </a:t>
            </a:r>
            <a:r>
              <a:rPr lang="en-US" b="1" dirty="0" err="1" smtClean="0"/>
              <a:t>Cơ</a:t>
            </a:r>
            <a:r>
              <a:rPr lang="en-US" b="1" dirty="0" smtClean="0"/>
              <a:t>   </a:t>
            </a:r>
            <a:r>
              <a:rPr lang="en-US" b="1" dirty="0" err="1" smtClean="0"/>
              <a:t>thể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cấu</a:t>
            </a:r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phức</a:t>
            </a:r>
            <a:r>
              <a:rPr lang="en-US" b="1" dirty="0" smtClean="0"/>
              <a:t> </a:t>
            </a:r>
            <a:r>
              <a:rPr lang="en-US" b="1" dirty="0" err="1" smtClean="0"/>
              <a:t>tạp</a:t>
            </a:r>
            <a:r>
              <a:rPr lang="en-US" b="1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B-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 </a:t>
            </a:r>
            <a:r>
              <a:rPr lang="en-US" b="1" dirty="0" err="1" smtClean="0"/>
              <a:t>gồm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bào</a:t>
            </a:r>
            <a:r>
              <a:rPr lang="en-US" b="1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C- </a:t>
            </a:r>
            <a:r>
              <a:rPr lang="en-US" b="1" dirty="0" err="1" smtClean="0"/>
              <a:t>Hầu</a:t>
            </a:r>
            <a:r>
              <a:rPr lang="en-US" b="1" dirty="0" smtClean="0"/>
              <a:t> </a:t>
            </a:r>
            <a:r>
              <a:rPr lang="en-US" b="1" dirty="0" err="1" smtClean="0"/>
              <a:t>hết</a:t>
            </a:r>
            <a:r>
              <a:rPr lang="en-US" b="1" dirty="0" smtClean="0"/>
              <a:t> </a:t>
            </a:r>
            <a:r>
              <a:rPr lang="en-US" b="1" dirty="0" err="1" smtClean="0"/>
              <a:t>sinh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vô</a:t>
            </a:r>
            <a:r>
              <a:rPr lang="en-US" b="1" dirty="0" smtClean="0"/>
              <a:t> </a:t>
            </a:r>
            <a:r>
              <a:rPr lang="en-US" b="1" dirty="0" err="1" smtClean="0"/>
              <a:t>tính</a:t>
            </a:r>
            <a:r>
              <a:rPr lang="en-US" b="1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D-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quan</a:t>
            </a:r>
            <a:r>
              <a:rPr lang="en-US" b="1" dirty="0" smtClean="0"/>
              <a:t> di </a:t>
            </a:r>
            <a:r>
              <a:rPr lang="en-US" b="1" dirty="0" err="1" smtClean="0"/>
              <a:t>chuyển</a:t>
            </a:r>
            <a:r>
              <a:rPr lang="en-US" b="1" dirty="0" smtClean="0"/>
              <a:t> </a:t>
            </a:r>
            <a:r>
              <a:rPr lang="en-US" b="1" dirty="0" err="1" smtClean="0"/>
              <a:t>phát</a:t>
            </a:r>
            <a:r>
              <a:rPr lang="en-US" b="1" dirty="0" smtClean="0"/>
              <a:t> </a:t>
            </a:r>
            <a:r>
              <a:rPr lang="en-US" b="1" dirty="0" err="1" smtClean="0"/>
              <a:t>triển</a:t>
            </a:r>
            <a:r>
              <a:rPr lang="en-US" b="1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E- </a:t>
            </a:r>
            <a:r>
              <a:rPr lang="en-US" b="1" dirty="0" err="1" smtClean="0"/>
              <a:t>Tổng</a:t>
            </a:r>
            <a:r>
              <a:rPr lang="en-US" b="1" dirty="0" smtClean="0"/>
              <a:t> </a:t>
            </a:r>
            <a:r>
              <a:rPr lang="en-US" b="1" dirty="0" err="1" smtClean="0"/>
              <a:t>hợp</a:t>
            </a:r>
            <a:r>
              <a:rPr lang="en-US" b="1" dirty="0" smtClean="0"/>
              <a:t>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chất</a:t>
            </a:r>
            <a:r>
              <a:rPr lang="en-US" b="1" dirty="0" smtClean="0"/>
              <a:t> </a:t>
            </a:r>
            <a:r>
              <a:rPr lang="en-US" b="1" dirty="0" err="1" smtClean="0"/>
              <a:t>hữu</a:t>
            </a:r>
            <a:r>
              <a:rPr lang="en-US" b="1" dirty="0" smtClean="0"/>
              <a:t>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nuôi</a:t>
            </a:r>
            <a:r>
              <a:rPr lang="en-US" b="1" dirty="0" smtClean="0"/>
              <a:t> </a:t>
            </a:r>
            <a:r>
              <a:rPr lang="en-US" b="1" dirty="0" err="1" smtClean="0"/>
              <a:t>sống</a:t>
            </a:r>
            <a:r>
              <a:rPr lang="en-US" b="1" dirty="0" smtClean="0"/>
              <a:t>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G- </a:t>
            </a:r>
            <a:r>
              <a:rPr lang="en-US" b="1" dirty="0" err="1" smtClean="0"/>
              <a:t>Sống</a:t>
            </a:r>
            <a:r>
              <a:rPr lang="en-US" b="1" dirty="0" smtClean="0"/>
              <a:t> </a:t>
            </a:r>
            <a:r>
              <a:rPr lang="en-US" b="1" dirty="0" err="1" smtClean="0"/>
              <a:t>dị</a:t>
            </a:r>
            <a:r>
              <a:rPr lang="en-US" b="1" dirty="0" smtClean="0"/>
              <a:t> </a:t>
            </a:r>
            <a:r>
              <a:rPr lang="en-US" b="1" dirty="0" err="1" smtClean="0"/>
              <a:t>dưỡng</a:t>
            </a:r>
            <a:r>
              <a:rPr lang="en-US" b="1" dirty="0" smtClean="0"/>
              <a:t> </a:t>
            </a:r>
            <a:r>
              <a:rPr lang="en-US" b="1" dirty="0" err="1" smtClean="0"/>
              <a:t>nhờ</a:t>
            </a:r>
            <a:r>
              <a:rPr lang="en-US" b="1" dirty="0" smtClean="0"/>
              <a:t> </a:t>
            </a:r>
            <a:r>
              <a:rPr lang="en-US" b="1" dirty="0" err="1" smtClean="0"/>
              <a:t>chất</a:t>
            </a:r>
            <a:r>
              <a:rPr lang="en-US" b="1" dirty="0" smtClean="0"/>
              <a:t> </a:t>
            </a:r>
            <a:r>
              <a:rPr lang="en-US" b="1" dirty="0" err="1" smtClean="0"/>
              <a:t>hữu</a:t>
            </a:r>
            <a:r>
              <a:rPr lang="en-US" b="1" dirty="0" smtClean="0"/>
              <a:t>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sẵn</a:t>
            </a:r>
            <a:r>
              <a:rPr lang="en-US" b="1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b="1" u="sng" dirty="0" smtClean="0"/>
          </a:p>
          <a:p>
            <a:pPr eaLnBrk="1" hangingPunct="1">
              <a:lnSpc>
                <a:spcPct val="90000"/>
              </a:lnSpc>
            </a:pPr>
            <a:r>
              <a:rPr lang="en-US" b="1" u="sng" dirty="0" err="1" smtClean="0">
                <a:solidFill>
                  <a:srgbClr val="0000FF"/>
                </a:solidFill>
              </a:rPr>
              <a:t>Đáp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án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536" y="238702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536" y="3987225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978" y="185362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B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3.7037E-7 L 0.23472 0.5648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6 2.59259E-6 L 0.28715 0.487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-3.7037E-6 L 0.34427 0.190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4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4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4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Hãy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một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nguyên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gây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bệnh</a:t>
            </a:r>
            <a:r>
              <a:rPr lang="en-US" b="1" dirty="0" smtClean="0">
                <a:solidFill>
                  <a:srgbClr val="FF0000"/>
                </a:solidFill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</a:rPr>
              <a:t>người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truyền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bệnh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u="sng" dirty="0" err="1" smtClean="0">
                <a:solidFill>
                  <a:srgbClr val="0000FF"/>
                </a:solidFill>
              </a:rPr>
              <a:t>Đáp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  <a:r>
              <a:rPr lang="en-US" u="sng" dirty="0" err="1" smtClean="0">
                <a:solidFill>
                  <a:srgbClr val="0000FF"/>
                </a:solidFill>
              </a:rPr>
              <a:t>án</a:t>
            </a:r>
            <a:r>
              <a:rPr lang="en-US" b="1" dirty="0" smtClean="0">
                <a:solidFill>
                  <a:srgbClr val="0000FF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buBlip>
                <a:blip r:embed="rId4"/>
              </a:buBlip>
              <a:defRPr/>
            </a:pPr>
            <a:r>
              <a:rPr lang="en-US" dirty="0" smtClean="0"/>
              <a:t>   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b="1" dirty="0" smtClean="0"/>
              <a:t> </a:t>
            </a:r>
            <a:r>
              <a:rPr lang="en-US" dirty="0" err="1" smtClean="0"/>
              <a:t>người</a:t>
            </a:r>
            <a:r>
              <a:rPr lang="en-US" b="1" dirty="0" err="1" smtClean="0"/>
              <a:t>: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kiết</a:t>
            </a:r>
            <a:r>
              <a:rPr lang="en-US" dirty="0" smtClean="0"/>
              <a:t> </a:t>
            </a:r>
            <a:r>
              <a:rPr lang="en-US" dirty="0" err="1" smtClean="0"/>
              <a:t>lị</a:t>
            </a:r>
            <a:r>
              <a:rPr lang="en-US" dirty="0" smtClean="0"/>
              <a:t>,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rét</a:t>
            </a:r>
            <a:r>
              <a:rPr lang="en-US" dirty="0" smtClean="0"/>
              <a:t>,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ngủ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Blip>
                <a:blip r:embed="rId4"/>
              </a:buBlip>
              <a:defRPr/>
            </a:pPr>
            <a:r>
              <a:rPr lang="en-US" dirty="0" smtClean="0"/>
              <a:t> 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kiết</a:t>
            </a:r>
            <a:r>
              <a:rPr lang="en-US" dirty="0" smtClean="0"/>
              <a:t> </a:t>
            </a:r>
            <a:r>
              <a:rPr lang="en-US" dirty="0" err="1" smtClean="0"/>
              <a:t>lị</a:t>
            </a:r>
            <a:r>
              <a:rPr lang="en-US" dirty="0" smtClean="0"/>
              <a:t>: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r>
              <a:rPr lang="en-US" dirty="0" smtClean="0"/>
              <a:t> qua con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hóavà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ở </a:t>
            </a:r>
            <a:r>
              <a:rPr lang="en-US" dirty="0" err="1" smtClean="0"/>
              <a:t>ruột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rét</a:t>
            </a:r>
            <a:r>
              <a:rPr lang="en-US" dirty="0" smtClean="0"/>
              <a:t>: Qua </a:t>
            </a:r>
            <a:r>
              <a:rPr lang="en-US" dirty="0" err="1" smtClean="0"/>
              <a:t>muỗi</a:t>
            </a:r>
            <a:r>
              <a:rPr lang="en-US" dirty="0" smtClean="0"/>
              <a:t> </a:t>
            </a:r>
            <a:r>
              <a:rPr lang="en-US" dirty="0" err="1" smtClean="0"/>
              <a:t>Anôphen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+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ngủ</a:t>
            </a:r>
            <a:r>
              <a:rPr lang="en-US" dirty="0" smtClean="0"/>
              <a:t>: Qua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ruồi</a:t>
            </a:r>
            <a:r>
              <a:rPr lang="en-US" dirty="0" smtClean="0"/>
              <a:t> </a:t>
            </a:r>
            <a:r>
              <a:rPr lang="en-US" dirty="0" err="1" smtClean="0"/>
              <a:t>tsê-tsê</a:t>
            </a:r>
            <a:r>
              <a:rPr lang="en-US" dirty="0" smtClean="0"/>
              <a:t> ở </a:t>
            </a:r>
            <a:r>
              <a:rPr lang="en-US" dirty="0" err="1" smtClean="0"/>
              <a:t>châu</a:t>
            </a:r>
            <a:r>
              <a:rPr lang="en-US" dirty="0" smtClean="0"/>
              <a:t> phi.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1878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3200" dirty="0"/>
          </a:p>
          <a:p>
            <a:pPr marL="1143000" indent="-1143000" algn="l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8000" b="1" i="1" u="sng" dirty="0" err="1">
                <a:solidFill>
                  <a:srgbClr val="00B050"/>
                </a:solidFill>
              </a:rPr>
              <a:t>Dặn</a:t>
            </a:r>
            <a:r>
              <a:rPr lang="en-US" sz="8000" b="1" i="1" u="sng" dirty="0">
                <a:solidFill>
                  <a:srgbClr val="00B050"/>
                </a:solidFill>
              </a:rPr>
              <a:t> </a:t>
            </a:r>
            <a:r>
              <a:rPr lang="en-US" sz="8000" b="1" i="1" u="sng" dirty="0" err="1">
                <a:solidFill>
                  <a:srgbClr val="00B050"/>
                </a:solidFill>
              </a:rPr>
              <a:t>dò</a:t>
            </a:r>
            <a:endParaRPr lang="en-US" sz="8000" b="1" i="1" u="sng" dirty="0">
              <a:solidFill>
                <a:srgbClr val="00B050"/>
              </a:solidFill>
            </a:endParaRPr>
          </a:p>
          <a:p>
            <a:pPr marL="571500" indent="-5715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4400" dirty="0"/>
              <a:t>  - </a:t>
            </a:r>
            <a:r>
              <a:rPr lang="en-US" sz="4400" dirty="0" err="1"/>
              <a:t>Học</a:t>
            </a:r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,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tập</a:t>
            </a:r>
            <a:r>
              <a:rPr lang="en-US" sz="4400" dirty="0"/>
              <a:t> 1,2,3 SGK</a:t>
            </a:r>
          </a:p>
          <a:p>
            <a:pPr marL="571500" indent="-5715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4400" dirty="0"/>
              <a:t>  - </a:t>
            </a:r>
            <a:r>
              <a:rPr lang="en-US" sz="4400" dirty="0" err="1"/>
              <a:t>Đọc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“ </a:t>
            </a:r>
            <a:r>
              <a:rPr lang="en-US" sz="4400" dirty="0" err="1"/>
              <a:t>Em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biết</a:t>
            </a:r>
            <a:r>
              <a:rPr lang="en-US" sz="4400" dirty="0"/>
              <a:t>”</a:t>
            </a:r>
          </a:p>
          <a:p>
            <a:pPr marL="571500" indent="-5715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4400" dirty="0"/>
              <a:t>  - </a:t>
            </a:r>
            <a:r>
              <a:rPr lang="en-US" sz="4400" dirty="0" err="1"/>
              <a:t>Kẻ</a:t>
            </a:r>
            <a:r>
              <a:rPr lang="en-US" sz="4400" dirty="0"/>
              <a:t> </a:t>
            </a:r>
            <a:r>
              <a:rPr lang="en-US" sz="4400" dirty="0" err="1"/>
              <a:t>bảng</a:t>
            </a:r>
            <a:r>
              <a:rPr lang="en-US" sz="4400" dirty="0"/>
              <a:t> 1 ( </a:t>
            </a:r>
            <a:r>
              <a:rPr lang="en-US" sz="4400" dirty="0" err="1"/>
              <a:t>cột</a:t>
            </a:r>
            <a:r>
              <a:rPr lang="en-US" sz="4400" dirty="0"/>
              <a:t> 3 </a:t>
            </a:r>
            <a:r>
              <a:rPr lang="en-US" sz="4400" dirty="0" err="1"/>
              <a:t>và</a:t>
            </a:r>
            <a:r>
              <a:rPr lang="en-US" sz="4400" dirty="0"/>
              <a:t> 4 ) SGK </a:t>
            </a:r>
            <a:r>
              <a:rPr lang="en-US" sz="4400" dirty="0" err="1"/>
              <a:t>vào</a:t>
            </a:r>
            <a:r>
              <a:rPr lang="en-US" sz="4400" dirty="0"/>
              <a:t> </a:t>
            </a:r>
            <a:r>
              <a:rPr lang="en-US" sz="4400" dirty="0" err="1"/>
              <a:t>vở</a:t>
            </a:r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tập</a:t>
            </a:r>
            <a:endParaRPr lang="en-US" sz="4400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564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khung anh de thu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99691" y="228600"/>
            <a:ext cx="4765138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cs typeface="Arial" charset="0"/>
              </a:rPr>
              <a:t/>
            </a:r>
            <a:br>
              <a:rPr lang="en-US" sz="2800" b="1" dirty="0" smtClean="0">
                <a:cs typeface="Arial" charset="0"/>
              </a:rPr>
            </a:br>
            <a:r>
              <a:rPr lang="en-US" sz="2800" b="1" dirty="0" smtClean="0">
                <a:cs typeface="Arial" charset="0"/>
              </a:rPr>
              <a:t/>
            </a:r>
            <a:br>
              <a:rPr lang="en-US" sz="2800" b="1" dirty="0" smtClean="0">
                <a:cs typeface="Arial" charset="0"/>
              </a:rPr>
            </a:br>
            <a:r>
              <a:rPr lang="en-US" sz="2800" b="1" dirty="0" smtClean="0">
                <a:cs typeface="Arial" charset="0"/>
              </a:rPr>
              <a:t/>
            </a:r>
            <a:br>
              <a:rPr lang="en-US" sz="2800" b="1" dirty="0" smtClean="0">
                <a:cs typeface="Arial" charset="0"/>
              </a:rPr>
            </a:br>
            <a:r>
              <a:rPr lang="en-US" sz="2800" b="1" dirty="0" smtClean="0">
                <a:cs typeface="Arial" charset="0"/>
              </a:rPr>
              <a:t/>
            </a:r>
            <a:br>
              <a:rPr lang="en-US" sz="2800" b="1" dirty="0" smtClean="0">
                <a:cs typeface="Arial" charset="0"/>
              </a:rPr>
            </a:br>
            <a:r>
              <a:rPr lang="en-US" sz="2800" b="1" dirty="0" smtClean="0">
                <a:cs typeface="Arial" charset="0"/>
              </a:rPr>
              <a:t/>
            </a:r>
            <a:br>
              <a:rPr lang="en-US" sz="2800" b="1" dirty="0" smtClean="0">
                <a:cs typeface="Arial" charset="0"/>
              </a:rPr>
            </a:br>
            <a:r>
              <a:rPr lang="en-US" sz="2800" b="1" dirty="0" smtClean="0">
                <a:cs typeface="Arial" charset="0"/>
              </a:rPr>
              <a:t/>
            </a:r>
            <a:br>
              <a:rPr lang="en-US" sz="2800" b="1" dirty="0" smtClean="0">
                <a:cs typeface="Arial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CHUNG VÀ VAI TRÒ THỰC TIỄN CỦA ĐỘNG VẬT NGUYÊN SINH</a:t>
            </a:r>
          </a:p>
        </p:txBody>
      </p:sp>
      <p:sp>
        <p:nvSpPr>
          <p:cNvPr id="4" name="Rectangle 3"/>
          <p:cNvSpPr/>
          <p:nvPr/>
        </p:nvSpPr>
        <p:spPr>
          <a:xfrm>
            <a:off x="460375" y="1295400"/>
            <a:ext cx="186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cs typeface="Arial" charset="0"/>
              </a:rPr>
              <a:t>Tiết</a:t>
            </a:r>
            <a:r>
              <a:rPr lang="en-US" sz="2400" b="1" dirty="0">
                <a:solidFill>
                  <a:srgbClr val="7030A0"/>
                </a:solidFill>
                <a:cs typeface="Arial" charset="0"/>
              </a:rPr>
              <a:t> 7 - BÀI 7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2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0" y="1143000"/>
            <a:ext cx="6324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3200" dirty="0"/>
          </a:p>
          <a:p>
            <a:pPr marL="1143000" indent="-1143000" algn="l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3200" b="1" i="1" u="sng" dirty="0" err="1">
                <a:solidFill>
                  <a:schemeClr val="accent2">
                    <a:lumMod val="50000"/>
                  </a:schemeClr>
                </a:solidFill>
              </a:rPr>
              <a:t>Dặn</a:t>
            </a:r>
            <a:r>
              <a:rPr lang="en-US" sz="3200" b="1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i="1" u="sng" dirty="0" err="1">
                <a:solidFill>
                  <a:schemeClr val="accent2">
                    <a:lumMod val="50000"/>
                  </a:schemeClr>
                </a:solidFill>
              </a:rPr>
              <a:t>dò</a:t>
            </a:r>
            <a:endParaRPr lang="en-US" sz="3200" b="1" i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571500" indent="-5715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dirty="0"/>
              <a:t>  -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,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1,2,3 SGK</a:t>
            </a:r>
          </a:p>
          <a:p>
            <a:pPr marL="571500" indent="-5715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dirty="0"/>
              <a:t>  -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mục</a:t>
            </a:r>
            <a:r>
              <a:rPr lang="en-US" sz="3200" dirty="0"/>
              <a:t> “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”</a:t>
            </a:r>
          </a:p>
          <a:p>
            <a:pPr marL="571500" indent="-57150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dirty="0"/>
              <a:t>  - </a:t>
            </a:r>
            <a:r>
              <a:rPr lang="en-US" sz="3200" dirty="0" err="1"/>
              <a:t>Kẻ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1 ( </a:t>
            </a:r>
            <a:r>
              <a:rPr lang="en-US" sz="3200" dirty="0" err="1"/>
              <a:t>cột</a:t>
            </a:r>
            <a:r>
              <a:rPr lang="en-US" sz="3200" dirty="0"/>
              <a:t> 3 </a:t>
            </a:r>
            <a:r>
              <a:rPr lang="en-US" sz="3200" dirty="0" err="1"/>
              <a:t>và</a:t>
            </a:r>
            <a:r>
              <a:rPr lang="en-US" sz="3200" dirty="0"/>
              <a:t> 4 ) SGK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vở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endParaRPr lang="en-US" sz="3200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4800" dirty="0"/>
          </a:p>
        </p:txBody>
      </p:sp>
      <p:pic>
        <p:nvPicPr>
          <p:cNvPr id="76802" name="Picture 2" descr="http://i976.photobucket.com/albums/ae247/elaine563663/Frames-PNG/HA-Frame0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929640"/>
            <a:ext cx="11658600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1.liveinternet.ru/images/attach/c/0/118/574/118574051_011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1371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457200" y="1189038"/>
            <a:ext cx="8229600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2" name="Rectangle 1"/>
          <p:cNvSpPr/>
          <p:nvPr/>
        </p:nvSpPr>
        <p:spPr>
          <a:xfrm rot="20122404">
            <a:off x="-42162" y="5931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 bye!</a:t>
            </a:r>
          </a:p>
        </p:txBody>
      </p:sp>
      <p:pic>
        <p:nvPicPr>
          <p:cNvPr id="30724" name="Picture 20" descr="455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3005">
            <a:off x="-210343" y="2109152"/>
            <a:ext cx="7318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0" descr="455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3005">
            <a:off x="3804623" y="-46130"/>
            <a:ext cx="7318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-1001713" y="2882900"/>
            <a:ext cx="8763001" cy="9175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5468"/>
              </a:avLst>
            </a:prstTxWarp>
          </a:bodyPr>
          <a:lstStyle/>
          <a:p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99CC00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2520" y="38918"/>
            <a:ext cx="4749689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9" name="Picture 5" descr="Kết quả hình ảnh cho hoc s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025294"/>
            <a:ext cx="2657475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AutoShape 7" descr="Kết quả hình ảnh cho hoc s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AutoShape 9" descr="Kết quả hình ảnh cho hoc sinh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AutoShape 13" descr="Kết quả hình ảnh cho hoc sinh va giao vien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AutoShape 15" descr="Kết quả hình ảnh cho hoc sinh va giao vien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AutoShape 17" descr="Kết quả hình ảnh cho hoc sinh va giao vien"/>
          <p:cNvSpPr>
            <a:spLocks noChangeAspect="1" noChangeArrowheads="1"/>
          </p:cNvSpPr>
          <p:nvPr/>
        </p:nvSpPr>
        <p:spPr bwMode="auto">
          <a:xfrm>
            <a:off x="819618" y="55492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AutoShape 19" descr="Kết quả hình ảnh cho hoc sinh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AutoShape 21" descr="Kết quả hình ảnh cho hoc sinh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AutoShape 24" descr="Kết quả hình ảnh cho giáo viên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6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65107"/>
            <a:ext cx="2286000" cy="1973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EAEAEA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Kết quả hình ảnh cho hoc sinh va giao vi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6" y="4943474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12" y="891857"/>
            <a:ext cx="2308375" cy="1674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EAEAEA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Kết quả hình ảnh cho hoc s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2657475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2286000" cy="1973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EAEAEA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Kết quả hình ảnh cho hoc sinh va giao vi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01564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00" y="846378"/>
            <a:ext cx="2308375" cy="1674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EAEAEA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1771" name="Picture 27" descr="Kết quả hình ảnh cho giáo viê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52" y="2867024"/>
            <a:ext cx="2619375" cy="1743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1113" y="6150114"/>
            <a:ext cx="9004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27" name="Picture 1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0" y="141422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25" y="5361214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5" y="5296579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00" y="2305754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41" y="-53312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23" y="554927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27514" y="2324101"/>
            <a:ext cx="69951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FF0000"/>
                </a:solidFill>
              </a:rPr>
              <a:t>NỘI DUNG: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i="1" dirty="0">
              <a:solidFill>
                <a:srgbClr val="FF00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00FF"/>
                </a:solidFill>
              </a:rPr>
              <a:t>I.ĐẶC ĐIỂM CHUNG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B050"/>
                </a:solidFill>
              </a:rPr>
              <a:t>II.VAI TRÒ THỰC TIỄN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FFC000"/>
                </a:solidFill>
              </a:rPr>
              <a:t>III.BIỆN PHÁP PHÒNG TRỪ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914400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 ĐIỂM CHUNG VÀ VAI TRÒ THỰC TIỄN CỦA ĐỘNG VẬT NGUYÊN SINH</a:t>
            </a:r>
            <a:endParaRPr lang="en-US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375" y="1295400"/>
            <a:ext cx="186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Tiết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7 - BÀI 7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smtClean="0">
                <a:solidFill>
                  <a:srgbClr val="0000FF"/>
                </a:solidFill>
              </a:rPr>
              <a:t>BÀI 7 :ĐẶC ĐIỂM CHUNG VÀ VAI TRÒ THỰC TIỄN CỦA VẬT NGUYÊN SINH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3733800" cy="487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I. </a:t>
            </a:r>
            <a:r>
              <a:rPr lang="en-US" sz="2400" b="1" u="sng" dirty="0" smtClean="0">
                <a:solidFill>
                  <a:srgbClr val="00B050"/>
                </a:solidFill>
              </a:rPr>
              <a:t>ĐẶC ĐIỂM CHUNG</a:t>
            </a:r>
          </a:p>
        </p:txBody>
      </p:sp>
      <p:pic>
        <p:nvPicPr>
          <p:cNvPr id="6148" name="Picture 11" descr="SGKSinh7hinh41jp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235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SGK-Sinh-7-hinh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25908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3" descr="SGK-Sinh-7-hinh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1524000"/>
            <a:ext cx="22367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4" descr="SGK-Sinh-7-hinh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81538"/>
            <a:ext cx="274320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SGK-Sinh-7-hinh-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2292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27148" y="1154668"/>
            <a:ext cx="3480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Quan</a:t>
            </a:r>
            <a:r>
              <a:rPr lang="en-US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sát</a:t>
            </a:r>
            <a:r>
              <a:rPr lang="en-US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tranh</a:t>
            </a:r>
            <a:r>
              <a:rPr lang="en-US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cho</a:t>
            </a:r>
            <a:r>
              <a:rPr lang="en-US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biết</a:t>
            </a:r>
            <a:r>
              <a:rPr lang="en-US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507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75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53400" cy="639763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 1: (3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</a:rPr>
              <a:t>Phút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33036" name="Group 2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65854"/>
              </p:ext>
            </p:extLst>
          </p:nvPr>
        </p:nvGraphicFramePr>
        <p:xfrm>
          <a:off x="152400" y="762000"/>
          <a:ext cx="8839200" cy="5970589"/>
        </p:xfrm>
        <a:graphic>
          <a:graphicData uri="http://schemas.openxmlformats.org/drawingml/2006/table">
            <a:tbl>
              <a:tblPr/>
              <a:tblGrid>
                <a:gridCol w="552450"/>
                <a:gridCol w="1336675"/>
                <a:gridCol w="793750"/>
                <a:gridCol w="776288"/>
                <a:gridCol w="865187"/>
                <a:gridCol w="938213"/>
                <a:gridCol w="1062037"/>
                <a:gridCol w="1260475"/>
                <a:gridCol w="1254125"/>
              </a:tblGrid>
              <a:tr h="9556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TT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Kích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thước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Cấu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di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chuyển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Hiển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Lớn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roi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biến hình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giày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kiết lị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rét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022" name="Text Box 254"/>
          <p:cNvSpPr txBox="1">
            <a:spLocks noChangeArrowheads="1"/>
          </p:cNvSpPr>
          <p:nvPr/>
        </p:nvSpPr>
        <p:spPr bwMode="auto">
          <a:xfrm>
            <a:off x="2254250" y="28225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>
                <a:solidFill>
                  <a:srgbClr val="CC0099"/>
                </a:solidFill>
              </a:rPr>
              <a:t>x</a:t>
            </a:r>
          </a:p>
        </p:txBody>
      </p:sp>
      <p:sp>
        <p:nvSpPr>
          <p:cNvPr id="33025" name="Text Box 257"/>
          <p:cNvSpPr txBox="1">
            <a:spLocks noChangeArrowheads="1"/>
          </p:cNvSpPr>
          <p:nvPr/>
        </p:nvSpPr>
        <p:spPr bwMode="auto">
          <a:xfrm>
            <a:off x="3810000" y="2895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CC0099"/>
                </a:solidFill>
              </a:rPr>
              <a:t>x</a:t>
            </a:r>
          </a:p>
        </p:txBody>
      </p:sp>
      <p:sp>
        <p:nvSpPr>
          <p:cNvPr id="33026" name="Text Box 258"/>
          <p:cNvSpPr txBox="1">
            <a:spLocks noChangeArrowheads="1"/>
          </p:cNvSpPr>
          <p:nvPr/>
        </p:nvSpPr>
        <p:spPr bwMode="auto">
          <a:xfrm>
            <a:off x="5410200" y="27432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CC0099"/>
                </a:solidFill>
                <a:latin typeface="Times New Roman" pitchFamily="18" charset="0"/>
              </a:rPr>
              <a:t>Vụn hữu cơ</a:t>
            </a:r>
          </a:p>
        </p:txBody>
      </p:sp>
      <p:sp>
        <p:nvSpPr>
          <p:cNvPr id="33028" name="Text Box 260"/>
          <p:cNvSpPr txBox="1">
            <a:spLocks noChangeArrowheads="1"/>
          </p:cNvSpPr>
          <p:nvPr/>
        </p:nvSpPr>
        <p:spPr bwMode="auto">
          <a:xfrm>
            <a:off x="6629400" y="2895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CC0099"/>
                </a:solidFill>
                <a:latin typeface="Times New Roman" pitchFamily="18" charset="0"/>
              </a:rPr>
              <a:t>Roi</a:t>
            </a:r>
          </a:p>
        </p:txBody>
      </p:sp>
      <p:sp>
        <p:nvSpPr>
          <p:cNvPr id="33029" name="Text Box 261"/>
          <p:cNvSpPr txBox="1">
            <a:spLocks noChangeArrowheads="1"/>
          </p:cNvSpPr>
          <p:nvPr/>
        </p:nvSpPr>
        <p:spPr bwMode="auto">
          <a:xfrm>
            <a:off x="7772400" y="2895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 dirty="0" err="1" smtClean="0">
                <a:solidFill>
                  <a:srgbClr val="CC0099"/>
                </a:solidFill>
                <a:latin typeface="Times New Roman" pitchFamily="18" charset="0"/>
              </a:rPr>
              <a:t>Phân</a:t>
            </a:r>
            <a:r>
              <a:rPr lang="en-US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C0099"/>
                </a:solidFill>
                <a:latin typeface="Times New Roman" pitchFamily="18" charset="0"/>
              </a:rPr>
              <a:t>đôi</a:t>
            </a:r>
            <a:endParaRPr lang="en-US" b="1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33030" name="Text Box 262"/>
          <p:cNvSpPr txBox="1">
            <a:spLocks noChangeArrowheads="1"/>
          </p:cNvSpPr>
          <p:nvPr/>
        </p:nvSpPr>
        <p:spPr bwMode="auto">
          <a:xfrm>
            <a:off x="225425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031" name="Text Box 263"/>
          <p:cNvSpPr txBox="1">
            <a:spLocks noChangeArrowheads="1"/>
          </p:cNvSpPr>
          <p:nvPr/>
        </p:nvSpPr>
        <p:spPr bwMode="auto">
          <a:xfrm>
            <a:off x="38100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032" name="Text Box 264"/>
          <p:cNvSpPr txBox="1">
            <a:spLocks noChangeArrowheads="1"/>
          </p:cNvSpPr>
          <p:nvPr/>
        </p:nvSpPr>
        <p:spPr bwMode="auto">
          <a:xfrm>
            <a:off x="5486400" y="3468469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VK,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vụn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hữu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033" name="Text Box 265"/>
          <p:cNvSpPr txBox="1">
            <a:spLocks noChangeArrowheads="1"/>
          </p:cNvSpPr>
          <p:nvPr/>
        </p:nvSpPr>
        <p:spPr bwMode="auto">
          <a:xfrm>
            <a:off x="6477000" y="3657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Chân giả</a:t>
            </a:r>
          </a:p>
        </p:txBody>
      </p:sp>
      <p:sp>
        <p:nvSpPr>
          <p:cNvPr id="33035" name="Text Box 267"/>
          <p:cNvSpPr txBox="1">
            <a:spLocks noChangeArrowheads="1"/>
          </p:cNvSpPr>
          <p:nvPr/>
        </p:nvSpPr>
        <p:spPr bwMode="auto">
          <a:xfrm>
            <a:off x="7869238" y="3657600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đôi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037" name="Text Box 269"/>
          <p:cNvSpPr txBox="1">
            <a:spLocks noChangeArrowheads="1"/>
          </p:cNvSpPr>
          <p:nvPr/>
        </p:nvSpPr>
        <p:spPr bwMode="auto">
          <a:xfrm>
            <a:off x="225425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>
                <a:solidFill>
                  <a:srgbClr val="660066"/>
                </a:solidFill>
              </a:rPr>
              <a:t>x</a:t>
            </a:r>
          </a:p>
        </p:txBody>
      </p:sp>
      <p:sp>
        <p:nvSpPr>
          <p:cNvPr id="33038" name="Text Box 270"/>
          <p:cNvSpPr txBox="1">
            <a:spLocks noChangeArrowheads="1"/>
          </p:cNvSpPr>
          <p:nvPr/>
        </p:nvSpPr>
        <p:spPr bwMode="auto">
          <a:xfrm>
            <a:off x="38100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660066"/>
                </a:solidFill>
              </a:rPr>
              <a:t>x</a:t>
            </a:r>
          </a:p>
        </p:txBody>
      </p:sp>
      <p:sp>
        <p:nvSpPr>
          <p:cNvPr id="33040" name="Text Box 272"/>
          <p:cNvSpPr txBox="1">
            <a:spLocks noChangeArrowheads="1"/>
          </p:cNvSpPr>
          <p:nvPr/>
        </p:nvSpPr>
        <p:spPr bwMode="auto">
          <a:xfrm>
            <a:off x="5486400" y="42672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 dirty="0">
                <a:solidFill>
                  <a:srgbClr val="660066"/>
                </a:solidFill>
                <a:latin typeface="Times New Roman" pitchFamily="18" charset="0"/>
              </a:rPr>
              <a:t>VK, </a:t>
            </a:r>
            <a:r>
              <a:rPr lang="en-US" b="1" dirty="0" err="1">
                <a:solidFill>
                  <a:srgbClr val="660066"/>
                </a:solidFill>
                <a:latin typeface="Times New Roman" pitchFamily="18" charset="0"/>
              </a:rPr>
              <a:t>vụn</a:t>
            </a:r>
            <a:r>
              <a:rPr lang="en-US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itchFamily="18" charset="0"/>
              </a:rPr>
              <a:t>hữu</a:t>
            </a:r>
            <a:r>
              <a:rPr lang="en-US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itchFamily="18" charset="0"/>
              </a:rPr>
              <a:t>cơ</a:t>
            </a:r>
            <a:endParaRPr lang="en-US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33041" name="Text Box 273"/>
          <p:cNvSpPr txBox="1">
            <a:spLocks noChangeArrowheads="1"/>
          </p:cNvSpPr>
          <p:nvPr/>
        </p:nvSpPr>
        <p:spPr bwMode="auto">
          <a:xfrm>
            <a:off x="6477000" y="4495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660066"/>
                </a:solidFill>
                <a:latin typeface="Times New Roman" pitchFamily="18" charset="0"/>
              </a:rPr>
              <a:t>Lông bơi</a:t>
            </a:r>
          </a:p>
        </p:txBody>
      </p:sp>
      <p:sp>
        <p:nvSpPr>
          <p:cNvPr id="33042" name="Text Box 274"/>
          <p:cNvSpPr txBox="1">
            <a:spLocks noChangeArrowheads="1"/>
          </p:cNvSpPr>
          <p:nvPr/>
        </p:nvSpPr>
        <p:spPr bwMode="auto">
          <a:xfrm>
            <a:off x="7869238" y="4191000"/>
            <a:ext cx="1092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err="1" smtClean="0">
                <a:solidFill>
                  <a:srgbClr val="660066"/>
                </a:solidFill>
                <a:latin typeface="Times New Roman" pitchFamily="18" charset="0"/>
              </a:rPr>
              <a:t>Phân</a:t>
            </a: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  <a:latin typeface="Times New Roman" pitchFamily="18" charset="0"/>
              </a:rPr>
              <a:t>đôi</a:t>
            </a: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</a:rPr>
              <a:t> &amp; </a:t>
            </a:r>
          </a:p>
          <a:p>
            <a:pPr algn="ctr" eaLnBrk="1" hangingPunct="1"/>
            <a:r>
              <a:rPr lang="en-US" b="1" dirty="0" err="1" smtClean="0">
                <a:solidFill>
                  <a:srgbClr val="660066"/>
                </a:solidFill>
                <a:latin typeface="Times New Roman" pitchFamily="18" charset="0"/>
              </a:rPr>
              <a:t>tiếp</a:t>
            </a: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  <a:latin typeface="Times New Roman" pitchFamily="18" charset="0"/>
              </a:rPr>
              <a:t>hợp</a:t>
            </a:r>
            <a:endParaRPr lang="en-US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33043" name="Text Box 275"/>
          <p:cNvSpPr txBox="1">
            <a:spLocks noChangeArrowheads="1"/>
          </p:cNvSpPr>
          <p:nvPr/>
        </p:nvSpPr>
        <p:spPr bwMode="auto">
          <a:xfrm>
            <a:off x="2286000" y="52578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33044" name="Text Box 276"/>
          <p:cNvSpPr txBox="1">
            <a:spLocks noChangeArrowheads="1"/>
          </p:cNvSpPr>
          <p:nvPr/>
        </p:nvSpPr>
        <p:spPr bwMode="auto">
          <a:xfrm>
            <a:off x="3810000" y="52578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33045" name="Text Box 277"/>
          <p:cNvSpPr txBox="1">
            <a:spLocks noChangeArrowheads="1"/>
          </p:cNvSpPr>
          <p:nvPr/>
        </p:nvSpPr>
        <p:spPr bwMode="auto">
          <a:xfrm>
            <a:off x="5410200" y="50292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Hồng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cầu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046" name="Text Box 278"/>
          <p:cNvSpPr txBox="1">
            <a:spLocks noChangeArrowheads="1"/>
          </p:cNvSpPr>
          <p:nvPr/>
        </p:nvSpPr>
        <p:spPr bwMode="auto">
          <a:xfrm>
            <a:off x="2286000" y="6019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33047" name="Text Box 279"/>
          <p:cNvSpPr txBox="1">
            <a:spLocks noChangeArrowheads="1"/>
          </p:cNvSpPr>
          <p:nvPr/>
        </p:nvSpPr>
        <p:spPr bwMode="auto">
          <a:xfrm>
            <a:off x="6477000" y="5181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Chân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giả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048" name="Text Box 280"/>
          <p:cNvSpPr txBox="1">
            <a:spLocks noChangeArrowheads="1"/>
          </p:cNvSpPr>
          <p:nvPr/>
        </p:nvSpPr>
        <p:spPr bwMode="auto">
          <a:xfrm>
            <a:off x="7924800" y="5257800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Phân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đôi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049" name="Text Box 281"/>
          <p:cNvSpPr txBox="1">
            <a:spLocks noChangeArrowheads="1"/>
          </p:cNvSpPr>
          <p:nvPr/>
        </p:nvSpPr>
        <p:spPr bwMode="auto">
          <a:xfrm>
            <a:off x="3810000" y="594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33050" name="Text Box 282"/>
          <p:cNvSpPr txBox="1">
            <a:spLocks noChangeArrowheads="1"/>
          </p:cNvSpPr>
          <p:nvPr/>
        </p:nvSpPr>
        <p:spPr bwMode="auto">
          <a:xfrm>
            <a:off x="5410200" y="6031468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Hồng</a:t>
            </a:r>
            <a:r>
              <a: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cầu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051" name="Text Box 283"/>
          <p:cNvSpPr txBox="1">
            <a:spLocks noChangeArrowheads="1"/>
          </p:cNvSpPr>
          <p:nvPr/>
        </p:nvSpPr>
        <p:spPr bwMode="auto">
          <a:xfrm>
            <a:off x="6553200" y="6019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Tiêu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giảm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052" name="Text Box 284"/>
          <p:cNvSpPr txBox="1">
            <a:spLocks noChangeArrowheads="1"/>
          </p:cNvSpPr>
          <p:nvPr/>
        </p:nvSpPr>
        <p:spPr bwMode="auto">
          <a:xfrm>
            <a:off x="7772400" y="6096000"/>
            <a:ext cx="121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Phân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nhiều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3022" grpId="0"/>
      <p:bldP spid="33025" grpId="0"/>
      <p:bldP spid="33026" grpId="0"/>
      <p:bldP spid="33028" grpId="0"/>
      <p:bldP spid="33029" grpId="0"/>
      <p:bldP spid="33030" grpId="0"/>
      <p:bldP spid="33031" grpId="0"/>
      <p:bldP spid="33032" grpId="0"/>
      <p:bldP spid="33033" grpId="0"/>
      <p:bldP spid="33035" grpId="0"/>
      <p:bldP spid="33037" grpId="0"/>
      <p:bldP spid="33038" grpId="0"/>
      <p:bldP spid="33040" grpId="0"/>
      <p:bldP spid="33041" grpId="0"/>
      <p:bldP spid="33042" grpId="0"/>
      <p:bldP spid="33043" grpId="0"/>
      <p:bldP spid="33044" grpId="0"/>
      <p:bldP spid="33045" grpId="0"/>
      <p:bldP spid="33046" grpId="0"/>
      <p:bldP spid="33047" grpId="0"/>
      <p:bldP spid="33048" grpId="0"/>
      <p:bldP spid="33049" grpId="0"/>
      <p:bldP spid="33050" grpId="0"/>
      <p:bldP spid="33051" grpId="0"/>
      <p:bldP spid="330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5"/>
          <p:cNvSpPr>
            <a:spLocks noChangeShapeType="1"/>
          </p:cNvSpPr>
          <p:nvPr/>
        </p:nvSpPr>
        <p:spPr bwMode="auto">
          <a:xfrm flipH="1">
            <a:off x="4648200" y="0"/>
            <a:ext cx="7620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0" y="228600"/>
            <a:ext cx="86868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Câu</a:t>
            </a:r>
            <a:r>
              <a:rPr lang="en-US" sz="2000" b="1" dirty="0" smtClean="0">
                <a:solidFill>
                  <a:srgbClr val="7030A0"/>
                </a:solidFill>
              </a:rPr>
              <a:t> 1.  </a:t>
            </a:r>
            <a:r>
              <a:rPr lang="en-US" sz="2000" b="1" dirty="0" err="1" smtClean="0">
                <a:solidFill>
                  <a:srgbClr val="7030A0"/>
                </a:solidFill>
              </a:rPr>
              <a:t>Động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vật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nguyên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sinh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      </a:t>
            </a:r>
            <a:r>
              <a:rPr lang="en-US" sz="2000" b="1" dirty="0" err="1" smtClean="0">
                <a:solidFill>
                  <a:srgbClr val="7030A0"/>
                </a:solidFill>
              </a:rPr>
              <a:t>sống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tự</a:t>
            </a:r>
            <a:r>
              <a:rPr lang="en-US" sz="2000" b="1" dirty="0" smtClean="0">
                <a:solidFill>
                  <a:srgbClr val="7030A0"/>
                </a:solidFill>
              </a:rPr>
              <a:t> do </a:t>
            </a:r>
            <a:r>
              <a:rPr lang="en-US" sz="2000" b="1" dirty="0" err="1" smtClean="0">
                <a:solidFill>
                  <a:srgbClr val="7030A0"/>
                </a:solidFill>
              </a:rPr>
              <a:t>có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những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đặc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      </a:t>
            </a:r>
            <a:r>
              <a:rPr lang="en-US" sz="2000" b="1" dirty="0" err="1" smtClean="0">
                <a:solidFill>
                  <a:srgbClr val="7030A0"/>
                </a:solidFill>
              </a:rPr>
              <a:t>điểm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gì</a:t>
            </a:r>
            <a:r>
              <a:rPr lang="en-US" sz="2000" b="1" dirty="0" smtClean="0">
                <a:solidFill>
                  <a:srgbClr val="7030A0"/>
                </a:solidFill>
              </a:rPr>
              <a:t> ?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b="1" i="1" u="sng" dirty="0" err="1" smtClean="0">
                <a:solidFill>
                  <a:srgbClr val="FF0000"/>
                </a:solidFill>
              </a:rPr>
              <a:t>Đáp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</a:rPr>
              <a:t>án</a:t>
            </a:r>
            <a:r>
              <a:rPr lang="en-US" sz="2000" b="1" dirty="0" smtClean="0">
                <a:solidFill>
                  <a:srgbClr val="FF0000"/>
                </a:solidFill>
              </a:rPr>
              <a:t>. 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nguyên</a:t>
            </a:r>
            <a:endParaRPr lang="en-US" sz="2000" b="1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sinh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đặc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điểm</a:t>
            </a:r>
            <a:r>
              <a:rPr lang="en-US" sz="2000" b="1" dirty="0" smtClean="0"/>
              <a:t>: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-</a:t>
            </a:r>
            <a:r>
              <a:rPr lang="en-US" sz="2000" b="1" dirty="0" err="1" smtClean="0"/>
              <a:t>Kích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hiển</a:t>
            </a:r>
            <a:r>
              <a:rPr lang="en-US" sz="2000" b="1" dirty="0" smtClean="0"/>
              <a:t> vi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endParaRPr lang="en-US" sz="2000" b="1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     </a:t>
            </a:r>
            <a:r>
              <a:rPr lang="en-US" sz="2000" b="1" dirty="0" err="1" smtClean="0"/>
              <a:t>chỉ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tế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bào</a:t>
            </a:r>
            <a:r>
              <a:rPr lang="en-US" sz="2000" b="1" dirty="0" smtClean="0"/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- </a:t>
            </a:r>
            <a:r>
              <a:rPr lang="en-US" sz="2000" b="1" dirty="0" err="1" smtClean="0"/>
              <a:t>Cơ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quan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chuyển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triển</a:t>
            </a:r>
            <a:endParaRPr lang="en-US" sz="2000" b="1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-</a:t>
            </a:r>
            <a:r>
              <a:rPr lang="en-US" sz="2000" b="1" dirty="0" err="1" smtClean="0"/>
              <a:t>Hầu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dưỡng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kiểu</a:t>
            </a:r>
            <a:r>
              <a:rPr lang="en-US" sz="2000" b="1" dirty="0" smtClean="0"/>
              <a:t>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   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vật</a:t>
            </a:r>
            <a:r>
              <a:rPr lang="en-US" sz="2000" b="1" dirty="0" smtClean="0"/>
              <a:t>( </a:t>
            </a:r>
            <a:r>
              <a:rPr lang="en-US" sz="2000" b="1" dirty="0" err="1" smtClean="0"/>
              <a:t>dị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dưỡng</a:t>
            </a:r>
            <a:r>
              <a:rPr lang="en-US" sz="2000" b="1" dirty="0" smtClean="0"/>
              <a:t>)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-</a:t>
            </a:r>
            <a:r>
              <a:rPr lang="en-US" sz="2000" b="1" dirty="0" err="1" smtClean="0"/>
              <a:t>Sinh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vô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bằng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cách</a:t>
            </a:r>
            <a:r>
              <a:rPr lang="en-US" sz="2000" b="1" dirty="0" smtClean="0"/>
              <a:t>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   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đôi</a:t>
            </a:r>
            <a:r>
              <a:rPr lang="en-US" sz="2000" b="1" dirty="0" smtClean="0"/>
              <a:t> 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solidFill>
                <a:srgbClr val="FF3300"/>
              </a:solidFill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4800600" y="533400"/>
            <a:ext cx="0" cy="5791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114800" y="152400"/>
            <a:ext cx="0" cy="6172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495800" y="228600"/>
            <a:ext cx="449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Câu 2. Động vật nguyên sinh sống  ký sinh co những đặc điểm gì ?</a:t>
            </a:r>
            <a:br>
              <a:rPr lang="en-US" sz="2000" b="1">
                <a:solidFill>
                  <a:srgbClr val="0000FF"/>
                </a:solidFill>
              </a:rPr>
            </a:b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343400" y="1562100"/>
            <a:ext cx="4648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i="1" u="sng" dirty="0" err="1">
                <a:solidFill>
                  <a:srgbClr val="FF0000"/>
                </a:solidFill>
              </a:rPr>
              <a:t>Đáp</a:t>
            </a:r>
            <a:r>
              <a:rPr lang="en-US" sz="2000" b="1" i="1" u="sng" dirty="0">
                <a:solidFill>
                  <a:srgbClr val="FF0000"/>
                </a:solidFill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</a:rPr>
              <a:t>án</a:t>
            </a:r>
            <a:r>
              <a:rPr lang="en-US" sz="2000" b="1" dirty="0">
                <a:solidFill>
                  <a:srgbClr val="FF0000"/>
                </a:solidFill>
              </a:rPr>
              <a:t>. 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vật</a:t>
            </a:r>
            <a:r>
              <a:rPr lang="en-US" sz="2000" b="1" dirty="0"/>
              <a:t> </a:t>
            </a:r>
            <a:r>
              <a:rPr lang="en-US" sz="2000" b="1" dirty="0" err="1"/>
              <a:t>nguyên</a:t>
            </a:r>
            <a:r>
              <a:rPr lang="en-US" sz="2000" b="1" dirty="0"/>
              <a:t> </a:t>
            </a:r>
            <a:r>
              <a:rPr lang="en-US" sz="2000" b="1" dirty="0" err="1"/>
              <a:t>sinh</a:t>
            </a:r>
            <a:r>
              <a:rPr lang="en-US" sz="2000" b="1" dirty="0"/>
              <a:t> </a:t>
            </a:r>
            <a:r>
              <a:rPr lang="en-US" sz="2000" b="1" dirty="0" err="1"/>
              <a:t>sống</a:t>
            </a:r>
            <a:r>
              <a:rPr lang="en-US" sz="2000" b="1" dirty="0"/>
              <a:t> </a:t>
            </a:r>
            <a:r>
              <a:rPr lang="en-US" sz="2000" b="1" dirty="0" err="1"/>
              <a:t>ký</a:t>
            </a:r>
            <a:r>
              <a:rPr lang="en-US" sz="2000" b="1" dirty="0"/>
              <a:t> </a:t>
            </a:r>
            <a:r>
              <a:rPr lang="en-US" sz="2000" b="1" dirty="0" err="1"/>
              <a:t>sinh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đặc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:</a:t>
            </a:r>
          </a:p>
          <a:p>
            <a:pPr algn="l" eaLnBrk="1" hangingPunct="1"/>
            <a:r>
              <a:rPr lang="en-US" sz="2000" b="1" dirty="0"/>
              <a:t>-</a:t>
            </a:r>
            <a:r>
              <a:rPr lang="en-US" sz="2000" b="1" dirty="0" err="1"/>
              <a:t>Kích</a:t>
            </a:r>
            <a:r>
              <a:rPr lang="en-US" sz="2000" b="1" dirty="0"/>
              <a:t> </a:t>
            </a:r>
            <a:r>
              <a:rPr lang="en-US" sz="2000" b="1" dirty="0" err="1"/>
              <a:t>thước</a:t>
            </a:r>
            <a:r>
              <a:rPr lang="en-US" sz="2000" b="1" dirty="0"/>
              <a:t> </a:t>
            </a:r>
            <a:r>
              <a:rPr lang="en-US" sz="2000" b="1" dirty="0" err="1"/>
              <a:t>hiển</a:t>
            </a:r>
            <a:r>
              <a:rPr lang="en-US" sz="2000" b="1" dirty="0"/>
              <a:t> vi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cơ</a:t>
            </a:r>
            <a:r>
              <a:rPr lang="en-US" sz="2000" b="1" dirty="0"/>
              <a:t>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chỉ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1 </a:t>
            </a:r>
            <a:r>
              <a:rPr lang="en-US" sz="2000" b="1" dirty="0" err="1"/>
              <a:t>tế</a:t>
            </a:r>
            <a:r>
              <a:rPr lang="en-US" sz="2000" b="1" dirty="0"/>
              <a:t> </a:t>
            </a:r>
            <a:r>
              <a:rPr lang="en-US" sz="2000" b="1" dirty="0" err="1"/>
              <a:t>bào</a:t>
            </a:r>
            <a:r>
              <a:rPr lang="en-US" sz="2000" b="1" dirty="0"/>
              <a:t>.</a:t>
            </a:r>
          </a:p>
          <a:p>
            <a:pPr algn="l" eaLnBrk="1" hangingPunct="1"/>
            <a:r>
              <a:rPr lang="en-US" sz="2000" b="1" dirty="0"/>
              <a:t>- </a:t>
            </a:r>
            <a:r>
              <a:rPr lang="en-US" sz="2000" b="1" dirty="0" err="1"/>
              <a:t>Cơ</a:t>
            </a:r>
            <a:r>
              <a:rPr lang="en-US" sz="2000" b="1" dirty="0"/>
              <a:t> </a:t>
            </a:r>
            <a:r>
              <a:rPr lang="en-US" sz="2000" b="1" dirty="0" err="1"/>
              <a:t>quan</a:t>
            </a:r>
            <a:r>
              <a:rPr lang="en-US" sz="2000" b="1" dirty="0"/>
              <a:t> di </a:t>
            </a:r>
            <a:r>
              <a:rPr lang="en-US" sz="2000" b="1" dirty="0" err="1"/>
              <a:t>chuyển</a:t>
            </a:r>
            <a:r>
              <a:rPr lang="en-US" sz="2000" b="1" dirty="0"/>
              <a:t> </a:t>
            </a:r>
            <a:r>
              <a:rPr lang="en-US" sz="2000" b="1" dirty="0" err="1"/>
              <a:t>tiêu</a:t>
            </a:r>
            <a:r>
              <a:rPr lang="en-US" sz="2000" b="1" dirty="0"/>
              <a:t> </a:t>
            </a:r>
            <a:r>
              <a:rPr lang="en-US" sz="2000" b="1" dirty="0" err="1"/>
              <a:t>giảm</a:t>
            </a:r>
            <a:r>
              <a:rPr lang="en-US" sz="2000" b="1" dirty="0"/>
              <a:t> hay </a:t>
            </a:r>
            <a:r>
              <a:rPr lang="en-US" sz="2000" b="1" dirty="0" err="1"/>
              <a:t>kém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b="1" dirty="0"/>
              <a:t> </a:t>
            </a:r>
            <a:r>
              <a:rPr lang="en-US" sz="2000" b="1" dirty="0" err="1"/>
              <a:t>triển</a:t>
            </a:r>
            <a:endParaRPr lang="en-US" sz="2000" b="1" dirty="0"/>
          </a:p>
          <a:p>
            <a:pPr algn="l" eaLnBrk="1" hangingPunct="1"/>
            <a:r>
              <a:rPr lang="en-US" sz="2000" b="1" dirty="0" err="1"/>
              <a:t>Dinh</a:t>
            </a:r>
            <a:r>
              <a:rPr lang="en-US" sz="2000" b="1" dirty="0"/>
              <a:t> </a:t>
            </a:r>
            <a:r>
              <a:rPr lang="en-US" sz="2000" b="1" dirty="0" err="1"/>
              <a:t>dưỡng</a:t>
            </a:r>
            <a:r>
              <a:rPr lang="en-US" sz="2000" b="1" dirty="0"/>
              <a:t> </a:t>
            </a:r>
            <a:r>
              <a:rPr lang="en-US" sz="2000" b="1" dirty="0" err="1"/>
              <a:t>kiểu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vật</a:t>
            </a:r>
            <a:r>
              <a:rPr lang="en-US" sz="2000" b="1" dirty="0"/>
              <a:t> </a:t>
            </a:r>
          </a:p>
          <a:p>
            <a:pPr algn="l" eaLnBrk="1" hangingPunct="1"/>
            <a:r>
              <a:rPr lang="en-US" sz="2000" b="1" dirty="0"/>
              <a:t>  (</a:t>
            </a:r>
            <a:r>
              <a:rPr lang="en-US" sz="2000" b="1" dirty="0" err="1"/>
              <a:t>dị</a:t>
            </a:r>
            <a:r>
              <a:rPr lang="en-US" sz="2000" b="1" dirty="0"/>
              <a:t> </a:t>
            </a:r>
            <a:r>
              <a:rPr lang="en-US" sz="2000" b="1" dirty="0" err="1"/>
              <a:t>dưỡng</a:t>
            </a:r>
            <a:r>
              <a:rPr lang="en-US" sz="2000" b="1" dirty="0"/>
              <a:t>)</a:t>
            </a:r>
          </a:p>
          <a:p>
            <a:pPr algn="l" eaLnBrk="1" hangingPunct="1"/>
            <a:r>
              <a:rPr lang="en-US" sz="2000" b="1" dirty="0"/>
              <a:t>- </a:t>
            </a:r>
            <a:r>
              <a:rPr lang="en-US" sz="2000" b="1" dirty="0" err="1"/>
              <a:t>Sinh</a:t>
            </a:r>
            <a:r>
              <a:rPr lang="en-US" sz="2000" b="1" dirty="0"/>
              <a:t> </a:t>
            </a:r>
            <a:r>
              <a:rPr lang="en-US" sz="2000" b="1" dirty="0" err="1"/>
              <a:t>sản</a:t>
            </a:r>
            <a:r>
              <a:rPr lang="en-US" sz="2000" b="1" dirty="0"/>
              <a:t> </a:t>
            </a:r>
            <a:r>
              <a:rPr lang="en-US" sz="2000" b="1" dirty="0" err="1"/>
              <a:t>vô</a:t>
            </a:r>
            <a:r>
              <a:rPr lang="en-US" sz="2000" b="1" dirty="0"/>
              <a:t> </a:t>
            </a:r>
            <a:r>
              <a:rPr lang="en-US" sz="2000" b="1" dirty="0" err="1"/>
              <a:t>tính</a:t>
            </a:r>
            <a:r>
              <a:rPr lang="en-US" sz="2000" b="1" dirty="0"/>
              <a:t>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/>
              <a:t>tốc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rất</a:t>
            </a:r>
            <a:r>
              <a:rPr lang="en-US" sz="2000" b="1" dirty="0"/>
              <a:t> </a:t>
            </a:r>
            <a:r>
              <a:rPr lang="en-US" sz="2000" b="1" dirty="0" err="1"/>
              <a:t>nhanh</a:t>
            </a:r>
            <a:r>
              <a:rPr lang="en-US" sz="2000" b="1" dirty="0"/>
              <a:t> (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đôi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nhiều</a:t>
            </a:r>
            <a:r>
              <a:rPr lang="en-US" sz="2000" b="1" dirty="0"/>
              <a:t>)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4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0"/>
            <a:ext cx="9906000" cy="6126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SzPct val="115000"/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</a:t>
            </a:r>
          </a:p>
          <a:p>
            <a:pPr eaLnBrk="1" hangingPunct="1">
              <a:lnSpc>
                <a:spcPct val="90000"/>
              </a:lnSpc>
              <a:buSzPct val="115000"/>
              <a:buFont typeface="Wingdings" pitchFamily="2" charset="2"/>
              <a:buChar char="Ø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15000"/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15000"/>
              <a:buFont typeface="Wingdings" pitchFamily="2" charset="2"/>
              <a:buChar char="Ø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15000"/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15000"/>
              <a:buFont typeface="Wingdings" pitchFamily="2" charset="2"/>
              <a:buChar char="Ø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15000"/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1.11111E-6 L 0.00156 -0.05139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569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BÀI 7 :ĐẶC ĐIỂM CHUNG VÀ VAI TRÒ THỰC TIỄN CỦA VẬT NGUYÊN SINH </a:t>
            </a:r>
            <a:br>
              <a:rPr lang="en-US" sz="3200" b="1">
                <a:solidFill>
                  <a:srgbClr val="FF0000"/>
                </a:solidFill>
              </a:rPr>
            </a:br>
            <a:r>
              <a:rPr lang="en-US" sz="2800" b="1">
                <a:solidFill>
                  <a:srgbClr val="0000FF"/>
                </a:solidFill>
              </a:rPr>
              <a:t>I. </a:t>
            </a:r>
            <a:r>
              <a:rPr lang="en-US" sz="2800" b="1" u="sng">
                <a:solidFill>
                  <a:srgbClr val="0000FF"/>
                </a:solidFill>
              </a:rPr>
              <a:t>ĐẶC ĐIỂM CHUNG</a:t>
            </a:r>
            <a:r>
              <a:rPr lang="en-US" sz="2800" b="1">
                <a:solidFill>
                  <a:srgbClr val="0000FF"/>
                </a:solidFill>
              </a:rPr>
              <a:t> </a:t>
            </a:r>
            <a:br>
              <a:rPr lang="en-US" sz="2800" b="1">
                <a:solidFill>
                  <a:srgbClr val="0000FF"/>
                </a:solidFill>
              </a:rPr>
            </a:br>
            <a:r>
              <a:rPr lang="en-US" sz="2800" b="1">
                <a:solidFill>
                  <a:srgbClr val="0000FF"/>
                </a:solidFill>
              </a:rPr>
              <a:t>II.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 b="1" u="sng">
                <a:solidFill>
                  <a:srgbClr val="0000FF"/>
                </a:solidFill>
              </a:rPr>
              <a:t>VAI TRÒ THỰC TIỄN</a:t>
            </a:r>
            <a:br>
              <a:rPr lang="en-US" sz="2800" b="1" u="sng">
                <a:solidFill>
                  <a:srgbClr val="0000FF"/>
                </a:solidFill>
              </a:rPr>
            </a:br>
            <a:endParaRPr lang="en-US" sz="2800" b="1" u="sng">
              <a:solidFill>
                <a:srgbClr val="0000FF"/>
              </a:solidFill>
            </a:endParaRPr>
          </a:p>
        </p:txBody>
      </p:sp>
      <p:pic>
        <p:nvPicPr>
          <p:cNvPr id="10243" name="Picture 9" descr="TRUNG LO B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5715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 descr="Su da dang phong phu cua dong vat nguyen sinh trong giot nuoc lay tu re beo o ao nuoi 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206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4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1312</Words>
  <Application>Microsoft Office PowerPoint</Application>
  <PresentationFormat>On-screen Show (4:3)</PresentationFormat>
  <Paragraphs>237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Concourse</vt:lpstr>
      <vt:lpstr>Slipstream</vt:lpstr>
      <vt:lpstr>Flow</vt:lpstr>
      <vt:lpstr>PowerPoint Presentation</vt:lpstr>
      <vt:lpstr>PowerPoint Presentation</vt:lpstr>
      <vt:lpstr>      ĐẶC ĐIỂM CHUNG VÀ VAI TRÒ THỰC TIỄN CỦA ĐỘNG VẬT NGUYÊN SINH</vt:lpstr>
      <vt:lpstr>PowerPoint Presentation</vt:lpstr>
      <vt:lpstr>BÀI 7 :ĐẶC ĐIỂM CHUNG VÀ VAI TRÒ THỰC TIỄN CỦA VẬT NGUYÊN SINH </vt:lpstr>
      <vt:lpstr>Thảo luận nhóm bảng 1: (3 Phút)</vt:lpstr>
      <vt:lpstr>PowerPoint Presentation</vt:lpstr>
      <vt:lpstr>PowerPoint Presentation</vt:lpstr>
      <vt:lpstr>PowerPoint Presentation</vt:lpstr>
      <vt:lpstr>Bảng 2. Vai trò thực tiễn của động vật nguyên sinh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andongnhi</dc:creator>
  <cp:lastModifiedBy>andongnhi</cp:lastModifiedBy>
  <cp:revision>11</cp:revision>
  <dcterms:created xsi:type="dcterms:W3CDTF">2015-09-09T04:38:33Z</dcterms:created>
  <dcterms:modified xsi:type="dcterms:W3CDTF">2015-09-15T14:42:47Z</dcterms:modified>
</cp:coreProperties>
</file>