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2" r:id="rId4"/>
    <p:sldId id="259" r:id="rId5"/>
    <p:sldId id="260" r:id="rId6"/>
    <p:sldId id="262" r:id="rId7"/>
    <p:sldId id="273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ADCE-6F55-4C39-8FF2-2106AF9F03B3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4AE-AE56-451B-AFBE-29967C479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ADCE-6F55-4C39-8FF2-2106AF9F03B3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4AE-AE56-451B-AFBE-29967C479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ADCE-6F55-4C39-8FF2-2106AF9F03B3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4AE-AE56-451B-AFBE-29967C479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ADCE-6F55-4C39-8FF2-2106AF9F03B3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4AE-AE56-451B-AFBE-29967C479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ADCE-6F55-4C39-8FF2-2106AF9F03B3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4AE-AE56-451B-AFBE-29967C479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ADCE-6F55-4C39-8FF2-2106AF9F03B3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4AE-AE56-451B-AFBE-29967C479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ADCE-6F55-4C39-8FF2-2106AF9F03B3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4AE-AE56-451B-AFBE-29967C479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ADCE-6F55-4C39-8FF2-2106AF9F03B3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4AE-AE56-451B-AFBE-29967C479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ADCE-6F55-4C39-8FF2-2106AF9F03B3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4AE-AE56-451B-AFBE-29967C479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ADCE-6F55-4C39-8FF2-2106AF9F03B3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4AE-AE56-451B-AFBE-29967C479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ADCE-6F55-4C39-8FF2-2106AF9F03B3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4AE-AE56-451B-AFBE-29967C479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CADCE-6F55-4C39-8FF2-2106AF9F03B3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C4AE-AE56-451B-AFBE-29967C479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1"/>
            <a:ext cx="2438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Period 7: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86000"/>
            <a:ext cx="6400800" cy="2362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Lesson 1: Getting started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Listen and read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Teacher: Nguyen Thuy Dung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219200"/>
            <a:ext cx="5543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2: CLOTHING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304800"/>
            <a:ext cx="54263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comprehension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524000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Answer the question (p 14).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384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1.Traditionally, men and women used to wear Aodai.</a:t>
            </a:r>
          </a:p>
          <a:p>
            <a:pPr marL="514350" indent="-51435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Because it is more convenient.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They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ve printed lines of poetry on it or have added symbols such as suns , stars, crosses and stripes to the Aodai.</a:t>
            </a:r>
          </a:p>
          <a:p>
            <a:pPr marL="457200" indent="-457200"/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3048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Review grammar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THE PRESENT PERFECT TENSE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They have visited villages.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They have added these patterns to the Ao dai.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9718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Form: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971800"/>
            <a:ext cx="487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+ have/ has + V(3)+…..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657600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Note: already, just, yet, ever …..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7200" y="152400"/>
            <a:ext cx="42672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1.Why ______ so much rice today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have you eaten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has you eaten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C. has you 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have you ate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2.They ______ the meeting time.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A .   haven't forgot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B.   hasn't forgot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C.   haven't forgotten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D.   hasn't forgotten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3.Mum ________ to Spain before.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A.  has never driven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B.  has never drove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C.  have never driven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D.  have never drove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4.You _________ the train tickets.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A.   haven't bought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B.   hasn't bought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C.  haven't buyed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D.  hasn't buyed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800600" y="152400"/>
            <a:ext cx="43434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5.She ________ a horse before.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A.   have not ridden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has not ridden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have not rode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has not rode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_____ the letter ?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A.    Has your dad wrote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B.     Have your dad wrote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C.     Have your dad written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D.     Has your dad written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The woman ______ her book.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A.     haven't read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B.     hasn't readen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C.     haven't readen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D.     hasn't read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 The movie _____ . Please be quiet !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A.     have began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B.     has began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C.     has begun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D.     have begun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76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CHOOSE A, B, C or D TO COMPLETE THE SENTENCES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838200"/>
            <a:ext cx="228600" cy="3048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3886200"/>
            <a:ext cx="228600" cy="3048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5410200"/>
            <a:ext cx="228600" cy="3048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2971800"/>
            <a:ext cx="228600" cy="3048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6800" y="1143000"/>
            <a:ext cx="228600" cy="3048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53000" y="3276600"/>
            <a:ext cx="228600" cy="3048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53000" y="4800600"/>
            <a:ext cx="228600" cy="3048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53000" y="6019800"/>
            <a:ext cx="228600" cy="3048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b="1" dirty="0" smtClean="0"/>
              <a:t>Write vocabulary</a:t>
            </a:r>
          </a:p>
          <a:p>
            <a:r>
              <a:rPr lang="en-US" b="1" dirty="0" smtClean="0"/>
              <a:t>Do exercise 1, 2 (WB/ p.15)</a:t>
            </a:r>
          </a:p>
          <a:p>
            <a:r>
              <a:rPr lang="en-US" b="1" dirty="0" smtClean="0"/>
              <a:t>Prepare Unit 2: Read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981200" y="3048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odaithanhmai.com.vn/wp-content/uploads/2014/01/T%C6%B0%E1%BB%9Dng-Linh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9200"/>
            <a:ext cx="1752600" cy="2286000"/>
          </a:xfrm>
          <a:prstGeom prst="rect">
            <a:avLst/>
          </a:prstGeom>
          <a:noFill/>
        </p:spPr>
      </p:pic>
      <p:sp>
        <p:nvSpPr>
          <p:cNvPr id="1028" name="AutoShape 4" descr="Kết quả hình ảnh cho áo s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in.all.biz/img/in/catalog/60597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91000"/>
            <a:ext cx="1717676" cy="2286000"/>
          </a:xfrm>
          <a:prstGeom prst="rect">
            <a:avLst/>
          </a:prstGeom>
          <a:noFill/>
        </p:spPr>
      </p:pic>
      <p:pic>
        <p:nvPicPr>
          <p:cNvPr id="1032" name="Picture 8" descr="http://duhocnhat.org.vn/wp-content/uploads/2014/12/Furiso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19200"/>
            <a:ext cx="1660525" cy="2214033"/>
          </a:xfrm>
          <a:prstGeom prst="rect">
            <a:avLst/>
          </a:prstGeom>
          <a:noFill/>
        </p:spPr>
      </p:pic>
      <p:pic>
        <p:nvPicPr>
          <p:cNvPr id="1034" name="Picture 10" descr="http://i01.i.aliimg.com/wsphoto/v0/2055413929/ph%C3%ADa-t%C3%A2y-cao-b%E1%BB%93i-cao-b%E1%BB%93i-trang-ph%E1%BB%A5c-d%C3%A0nh-cho-ng%C6%B0%E1%BB%9Di-l%E1%BB%9Bn-halloween-trang-ph%E1%BB%A5c-halloween.jpg_350x3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191000"/>
            <a:ext cx="2246539" cy="2419350"/>
          </a:xfrm>
          <a:prstGeom prst="rect">
            <a:avLst/>
          </a:prstGeom>
          <a:noFill/>
        </p:spPr>
      </p:pic>
      <p:pic>
        <p:nvPicPr>
          <p:cNvPr id="1036" name="Picture 12" descr="http://thvl.vn/data/upload_file/Image/scotland/green_jacke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990600"/>
            <a:ext cx="1838325" cy="2778975"/>
          </a:xfrm>
          <a:prstGeom prst="rect">
            <a:avLst/>
          </a:prstGeom>
          <a:noFill/>
        </p:spPr>
      </p:pic>
      <p:pic>
        <p:nvPicPr>
          <p:cNvPr id="1038" name="Picture 14" descr="http://i00.i.aliimg.com/wsphoto/v0/1917812960_1/ksh-%C4%91en-th%E1%BB%9Di-trang-th%C3%AAu-truy%E1%BB%81n-th%E1%BB%91ng-abayas-muslim-trang-ph%E1%BB%A5c-cho-ph%E1%BB%A5-n%E1%BB%AF-%E1%BA%A2-R%E1%BA%ADp.jpg_350x3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3962400"/>
            <a:ext cx="2362200" cy="2667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066800" y="228600"/>
            <a:ext cx="838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Where does she/ he from ?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429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a</a:t>
            </a:r>
            <a:endParaRPr lang="en-US" sz="2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3505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b</a:t>
            </a:r>
            <a:endParaRPr lang="en-US" sz="2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24800" y="3429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c</a:t>
            </a:r>
            <a:endParaRPr lang="en-US" sz="2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6172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d</a:t>
            </a:r>
            <a:endParaRPr lang="en-US" sz="2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6096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e</a:t>
            </a:r>
            <a:endParaRPr lang="en-US" sz="2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6172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f</a:t>
            </a:r>
            <a:endParaRPr lang="en-US" sz="2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9" name="Oval 85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11351" name="Oval 87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11352" name="Oval 88"/>
          <p:cNvSpPr>
            <a:spLocks noChangeArrowheads="1"/>
          </p:cNvSpPr>
          <p:nvPr/>
        </p:nvSpPr>
        <p:spPr bwMode="auto">
          <a:xfrm>
            <a:off x="3505200" y="8763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11354" name="Oval 90"/>
          <p:cNvSpPr>
            <a:spLocks noChangeArrowheads="1"/>
          </p:cNvSpPr>
          <p:nvPr/>
        </p:nvSpPr>
        <p:spPr bwMode="auto">
          <a:xfrm>
            <a:off x="3524250" y="8763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1355" name="Oval 91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1356" name="Oval 92"/>
          <p:cNvSpPr>
            <a:spLocks noChangeArrowheads="1"/>
          </p:cNvSpPr>
          <p:nvPr/>
        </p:nvSpPr>
        <p:spPr bwMode="auto">
          <a:xfrm>
            <a:off x="3505200" y="89535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11357" name="Oval 93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11358" name="Oval 94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1359" name="Oval 95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1360" name="Oval 96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1361" name="Oval 97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1362" name="Oval 98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11363" name="Oval 99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1364" name="Oval 100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1365" name="Oval 101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1366" name="Oval 102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1367" name="Oval 103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1368" name="Oval 104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1369" name="Oval 105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1370" name="Oval 106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11371" name="Oval 107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11372" name="Oval 108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11373" name="Oval 109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11374" name="Oval 110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</a:rPr>
              <a:t>05</a:t>
            </a:r>
          </a:p>
        </p:txBody>
      </p:sp>
      <p:sp>
        <p:nvSpPr>
          <p:cNvPr id="11375" name="Oval 111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</a:rPr>
              <a:t>04</a:t>
            </a:r>
          </a:p>
        </p:txBody>
      </p:sp>
      <p:sp>
        <p:nvSpPr>
          <p:cNvPr id="11376" name="Oval 112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</a:rPr>
              <a:t>03</a:t>
            </a:r>
          </a:p>
        </p:txBody>
      </p:sp>
      <p:sp>
        <p:nvSpPr>
          <p:cNvPr id="11377" name="Oval 113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</a:rPr>
              <a:t>02</a:t>
            </a:r>
          </a:p>
        </p:txBody>
      </p:sp>
      <p:sp>
        <p:nvSpPr>
          <p:cNvPr id="11378" name="Oval 114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</a:rPr>
              <a:t>01</a:t>
            </a:r>
          </a:p>
        </p:txBody>
      </p:sp>
      <p:sp>
        <p:nvSpPr>
          <p:cNvPr id="11379" name="Oval 115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</a:rPr>
              <a:t>00</a:t>
            </a:r>
          </a:p>
        </p:txBody>
      </p:sp>
      <p:sp>
        <p:nvSpPr>
          <p:cNvPr id="11380" name="Oval 116"/>
          <p:cNvSpPr>
            <a:spLocks noChangeArrowheads="1"/>
          </p:cNvSpPr>
          <p:nvPr/>
        </p:nvSpPr>
        <p:spPr bwMode="auto">
          <a:xfrm>
            <a:off x="3505200" y="9144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66"/>
                </a:solidFill>
              </a:rPr>
              <a:t>Hết</a:t>
            </a:r>
          </a:p>
          <a:p>
            <a:pPr algn="ctr"/>
            <a:r>
              <a:rPr lang="en-US" sz="3200" b="1">
                <a:solidFill>
                  <a:srgbClr val="FF0066"/>
                </a:solidFill>
              </a:rPr>
              <a:t> giờ</a:t>
            </a:r>
          </a:p>
        </p:txBody>
      </p:sp>
      <p:sp>
        <p:nvSpPr>
          <p:cNvPr id="11381" name="Oval 117"/>
          <p:cNvSpPr>
            <a:spLocks noChangeArrowheads="1"/>
          </p:cNvSpPr>
          <p:nvPr/>
        </p:nvSpPr>
        <p:spPr bwMode="auto">
          <a:xfrm>
            <a:off x="4038600" y="2819400"/>
            <a:ext cx="7620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Start</a:t>
            </a:r>
          </a:p>
        </p:txBody>
      </p:sp>
      <p:pic>
        <p:nvPicPr>
          <p:cNvPr id="11383" name="Picture 119" descr="dongho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476250"/>
            <a:ext cx="2643188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1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1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1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1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1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1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1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1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1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1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1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11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11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11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11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11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1000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11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1000"/>
                                        <p:tgtEl>
                                          <p:spTgt spid="11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1000"/>
                                        <p:tgtEl>
                                          <p:spTgt spid="11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11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11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6500"/>
                            </p:stCondLst>
                            <p:childTnLst>
                              <p:par>
                                <p:cTn id="12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1000"/>
                                        <p:tgtEl>
                                          <p:spTgt spid="11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81"/>
                  </p:tgtEl>
                </p:cond>
              </p:nextCondLst>
            </p:seq>
          </p:childTnLst>
        </p:cTn>
      </p:par>
    </p:tnLst>
    <p:bldLst>
      <p:bldP spid="11349" grpId="0" animBg="1"/>
      <p:bldP spid="11350" grpId="0" animBg="1"/>
      <p:bldP spid="11351" grpId="0" animBg="1"/>
      <p:bldP spid="11352" grpId="0" animBg="1"/>
      <p:bldP spid="11353" grpId="0" animBg="1"/>
      <p:bldP spid="11354" grpId="0" animBg="1"/>
      <p:bldP spid="11355" grpId="0" animBg="1"/>
      <p:bldP spid="11356" grpId="0" animBg="1"/>
      <p:bldP spid="11357" grpId="0" animBg="1"/>
      <p:bldP spid="11358" grpId="0" animBg="1"/>
      <p:bldP spid="11359" grpId="0" animBg="1"/>
      <p:bldP spid="11360" grpId="0" animBg="1"/>
      <p:bldP spid="11361" grpId="0" animBg="1"/>
      <p:bldP spid="11362" grpId="0" animBg="1"/>
      <p:bldP spid="11363" grpId="0" animBg="1"/>
      <p:bldP spid="11364" grpId="0" animBg="1"/>
      <p:bldP spid="11365" grpId="0" animBg="1"/>
      <p:bldP spid="11366" grpId="0" animBg="1"/>
      <p:bldP spid="11367" grpId="0" animBg="1"/>
      <p:bldP spid="11368" grpId="0" animBg="1"/>
      <p:bldP spid="11369" grpId="0" animBg="1"/>
      <p:bldP spid="11370" grpId="0" animBg="1"/>
      <p:bldP spid="11371" grpId="0" animBg="1"/>
      <p:bldP spid="11372" grpId="0" animBg="1"/>
      <p:bldP spid="11373" grpId="0" animBg="1"/>
      <p:bldP spid="11374" grpId="0" animBg="1"/>
      <p:bldP spid="11375" grpId="0" animBg="1"/>
      <p:bldP spid="11376" grpId="0" animBg="1"/>
      <p:bldP spid="11377" grpId="0" animBg="1"/>
      <p:bldP spid="11378" grpId="0" animBg="1"/>
      <p:bldP spid="11379" grpId="0" animBg="1"/>
      <p:bldP spid="113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odaithanhmai.com.vn/wp-content/uploads/2014/01/T%C6%B0%E1%BB%9Dng-Linh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9200"/>
            <a:ext cx="1752600" cy="2286000"/>
          </a:xfrm>
          <a:prstGeom prst="rect">
            <a:avLst/>
          </a:prstGeom>
          <a:noFill/>
        </p:spPr>
      </p:pic>
      <p:sp>
        <p:nvSpPr>
          <p:cNvPr id="1028" name="AutoShape 4" descr="Kết quả hình ảnh cho áo s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in.all.biz/img/in/catalog/60597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191000"/>
            <a:ext cx="1717676" cy="2286000"/>
          </a:xfrm>
          <a:prstGeom prst="rect">
            <a:avLst/>
          </a:prstGeom>
          <a:noFill/>
        </p:spPr>
      </p:pic>
      <p:pic>
        <p:nvPicPr>
          <p:cNvPr id="1032" name="Picture 8" descr="http://duhocnhat.org.vn/wp-content/uploads/2014/12/Furiso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19200"/>
            <a:ext cx="1660525" cy="2214033"/>
          </a:xfrm>
          <a:prstGeom prst="rect">
            <a:avLst/>
          </a:prstGeom>
          <a:noFill/>
        </p:spPr>
      </p:pic>
      <p:pic>
        <p:nvPicPr>
          <p:cNvPr id="1034" name="Picture 10" descr="http://i01.i.aliimg.com/wsphoto/v0/2055413929/ph%C3%ADa-t%C3%A2y-cao-b%E1%BB%93i-cao-b%E1%BB%93i-trang-ph%E1%BB%A5c-d%C3%A0nh-cho-ng%C6%B0%E1%BB%9Di-l%E1%BB%9Bn-halloween-trang-ph%E1%BB%A5c-halloween.jpg_350x3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191000"/>
            <a:ext cx="2246539" cy="2419350"/>
          </a:xfrm>
          <a:prstGeom prst="rect">
            <a:avLst/>
          </a:prstGeom>
          <a:noFill/>
        </p:spPr>
      </p:pic>
      <p:pic>
        <p:nvPicPr>
          <p:cNvPr id="1036" name="Picture 12" descr="http://thvl.vn/data/upload_file/Image/scotland/green_jacke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990600"/>
            <a:ext cx="1838325" cy="2778975"/>
          </a:xfrm>
          <a:prstGeom prst="rect">
            <a:avLst/>
          </a:prstGeom>
          <a:noFill/>
        </p:spPr>
      </p:pic>
      <p:pic>
        <p:nvPicPr>
          <p:cNvPr id="1038" name="Picture 14" descr="http://i00.i.aliimg.com/wsphoto/v0/1917812960_1/ksh-%C4%91en-th%E1%BB%9Di-trang-th%C3%AAu-truy%E1%BB%81n-th%E1%BB%91ng-abayas-muslim-trang-ph%E1%BB%A5c-cho-ph%E1%BB%A5-n%E1%BB%AF-%E1%BA%A2-R%E1%BA%ADp.jpg_350x3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886200"/>
            <a:ext cx="2362200" cy="2667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71800" y="3505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b)Viet Nam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63963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d) India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581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a)Japan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5943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e)The USA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601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70C0"/>
                </a:solidFill>
              </a:rPr>
              <a:t>f)Aribia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3200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c)Scotland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r"/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228600"/>
            <a:ext cx="838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Where does she/ he from ?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228600"/>
            <a:ext cx="54263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Getting started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aodaithanhmai.com.vn/wp-content/uploads/2014/01/T%C6%B0%E1%BB%9Dng-Linh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9200"/>
            <a:ext cx="1752600" cy="2286000"/>
          </a:xfrm>
          <a:prstGeom prst="rect">
            <a:avLst/>
          </a:prstGeom>
          <a:noFill/>
        </p:spPr>
      </p:pic>
      <p:sp>
        <p:nvSpPr>
          <p:cNvPr id="1028" name="AutoShape 4" descr="Kết quả hình ảnh cho áo s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in.all.biz/img/in/catalog/60597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191000"/>
            <a:ext cx="1717676" cy="2286000"/>
          </a:xfrm>
          <a:prstGeom prst="rect">
            <a:avLst/>
          </a:prstGeom>
          <a:noFill/>
        </p:spPr>
      </p:pic>
      <p:pic>
        <p:nvPicPr>
          <p:cNvPr id="1032" name="Picture 8" descr="http://duhocnhat.org.vn/wp-content/uploads/2014/12/Furiso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19200"/>
            <a:ext cx="1660525" cy="2214033"/>
          </a:xfrm>
          <a:prstGeom prst="rect">
            <a:avLst/>
          </a:prstGeom>
          <a:noFill/>
        </p:spPr>
      </p:pic>
      <p:pic>
        <p:nvPicPr>
          <p:cNvPr id="1034" name="Picture 10" descr="http://i01.i.aliimg.com/wsphoto/v0/2055413929/ph%C3%ADa-t%C3%A2y-cao-b%E1%BB%93i-cao-b%E1%BB%93i-trang-ph%E1%BB%A5c-d%C3%A0nh-cho-ng%C6%B0%E1%BB%9Di-l%E1%BB%9Bn-halloween-trang-ph%E1%BB%A5c-halloween.jpg_350x3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191000"/>
            <a:ext cx="2246539" cy="2419350"/>
          </a:xfrm>
          <a:prstGeom prst="rect">
            <a:avLst/>
          </a:prstGeom>
          <a:noFill/>
        </p:spPr>
      </p:pic>
      <p:pic>
        <p:nvPicPr>
          <p:cNvPr id="1036" name="Picture 12" descr="http://thvl.vn/data/upload_file/Image/scotland/green_jacke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990600"/>
            <a:ext cx="1838325" cy="2778975"/>
          </a:xfrm>
          <a:prstGeom prst="rect">
            <a:avLst/>
          </a:prstGeom>
          <a:noFill/>
        </p:spPr>
      </p:pic>
      <p:pic>
        <p:nvPicPr>
          <p:cNvPr id="1038" name="Picture 14" descr="http://i00.i.aliimg.com/wsphoto/v0/1917812960_1/ksh-%C4%91en-th%E1%BB%9Di-trang-th%C3%AAu-truy%E1%BB%81n-th%E1%BB%91ng-abayas-muslim-trang-ph%E1%BB%A5c-cho-ph%E1%BB%A5-n%E1%BB%AF-%E1%BA%A2-R%E1%BA%ADp.jpg_350x3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886200"/>
            <a:ext cx="2362200" cy="2667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71800" y="3505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b)Viet Nam/ </a:t>
            </a:r>
            <a:r>
              <a:rPr lang="en-US" sz="2400" b="1" dirty="0" smtClean="0">
                <a:solidFill>
                  <a:srgbClr val="0070C0"/>
                </a:solidFill>
              </a:rPr>
              <a:t>Ao dai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63963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India/ </a:t>
            </a:r>
            <a:r>
              <a:rPr lang="en-US" sz="2400" b="1" dirty="0" smtClean="0">
                <a:solidFill>
                  <a:srgbClr val="0070C0"/>
                </a:solidFill>
              </a:rPr>
              <a:t>sari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581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a)Japan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59436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The USA/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cowboy</a:t>
            </a:r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6019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C00000"/>
                </a:solidFill>
              </a:rPr>
              <a:t>Aribia/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veil</a:t>
            </a:r>
          </a:p>
          <a:p>
            <a:pPr algn="r"/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320040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Scotland/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kilt</a:t>
            </a:r>
          </a:p>
          <a:p>
            <a:pPr algn="r"/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3581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/ </a:t>
            </a:r>
            <a:r>
              <a:rPr lang="en-US" sz="2400" b="1" dirty="0" smtClean="0">
                <a:solidFill>
                  <a:srgbClr val="0070C0"/>
                </a:solidFill>
              </a:rPr>
              <a:t>kimono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228600"/>
            <a:ext cx="54263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 words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295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Poet (n):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295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Nhà thơ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752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Poetry (n):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1752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Thơ ca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2053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Silk tunic (n):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enhgioitre.com.vn/Content/Uploaded/UpImage/thoi-trang-kgt/thoi-trang-cong-so/2014/04/08/lq-img-1396927596-5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00200"/>
            <a:ext cx="3250596" cy="24574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971800" y="2209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Vải lụa dài, rộng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https://resources.shopstyle.com/sim/f2/99/f299553d1bba5efeee03ad83a80e0e17/abs-by-allen-schwartz-red-stretch-sequin-embellished-thigh-high-split-sleeveless-maxi-dre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2000" y="3124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Slit (v):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3124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Xẻ, cắt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www.fashionwinsum.com/wp-content/uploads/2014/07/loose-trousers-in-pant-style-for-women-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3020350" cy="2819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2000" y="2667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Loose pants (n):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2667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Quần ống rộng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6" descr="https://s-media-cache-ak0.pinimg.com/236x/55/c7/3c/55c73ce735c18b58cbea4f05a50dd5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600200"/>
            <a:ext cx="3048000" cy="2971801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62000" y="3581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Inspiration (n):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200" y="3581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Cảm hứng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40341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Unique (adj):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http://wordpress.philau.edu/inddesign/wp-content/uploads/2012/11/deliberate_differenti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76400"/>
            <a:ext cx="3429000" cy="284872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048000" y="40341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Duy nhất, độc đáo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http://img.dothi.net/Storage/Images/nguoi-da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399" y="1676400"/>
            <a:ext cx="3550739" cy="28194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62000" y="4495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Ethnic minority (n):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3800" y="449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Dân tộc thiểu số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6" grpId="0"/>
      <p:bldP spid="17" grpId="0"/>
      <p:bldP spid="19" grpId="0"/>
      <p:bldP spid="20" grpId="1"/>
      <p:bldP spid="22" grpId="0"/>
      <p:bldP spid="23" grpId="0"/>
      <p:bldP spid="24" grpId="0"/>
      <p:bldP spid="27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khai gi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381000"/>
            <a:ext cx="81153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304800"/>
            <a:ext cx="54263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Listen and read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52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1</a:t>
            </a:r>
            <a:r>
              <a:rPr lang="en-US" sz="2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paragraph: 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2860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Introduction about tranditional Ao dai: material and design.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4151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2</a:t>
            </a:r>
            <a:r>
              <a:rPr lang="en-US" sz="2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paragraph: 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800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Modernization of Ao dai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enbac10.vcmedia.vn/i:up_new/2014/03/26/item/843079/13958100089762427/Ao-dai-cuoi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371600"/>
            <a:ext cx="1828800" cy="2667000"/>
          </a:xfrm>
          <a:prstGeom prst="rect">
            <a:avLst/>
          </a:prstGeom>
          <a:noFill/>
        </p:spPr>
      </p:pic>
      <p:pic>
        <p:nvPicPr>
          <p:cNvPr id="20484" name="Picture 4" descr="http://media6.tiin.vn/medias/4f02c19e51372/2013/02/06/a3f7c512-4d13-4a9f-a08d-f273d8cc10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038600"/>
            <a:ext cx="1825625" cy="25863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304800"/>
            <a:ext cx="54263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comprehension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52600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Complete the sentences (p 14).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438400"/>
            <a:ext cx="624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000" b="1" dirty="0" smtClean="0"/>
              <a:t>poems, novels and songs.</a:t>
            </a:r>
          </a:p>
          <a:p>
            <a:pPr marL="457200" indent="-457200">
              <a:buAutoNum type="arabicPeriod"/>
            </a:pPr>
            <a:r>
              <a:rPr lang="en-US" sz="3000" b="1" dirty="0" smtClean="0"/>
              <a:t>long silk tunic with slits up the sides worn over loose pants.</a:t>
            </a:r>
          </a:p>
          <a:p>
            <a:pPr marL="457200" indent="-457200">
              <a:buAutoNum type="arabicPeriod"/>
            </a:pPr>
            <a:r>
              <a:rPr lang="en-US" sz="3000" b="1" dirty="0" smtClean="0"/>
              <a:t>to wear modern clothing at work.</a:t>
            </a:r>
          </a:p>
          <a:p>
            <a:pPr marL="457200" indent="-457200">
              <a:buFontTx/>
              <a:buAutoNum type="arabicPeriod"/>
            </a:pPr>
            <a:r>
              <a:rPr lang="en-US" sz="3000" b="1" dirty="0" smtClean="0"/>
              <a:t>lines of poetry on it.</a:t>
            </a:r>
          </a:p>
          <a:p>
            <a:pPr marL="457200" indent="-457200">
              <a:buFontTx/>
              <a:buAutoNum type="arabicPeriod"/>
            </a:pPr>
            <a:r>
              <a:rPr lang="en-US" sz="3000" b="1" dirty="0" smtClean="0"/>
              <a:t>symbols such as suns, stars, crosses and stripes.</a:t>
            </a:r>
          </a:p>
          <a:p>
            <a:pPr marL="457200" indent="-457200"/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eriod 7: &amp;quot;&quot;/&gt;&lt;property id=&quot;20307&quot; value=&quot;256&quot;/&gt;&lt;/object&gt;&lt;object type=&quot;3&quot; unique_id=&quot;10080&quot;&gt;&lt;property id=&quot;20148&quot; value=&quot;5&quot;/&gt;&lt;property id=&quot;20300&quot; value=&quot;Slide 4&quot;/&gt;&lt;property id=&quot;20307&quot; value=&quot;259&quot;/&gt;&lt;/object&gt;&lt;object type=&quot;3&quot; unique_id=&quot;10093&quot;&gt;&lt;property id=&quot;20148&quot; value=&quot;5&quot;/&gt;&lt;property id=&quot;20300&quot; value=&quot;Slide 2&quot;/&gt;&lt;property id=&quot;20307&quot; value=&quot;261&quot;/&gt;&lt;/object&gt;&lt;object type=&quot;3&quot; unique_id=&quot;10094&quot;&gt;&lt;property id=&quot;20148&quot; value=&quot;5&quot;/&gt;&lt;property id=&quot;20300&quot; value=&quot;Slide 5&quot;/&gt;&lt;property id=&quot;20307&quot; value=&quot;260&quot;/&gt;&lt;/object&gt;&lt;object type=&quot;3&quot; unique_id=&quot;10125&quot;&gt;&lt;property id=&quot;20148&quot; value=&quot;5&quot;/&gt;&lt;property id=&quot;20300&quot; value=&quot;Slide 6&quot;/&gt;&lt;property id=&quot;20307&quot; value=&quot;262&quot;/&gt;&lt;/object&gt;&lt;object type=&quot;3&quot; unique_id=&quot;10216&quot;&gt;&lt;property id=&quot;20148&quot; value=&quot;5&quot;/&gt;&lt;property id=&quot;20300&quot; value=&quot;Slide 8&quot;/&gt;&lt;property id=&quot;20307&quot; value=&quot;264&quot;/&gt;&lt;/object&gt;&lt;object type=&quot;3&quot; unique_id=&quot;10280&quot;&gt;&lt;property id=&quot;20148&quot; value=&quot;5&quot;/&gt;&lt;property id=&quot;20300&quot; value=&quot;Slide 9&quot;/&gt;&lt;property id=&quot;20307&quot; value=&quot;265&quot;/&gt;&lt;/object&gt;&lt;object type=&quot;3&quot; unique_id=&quot;10281&quot;&gt;&lt;property id=&quot;20148&quot; value=&quot;5&quot;/&gt;&lt;property id=&quot;20300&quot; value=&quot;Slide 10&quot;/&gt;&lt;property id=&quot;20307&quot; value=&quot;267&quot;/&gt;&lt;/object&gt;&lt;object type=&quot;3&quot; unique_id=&quot;10326&quot;&gt;&lt;property id=&quot;20148&quot; value=&quot;5&quot;/&gt;&lt;property id=&quot;20300&quot; value=&quot;Slide 11&quot;/&gt;&lt;property id=&quot;20307&quot; value=&quot;268&quot;/&gt;&lt;/object&gt;&lt;object type=&quot;3&quot; unique_id=&quot;10327&quot;&gt;&lt;property id=&quot;20148&quot; value=&quot;5&quot;/&gt;&lt;property id=&quot;20300&quot; value=&quot;Slide 12&quot;/&gt;&lt;property id=&quot;20307&quot; value=&quot;269&quot;/&gt;&lt;/object&gt;&lt;object type=&quot;3&quot; unique_id=&quot;10393&quot;&gt;&lt;property id=&quot;20148&quot; value=&quot;5&quot;/&gt;&lt;property id=&quot;20300&quot; value=&quot;Slide 13&quot;/&gt;&lt;property id=&quot;20307&quot; value=&quot;270&quot;/&gt;&lt;/object&gt;&lt;object type=&quot;3&quot; unique_id=&quot;10450&quot;&gt;&lt;property id=&quot;20148&quot; value=&quot;5&quot;/&gt;&lt;property id=&quot;20300&quot; value=&quot;Slide 3&quot;/&gt;&lt;property id=&quot;20307&quot; value=&quot;272&quot;/&gt;&lt;/object&gt;&lt;object type=&quot;3&quot; unique_id=&quot;10541&quot;&gt;&lt;property id=&quot;20148&quot; value=&quot;5&quot;/&gt;&lt;property id=&quot;20300&quot; value=&quot;Slide 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404</Words>
  <Application>Microsoft Office PowerPoint</Application>
  <PresentationFormat>On-screen Show (4:3)</PresentationFormat>
  <Paragraphs>158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Period 7: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http://viet4room.com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7:</dc:title>
  <dc:creator>Manh Cuong</dc:creator>
  <cp:lastModifiedBy>HuongTV</cp:lastModifiedBy>
  <cp:revision>46</cp:revision>
  <dcterms:created xsi:type="dcterms:W3CDTF">2015-08-30T04:05:58Z</dcterms:created>
  <dcterms:modified xsi:type="dcterms:W3CDTF">2017-10-11T01:01:35Z</dcterms:modified>
</cp:coreProperties>
</file>