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56" r:id="rId3"/>
    <p:sldId id="257" r:id="rId4"/>
    <p:sldId id="259" r:id="rId5"/>
    <p:sldId id="260" r:id="rId6"/>
    <p:sldId id="262" r:id="rId7"/>
    <p:sldId id="265" r:id="rId8"/>
    <p:sldId id="266" r:id="rId9"/>
    <p:sldId id="264" r:id="rId10"/>
    <p:sldId id="267" r:id="rId11"/>
    <p:sldId id="280" r:id="rId12"/>
    <p:sldId id="268" r:id="rId13"/>
    <p:sldId id="269" r:id="rId14"/>
    <p:sldId id="274" r:id="rId15"/>
    <p:sldId id="271" r:id="rId16"/>
    <p:sldId id="270" r:id="rId17"/>
    <p:sldId id="272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B90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02" y="19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8729E-CA9A-4726-BF37-341EBD423C10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0D78A-9807-4026-9C6B-62F2D6A5A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20230-9DBE-43F4-B39A-3EE5C47E1729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BCB1F-A536-448B-8692-52B5D3266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59DC7-C202-454B-A94C-9F6777C175D6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9A94-4095-4643-ACB5-3F2E4BA56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2FC24E-F05F-4CCD-82B9-22448AE34287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FEE72A-2833-47AC-BC3F-C6692704B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988D3-F909-414E-9FF9-29903A4F692D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C6F6F-941A-40AA-BA95-B02E0ADDC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99E57-7C17-4052-82FB-0C93D7E13612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74B2-459D-45EA-B831-1C1822250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50BB0-8C5C-4278-B8F8-146145DC7053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9E49A-CA81-45D3-ADBC-C27639C04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AF88FD4-8B7C-41F7-9FE0-72978BE3F713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804E532-47F3-407F-A7DA-E496428F4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C476F-BA9A-4341-862B-01CEE9D110DA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378E4-A69B-4953-8CEC-FD23459E1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347C4-5386-466B-A659-82FCA623B5AB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59238A2-4A0E-4235-BD2E-946D4B88F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0AD2BB-0EED-4BF1-B40E-F6D8C486182C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85C060C-5F7C-4FD7-9AB2-84AB457C3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92B9DA6-3C7B-4963-AAF3-9901448B6872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9B21D23-FB90-4D39-BAAC-C96AA372F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67" r:id="rId4"/>
    <p:sldLayoutId id="2147483668" r:id="rId5"/>
    <p:sldLayoutId id="2147483675" r:id="rId6"/>
    <p:sldLayoutId id="2147483669" r:id="rId7"/>
    <p:sldLayoutId id="2147483676" r:id="rId8"/>
    <p:sldLayoutId id="2147483677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audio" Target="file:///E:\nh&#7841;c%20gi&#7843;ng%20d&#7841;y-%20ctrinh\Loi%20Bac%20Dan%20Truoc%20Luc%20Di%20Xa%20-%20Top%20Ca.mp3" TargetMode="External"/><Relationship Id="rId7" Type="http://schemas.openxmlformats.org/officeDocument/2006/relationships/slideLayout" Target="../slideLayouts/slideLayout1.xml"/><Relationship Id="rId2" Type="http://schemas.openxmlformats.org/officeDocument/2006/relationships/audio" Target="file:///E:\nh&#7841;c%20gi&#7843;ng%20d&#7841;y-%20ctrinh\Nhung%20Co%20Gai%20Quan%20Ho%20-%20Trong%20Tan.mp3" TargetMode="External"/><Relationship Id="rId1" Type="http://schemas.openxmlformats.org/officeDocument/2006/relationships/audio" Target="file:///E:\nh&#7841;c%20gi&#7843;ng%20d&#7841;y-%20ctrinh\Em%20di%20giua%20bien%20vang%20-%20Ha%20Kin.mp3" TargetMode="External"/><Relationship Id="rId6" Type="http://schemas.openxmlformats.org/officeDocument/2006/relationships/audio" Target="file:///E:\nh&#7841;c%20gi&#7843;ng%20d&#7841;y-%20ctrinh\Tinh-Ca-Tay-Bac.mp3" TargetMode="External"/><Relationship Id="rId11" Type="http://schemas.openxmlformats.org/officeDocument/2006/relationships/image" Target="../media/image12.png"/><Relationship Id="rId5" Type="http://schemas.openxmlformats.org/officeDocument/2006/relationships/audio" Target="file:///E:\nh&#7841;c%20gi&#7843;ng%20d&#7841;y-%20ctrinh\Anh%20O%20Dau%20Song%20Em%20Cuoi%20Song%20-%20Thanh%20Thuy.mp3" TargetMode="External"/><Relationship Id="rId10" Type="http://schemas.openxmlformats.org/officeDocument/2006/relationships/image" Target="../media/image11.png"/><Relationship Id="rId4" Type="http://schemas.openxmlformats.org/officeDocument/2006/relationships/audio" Target="file:///E:\nh&#7841;c%20gi&#7843;ng%20d&#7841;y-%20ctrinh\Em%20Nho%20Tay%20Nguyen%20-%20Ha%20Pham%20Anh%20Thu.mp3" TargetMode="External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E:\nh&#7841;c%20gi&#7843;ng%20d&#7841;y-%20ctrinh\Di%20hoc%20%20-%20Xuan%20mai.mp3" TargetMode="External"/><Relationship Id="rId1" Type="http://schemas.openxmlformats.org/officeDocument/2006/relationships/audio" Target="file:///E:\nh&#7841;c%20gi&#7843;ng%20d&#7841;y-%20ctrinh\Bai%20Ca%20Tren%20Doi%20-%20Siu%20Black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E:\Video\T&#236;nh%20Em%20X&#7913;%20Qu&#227;ng++%20&#272;&#224;m%20V&#297;nh%20H&#432;ng,%20Ho&#224;i%20Linh,%20D&#432;&#417;ng%20Tri&#7879;u%20V&#361;++%20YouTube.mp4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nh&#7841;c%20gi&#7843;ng%20d&#7841;y-%20ctrinh\To%20Quoc%20Nhin%20Tu%20Bien%20-%20Artista%20Band.mp3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E:\Video\KaraOke%20Thay%20co%20cho%20em%20mua%20xuan%20Karaoke%20.%20.%20.%20T_&#272;_096.mp4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42900"/>
            <a:ext cx="7162800" cy="914400"/>
          </a:xfrm>
          <a:solidFill>
            <a:schemeClr val="hlink"/>
          </a:solidFill>
          <a:ln>
            <a:solidFill>
              <a:srgbClr val="FF33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1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Gioi thieu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1125"/>
            <a:ext cx="1752600" cy="1752600"/>
          </a:xfrm>
          <a:prstGeom prst="ellipse">
            <a:avLst/>
          </a:prstGeom>
          <a:gradFill rotWithShape="1">
            <a:gsLst>
              <a:gs pos="0">
                <a:srgbClr val="00CC00"/>
              </a:gs>
              <a:gs pos="100000">
                <a:schemeClr val="bg1"/>
              </a:gs>
            </a:gsLst>
            <a:lin ang="5400000" scaled="1"/>
          </a:gradFill>
          <a:ln>
            <a:solidFill>
              <a:srgbClr val="FF3300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74650" y="285750"/>
            <a:ext cx="1476375" cy="12779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18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2400"/>
                    </a:gs>
                  </a:gsLst>
                  <a:lin ang="5400000" scaled="1"/>
                </a:gradFill>
                <a:latin typeface=".VnUniverseH"/>
              </a:rPr>
              <a:t>TR¦êNG THCS BỒ ĐỀC</a:t>
            </a:r>
          </a:p>
        </p:txBody>
      </p:sp>
      <p:pic>
        <p:nvPicPr>
          <p:cNvPr id="3077" name="Picture 5" descr="!dk8_1l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5188"/>
            <a:ext cx="121920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!dk8_1l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959475"/>
            <a:ext cx="121920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3d butterfl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29288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!dk8_1l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5" y="5500688"/>
            <a:ext cx="5048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!dk8_1l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175" y="5029200"/>
            <a:ext cx="5048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chimbay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26877">
            <a:off x="6781800" y="4586288"/>
            <a:ext cx="1620838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chimbay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9979" flipH="1">
            <a:off x="533400" y="4572000"/>
            <a:ext cx="1619250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 descr="!dk8_1l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5048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 descr="!dk8_1l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5048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 descr="3d butterfl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850" y="5653088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5" descr="!dk8_1l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644731" y="19845"/>
            <a:ext cx="5048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6" descr="!dk8_1l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5556" y="19844"/>
            <a:ext cx="5048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7" descr="flower1_div_md_wh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381750"/>
            <a:ext cx="29924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3" descr="hip hop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519488"/>
            <a:ext cx="2344738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56" name="32-Point Star 2"/>
          <p:cNvSpPr>
            <a:spLocks noChangeArrowheads="1"/>
          </p:cNvSpPr>
          <p:nvPr/>
        </p:nvSpPr>
        <p:spPr bwMode="auto">
          <a:xfrm>
            <a:off x="7086600" y="1462088"/>
            <a:ext cx="1981200" cy="1676400"/>
          </a:xfrm>
          <a:prstGeom prst="star32">
            <a:avLst>
              <a:gd name="adj" fmla="val 14509"/>
            </a:avLst>
          </a:prstGeom>
          <a:solidFill>
            <a:srgbClr val="00FF00"/>
          </a:solidFill>
          <a:ln w="19050" algn="ctr">
            <a:solidFill>
              <a:srgbClr val="FF579B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1800" b="1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116757" name="32-Point Star 2"/>
          <p:cNvSpPr>
            <a:spLocks noChangeArrowheads="1"/>
          </p:cNvSpPr>
          <p:nvPr/>
        </p:nvSpPr>
        <p:spPr bwMode="auto">
          <a:xfrm>
            <a:off x="457200" y="381000"/>
            <a:ext cx="1293813" cy="1143000"/>
          </a:xfrm>
          <a:prstGeom prst="star32">
            <a:avLst>
              <a:gd name="adj" fmla="val 14509"/>
            </a:avLst>
          </a:prstGeom>
          <a:solidFill>
            <a:srgbClr val="00FF00"/>
          </a:solidFill>
          <a:ln w="19050" algn="ctr">
            <a:solidFill>
              <a:srgbClr val="FF579B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1800" b="1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116758" name="32-Point Star 2"/>
          <p:cNvSpPr>
            <a:spLocks noChangeArrowheads="1"/>
          </p:cNvSpPr>
          <p:nvPr/>
        </p:nvSpPr>
        <p:spPr bwMode="auto">
          <a:xfrm>
            <a:off x="0" y="1690688"/>
            <a:ext cx="2286000" cy="1677987"/>
          </a:xfrm>
          <a:prstGeom prst="star32">
            <a:avLst>
              <a:gd name="adj" fmla="val 14509"/>
            </a:avLst>
          </a:prstGeom>
          <a:solidFill>
            <a:srgbClr val="00FF00"/>
          </a:solidFill>
          <a:ln w="19050" algn="ctr">
            <a:solidFill>
              <a:srgbClr val="FF579B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1800" b="1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116759" name="32-Point Star 2"/>
          <p:cNvSpPr>
            <a:spLocks noChangeArrowheads="1"/>
          </p:cNvSpPr>
          <p:nvPr/>
        </p:nvSpPr>
        <p:spPr bwMode="auto">
          <a:xfrm>
            <a:off x="3581400" y="2300288"/>
            <a:ext cx="2133600" cy="1674812"/>
          </a:xfrm>
          <a:prstGeom prst="star32">
            <a:avLst>
              <a:gd name="adj" fmla="val 14509"/>
            </a:avLst>
          </a:prstGeom>
          <a:solidFill>
            <a:srgbClr val="00FF00"/>
          </a:solidFill>
          <a:ln w="19050" algn="ctr">
            <a:solidFill>
              <a:srgbClr val="FF579B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1800" b="1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116760" name="32-Point Star 2"/>
          <p:cNvSpPr>
            <a:spLocks noChangeArrowheads="1"/>
          </p:cNvSpPr>
          <p:nvPr/>
        </p:nvSpPr>
        <p:spPr bwMode="auto">
          <a:xfrm>
            <a:off x="1752600" y="3138488"/>
            <a:ext cx="1295400" cy="1143000"/>
          </a:xfrm>
          <a:prstGeom prst="star32">
            <a:avLst>
              <a:gd name="adj" fmla="val 14509"/>
            </a:avLst>
          </a:prstGeom>
          <a:solidFill>
            <a:srgbClr val="00FF00"/>
          </a:solidFill>
          <a:ln w="19050" algn="ctr">
            <a:solidFill>
              <a:srgbClr val="FF579B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1800" b="1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116761" name="32-Point Star 2"/>
          <p:cNvSpPr>
            <a:spLocks noChangeArrowheads="1"/>
          </p:cNvSpPr>
          <p:nvPr/>
        </p:nvSpPr>
        <p:spPr bwMode="auto">
          <a:xfrm>
            <a:off x="5943600" y="3214688"/>
            <a:ext cx="1295400" cy="1141412"/>
          </a:xfrm>
          <a:prstGeom prst="star32">
            <a:avLst>
              <a:gd name="adj" fmla="val 14509"/>
            </a:avLst>
          </a:prstGeom>
          <a:solidFill>
            <a:srgbClr val="00FF00"/>
          </a:solidFill>
          <a:ln w="19050" algn="ctr">
            <a:solidFill>
              <a:srgbClr val="FF579B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1800" b="1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116762" name="WordArt 26"/>
          <p:cNvSpPr>
            <a:spLocks noChangeArrowheads="1" noChangeShapeType="1" noTextEdit="1"/>
          </p:cNvSpPr>
          <p:nvPr/>
        </p:nvSpPr>
        <p:spPr bwMode="auto">
          <a:xfrm>
            <a:off x="2209800" y="304800"/>
            <a:ext cx="5791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UniverseH"/>
              </a:rPr>
              <a:t>ÂM NHẠC </a:t>
            </a:r>
            <a:r>
              <a:rPr lang="en-US" sz="3600" b="1" kern="10" smtClean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UniverseH"/>
              </a:rPr>
              <a:t>9</a:t>
            </a:r>
            <a:endParaRPr lang="en-US" sz="3600" b="1" kern="10">
              <a:ln w="12700">
                <a:solidFill>
                  <a:srgbClr val="FF00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UniverseH"/>
            </a:endParaRPr>
          </a:p>
        </p:txBody>
      </p:sp>
      <p:sp>
        <p:nvSpPr>
          <p:cNvPr id="116763" name="WordArt 27"/>
          <p:cNvSpPr>
            <a:spLocks noChangeArrowheads="1" noChangeShapeType="1" noTextEdit="1"/>
          </p:cNvSpPr>
          <p:nvPr/>
        </p:nvSpPr>
        <p:spPr bwMode="auto">
          <a:xfrm rot="200321">
            <a:off x="228600" y="2209800"/>
            <a:ext cx="8610600" cy="73009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693894"/>
              </a:avLst>
            </a:prstTxWarp>
          </a:bodyPr>
          <a:lstStyle/>
          <a:p>
            <a:pPr algn="ctr"/>
            <a:r>
              <a:rPr lang="en-US" sz="54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.VnTimeH"/>
              </a:rPr>
              <a:t>CHµO MõNG C¸C THÇY C¤ GI¸O VÒ Dù GIê.</a:t>
            </a:r>
          </a:p>
        </p:txBody>
      </p:sp>
      <p:pic>
        <p:nvPicPr>
          <p:cNvPr id="3099" name="Picture 14" descr="dan hat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0"/>
            <a:ext cx="1905000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67000" y="5860256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GV: Nguyễn Thu Hương</a:t>
            </a:r>
            <a:endParaRPr lang="en-US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476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3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56" grpId="0" animBg="1"/>
      <p:bldP spid="116757" grpId="0" animBg="1"/>
      <p:bldP spid="116758" grpId="0" animBg="1"/>
      <p:bldP spid="116759" grpId="0" animBg="1"/>
      <p:bldP spid="116760" grpId="0" animBg="1"/>
      <p:bldP spid="116761" grpId="0" animBg="1"/>
      <p:bldP spid="116762" grpId="0" animBg="1"/>
      <p:bldP spid="11676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2"/>
          <a:srcRect l="8307" t="5556" r="10661" b="4445"/>
          <a:stretch>
            <a:fillRect/>
          </a:stretch>
        </p:blipFill>
        <p:spPr bwMode="auto">
          <a:xfrm>
            <a:off x="0" y="0"/>
            <a:ext cx="3505200" cy="6858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5" name="Oval Callout 4"/>
          <p:cNvSpPr/>
          <p:nvPr/>
        </p:nvSpPr>
        <p:spPr>
          <a:xfrm>
            <a:off x="3200400" y="1066800"/>
            <a:ext cx="5772150" cy="3532188"/>
          </a:xfrm>
          <a:prstGeom prst="wedgeEllipseCallout">
            <a:avLst>
              <a:gd name="adj1" fmla="val -67595"/>
              <a:gd name="adj2" fmla="val -21101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N</a:t>
            </a:r>
            <a:r>
              <a:rPr lang="vi-VN" sz="4800" b="1" dirty="0">
                <a:solidFill>
                  <a:schemeClr val="bg2">
                    <a:lumMod val="25000"/>
                  </a:schemeClr>
                </a:solidFill>
              </a:rPr>
              <a:t>ướ</a:t>
            </a: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c </a:t>
            </a:r>
            <a:r>
              <a:rPr lang="en-US" sz="4800" b="1" dirty="0" err="1">
                <a:solidFill>
                  <a:schemeClr val="bg2">
                    <a:lumMod val="25000"/>
                  </a:schemeClr>
                </a:solidFill>
              </a:rPr>
              <a:t>ta</a:t>
            </a: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25000"/>
                  </a:schemeClr>
                </a:solidFill>
              </a:rPr>
              <a:t>gồm</a:t>
            </a: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25000"/>
                  </a:schemeClr>
                </a:solidFill>
              </a:rPr>
              <a:t>mấy</a:t>
            </a: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25000"/>
                  </a:schemeClr>
                </a:solidFill>
              </a:rPr>
              <a:t>vùng</a:t>
            </a: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bg2">
                    <a:lumMod val="25000"/>
                  </a:schemeClr>
                </a:solidFill>
              </a:rPr>
              <a:t>dân</a:t>
            </a: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 ca </a:t>
            </a:r>
            <a:r>
              <a:rPr lang="en-US" sz="4800" b="1" dirty="0" err="1">
                <a:solidFill>
                  <a:schemeClr val="bg2">
                    <a:lumMod val="25000"/>
                  </a:schemeClr>
                </a:solidFill>
              </a:rPr>
              <a:t>chính</a:t>
            </a: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?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362200" y="0"/>
            <a:ext cx="5943600" cy="376238"/>
          </a:xfrm>
          <a:prstGeom prst="rect">
            <a:avLst/>
          </a:prstGeom>
          <a:solidFill>
            <a:srgbClr val="009900"/>
          </a:solidFill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1/ Ca khúc mang âm hưởng dân ca miền núi phía Bắc</a:t>
            </a:r>
            <a:endParaRPr lang="en-US">
              <a:cs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438400" y="1066800"/>
            <a:ext cx="5943600" cy="376238"/>
          </a:xfrm>
          <a:prstGeom prst="rect">
            <a:avLst/>
          </a:prstGeom>
          <a:solidFill>
            <a:srgbClr val="FF0000"/>
          </a:solidFill>
          <a:ln w="9525">
            <a:solidFill>
              <a:srgbClr val="FF6D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2/ Ca khúc mang âm h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ư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ởng dân ca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đ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ồng bằng Bắc Bộ</a:t>
            </a:r>
            <a:endParaRPr lang="en-US">
              <a:cs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832100" y="2747963"/>
            <a:ext cx="5168900" cy="376237"/>
          </a:xfrm>
          <a:prstGeom prst="rect">
            <a:avLst/>
          </a:prstGeom>
          <a:solidFill>
            <a:srgbClr val="0066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3/ Ca khúc mang âm h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ư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ởng dân ca miền Trung</a:t>
            </a:r>
            <a:endParaRPr lang="en-US">
              <a:cs typeface="Arial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124200" y="4038600"/>
            <a:ext cx="5257800" cy="376238"/>
          </a:xfrm>
          <a:prstGeom prst="rect">
            <a:avLst/>
          </a:prstGeom>
          <a:solidFill>
            <a:srgbClr val="996600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4/ Ca khúc mang âm h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ư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ởng dân ca Tây Nguyên</a:t>
            </a:r>
            <a:endParaRPr lang="en-US">
              <a:cs typeface="Arial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895600" y="5638800"/>
            <a:ext cx="4800600" cy="376238"/>
          </a:xfrm>
          <a:prstGeom prst="rect">
            <a:avLst/>
          </a:prstGeom>
          <a:solidFill>
            <a:srgbClr val="FF66FF"/>
          </a:solidFill>
          <a:ln w="9525">
            <a:solidFill>
              <a:srgbClr val="F4BAAA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5/ Ca khúc mang âm h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ư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ởng dân ca Nam Bộ</a:t>
            </a:r>
            <a:endParaRPr lang="en-US">
              <a:cs typeface="Arial" charset="0"/>
            </a:endParaRPr>
          </a:p>
        </p:txBody>
      </p:sp>
      <p:sp>
        <p:nvSpPr>
          <p:cNvPr id="22536" name="Subtitle 2"/>
          <p:cNvSpPr txBox="1">
            <a:spLocks/>
          </p:cNvSpPr>
          <p:nvPr/>
        </p:nvSpPr>
        <p:spPr bwMode="auto">
          <a:xfrm>
            <a:off x="3505200" y="3276600"/>
            <a:ext cx="579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b="1">
              <a:solidFill>
                <a:schemeClr val="tx2"/>
              </a:solidFill>
              <a:latin typeface="Century Schoolbook"/>
            </a:endParaRPr>
          </a:p>
        </p:txBody>
      </p:sp>
      <p:sp>
        <p:nvSpPr>
          <p:cNvPr id="22537" name="Subtitle 2"/>
          <p:cNvSpPr txBox="1">
            <a:spLocks/>
          </p:cNvSpPr>
          <p:nvPr/>
        </p:nvSpPr>
        <p:spPr bwMode="auto">
          <a:xfrm>
            <a:off x="4038600" y="457200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2000" b="1">
              <a:solidFill>
                <a:schemeClr val="tx2"/>
              </a:solidFill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194" grpId="0" animBg="1"/>
      <p:bldP spid="8195" grpId="0" animBg="1"/>
      <p:bldP spid="8196" grpId="0" animBg="1"/>
      <p:bldP spid="8197" grpId="0" animBg="1"/>
      <p:bldP spid="81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8"/>
          <a:srcRect l="8307" t="5556" r="10661" b="4445"/>
          <a:stretch>
            <a:fillRect/>
          </a:stretch>
        </p:blipFill>
        <p:spPr bwMode="auto">
          <a:xfrm>
            <a:off x="0" y="0"/>
            <a:ext cx="3505200" cy="6858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362200" y="0"/>
            <a:ext cx="5943600" cy="376238"/>
          </a:xfrm>
          <a:prstGeom prst="rect">
            <a:avLst/>
          </a:prstGeom>
          <a:solidFill>
            <a:srgbClr val="009900"/>
          </a:solidFill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1/ Ca khúc mang âm hưởng dân ca miền núi phía Bắc</a:t>
            </a:r>
            <a:endParaRPr lang="en-US">
              <a:cs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438400" y="1066800"/>
            <a:ext cx="5943600" cy="376238"/>
          </a:xfrm>
          <a:prstGeom prst="rect">
            <a:avLst/>
          </a:prstGeom>
          <a:solidFill>
            <a:srgbClr val="FF0000"/>
          </a:solidFill>
          <a:ln w="9525">
            <a:solidFill>
              <a:srgbClr val="FF6D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2/ Ca khúc mang âm h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ư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ởng dân ca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đ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ồng bằng Bắc Bộ</a:t>
            </a:r>
            <a:endParaRPr lang="en-US">
              <a:cs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832100" y="2747963"/>
            <a:ext cx="5168900" cy="376237"/>
          </a:xfrm>
          <a:prstGeom prst="rect">
            <a:avLst/>
          </a:prstGeom>
          <a:solidFill>
            <a:srgbClr val="0066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3/ Ca khúc mang âm h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ư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ởng dân ca miền Trung</a:t>
            </a:r>
            <a:endParaRPr lang="en-US">
              <a:cs typeface="Arial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124200" y="4038600"/>
            <a:ext cx="5257800" cy="376238"/>
          </a:xfrm>
          <a:prstGeom prst="rect">
            <a:avLst/>
          </a:prstGeom>
          <a:solidFill>
            <a:srgbClr val="996600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4/ Ca khúc mang âm h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ư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ởng dân ca Tây Nguyên</a:t>
            </a:r>
            <a:endParaRPr lang="en-US">
              <a:cs typeface="Arial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895600" y="5638800"/>
            <a:ext cx="4800600" cy="376238"/>
          </a:xfrm>
          <a:prstGeom prst="rect">
            <a:avLst/>
          </a:prstGeom>
          <a:solidFill>
            <a:srgbClr val="FF66FF"/>
          </a:solidFill>
          <a:ln w="9525">
            <a:solidFill>
              <a:srgbClr val="F4BAAA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5/ Ca khúc mang âm h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ư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ởng dân ca Nam Bộ</a:t>
            </a:r>
            <a:endParaRPr lang="en-US">
              <a:cs typeface="Arial" charset="0"/>
            </a:endParaRPr>
          </a:p>
        </p:txBody>
      </p:sp>
      <p:pic>
        <p:nvPicPr>
          <p:cNvPr id="11" name="Em di giua bien vang - Ha Ki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914400" y="1447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209800" y="1447800"/>
            <a:ext cx="5791200" cy="6858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200" dirty="0" err="1" smtClean="0">
                <a:solidFill>
                  <a:srgbClr val="FF0000"/>
                </a:solidFill>
              </a:rPr>
              <a:t>Em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vi-VN" sz="2200" dirty="0" smtClean="0">
                <a:solidFill>
                  <a:srgbClr val="FF0000"/>
                </a:solidFill>
              </a:rPr>
              <a:t>đi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giữa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biển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vàng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Nhạc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Bùi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Đình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Thảo</a:t>
            </a:r>
            <a:endParaRPr lang="en-US" sz="2200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                                       </a:t>
            </a:r>
            <a:r>
              <a:rPr lang="en-US" sz="2200" dirty="0" err="1" smtClean="0">
                <a:solidFill>
                  <a:srgbClr val="FF0000"/>
                </a:solidFill>
              </a:rPr>
              <a:t>Lời</a:t>
            </a:r>
            <a:r>
              <a:rPr lang="en-US" sz="2200" dirty="0" smtClean="0">
                <a:solidFill>
                  <a:srgbClr val="FF0000"/>
                </a:solidFill>
              </a:rPr>
              <a:t>: </a:t>
            </a:r>
            <a:r>
              <a:rPr lang="en-US" sz="2200" dirty="0" err="1" smtClean="0">
                <a:solidFill>
                  <a:srgbClr val="FF0000"/>
                </a:solidFill>
              </a:rPr>
              <a:t>th</a:t>
            </a:r>
            <a:r>
              <a:rPr lang="vi-VN" sz="2200" dirty="0" smtClean="0">
                <a:solidFill>
                  <a:srgbClr val="FF0000"/>
                </a:solidFill>
              </a:rPr>
              <a:t>ơ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Nguyễn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Khoa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Điề</a:t>
            </a:r>
            <a:r>
              <a:rPr lang="en-US" dirty="0" err="1" smtClean="0">
                <a:solidFill>
                  <a:srgbClr val="FF0000"/>
                </a:solidFill>
              </a:rPr>
              <a:t>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 bwMode="auto">
          <a:xfrm>
            <a:off x="2209800" y="2057400"/>
            <a:ext cx="693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000" b="1">
                <a:solidFill>
                  <a:srgbClr val="FF0000"/>
                </a:solidFill>
                <a:latin typeface="Century Schoolbook"/>
              </a:rPr>
              <a:t>Những cô gái quan họ - Nhạc &amp; lời: Phó Đức Ph</a:t>
            </a:r>
            <a:r>
              <a:rPr lang="vi-VN" sz="2000" b="1">
                <a:solidFill>
                  <a:srgbClr val="FF0000"/>
                </a:solidFill>
                <a:latin typeface="Times New Roman" pitchFamily="18" charset="0"/>
              </a:rPr>
              <a:t>ương</a:t>
            </a:r>
            <a:endParaRPr lang="en-US" sz="2000" b="1">
              <a:solidFill>
                <a:srgbClr val="FF0000"/>
              </a:solidFill>
              <a:latin typeface="Century Schoolbook"/>
            </a:endParaRPr>
          </a:p>
        </p:txBody>
      </p:sp>
      <p:sp>
        <p:nvSpPr>
          <p:cNvPr id="23562" name="Subtitle 2"/>
          <p:cNvSpPr txBox="1">
            <a:spLocks/>
          </p:cNvSpPr>
          <p:nvPr/>
        </p:nvSpPr>
        <p:spPr bwMode="auto">
          <a:xfrm>
            <a:off x="3505200" y="3276600"/>
            <a:ext cx="579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b="1">
              <a:solidFill>
                <a:schemeClr val="tx2"/>
              </a:solidFill>
              <a:latin typeface="Century Schoolbook"/>
            </a:endParaRPr>
          </a:p>
        </p:txBody>
      </p:sp>
      <p:pic>
        <p:nvPicPr>
          <p:cNvPr id="15" name="Nhung Co Gai Quan Ho - Trong Tan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1371600" y="2057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ubtitle 2"/>
          <p:cNvSpPr txBox="1">
            <a:spLocks/>
          </p:cNvSpPr>
          <p:nvPr/>
        </p:nvSpPr>
        <p:spPr bwMode="auto">
          <a:xfrm>
            <a:off x="2514600" y="30480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000" b="1">
                <a:solidFill>
                  <a:srgbClr val="00B050"/>
                </a:solidFill>
                <a:latin typeface="Century Schoolbook"/>
              </a:rPr>
              <a:t>Tình ca Tây Bắc - Nhạc Bùi Đức Hạnh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000" b="1">
                <a:solidFill>
                  <a:srgbClr val="00B050"/>
                </a:solidFill>
                <a:latin typeface="Century Schoolbook"/>
              </a:rPr>
              <a:t>                                Lời: th</a:t>
            </a:r>
            <a:r>
              <a:rPr lang="vi-VN" sz="2000" b="1">
                <a:solidFill>
                  <a:srgbClr val="00B050"/>
                </a:solidFill>
                <a:latin typeface="Times New Roman" pitchFamily="18" charset="0"/>
              </a:rPr>
              <a:t>ơ</a:t>
            </a:r>
            <a:r>
              <a:rPr lang="en-US" sz="2000" b="1">
                <a:solidFill>
                  <a:srgbClr val="00B050"/>
                </a:solidFill>
                <a:latin typeface="Century Schoolbook"/>
              </a:rPr>
              <a:t> Cẩm Giang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 bwMode="auto">
          <a:xfrm>
            <a:off x="3276600" y="3200400"/>
            <a:ext cx="579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000" b="1">
                <a:solidFill>
                  <a:srgbClr val="002060"/>
                </a:solidFill>
                <a:latin typeface="Century Schoolbook"/>
              </a:rPr>
              <a:t>L</a:t>
            </a:r>
            <a:r>
              <a:rPr lang="vi-VN" sz="2000" b="1">
                <a:solidFill>
                  <a:srgbClr val="002060"/>
                </a:solidFill>
                <a:latin typeface="Times New Roman" pitchFamily="18" charset="0"/>
              </a:rPr>
              <a:t> ời</a:t>
            </a:r>
            <a:r>
              <a:rPr lang="en-US" sz="2000" b="1">
                <a:solidFill>
                  <a:srgbClr val="002060"/>
                </a:solidFill>
                <a:latin typeface="Century Schoolbook"/>
              </a:rPr>
              <a:t> Bác d</a:t>
            </a:r>
            <a:r>
              <a:rPr lang="vi-VN" sz="2000" b="1">
                <a:solidFill>
                  <a:srgbClr val="002060"/>
                </a:solidFill>
                <a:latin typeface="Times New Roman" pitchFamily="18" charset="0"/>
              </a:rPr>
              <a:t>ặn</a:t>
            </a:r>
            <a:r>
              <a:rPr lang="en-US" sz="2000" b="1">
                <a:solidFill>
                  <a:srgbClr val="002060"/>
                </a:solidFill>
                <a:latin typeface="Century Schoolbook"/>
              </a:rPr>
              <a:t> tr</a:t>
            </a:r>
            <a:r>
              <a:rPr lang="vi-VN" sz="2000" b="1">
                <a:solidFill>
                  <a:srgbClr val="002060"/>
                </a:solidFill>
                <a:latin typeface="Times New Roman" pitchFamily="18" charset="0"/>
              </a:rPr>
              <a:t>ướ</a:t>
            </a:r>
            <a:r>
              <a:rPr lang="en-US" sz="2000" b="1">
                <a:solidFill>
                  <a:srgbClr val="002060"/>
                </a:solidFill>
                <a:latin typeface="Century Schoolbook"/>
              </a:rPr>
              <a:t>c lúc </a:t>
            </a:r>
            <a:r>
              <a:rPr lang="vi-VN" sz="2000" b="1">
                <a:solidFill>
                  <a:srgbClr val="002060"/>
                </a:solidFill>
                <a:latin typeface="Times New Roman" pitchFamily="18" charset="0"/>
              </a:rPr>
              <a:t>đi</a:t>
            </a:r>
            <a:r>
              <a:rPr lang="en-US" sz="2000" b="1">
                <a:solidFill>
                  <a:srgbClr val="002060"/>
                </a:solidFill>
                <a:latin typeface="Century Schoolbook"/>
              </a:rPr>
              <a:t> xa - Nhạc &amp; l</a:t>
            </a:r>
            <a:r>
              <a:rPr lang="vi-VN" sz="2000" b="1">
                <a:solidFill>
                  <a:srgbClr val="002060"/>
                </a:solidFill>
                <a:latin typeface="Times New Roman" pitchFamily="18" charset="0"/>
              </a:rPr>
              <a:t>ời</a:t>
            </a:r>
            <a:r>
              <a:rPr lang="en-US" sz="2000" b="1">
                <a:solidFill>
                  <a:srgbClr val="002060"/>
                </a:solidFill>
                <a:latin typeface="Century Schoolbook"/>
              </a:rPr>
              <a:t>:                  Trần Hoàn </a:t>
            </a:r>
          </a:p>
        </p:txBody>
      </p:sp>
      <p:sp>
        <p:nvSpPr>
          <p:cNvPr id="23566" name="Subtitle 2"/>
          <p:cNvSpPr txBox="1">
            <a:spLocks/>
          </p:cNvSpPr>
          <p:nvPr/>
        </p:nvSpPr>
        <p:spPr bwMode="auto">
          <a:xfrm>
            <a:off x="4038600" y="457200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2000" b="1">
              <a:solidFill>
                <a:schemeClr val="tx2"/>
              </a:solidFill>
              <a:latin typeface="Century Schoolbook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2514600" y="4495800"/>
            <a:ext cx="6400800" cy="68580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2000" b="1" dirty="0">
                <a:solidFill>
                  <a:srgbClr val="FF0000"/>
                </a:solidFill>
                <a:latin typeface="+mn-lt"/>
              </a:rPr>
              <a:t>            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Em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nhớ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Tây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Nguyên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            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Nhạc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&amp;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lời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: V</a:t>
            </a:r>
            <a:r>
              <a:rPr lang="vi-VN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ăn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Tấn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–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Trần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Quang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Huy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 bwMode="auto">
          <a:xfrm>
            <a:off x="1600200" y="6019800"/>
            <a:ext cx="754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000" b="1">
                <a:solidFill>
                  <a:srgbClr val="FF0000"/>
                </a:solidFill>
                <a:latin typeface="Century Schoolbook"/>
              </a:rPr>
              <a:t>         </a:t>
            </a:r>
            <a:r>
              <a:rPr lang="en-US" sz="2000" b="1">
                <a:solidFill>
                  <a:srgbClr val="D60093"/>
                </a:solidFill>
                <a:latin typeface="Century Schoolbook"/>
              </a:rPr>
              <a:t>Anh ở </a:t>
            </a:r>
            <a:r>
              <a:rPr lang="vi-VN" sz="2000" b="1">
                <a:solidFill>
                  <a:srgbClr val="D60093"/>
                </a:solidFill>
                <a:latin typeface="Times New Roman" pitchFamily="18" charset="0"/>
              </a:rPr>
              <a:t>đầu</a:t>
            </a:r>
            <a:r>
              <a:rPr lang="en-US" sz="2000" b="1">
                <a:solidFill>
                  <a:srgbClr val="D60093"/>
                </a:solidFill>
                <a:latin typeface="Century Schoolbook"/>
              </a:rPr>
              <a:t> sông em cuối sông  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000" b="1">
                <a:solidFill>
                  <a:srgbClr val="D60093"/>
                </a:solidFill>
                <a:latin typeface="Century Schoolbook"/>
              </a:rPr>
              <a:t>                                          Nhạc &amp; lời: Phan Huỳnh Điểu</a:t>
            </a:r>
          </a:p>
        </p:txBody>
      </p:sp>
      <p:pic>
        <p:nvPicPr>
          <p:cNvPr id="22" name="Loi Bac Dan Truoc Luc Di Xa - Top Ca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1981200" y="3124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Em Nho Tay Nguyen - Ha Pham Anh Thu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2286000" y="457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Anh O Dau Song Em Cuoi Song - Thanh Thuy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1143000" y="609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Tinh-Ca-Tay-Bac.mp3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1981200" y="30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6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>
                <p:cTn id="10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>
                <p:cTn id="10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>
                <p:cTn id="1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1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1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</p:childTnLst>
        </p:cTn>
      </p:par>
    </p:tnLst>
    <p:bldLst>
      <p:bldP spid="8194" grpId="0" animBg="1"/>
      <p:bldP spid="8195" grpId="0" animBg="1"/>
      <p:bldP spid="8196" grpId="0" animBg="1"/>
      <p:bldP spid="8197" grpId="0" animBg="1"/>
      <p:bldP spid="8198" grpId="0" animBg="1"/>
      <p:bldP spid="12" grpId="0" build="p"/>
      <p:bldP spid="13" grpId="0"/>
      <p:bldP spid="17" grpId="0"/>
      <p:bldP spid="18" grpId="0"/>
      <p:bldP spid="20" grpId="0"/>
      <p:bldP spid="20" grpId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600200"/>
            <a:ext cx="7391400" cy="5257800"/>
          </a:xfrm>
        </p:spPr>
        <p:txBody>
          <a:bodyPr/>
          <a:lstStyle/>
          <a:p>
            <a:r>
              <a:rPr lang="en-US" sz="4000" smtClean="0">
                <a:solidFill>
                  <a:srgbClr val="FF0000"/>
                </a:solidFill>
              </a:rPr>
              <a:t>* Vai trò:</a:t>
            </a:r>
          </a:p>
          <a:p>
            <a:r>
              <a:rPr lang="en-US" sz="4000" smtClean="0"/>
              <a:t>Dễ nghe, dễ </a:t>
            </a:r>
            <a:r>
              <a:rPr lang="vi-VN" sz="4000" smtClean="0"/>
              <a:t>đi</a:t>
            </a:r>
            <a:r>
              <a:rPr lang="en-US" sz="4000" smtClean="0"/>
              <a:t> vào lòng ng</a:t>
            </a:r>
            <a:r>
              <a:rPr lang="vi-VN" sz="4000" smtClean="0"/>
              <a:t>ười</a:t>
            </a:r>
            <a:r>
              <a:rPr lang="en-US" sz="4000" smtClean="0"/>
              <a:t> vì </a:t>
            </a:r>
            <a:r>
              <a:rPr lang="vi-VN" sz="4000" smtClean="0"/>
              <a:t>đậm</a:t>
            </a:r>
            <a:r>
              <a:rPr lang="en-US" sz="4000" smtClean="0"/>
              <a:t> </a:t>
            </a:r>
            <a:r>
              <a:rPr lang="vi-VN" sz="4000" smtClean="0"/>
              <a:t>đà</a:t>
            </a:r>
            <a:r>
              <a:rPr lang="en-US" sz="4000" smtClean="0"/>
              <a:t> bản sắc dân tộc.</a:t>
            </a:r>
          </a:p>
          <a:p>
            <a:r>
              <a:rPr lang="en-US" sz="4000" smtClean="0"/>
              <a:t>Góp phần làm </a:t>
            </a:r>
            <a:r>
              <a:rPr lang="vi-VN" sz="4000" smtClean="0"/>
              <a:t>đời</a:t>
            </a:r>
            <a:r>
              <a:rPr lang="en-US" sz="4000" smtClean="0"/>
              <a:t> sống âm nhạc thêm phong phú </a:t>
            </a:r>
            <a:r>
              <a:rPr lang="vi-VN" sz="4000" smtClean="0"/>
              <a:t>độc</a:t>
            </a:r>
            <a:r>
              <a:rPr lang="en-US" sz="4000" smtClean="0"/>
              <a:t> </a:t>
            </a:r>
            <a:r>
              <a:rPr lang="vi-VN" sz="4000" smtClean="0"/>
              <a:t>đáo</a:t>
            </a:r>
            <a:endParaRPr lang="en-US" sz="4000" smtClean="0"/>
          </a:p>
        </p:txBody>
      </p:sp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457200" y="1676400"/>
            <a:ext cx="7239000" cy="3657600"/>
          </a:xfrm>
          <a:prstGeom prst="cloudCallout">
            <a:avLst>
              <a:gd name="adj1" fmla="val 67148"/>
              <a:gd name="adj2" fmla="val -29630"/>
            </a:avLst>
          </a:prstGeom>
          <a:solidFill>
            <a:schemeClr val="bg1"/>
          </a:solidFill>
          <a:ln w="3175">
            <a:solidFill>
              <a:srgbClr val="FF66F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4800" b="1">
                <a:solidFill>
                  <a:srgbClr val="D60093"/>
                </a:solidFill>
                <a:latin typeface="Times New Roman" pitchFamily="18" charset="0"/>
                <a:cs typeface="Arial" charset="0"/>
              </a:rPr>
              <a:t>Vai trò của ca khúc mang âm h</a:t>
            </a:r>
            <a:r>
              <a:rPr lang="vi-VN" sz="4800" b="1">
                <a:solidFill>
                  <a:srgbClr val="D60093"/>
                </a:solidFill>
                <a:latin typeface="Times New Roman" pitchFamily="18" charset="0"/>
                <a:cs typeface="Arial" charset="0"/>
              </a:rPr>
              <a:t>ư</a:t>
            </a:r>
            <a:r>
              <a:rPr lang="en-US" sz="4800" b="1">
                <a:solidFill>
                  <a:srgbClr val="D60093"/>
                </a:solidFill>
                <a:latin typeface="Times New Roman" pitchFamily="18" charset="0"/>
                <a:cs typeface="Arial" charset="0"/>
              </a:rPr>
              <a:t>ởng dân ca?</a:t>
            </a:r>
            <a:endParaRPr lang="en-US" sz="4800">
              <a:cs typeface="Arial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Tiết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14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Ôn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tập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TĐN: TĐN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số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4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ÂNTT: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Một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số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ca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khúc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mang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âm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h</a:t>
            </a:r>
            <a:r>
              <a:rPr lang="vi-VN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ưởng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dân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 animBg="1"/>
      <p:bldP spid="719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ubtitle 2"/>
          <p:cNvSpPr>
            <a:spLocks noGrp="1"/>
          </p:cNvSpPr>
          <p:nvPr>
            <p:ph type="subTitle" idx="1"/>
          </p:nvPr>
        </p:nvSpPr>
        <p:spPr>
          <a:xfrm>
            <a:off x="228600" y="76200"/>
            <a:ext cx="8915400" cy="914400"/>
          </a:xfrm>
        </p:spPr>
        <p:txBody>
          <a:bodyPr/>
          <a:lstStyle/>
          <a:p>
            <a:pPr algn="ctr"/>
            <a:r>
              <a:rPr lang="en-US" sz="5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</a:t>
            </a:r>
            <a:r>
              <a:rPr lang="vi-VN" sz="5400" smtClean="0">
                <a:solidFill>
                  <a:srgbClr val="FF0000"/>
                </a:solidFill>
                <a:cs typeface="Times New Roman" pitchFamily="18" charset="0"/>
              </a:rPr>
              <a:t>ƠI</a:t>
            </a:r>
            <a:r>
              <a:rPr lang="en-US" sz="5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ÂM NHẠC</a:t>
            </a:r>
          </a:p>
        </p:txBody>
      </p:sp>
      <p:sp>
        <p:nvSpPr>
          <p:cNvPr id="9222" name="plant"/>
          <p:cNvSpPr>
            <a:spLocks noEditPoints="1" noChangeArrowheads="1"/>
          </p:cNvSpPr>
          <p:nvPr/>
        </p:nvSpPr>
        <p:spPr bwMode="auto">
          <a:xfrm>
            <a:off x="152400" y="1076325"/>
            <a:ext cx="990600" cy="8286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99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Arial" pitchFamily="34" charset="0"/>
              </a:rPr>
              <a:t>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295400" y="9144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40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Ca khúc sau </a:t>
            </a:r>
            <a:r>
              <a:rPr lang="vi-VN" sz="40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mang âm h</a:t>
            </a:r>
            <a:r>
              <a:rPr lang="vi-VN" sz="40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ưởn</a:t>
            </a:r>
            <a:r>
              <a:rPr lang="en-US" sz="40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 dân ca vùng miền nào?</a:t>
            </a:r>
          </a:p>
        </p:txBody>
      </p:sp>
      <p:pic>
        <p:nvPicPr>
          <p:cNvPr id="7" name="Bai Ca Tren Doi - Siu Blac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33400" y="1295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2"/>
          <p:cNvSpPr txBox="1">
            <a:spLocks/>
          </p:cNvSpPr>
          <p:nvPr/>
        </p:nvSpPr>
        <p:spPr bwMode="auto">
          <a:xfrm>
            <a:off x="1219200" y="27432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hát sau </a:t>
            </a:r>
            <a:r>
              <a:rPr lang="vi-VN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tên là gì? Tác giả? Mang âm h</a:t>
            </a:r>
            <a:r>
              <a:rPr lang="vi-VN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ưởn</a:t>
            </a: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 vùng miền nào?</a:t>
            </a:r>
          </a:p>
        </p:txBody>
      </p:sp>
      <p:sp>
        <p:nvSpPr>
          <p:cNvPr id="9" name="plant"/>
          <p:cNvSpPr>
            <a:spLocks noEditPoints="1" noChangeArrowheads="1"/>
          </p:cNvSpPr>
          <p:nvPr/>
        </p:nvSpPr>
        <p:spPr bwMode="auto">
          <a:xfrm>
            <a:off x="152400" y="2819400"/>
            <a:ext cx="990600" cy="8286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99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Arial" pitchFamily="34" charset="0"/>
              </a:rPr>
              <a:t>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Subtitle 2"/>
          <p:cNvSpPr txBox="1">
            <a:spLocks/>
          </p:cNvSpPr>
          <p:nvPr/>
        </p:nvSpPr>
        <p:spPr bwMode="auto">
          <a:xfrm>
            <a:off x="1371600" y="27432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4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Di hoc  - Xuan mai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33400" y="3048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Subtitle 2"/>
          <p:cNvSpPr txBox="1">
            <a:spLocks/>
          </p:cNvSpPr>
          <p:nvPr/>
        </p:nvSpPr>
        <p:spPr bwMode="auto">
          <a:xfrm>
            <a:off x="1371600" y="22098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Tây Nguyên </a:t>
            </a:r>
          </a:p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 Bài ca trên </a:t>
            </a:r>
            <a:r>
              <a:rPr lang="vi-VN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đồi</a:t>
            </a:r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–cs Siu-black)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990600" y="4114800"/>
            <a:ext cx="815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 học - </a:t>
            </a:r>
            <a:r>
              <a:rPr lang="en-US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Nhạc Bùi Đình Thảo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L</a:t>
            </a:r>
            <a:r>
              <a:rPr lang="vi-VN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Th</a:t>
            </a:r>
            <a:r>
              <a:rPr lang="vi-VN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Minh Chính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Mang âm h</a:t>
            </a:r>
            <a:r>
              <a:rPr lang="vi-VN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ưởn</a:t>
            </a:r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miền núi phía Bắc</a:t>
            </a:r>
          </a:p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4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9222" grpId="0" animBg="1"/>
      <p:bldP spid="6" grpId="0"/>
      <p:bldP spid="6" grpId="1"/>
      <p:bldP spid="8" grpId="0"/>
      <p:bldP spid="9" grpId="0" animBg="1"/>
      <p:bldP spid="20" grpId="0"/>
      <p:bldP spid="20" grpId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ubtitle 2"/>
          <p:cNvSpPr>
            <a:spLocks noGrp="1"/>
          </p:cNvSpPr>
          <p:nvPr>
            <p:ph type="subTitle" idx="1"/>
          </p:nvPr>
        </p:nvSpPr>
        <p:spPr>
          <a:xfrm>
            <a:off x="228600" y="76200"/>
            <a:ext cx="8915400" cy="914400"/>
          </a:xfrm>
        </p:spPr>
        <p:txBody>
          <a:bodyPr/>
          <a:lstStyle/>
          <a:p>
            <a:pPr algn="ctr"/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TRÒ CH</a:t>
            </a:r>
            <a:r>
              <a:rPr lang="vi-VN" sz="5400" smtClean="0">
                <a:cs typeface="Times New Roman" pitchFamily="18" charset="0"/>
              </a:rPr>
              <a:t>ƠI</a:t>
            </a: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 ÂM NHẠC</a:t>
            </a:r>
          </a:p>
        </p:txBody>
      </p:sp>
      <p:sp>
        <p:nvSpPr>
          <p:cNvPr id="26626" name="Subtitle 2"/>
          <p:cNvSpPr txBox="1">
            <a:spLocks/>
          </p:cNvSpPr>
          <p:nvPr/>
        </p:nvSpPr>
        <p:spPr bwMode="auto">
          <a:xfrm>
            <a:off x="1371600" y="27432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4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lant"/>
          <p:cNvSpPr>
            <a:spLocks noEditPoints="1" noChangeArrowheads="1"/>
          </p:cNvSpPr>
          <p:nvPr/>
        </p:nvSpPr>
        <p:spPr bwMode="auto">
          <a:xfrm>
            <a:off x="304800" y="1533525"/>
            <a:ext cx="990600" cy="8286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99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Arial" pitchFamily="34" charset="0"/>
              </a:rPr>
              <a:t>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1524000" y="1219200"/>
            <a:ext cx="762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Quan sát và nghe bài hát trong </a:t>
            </a:r>
            <a:r>
              <a:rPr lang="vi-VN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oạn clip sau  </a:t>
            </a:r>
          </a:p>
        </p:txBody>
      </p:sp>
      <p:sp>
        <p:nvSpPr>
          <p:cNvPr id="26629" name="Subtitle 2"/>
          <p:cNvSpPr txBox="1">
            <a:spLocks/>
          </p:cNvSpPr>
          <p:nvPr/>
        </p:nvSpPr>
        <p:spPr bwMode="auto">
          <a:xfrm>
            <a:off x="1371600" y="3429000"/>
            <a:ext cx="762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4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ubtitle 2"/>
          <p:cNvSpPr txBox="1">
            <a:spLocks/>
          </p:cNvSpPr>
          <p:nvPr/>
        </p:nvSpPr>
        <p:spPr bwMode="auto">
          <a:xfrm>
            <a:off x="1371600" y="27432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4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Subtitle 19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21" name="Tình Em Xứ Quãng++ Đàm Vĩnh Hưng, Hoài Linh, Dương Triệu Vũ++ YouTub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768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"/>
            <a:ext cx="8915400" cy="914400"/>
          </a:xfrm>
        </p:spPr>
        <p:txBody>
          <a:bodyPr/>
          <a:lstStyle/>
          <a:p>
            <a:pPr algn="ctr"/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TRÒ CH</a:t>
            </a:r>
            <a:r>
              <a:rPr lang="vi-VN" sz="5400" smtClean="0">
                <a:cs typeface="Times New Roman" pitchFamily="18" charset="0"/>
              </a:rPr>
              <a:t>ƠI</a:t>
            </a: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 ÂM NHẠC</a:t>
            </a:r>
          </a:p>
        </p:txBody>
      </p:sp>
      <p:sp>
        <p:nvSpPr>
          <p:cNvPr id="28674" name="Subtitle 2"/>
          <p:cNvSpPr txBox="1">
            <a:spLocks/>
          </p:cNvSpPr>
          <p:nvPr/>
        </p:nvSpPr>
        <p:spPr bwMode="auto">
          <a:xfrm>
            <a:off x="1371600" y="27432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4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lant"/>
          <p:cNvSpPr>
            <a:spLocks noEditPoints="1" noChangeArrowheads="1"/>
          </p:cNvSpPr>
          <p:nvPr/>
        </p:nvSpPr>
        <p:spPr bwMode="auto">
          <a:xfrm>
            <a:off x="304800" y="1533525"/>
            <a:ext cx="990600" cy="8286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99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Arial" pitchFamily="34" charset="0"/>
              </a:rPr>
              <a:t>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1524000" y="1219200"/>
            <a:ext cx="762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 biết bài hát trong </a:t>
            </a:r>
            <a:r>
              <a:rPr lang="vi-VN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oạn clip trên mang tên là gì? Âm h</a:t>
            </a:r>
            <a:r>
              <a:rPr lang="vi-VN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ưở</a:t>
            </a: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 dân ca miền nào? </a:t>
            </a:r>
          </a:p>
        </p:txBody>
      </p:sp>
      <p:sp>
        <p:nvSpPr>
          <p:cNvPr id="28677" name="Subtitle 2"/>
          <p:cNvSpPr txBox="1">
            <a:spLocks/>
          </p:cNvSpPr>
          <p:nvPr/>
        </p:nvSpPr>
        <p:spPr bwMode="auto">
          <a:xfrm>
            <a:off x="1371600" y="3429000"/>
            <a:ext cx="762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40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 bwMode="auto">
          <a:xfrm>
            <a:off x="1371600" y="3200400"/>
            <a:ext cx="762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Tình em xứ Quảng. Âm h</a:t>
            </a:r>
            <a:r>
              <a:rPr lang="vi-VN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ưởn</a:t>
            </a:r>
            <a:r>
              <a:rPr lang="en-US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 dân ca miền Trung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build="allAtOnce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ubtitle 2"/>
          <p:cNvSpPr>
            <a:spLocks noGrp="1"/>
          </p:cNvSpPr>
          <p:nvPr>
            <p:ph type="subTitle" idx="1"/>
          </p:nvPr>
        </p:nvSpPr>
        <p:spPr>
          <a:xfrm>
            <a:off x="228600" y="76200"/>
            <a:ext cx="8915400" cy="914400"/>
          </a:xfrm>
        </p:spPr>
        <p:txBody>
          <a:bodyPr/>
          <a:lstStyle/>
          <a:p>
            <a:pPr algn="ctr"/>
            <a:r>
              <a:rPr lang="en-US" sz="5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</a:t>
            </a:r>
            <a:r>
              <a:rPr lang="vi-VN" sz="5400" smtClean="0">
                <a:solidFill>
                  <a:srgbClr val="FF0000"/>
                </a:solidFill>
                <a:cs typeface="Times New Roman" pitchFamily="18" charset="0"/>
              </a:rPr>
              <a:t>ƠI</a:t>
            </a:r>
            <a:r>
              <a:rPr lang="en-US" sz="5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ÂM NHẠC</a:t>
            </a:r>
          </a:p>
        </p:txBody>
      </p:sp>
      <p:sp>
        <p:nvSpPr>
          <p:cNvPr id="13" name="plant"/>
          <p:cNvSpPr>
            <a:spLocks noEditPoints="1" noChangeArrowheads="1"/>
          </p:cNvSpPr>
          <p:nvPr/>
        </p:nvSpPr>
        <p:spPr bwMode="auto">
          <a:xfrm>
            <a:off x="304800" y="1524000"/>
            <a:ext cx="990600" cy="8286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99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Arial" pitchFamily="34" charset="0"/>
              </a:rPr>
              <a:t>4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plant"/>
          <p:cNvSpPr>
            <a:spLocks noEditPoints="1" noChangeArrowheads="1"/>
          </p:cNvSpPr>
          <p:nvPr/>
        </p:nvSpPr>
        <p:spPr bwMode="auto">
          <a:xfrm>
            <a:off x="304800" y="2743200"/>
            <a:ext cx="990600" cy="8286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99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Arial" pitchFamily="34" charset="0"/>
              </a:rPr>
              <a:t>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219200" y="990600"/>
            <a:ext cx="762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hát v</a:t>
            </a:r>
            <a:r>
              <a:rPr lang="vi-VN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ừa</a:t>
            </a: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nghe có mang âm h</a:t>
            </a:r>
            <a:r>
              <a:rPr lang="vi-VN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ưởng</a:t>
            </a: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dân ca vùng miền nào? Tại sao em biết? </a:t>
            </a:r>
          </a:p>
        </p:txBody>
      </p:sp>
      <p:pic>
        <p:nvPicPr>
          <p:cNvPr id="18" name="To Quoc Nhin Tu Bien - Artista Ban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58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Subtitle 2"/>
          <p:cNvSpPr txBox="1">
            <a:spLocks/>
          </p:cNvSpPr>
          <p:nvPr/>
        </p:nvSpPr>
        <p:spPr bwMode="auto">
          <a:xfrm>
            <a:off x="1295400" y="2743200"/>
            <a:ext cx="7620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 khúc nh</a:t>
            </a:r>
            <a:r>
              <a:rPr lang="vi-VN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ư </a:t>
            </a:r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thế  nào  gọi  là ca khúc mang âm h</a:t>
            </a:r>
            <a:r>
              <a:rPr lang="vi-VN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ưởng</a:t>
            </a:r>
            <a:r>
              <a:rPr lang="en-US" sz="4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dân ca? 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371600" y="2667000"/>
            <a:ext cx="7620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 hát v</a:t>
            </a:r>
            <a:r>
              <a:rPr lang="vi-VN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ừa</a:t>
            </a:r>
            <a:r>
              <a:rPr lang="en-US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nghe không mang âm h</a:t>
            </a:r>
            <a:r>
              <a:rPr lang="vi-VN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ưởng</a:t>
            </a:r>
            <a:r>
              <a:rPr lang="en-US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dân ca vùng miền nào cả. Vì không mang làn </a:t>
            </a:r>
            <a:r>
              <a:rPr lang="vi-VN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4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iệu của 1 vùng miền nào.  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1447800" y="3962400"/>
            <a:ext cx="7620000" cy="167640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40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40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40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46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13" grpId="0" animBg="1"/>
      <p:bldP spid="13" grpId="1" animBg="1"/>
      <p:bldP spid="14" grpId="0" animBg="1"/>
      <p:bldP spid="17" grpId="0"/>
      <p:bldP spid="17" grpId="1"/>
      <p:bldP spid="19" grpId="0"/>
      <p:bldP spid="20" grpId="0"/>
      <p:bldP spid="20" grpId="1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2514600" y="685800"/>
            <a:ext cx="4800600" cy="2514600"/>
          </a:xfrm>
          <a:prstGeom prst="rect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___ ______</a:t>
            </a:r>
            <a:endParaRPr lang="en-US" sz="3600" b="1" kern="1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0722" name="Picture 9" descr="s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52600"/>
            <a:ext cx="423863" cy="1371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Lớp hát bài hát:</a:t>
            </a:r>
          </a:p>
          <a:p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             Thầy cô cho em mùa xuân</a:t>
            </a:r>
          </a:p>
          <a:p>
            <a:endParaRPr lang="en-US" sz="4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76200"/>
            <a:ext cx="7086600" cy="5181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6000" cap="none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ÔN TĐN: </a:t>
            </a:r>
            <a:r>
              <a:rPr lang="en-US" sz="6000" cap="none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TĐN SỐ 4</a:t>
            </a:r>
            <a:br>
              <a:rPr lang="en-US" sz="6000" cap="none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cap="none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ÂNTT:</a:t>
            </a:r>
            <a:r>
              <a:rPr lang="en-US" sz="6000" cap="none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MỘT SỐ CA KHÚC MANG ÂM H</a:t>
            </a:r>
            <a:r>
              <a:rPr lang="vi-VN" sz="6000" cap="none" smtClean="0">
                <a:solidFill>
                  <a:srgbClr val="FF0000"/>
                </a:solidFill>
                <a:cs typeface="Times New Roman" pitchFamily="18" charset="0"/>
              </a:rPr>
              <a:t>Ư</a:t>
            </a:r>
            <a:r>
              <a:rPr lang="en-US" sz="6000" cap="none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Ở</a:t>
            </a:r>
            <a:r>
              <a:rPr lang="vi-VN" sz="6000" cap="none" smtClean="0">
                <a:solidFill>
                  <a:srgbClr val="FF0000"/>
                </a:solidFill>
                <a:cs typeface="Times New Roman" pitchFamily="18" charset="0"/>
              </a:rPr>
              <a:t>N</a:t>
            </a:r>
            <a:r>
              <a:rPr lang="en-US" sz="6000" cap="none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 DÂN 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araOke Thay co cho em mua xuan Karaoke . . . T_Đ_096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633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3" descr="1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0"/>
            <a:ext cx="3886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WordArt 3"/>
          <p:cNvSpPr>
            <a:spLocks noChangeArrowheads="1" noChangeShapeType="1" noTextEdit="1"/>
          </p:cNvSpPr>
          <p:nvPr/>
        </p:nvSpPr>
        <p:spPr bwMode="auto">
          <a:xfrm>
            <a:off x="228600" y="0"/>
            <a:ext cx="50292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01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Hướng dẫn về nhà</a:t>
            </a:r>
            <a:endParaRPr lang="en-US" sz="3600" b="1" kern="10">
              <a:ln w="9525">
                <a:solidFill>
                  <a:srgbClr val="0066FF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2438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TĐN </a:t>
            </a: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vi-VN" sz="4800" dirty="0" smtClean="0">
                <a:solidFill>
                  <a:srgbClr val="7030A0"/>
                </a:solidFill>
                <a:cs typeface="Times New Roman" pitchFamily="18" charset="0"/>
              </a:rPr>
              <a:t>ưởn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endParaRPr lang="en-US" sz="4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4800" dirty="0" err="1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800" dirty="0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800" dirty="0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 1 ca </a:t>
            </a:r>
            <a:r>
              <a:rPr lang="en-US" sz="4800" dirty="0" err="1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4800" dirty="0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800" dirty="0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800" dirty="0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800" dirty="0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800" dirty="0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800" dirty="0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800" dirty="0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dirty="0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dirty="0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800" dirty="0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800" dirty="0" smtClean="0">
                <a:solidFill>
                  <a:srgbClr val="B90BBD"/>
                </a:solidFill>
                <a:cs typeface="Times New Roman" pitchFamily="18" charset="0"/>
              </a:rPr>
              <a:t>địa</a:t>
            </a:r>
            <a:r>
              <a:rPr lang="en-US" sz="4800" dirty="0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 ph</a:t>
            </a:r>
            <a:r>
              <a:rPr lang="vi-VN" sz="4800" dirty="0" smtClean="0">
                <a:solidFill>
                  <a:srgbClr val="B90BBD"/>
                </a:solidFill>
                <a:cs typeface="Times New Roman" pitchFamily="18" charset="0"/>
              </a:rPr>
              <a:t>ương</a:t>
            </a:r>
            <a:r>
              <a:rPr lang="en-US" sz="4800" dirty="0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800" dirty="0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B90BBD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endParaRPr lang="en-US" sz="4800" dirty="0" smtClean="0">
              <a:solidFill>
                <a:srgbClr val="B90BBD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Content Placeholder 2" descr="1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463" y="2600325"/>
            <a:ext cx="9161463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Tiết học kết thúc cảm ơn quý thầy cô và các em!</a:t>
            </a:r>
          </a:p>
          <a:p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914400"/>
            <a:ext cx="7010400" cy="533400"/>
          </a:xfrm>
        </p:spPr>
        <p:txBody>
          <a:bodyPr/>
          <a:lstStyle/>
          <a:p>
            <a:r>
              <a:rPr lang="en-US" sz="3600" smtClean="0">
                <a:solidFill>
                  <a:srgbClr val="FF0000"/>
                </a:solidFill>
              </a:rPr>
              <a:t>1/ Ôn tập TĐN số 4</a:t>
            </a:r>
          </a:p>
        </p:txBody>
      </p:sp>
      <p:sp>
        <p:nvSpPr>
          <p:cNvPr id="15362" name="Subtitle 2"/>
          <p:cNvSpPr txBox="1">
            <a:spLocks/>
          </p:cNvSpPr>
          <p:nvPr/>
        </p:nvSpPr>
        <p:spPr bwMode="auto">
          <a:xfrm>
            <a:off x="1905000" y="1447800"/>
            <a:ext cx="701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5200" b="1">
              <a:solidFill>
                <a:schemeClr val="tx2"/>
              </a:solidFill>
              <a:latin typeface="Century Schoolbook"/>
            </a:endParaRPr>
          </a:p>
        </p:txBody>
      </p:sp>
      <p:pic>
        <p:nvPicPr>
          <p:cNvPr id="6146" name="Picture 4" descr="Bai Canh en tuoi tho"/>
          <p:cNvPicPr>
            <a:picLocks noChangeAspect="1" noChangeArrowheads="1"/>
          </p:cNvPicPr>
          <p:nvPr/>
        </p:nvPicPr>
        <p:blipFill>
          <a:blip r:embed="rId2"/>
          <a:srcRect l="2632" r="1315" b="34247"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Tiết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14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Ôn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tập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TĐN: TĐN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số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4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ÂNTT: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Một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số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ca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khúc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mang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âm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h</a:t>
            </a:r>
            <a:r>
              <a:rPr lang="vi-VN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ưởng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dân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1/ </a:t>
            </a:r>
            <a:r>
              <a:rPr lang="en-US" b="1" dirty="0" err="1" smtClean="0">
                <a:solidFill>
                  <a:srgbClr val="FF0000"/>
                </a:solidFill>
              </a:rPr>
              <a:t>Ô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TĐN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Bai Canh en tuoi tho"/>
          <p:cNvPicPr>
            <a:picLocks noChangeAspect="1" noChangeArrowheads="1"/>
          </p:cNvPicPr>
          <p:nvPr/>
        </p:nvPicPr>
        <p:blipFill>
          <a:blip r:embed="rId2"/>
          <a:srcRect l="2632" r="1315" b="34247"/>
          <a:stretch>
            <a:fillRect/>
          </a:stretch>
        </p:blipFill>
        <p:spPr bwMode="auto">
          <a:xfrm>
            <a:off x="0" y="533400"/>
            <a:ext cx="9144000" cy="601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Tiết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14</a:t>
            </a:r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Ôn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tập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TĐN: TĐN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số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4</a:t>
            </a:r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ÂNTT: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Một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số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ca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khúc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mang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âm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h</a:t>
            </a:r>
            <a:r>
              <a:rPr lang="vi-VN" sz="2000" dirty="0" smtClean="0">
                <a:solidFill>
                  <a:schemeClr val="accent2">
                    <a:lumMod val="75000"/>
                  </a:schemeClr>
                </a:solidFill>
              </a:rPr>
              <a:t>ưởng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dân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ca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" y="10668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3200" b="1">
                <a:solidFill>
                  <a:srgbClr val="FF0000"/>
                </a:solidFill>
                <a:latin typeface="Century Schoolbook"/>
              </a:rPr>
              <a:t>2/ Âm nhạc th</a:t>
            </a:r>
            <a:r>
              <a:rPr lang="vi-VN" sz="3200" b="1">
                <a:solidFill>
                  <a:srgbClr val="FF0000"/>
                </a:solidFill>
                <a:latin typeface="Times New Roman" pitchFamily="18" charset="0"/>
              </a:rPr>
              <a:t>ườn</a:t>
            </a:r>
            <a:r>
              <a:rPr lang="en-US" sz="3200" b="1">
                <a:solidFill>
                  <a:srgbClr val="FF0000"/>
                </a:solidFill>
                <a:latin typeface="Century Schoolbook"/>
              </a:rPr>
              <a:t>g thức: một số ca khúc mang âm h</a:t>
            </a:r>
            <a:r>
              <a:rPr lang="vi-VN" sz="3200" b="1">
                <a:solidFill>
                  <a:srgbClr val="FF0000"/>
                </a:solidFill>
                <a:latin typeface="Times New Roman" pitchFamily="18" charset="0"/>
              </a:rPr>
              <a:t>ưởn</a:t>
            </a:r>
            <a:r>
              <a:rPr lang="en-US" sz="3200" b="1">
                <a:solidFill>
                  <a:srgbClr val="FF0000"/>
                </a:solidFill>
                <a:latin typeface="Century Schoolbook"/>
              </a:rPr>
              <a:t>g dân ca</a:t>
            </a:r>
          </a:p>
        </p:txBody>
      </p:sp>
      <p:sp>
        <p:nvSpPr>
          <p:cNvPr id="9" name="Cloud Callout 8"/>
          <p:cNvSpPr/>
          <p:nvPr/>
        </p:nvSpPr>
        <p:spPr>
          <a:xfrm rot="10800000" flipV="1">
            <a:off x="2743200" y="2189163"/>
            <a:ext cx="6324600" cy="3221037"/>
          </a:xfrm>
          <a:prstGeom prst="cloudCallout">
            <a:avLst>
              <a:gd name="adj1" fmla="val -748702"/>
              <a:gd name="adj2" fmla="val 869058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err="1"/>
              <a:t>Nh</a:t>
            </a:r>
            <a:r>
              <a:rPr lang="vi-VN" sz="4800" b="1" dirty="0"/>
              <a:t>ắc</a:t>
            </a:r>
            <a:r>
              <a:rPr lang="en-US" sz="4800" b="1" dirty="0"/>
              <a:t> </a:t>
            </a:r>
            <a:r>
              <a:rPr lang="en-US" sz="4800" b="1" dirty="0" err="1"/>
              <a:t>lại</a:t>
            </a:r>
            <a:r>
              <a:rPr lang="en-US" sz="4800" b="1" dirty="0"/>
              <a:t> </a:t>
            </a:r>
            <a:r>
              <a:rPr lang="en-US" sz="4800" b="1" dirty="0" err="1"/>
              <a:t>khái</a:t>
            </a:r>
            <a:r>
              <a:rPr lang="en-US" sz="4800" b="1" dirty="0"/>
              <a:t> </a:t>
            </a:r>
            <a:r>
              <a:rPr lang="en-US" sz="4800" b="1" dirty="0" err="1"/>
              <a:t>niệm</a:t>
            </a:r>
            <a:r>
              <a:rPr lang="en-US" sz="4800" b="1" dirty="0"/>
              <a:t> </a:t>
            </a:r>
            <a:r>
              <a:rPr lang="en-US" sz="4800" b="1" dirty="0" err="1"/>
              <a:t>dân</a:t>
            </a:r>
            <a:r>
              <a:rPr lang="en-US" sz="4800" b="1" dirty="0"/>
              <a:t> ca?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685800" y="2590800"/>
            <a:ext cx="8001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4400" b="1">
                <a:solidFill>
                  <a:srgbClr val="7030A0"/>
                </a:solidFill>
                <a:latin typeface="Century Schoolbook"/>
              </a:rPr>
              <a:t>* </a:t>
            </a:r>
            <a:r>
              <a:rPr lang="en-US" sz="4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Khái niệm: dân  ca là nh</a:t>
            </a:r>
            <a:r>
              <a:rPr lang="vi-VN" sz="4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ững</a:t>
            </a:r>
            <a:r>
              <a:rPr lang="en-US" sz="4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bài hát do nhân  dân sáng tác không rõ tác giả truyền miệng t</a:t>
            </a:r>
            <a:r>
              <a:rPr lang="vi-VN" sz="4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ừ đời </a:t>
            </a:r>
            <a:r>
              <a:rPr lang="en-US" sz="4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này qua </a:t>
            </a:r>
            <a:r>
              <a:rPr lang="vi-VN" sz="4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đời </a:t>
            </a:r>
            <a:r>
              <a:rPr lang="en-US" sz="4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khác.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7"/>
          <p:cNvPicPr>
            <a:picLocks noChangeAspect="1" noChangeArrowheads="1"/>
          </p:cNvPicPr>
          <p:nvPr/>
        </p:nvPicPr>
        <p:blipFill>
          <a:blip r:embed="rId2"/>
          <a:srcRect l="8307" t="5556" r="10661" b="4445"/>
          <a:stretch>
            <a:fillRect/>
          </a:stretch>
        </p:blipFill>
        <p:spPr bwMode="auto">
          <a:xfrm>
            <a:off x="0" y="0"/>
            <a:ext cx="3505200" cy="6858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362200" y="80963"/>
            <a:ext cx="5943600" cy="646112"/>
          </a:xfrm>
          <a:prstGeom prst="rect">
            <a:avLst/>
          </a:prstGeom>
          <a:solidFill>
            <a:srgbClr val="009900"/>
          </a:solidFill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1/ Dân ca miền núi phía Bắc ( mang nét duyên dáng mềm mại )</a:t>
            </a:r>
            <a:endParaRPr lang="en-US">
              <a:cs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438400" y="1066800"/>
            <a:ext cx="5943600" cy="376238"/>
          </a:xfrm>
          <a:prstGeom prst="rect">
            <a:avLst/>
          </a:prstGeom>
          <a:solidFill>
            <a:srgbClr val="FF0000"/>
          </a:solidFill>
          <a:ln w="9525">
            <a:solidFill>
              <a:srgbClr val="FF6D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2/ Dân ca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đ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ồng bằng Bắc Bộ ( mềm mại )</a:t>
            </a:r>
            <a:endParaRPr lang="en-US">
              <a:cs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0" y="2438400"/>
            <a:ext cx="5168900" cy="376238"/>
          </a:xfrm>
          <a:prstGeom prst="rect">
            <a:avLst/>
          </a:prstGeom>
          <a:solidFill>
            <a:srgbClr val="0066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3/ Dân ca miền Trung ( trữ tình )</a:t>
            </a:r>
            <a:endParaRPr lang="en-US">
              <a:cs typeface="Arial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276600" y="4424363"/>
            <a:ext cx="5257800" cy="376237"/>
          </a:xfrm>
          <a:prstGeom prst="rect">
            <a:avLst/>
          </a:prstGeom>
          <a:solidFill>
            <a:srgbClr val="996600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4/ Dân ca Tây Nguyên ( Phóng khoáng- mạnh mẽ )</a:t>
            </a:r>
            <a:endParaRPr lang="en-US">
              <a:cs typeface="Arial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209800" y="6096000"/>
            <a:ext cx="4800600" cy="376238"/>
          </a:xfrm>
          <a:prstGeom prst="rect">
            <a:avLst/>
          </a:prstGeom>
          <a:solidFill>
            <a:srgbClr val="FF66FF"/>
          </a:solidFill>
          <a:ln w="9525">
            <a:solidFill>
              <a:srgbClr val="F4BAAA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5/ Dân ca Nam Bộ ( Chân chất- thật thà)</a:t>
            </a:r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  <p:bldP spid="8196" grpId="0" animBg="1"/>
      <p:bldP spid="8197" grpId="0" animBg="1"/>
      <p:bldP spid="81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Tiết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14</a:t>
            </a:r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Ôn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tập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TĐN: TĐN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số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4</a:t>
            </a:r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ÂNTT: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Một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số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ca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khúc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mang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âm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h</a:t>
            </a:r>
            <a:r>
              <a:rPr lang="vi-VN" sz="2000" dirty="0" smtClean="0">
                <a:solidFill>
                  <a:schemeClr val="accent2">
                    <a:lumMod val="75000"/>
                  </a:schemeClr>
                </a:solidFill>
              </a:rPr>
              <a:t>ưởng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dân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ca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2400" y="10668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3200" b="1">
                <a:solidFill>
                  <a:srgbClr val="FF0000"/>
                </a:solidFill>
                <a:latin typeface="Century Schoolbook"/>
              </a:rPr>
              <a:t>2/ Âm nhạc th</a:t>
            </a:r>
            <a:r>
              <a:rPr lang="vi-VN" sz="3200" b="1">
                <a:solidFill>
                  <a:srgbClr val="FF0000"/>
                </a:solidFill>
                <a:latin typeface="Times New Roman" pitchFamily="18" charset="0"/>
              </a:rPr>
              <a:t>ườn</a:t>
            </a:r>
            <a:r>
              <a:rPr lang="en-US" sz="3200" b="1">
                <a:solidFill>
                  <a:srgbClr val="FF0000"/>
                </a:solidFill>
                <a:latin typeface="Century Schoolbook"/>
              </a:rPr>
              <a:t>g thức: một số ca khúc mang âm h</a:t>
            </a:r>
            <a:r>
              <a:rPr lang="vi-VN" sz="3200" b="1">
                <a:solidFill>
                  <a:srgbClr val="FF0000"/>
                </a:solidFill>
                <a:latin typeface="Times New Roman" pitchFamily="18" charset="0"/>
              </a:rPr>
              <a:t>ưởn</a:t>
            </a:r>
            <a:r>
              <a:rPr lang="en-US" sz="3200" b="1">
                <a:solidFill>
                  <a:srgbClr val="FF0000"/>
                </a:solidFill>
                <a:latin typeface="Century Schoolbook"/>
              </a:rPr>
              <a:t>g dân ca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2667000"/>
            <a:ext cx="9144000" cy="373380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* 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ựa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Cloud Callout 7"/>
          <p:cNvSpPr/>
          <p:nvPr/>
        </p:nvSpPr>
        <p:spPr>
          <a:xfrm rot="10800000" flipV="1">
            <a:off x="1828800" y="2057400"/>
            <a:ext cx="6858000" cy="3581400"/>
          </a:xfrm>
          <a:prstGeom prst="cloudCallout">
            <a:avLst>
              <a:gd name="adj1" fmla="val -748702"/>
              <a:gd name="adj2" fmla="val 869058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err="1"/>
              <a:t>Thế</a:t>
            </a:r>
            <a:r>
              <a:rPr lang="en-US" sz="4400" b="1" dirty="0"/>
              <a:t> </a:t>
            </a:r>
            <a:r>
              <a:rPr lang="en-US" sz="4400" b="1" dirty="0" err="1"/>
              <a:t>nào</a:t>
            </a:r>
            <a:r>
              <a:rPr lang="en-US" sz="4400" b="1" dirty="0"/>
              <a:t> </a:t>
            </a:r>
            <a:r>
              <a:rPr lang="en-US" sz="4400" b="1" dirty="0" err="1"/>
              <a:t>là</a:t>
            </a:r>
            <a:r>
              <a:rPr lang="en-US" sz="4400" b="1" dirty="0"/>
              <a:t>  ca </a:t>
            </a:r>
            <a:r>
              <a:rPr lang="en-US" sz="4400" b="1" dirty="0" err="1"/>
              <a:t>khúc</a:t>
            </a:r>
            <a:r>
              <a:rPr lang="en-US" sz="4400" b="1" dirty="0"/>
              <a:t> </a:t>
            </a:r>
            <a:r>
              <a:rPr lang="en-US" sz="4400" b="1" dirty="0" err="1"/>
              <a:t>mang</a:t>
            </a:r>
            <a:r>
              <a:rPr lang="en-US" sz="4400" b="1" dirty="0"/>
              <a:t> </a:t>
            </a:r>
            <a:r>
              <a:rPr lang="en-US" sz="4400" b="1" dirty="0" err="1"/>
              <a:t>âm</a:t>
            </a:r>
            <a:r>
              <a:rPr lang="en-US" sz="4400" b="1" dirty="0"/>
              <a:t> h</a:t>
            </a:r>
            <a:r>
              <a:rPr lang="vi-VN" sz="4400" b="1" dirty="0"/>
              <a:t>ưởng</a:t>
            </a:r>
            <a:r>
              <a:rPr lang="en-US" sz="4400" b="1" dirty="0"/>
              <a:t> </a:t>
            </a:r>
            <a:r>
              <a:rPr lang="en-US" sz="4400" b="1" dirty="0" err="1"/>
              <a:t>dân</a:t>
            </a:r>
            <a:r>
              <a:rPr lang="en-US" sz="4400" b="1" dirty="0"/>
              <a:t> ca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19200"/>
          <a:ext cx="8915400" cy="5958840"/>
        </p:xfrm>
        <a:graphic>
          <a:graphicData uri="http://schemas.openxmlformats.org/drawingml/2006/table">
            <a:tbl>
              <a:tblPr/>
              <a:tblGrid>
                <a:gridCol w="2282240"/>
                <a:gridCol w="3051760"/>
                <a:gridCol w="3581400"/>
              </a:tblGrid>
              <a:tr h="2346960">
                <a:tc>
                  <a:txBody>
                    <a:bodyPr/>
                    <a:lstStyle/>
                    <a:p>
                      <a:pPr rtl="0" fontAlgn="t"/>
                      <a:r>
                        <a:rPr lang="en-US" sz="4000" b="1" dirty="0" err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Dân</a:t>
                      </a:r>
                      <a:r>
                        <a:rPr lang="en-US" sz="40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ca</a:t>
                      </a:r>
                      <a:endParaRPr lang="en-US" sz="40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Do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dân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sáng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tác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không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rõ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tác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giả</a:t>
                      </a:r>
                      <a:endParaRPr lang="en-US" sz="40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Được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lưu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truyền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rộng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rãi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không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bản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gốc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nhiều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dị</a:t>
                      </a:r>
                      <a:r>
                        <a:rPr lang="en-US" sz="4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latin typeface="Times New Roman"/>
                          <a:cs typeface="Times New Roman"/>
                        </a:rPr>
                        <a:t>bản</a:t>
                      </a:r>
                      <a:endParaRPr lang="en-US" sz="40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</a:tr>
              <a:tr h="3520440">
                <a:tc>
                  <a:txBody>
                    <a:bodyPr/>
                    <a:lstStyle/>
                    <a:p>
                      <a:pPr rtl="0" fontAlgn="t"/>
                      <a:r>
                        <a:rPr lang="en-US" sz="40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Ca </a:t>
                      </a:r>
                      <a:r>
                        <a:rPr lang="en-US" sz="4000" b="1" dirty="0" err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khúc</a:t>
                      </a:r>
                      <a:r>
                        <a:rPr lang="en-US" sz="40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mang</a:t>
                      </a:r>
                      <a:r>
                        <a:rPr lang="en-US" sz="40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âm</a:t>
                      </a:r>
                      <a:r>
                        <a:rPr lang="en-US" sz="40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hưởng</a:t>
                      </a:r>
                      <a:r>
                        <a:rPr lang="en-US" sz="40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dân</a:t>
                      </a:r>
                      <a:r>
                        <a:rPr lang="en-US" sz="40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ca</a:t>
                      </a:r>
                      <a:endParaRPr lang="en-US" sz="40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4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Do </a:t>
                      </a:r>
                      <a:r>
                        <a:rPr lang="en-US" sz="40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nhạc</a:t>
                      </a:r>
                      <a:r>
                        <a:rPr lang="en-US" sz="4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sĩ</a:t>
                      </a:r>
                      <a:r>
                        <a:rPr lang="en-US" sz="4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sáng</a:t>
                      </a:r>
                      <a:r>
                        <a:rPr lang="en-US" sz="4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tác</a:t>
                      </a:r>
                      <a:r>
                        <a:rPr lang="en-US" sz="4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dựa</a:t>
                      </a:r>
                      <a:r>
                        <a:rPr lang="en-US" sz="4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vào</a:t>
                      </a:r>
                      <a:r>
                        <a:rPr lang="en-US" sz="4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làn</a:t>
                      </a:r>
                      <a:r>
                        <a:rPr lang="en-US" sz="4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vi-VN" sz="4000" dirty="0" smtClean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đ</a:t>
                      </a:r>
                      <a:r>
                        <a:rPr lang="en-US" sz="4000" dirty="0" err="1" smtClean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iệu</a:t>
                      </a:r>
                      <a:r>
                        <a:rPr lang="en-US" sz="4000" dirty="0" smtClean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US" sz="4000" dirty="0" err="1" smtClean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vùng</a:t>
                      </a:r>
                      <a:r>
                        <a:rPr lang="en-US" sz="4000" dirty="0" smtClean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US" sz="4000" dirty="0" err="1" smtClean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miền</a:t>
                      </a:r>
                      <a:r>
                        <a:rPr lang="en-US" sz="4000" dirty="0" smtClean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US" sz="4000" dirty="0" err="1" smtClean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nào</a:t>
                      </a:r>
                      <a:r>
                        <a:rPr lang="en-US" sz="4000" dirty="0" smtClean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vi-VN" sz="4000" dirty="0" smtClean="0">
                          <a:solidFill>
                            <a:srgbClr val="000000"/>
                          </a:solidFill>
                          <a:latin typeface="+mn-lt"/>
                          <a:cs typeface="Times New Roman"/>
                        </a:rPr>
                        <a:t>đó</a:t>
                      </a:r>
                      <a:endParaRPr lang="en-US" sz="4000" dirty="0">
                        <a:latin typeface="+mn-lt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40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lang="en-US" sz="4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bản</a:t>
                      </a:r>
                      <a:r>
                        <a:rPr lang="en-US" sz="4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gốc</a:t>
                      </a:r>
                      <a:r>
                        <a:rPr lang="en-US" sz="4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4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ca </a:t>
                      </a:r>
                      <a:r>
                        <a:rPr lang="en-US" sz="40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sĩ</a:t>
                      </a:r>
                      <a:r>
                        <a:rPr lang="en-US" sz="4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phải</a:t>
                      </a:r>
                      <a:r>
                        <a:rPr lang="en-US" sz="4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hát</a:t>
                      </a:r>
                      <a:r>
                        <a:rPr lang="en-US" sz="4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theo</a:t>
                      </a:r>
                      <a:r>
                        <a:rPr lang="en-US" sz="4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bản</a:t>
                      </a:r>
                      <a:r>
                        <a:rPr lang="en-US" sz="4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nhạc</a:t>
                      </a:r>
                      <a:r>
                        <a:rPr lang="en-US" sz="4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0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đó</a:t>
                      </a:r>
                      <a:endParaRPr lang="en-US" sz="40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 rot="10800000" flipV="1">
            <a:off x="838200" y="1219200"/>
            <a:ext cx="8001000" cy="3352800"/>
          </a:xfrm>
          <a:prstGeom prst="cloudCallout">
            <a:avLst>
              <a:gd name="adj1" fmla="val -748702"/>
              <a:gd name="adj2" fmla="val 869058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4400" dirty="0" smtClean="0"/>
              <a:t>Ca </a:t>
            </a:r>
            <a:r>
              <a:rPr lang="en-US" sz="4400" dirty="0" err="1" smtClean="0"/>
              <a:t>khúc</a:t>
            </a:r>
            <a:r>
              <a:rPr lang="en-US" sz="4400" dirty="0" smtClean="0"/>
              <a:t> </a:t>
            </a:r>
            <a:r>
              <a:rPr lang="en-US" sz="4400" dirty="0" err="1" smtClean="0"/>
              <a:t>mang</a:t>
            </a:r>
            <a:r>
              <a:rPr lang="en-US" sz="4400" dirty="0" smtClean="0"/>
              <a:t> </a:t>
            </a:r>
            <a:r>
              <a:rPr lang="en-US" sz="4400" dirty="0" err="1" smtClean="0"/>
              <a:t>âm</a:t>
            </a:r>
            <a:r>
              <a:rPr lang="en-US" sz="4400" dirty="0" smtClean="0"/>
              <a:t> h</a:t>
            </a:r>
            <a:r>
              <a:rPr lang="vi-VN" sz="4400" dirty="0" smtClean="0"/>
              <a:t>ưởng</a:t>
            </a:r>
            <a:r>
              <a:rPr lang="en-US" sz="4400" dirty="0" smtClean="0"/>
              <a:t> </a:t>
            </a:r>
            <a:r>
              <a:rPr lang="en-US" sz="4400" dirty="0" err="1" smtClean="0"/>
              <a:t>dân</a:t>
            </a:r>
            <a:r>
              <a:rPr lang="en-US" sz="4400" dirty="0" smtClean="0"/>
              <a:t> ca </a:t>
            </a:r>
            <a:r>
              <a:rPr lang="en-US" sz="4400" dirty="0" err="1" smtClean="0"/>
              <a:t>khác</a:t>
            </a:r>
            <a:r>
              <a:rPr lang="en-US" sz="4400" dirty="0" smtClean="0"/>
              <a:t> v</a:t>
            </a:r>
            <a:r>
              <a:rPr lang="vi-VN" sz="4400" dirty="0" smtClean="0"/>
              <a:t>ới</a:t>
            </a:r>
            <a:r>
              <a:rPr lang="en-US" sz="4400" dirty="0" smtClean="0"/>
              <a:t> </a:t>
            </a:r>
            <a:r>
              <a:rPr lang="en-US" sz="4400" dirty="0" err="1" smtClean="0"/>
              <a:t>dân</a:t>
            </a:r>
            <a:r>
              <a:rPr lang="en-US" sz="4400" dirty="0" smtClean="0"/>
              <a:t> ca ở </a:t>
            </a:r>
            <a:r>
              <a:rPr lang="en-US" sz="4400" dirty="0" err="1" smtClean="0"/>
              <a:t>nh</a:t>
            </a:r>
            <a:r>
              <a:rPr lang="vi-VN" sz="4400" dirty="0" smtClean="0"/>
              <a:t>ững</a:t>
            </a:r>
            <a:r>
              <a:rPr lang="en-US" sz="4400" dirty="0" smtClean="0"/>
              <a:t> </a:t>
            </a:r>
            <a:r>
              <a:rPr lang="vi-VN" sz="4400" dirty="0" smtClean="0"/>
              <a:t>đ</a:t>
            </a:r>
            <a:r>
              <a:rPr lang="en-US" sz="4400" dirty="0" err="1" smtClean="0"/>
              <a:t>iểm</a:t>
            </a:r>
            <a:r>
              <a:rPr lang="en-US" sz="4400" dirty="0" smtClean="0"/>
              <a:t> </a:t>
            </a:r>
            <a:r>
              <a:rPr lang="en-US" sz="4400" dirty="0" err="1" smtClean="0"/>
              <a:t>nào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Tiết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14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Ôn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tập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TĐN: TĐN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số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4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ÂNTT: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Một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số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ca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khúc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mang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âm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h</a:t>
            </a:r>
            <a:r>
              <a:rPr lang="vi-VN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ưởng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dân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6" grpI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555</TotalTime>
  <Words>994</Words>
  <Application>Microsoft Office PowerPoint</Application>
  <PresentationFormat>On-screen Show (4:3)</PresentationFormat>
  <Paragraphs>98</Paragraphs>
  <Slides>22</Slides>
  <Notes>0</Notes>
  <HiddenSlides>0</HiddenSlides>
  <MMClips>11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Gioi thieu</vt:lpstr>
      <vt:lpstr>ÔN TĐN: TĐN SỐ 4 ÂNTT: MỘT SỐ CA KHÚC MANG ÂM HƯỞNG DÂN CA</vt:lpstr>
      <vt:lpstr>PowerPoint Presentation</vt:lpstr>
      <vt:lpstr>PowerPoint Presentation</vt:lpstr>
      <vt:lpstr>1/ Ôn TĐN số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TĐN: TĐN số 4 ÂNTT: Ca khúc mang âm hưởng dân ca</dc:title>
  <dc:creator>Admin</dc:creator>
  <cp:lastModifiedBy>HuongTV</cp:lastModifiedBy>
  <cp:revision>64</cp:revision>
  <dcterms:created xsi:type="dcterms:W3CDTF">2014-11-13T14:44:45Z</dcterms:created>
  <dcterms:modified xsi:type="dcterms:W3CDTF">2018-01-29T07:08:09Z</dcterms:modified>
</cp:coreProperties>
</file>