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3" r:id="rId5"/>
    <p:sldId id="260" r:id="rId6"/>
    <p:sldId id="264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D0230-827E-4179-A02C-0B110B46FD52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C2CF0-09F0-4BF7-B876-57DB7B8B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38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thấy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vừa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2, </a:t>
            </a:r>
            <a:r>
              <a:rPr lang="en-US" baseline="0" dirty="0" err="1" smtClean="0"/>
              <a:t>vừa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5?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Đê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, ta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hiểu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hôm</a:t>
            </a:r>
            <a:r>
              <a:rPr lang="en-US" baseline="0" dirty="0" smtClean="0"/>
              <a:t> nay.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Trước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hiểu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0 </a:t>
            </a:r>
            <a:r>
              <a:rPr lang="en-US" baseline="0" dirty="0" err="1" smtClean="0"/>
              <a:t>đều</a:t>
            </a:r>
            <a:r>
              <a:rPr lang="en-US" baseline="0" dirty="0" smtClean="0"/>
              <a:t> chi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5 </a:t>
            </a:r>
            <a:r>
              <a:rPr lang="en-US" baseline="0" dirty="0" err="1" smtClean="0"/>
              <a:t>nhé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C2CF0-09F0-4BF7-B876-57DB7B8B23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0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C2CF0-09F0-4BF7-B876-57DB7B8B23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6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8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6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9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3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8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0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6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4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5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FD44B-9B51-4DEC-9961-C864BCF14563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9411-90A2-4898-B491-2B376211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1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609600" y="713490"/>
            <a:ext cx="990600" cy="6096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833624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1669455"/>
            <a:ext cx="0" cy="449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83290" y="1669454"/>
            <a:ext cx="2955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2294" y="1669455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2355255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7782" y="3917355"/>
            <a:ext cx="41580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2? 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752; 7415;  950; 1746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244" y="2279055"/>
            <a:ext cx="396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38901" y="3657600"/>
            <a:ext cx="41580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5? 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752; 7415;  950; 1746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8891" y="3610338"/>
            <a:ext cx="4234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752; 950; 1746.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96335" y="3660884"/>
            <a:ext cx="4234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7415; 950.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3" grpId="0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0" y="762000"/>
                <a:ext cx="8763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136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2; 420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=&gt; (136 + 420)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136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=&gt; (136 + 420)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625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=&gt; (625 – 450 )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625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5; 450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=&gt; (625 – 450)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1. 2. 3. 4. 5. 6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; 42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=&gt; (1 . 2. 3. 4. 5. 6 + 42)</a:t>
                </a:r>
                <a:r>
                  <a:rPr lang="en-US" sz="3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42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=&gt; (1. 2. 3. 4. 5. 6 + 42)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</a:p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35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=&gt; (1. 2. 3. 4. 5. 6 – 35 )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  <a:p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(1. 2. 3. 4. 5. 6 – 35 )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8763000" cy="4247317"/>
              </a:xfrm>
              <a:prstGeom prst="rect">
                <a:avLst/>
              </a:prstGeom>
              <a:blipFill rotWithShape="1">
                <a:blip r:embed="rId2"/>
                <a:stretch>
                  <a:fillRect l="-1599" t="-1865" b="-3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52400" y="152400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93: </a:t>
            </a:r>
            <a:r>
              <a:rPr lang="vi-VN" sz="3000" b="1" dirty="0" smtClean="0">
                <a:latin typeface="Times New Roman" pitchFamily="18" charset="0"/>
                <a:cs typeface="Times New Roman" pitchFamily="18" charset="0"/>
              </a:rPr>
              <a:t>(SGK – 38)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219200" y="1752600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139045" y="1752600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267691" y="2209800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229100" y="2209800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04454" y="3572009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66800" y="4040088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257800" y="3572009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403273" y="4038600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39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909" y="1219200"/>
            <a:ext cx="1219200" cy="2819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DHCH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971800" y="304800"/>
            <a:ext cx="5334000" cy="152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DHCH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2: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chẵn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thì</a:t>
            </a:r>
            <a:r>
              <a:rPr lang="en-US" sz="2400" b="1" dirty="0" smtClean="0"/>
              <a:t> chia </a:t>
            </a:r>
            <a:r>
              <a:rPr lang="en-US" sz="2400" b="1" dirty="0" err="1" smtClean="0"/>
              <a:t>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2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chỉ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những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mới</a:t>
            </a:r>
            <a:r>
              <a:rPr lang="en-US" sz="2400" b="1" dirty="0" smtClean="0"/>
              <a:t> chia </a:t>
            </a:r>
            <a:r>
              <a:rPr lang="en-US" sz="2400" b="1" dirty="0" err="1" smtClean="0"/>
              <a:t>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2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124200" y="2286000"/>
            <a:ext cx="5410200" cy="1676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DHCH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5: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0 </a:t>
            </a:r>
            <a:r>
              <a:rPr lang="en-US" sz="2400" b="1" dirty="0" err="1" smtClean="0"/>
              <a:t>hoặc</a:t>
            </a:r>
            <a:r>
              <a:rPr lang="en-US" sz="2400" b="1" dirty="0" smtClean="0"/>
              <a:t> 5 </a:t>
            </a:r>
            <a:r>
              <a:rPr lang="en-US" sz="2400" b="1" dirty="0" err="1" smtClean="0"/>
              <a:t>thì</a:t>
            </a:r>
            <a:r>
              <a:rPr lang="en-US" sz="2400" b="1" dirty="0" smtClean="0"/>
              <a:t> chia </a:t>
            </a:r>
            <a:r>
              <a:rPr lang="en-US" sz="2400" b="1" dirty="0" err="1" smtClean="0"/>
              <a:t>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5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chỉ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những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mới</a:t>
            </a:r>
            <a:r>
              <a:rPr lang="en-US" sz="2400" b="1" dirty="0" smtClean="0"/>
              <a:t> chia </a:t>
            </a:r>
            <a:r>
              <a:rPr lang="en-US" sz="2400" b="1" dirty="0" err="1" smtClean="0"/>
              <a:t>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5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04109" y="914400"/>
            <a:ext cx="1191491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04109" y="2324100"/>
            <a:ext cx="1433946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04109" y="2324100"/>
            <a:ext cx="1381991" cy="2441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38054" y="4419600"/>
            <a:ext cx="547254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0 </a:t>
            </a:r>
            <a:r>
              <a:rPr lang="en-US" sz="2400" b="1" dirty="0" err="1" smtClean="0"/>
              <a:t>đều</a:t>
            </a:r>
            <a:r>
              <a:rPr lang="en-US" sz="2400" b="1" dirty="0" smtClean="0"/>
              <a:t> chia </a:t>
            </a:r>
            <a:r>
              <a:rPr lang="en-US" sz="2400" b="1" dirty="0" err="1" smtClean="0"/>
              <a:t>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2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chia </a:t>
            </a:r>
            <a:r>
              <a:rPr lang="en-US" sz="2400" b="1" dirty="0" err="1" smtClean="0"/>
              <a:t>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7210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08001" y="609600"/>
            <a:ext cx="6447501" cy="6911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76141" y="1403799"/>
            <a:ext cx="7891529" cy="141560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DHCH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BTVN: 94; 95. 96. 97. 98(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9”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8382000" cy="2819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Dấu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hiệu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chia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hết</a:t>
            </a:r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Cho 2,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cho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 (T20)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689716"/>
            <a:ext cx="537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DHCH –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355"/>
            <a:ext cx="9144000" cy="6858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344748" y="838200"/>
                <a:ext cx="4975889" cy="647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i="1" dirty="0" smtClean="0">
                    <a:latin typeface="Times New Roman" pitchFamily="18" charset="0"/>
                  </a:rPr>
                  <a:t>Ví</a:t>
                </a:r>
                <a:r>
                  <a:rPr lang="en-US" b="1" i="1" dirty="0">
                    <a:latin typeface="Times New Roman" pitchFamily="18" charset="0"/>
                  </a:rPr>
                  <a:t> </a:t>
                </a:r>
                <a:r>
                  <a:rPr lang="en-US" b="1" i="1" dirty="0" err="1">
                    <a:latin typeface="Times New Roman" pitchFamily="18" charset="0"/>
                  </a:rPr>
                  <a:t>dụ</a:t>
                </a:r>
                <a:r>
                  <a:rPr lang="en-US" dirty="0">
                    <a:latin typeface="Times New Roman" pitchFamily="18" charset="0"/>
                  </a:rPr>
                  <a:t>: </a:t>
                </a:r>
                <a:r>
                  <a:rPr lang="en-US" dirty="0" err="1">
                    <a:latin typeface="Times New Roman" pitchFamily="18" charset="0"/>
                  </a:rPr>
                  <a:t>Xét</a:t>
                </a:r>
                <a:r>
                  <a:rPr lang="en-US" dirty="0">
                    <a:latin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</a:rPr>
                  <a:t>số</a:t>
                </a:r>
                <a:r>
                  <a:rPr lang="en-US" dirty="0">
                    <a:latin typeface="Times New Roman" pitchFamily="18" charset="0"/>
                  </a:rPr>
                  <a:t> n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43∗</m:t>
                        </m:r>
                      </m:e>
                    </m:acc>
                  </m:oMath>
                </a14:m>
                <a:endParaRPr lang="en-US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748" y="838200"/>
                <a:ext cx="4975889" cy="647613"/>
              </a:xfrm>
              <a:prstGeom prst="rect">
                <a:avLst/>
              </a:prstGeom>
              <a:blipFill rotWithShape="1">
                <a:blip r:embed="rId3"/>
                <a:stretch>
                  <a:fillRect l="-3799" t="-14151" b="-339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/>
              <p:cNvSpPr txBox="1">
                <a:spLocks noChangeArrowheads="1"/>
              </p:cNvSpPr>
              <p:nvPr/>
            </p:nvSpPr>
            <p:spPr bwMode="auto">
              <a:xfrm>
                <a:off x="762000" y="1658063"/>
                <a:ext cx="70104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a, </a:t>
                </a:r>
                <a:r>
                  <a:rPr lang="en-US" sz="2800" dirty="0" err="1" smtClean="0">
                    <a:latin typeface="Times New Roman" pitchFamily="18" charset="0"/>
                  </a:rPr>
                  <a:t>Thay</a:t>
                </a:r>
                <a:r>
                  <a:rPr lang="en-US" sz="2800" dirty="0" smtClean="0">
                    <a:latin typeface="Times New Roman" pitchFamily="18" charset="0"/>
                  </a:rPr>
                  <a:t> * </a:t>
                </a:r>
                <a:r>
                  <a:rPr lang="en-US" sz="2800" dirty="0" err="1" smtClean="0">
                    <a:latin typeface="Times New Roman" pitchFamily="18" charset="0"/>
                  </a:rPr>
                  <a:t>bằng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chữ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nào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để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⋮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2</a:t>
                </a:r>
                <a:r>
                  <a:rPr lang="en-US" sz="2800" dirty="0" smtClean="0">
                    <a:latin typeface="Times New Roman" pitchFamily="18" charset="0"/>
                  </a:rPr>
                  <a:t>?</a:t>
                </a: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658063"/>
                <a:ext cx="701040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739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64275" y="2206304"/>
            <a:ext cx="7010400" cy="523220"/>
            <a:chOff x="1373875" y="2463421"/>
            <a:chExt cx="701040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373875" y="2463421"/>
                  <a:ext cx="701040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 dirty="0">
                      <a:latin typeface="Times New Roman" pitchFamily="18" charset="0"/>
                    </a:rPr>
                    <a:t>b</a:t>
                  </a:r>
                  <a:r>
                    <a:rPr lang="en-US" sz="2800" dirty="0" smtClean="0">
                      <a:latin typeface="Times New Roman" pitchFamily="18" charset="0"/>
                    </a:rPr>
                    <a:t>,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Thay</a:t>
                  </a:r>
                  <a:r>
                    <a:rPr lang="en-US" sz="2800" dirty="0" smtClean="0">
                      <a:latin typeface="Times New Roman" pitchFamily="18" charset="0"/>
                    </a:rPr>
                    <a:t> *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bằng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chữ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số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nào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để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n</a:t>
                  </a:r>
                  <a14:m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⋮</m:t>
                      </m:r>
                    </m:oMath>
                  </a14:m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 2</a:t>
                  </a:r>
                  <a:r>
                    <a:rPr lang="en-US" sz="2800" dirty="0" smtClean="0">
                      <a:latin typeface="Times New Roman" pitchFamily="18" charset="0"/>
                    </a:rPr>
                    <a:t>?</a:t>
                  </a:r>
                  <a:endParaRPr lang="en-US" sz="28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73875" y="2463421"/>
                  <a:ext cx="7010400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739" t="-11628" b="-31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 flipV="1">
              <a:off x="5930237" y="2609025"/>
              <a:ext cx="224904" cy="2320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884812" y="3331723"/>
                <a:ext cx="3435823" cy="524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n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43∗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</a:rPr>
                  <a:t> = 430 + *</a:t>
                </a: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812" y="3331723"/>
                <a:ext cx="3435823" cy="524118"/>
              </a:xfrm>
              <a:prstGeom prst="rect">
                <a:avLst/>
              </a:prstGeom>
              <a:blipFill rotWithShape="1">
                <a:blip r:embed="rId6"/>
                <a:stretch>
                  <a:fillRect l="-354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398202" y="2777263"/>
            <a:ext cx="1342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latin typeface="Times New Roman" pitchFamily="18" charset="0"/>
              </a:rPr>
              <a:t>Trả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lời</a:t>
            </a:r>
            <a:r>
              <a:rPr lang="en-US" sz="2800" b="1" u="sng" dirty="0" smtClean="0">
                <a:latin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5753" y="3331723"/>
            <a:ext cx="1155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90934" y="3817961"/>
                <a:ext cx="68515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a) </a:t>
                </a:r>
                <a:r>
                  <a:rPr lang="en-US" sz="2800" dirty="0" err="1" smtClean="0">
                    <a:latin typeface="Times New Roman" pitchFamily="18" charset="0"/>
                  </a:rPr>
                  <a:t>Để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⋮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2 </a:t>
                </a:r>
                <a:r>
                  <a:rPr lang="en-US" sz="2800" dirty="0" err="1" smtClean="0">
                    <a:latin typeface="Times New Roman" pitchFamily="18" charset="0"/>
                  </a:rPr>
                  <a:t>thì</a:t>
                </a:r>
                <a:r>
                  <a:rPr lang="en-US" sz="2800" dirty="0" smtClean="0">
                    <a:latin typeface="Times New Roman" pitchFamily="18" charset="0"/>
                  </a:rPr>
                  <a:t> * </a:t>
                </a:r>
                <a:r>
                  <a:rPr lang="en-US" sz="2800" dirty="0" err="1" smtClean="0">
                    <a:latin typeface="Times New Roman" pitchFamily="18" charset="0"/>
                  </a:rPr>
                  <a:t>thay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bằng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các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</a:rPr>
                  <a:t> 0; 2; 4; 6; 8. </a:t>
                </a: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934" y="3817961"/>
                <a:ext cx="6851556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779" t="-11628" r="-89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1379561" y="4493581"/>
            <a:ext cx="6761787" cy="523220"/>
            <a:chOff x="1379562" y="4714220"/>
            <a:chExt cx="6761787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379562" y="4714220"/>
                  <a:ext cx="676178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Times New Roman" pitchFamily="18" charset="0"/>
                    </a:rPr>
                    <a:t>b</a:t>
                  </a:r>
                  <a:r>
                    <a:rPr lang="en-US" sz="2800" dirty="0" smtClean="0">
                      <a:latin typeface="Times New Roman" pitchFamily="18" charset="0"/>
                    </a:rPr>
                    <a:t>)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Để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n</a:t>
                  </a:r>
                  <a14:m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⋮</m:t>
                      </m:r>
                    </m:oMath>
                  </a14:m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 2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thì</a:t>
                  </a:r>
                  <a:r>
                    <a:rPr lang="en-US" sz="2800" dirty="0" smtClean="0">
                      <a:latin typeface="Times New Roman" pitchFamily="18" charset="0"/>
                    </a:rPr>
                    <a:t> *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thay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bằng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các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số</a:t>
                  </a:r>
                  <a:r>
                    <a:rPr lang="en-US" sz="2800" dirty="0" smtClean="0">
                      <a:latin typeface="Times New Roman" pitchFamily="18" charset="0"/>
                    </a:rPr>
                    <a:t> 1; 3; 5; 7; 9.</a:t>
                  </a:r>
                  <a:endParaRPr lang="en-US" sz="28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9562" y="4714220"/>
                  <a:ext cx="6761787" cy="5232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802" t="-11628" r="-1171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 flipV="1">
              <a:off x="2584047" y="4859824"/>
              <a:ext cx="224904" cy="2320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64"/>
          <p:cNvSpPr txBox="1">
            <a:spLocks noChangeArrowheads="1"/>
          </p:cNvSpPr>
          <p:nvPr/>
        </p:nvSpPr>
        <p:spPr bwMode="auto">
          <a:xfrm>
            <a:off x="1272937" y="5153368"/>
            <a:ext cx="7794863" cy="150810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81807" y="5384201"/>
            <a:ext cx="607894" cy="5232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2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17" grpId="0"/>
      <p:bldP spid="18" grpId="0"/>
      <p:bldP spid="19" grpId="0"/>
      <p:bldP spid="20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33400" y="1371600"/>
            <a:ext cx="1066800" cy="6858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44355"/>
            <a:ext cx="9144000" cy="6858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2192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?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328;    1437;    895;    1234;  1111111; 121212.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328; 1234; 121212.</a:t>
            </a:r>
          </a:p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1437; 895; 1111111.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3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355"/>
            <a:ext cx="9144000" cy="6858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5: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7"/>
              <p:cNvSpPr txBox="1">
                <a:spLocks noChangeArrowheads="1"/>
              </p:cNvSpPr>
              <p:nvPr/>
            </p:nvSpPr>
            <p:spPr bwMode="auto">
              <a:xfrm>
                <a:off x="344748" y="1409787"/>
                <a:ext cx="4975889" cy="647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 smtClean="0">
                    <a:latin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</a:rPr>
                  <a:t>Xét</a:t>
                </a:r>
                <a:r>
                  <a:rPr lang="en-US" dirty="0">
                    <a:latin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</a:rPr>
                  <a:t>số</a:t>
                </a:r>
                <a:r>
                  <a:rPr lang="en-US" dirty="0">
                    <a:latin typeface="Times New Roman" pitchFamily="18" charset="0"/>
                  </a:rPr>
                  <a:t> n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43∗</m:t>
                        </m:r>
                      </m:e>
                    </m:acc>
                  </m:oMath>
                </a14:m>
                <a:endParaRPr lang="en-US" dirty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748" y="1409787"/>
                <a:ext cx="4975889" cy="647613"/>
              </a:xfrm>
              <a:prstGeom prst="rect">
                <a:avLst/>
              </a:prstGeom>
              <a:blipFill rotWithShape="1">
                <a:blip r:embed="rId2"/>
                <a:stretch>
                  <a:fillRect l="-1471" t="-14019" b="-336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762000" y="1949018"/>
                <a:ext cx="70104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a, </a:t>
                </a:r>
                <a:r>
                  <a:rPr lang="en-US" sz="2800" dirty="0" err="1" smtClean="0">
                    <a:latin typeface="Times New Roman" pitchFamily="18" charset="0"/>
                  </a:rPr>
                  <a:t>Thay</a:t>
                </a:r>
                <a:r>
                  <a:rPr lang="en-US" sz="2800" dirty="0" smtClean="0">
                    <a:latin typeface="Times New Roman" pitchFamily="18" charset="0"/>
                  </a:rPr>
                  <a:t> * </a:t>
                </a:r>
                <a:r>
                  <a:rPr lang="en-US" sz="2800" dirty="0" err="1" smtClean="0">
                    <a:latin typeface="Times New Roman" pitchFamily="18" charset="0"/>
                  </a:rPr>
                  <a:t>bằng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chữ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nào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để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⋮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5</a:t>
                </a:r>
                <a:r>
                  <a:rPr lang="en-US" sz="2800" dirty="0" smtClean="0">
                    <a:latin typeface="Times New Roman" pitchFamily="18" charset="0"/>
                  </a:rPr>
                  <a:t>?</a:t>
                </a: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949018"/>
                <a:ext cx="70104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739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764275" y="2497259"/>
            <a:ext cx="7010400" cy="523220"/>
            <a:chOff x="1373875" y="2463421"/>
            <a:chExt cx="701040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373875" y="2463421"/>
                  <a:ext cx="701040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 dirty="0">
                      <a:latin typeface="Times New Roman" pitchFamily="18" charset="0"/>
                    </a:rPr>
                    <a:t>b</a:t>
                  </a:r>
                  <a:r>
                    <a:rPr lang="en-US" sz="2800" dirty="0" smtClean="0">
                      <a:latin typeface="Times New Roman" pitchFamily="18" charset="0"/>
                    </a:rPr>
                    <a:t>,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Thay</a:t>
                  </a:r>
                  <a:r>
                    <a:rPr lang="en-US" sz="2800" dirty="0" smtClean="0">
                      <a:latin typeface="Times New Roman" pitchFamily="18" charset="0"/>
                    </a:rPr>
                    <a:t> *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bằng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chữ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số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nào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để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n</a:t>
                  </a:r>
                  <a14:m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⋮</m:t>
                      </m:r>
                    </m:oMath>
                  </a14:m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 5</a:t>
                  </a:r>
                  <a:r>
                    <a:rPr lang="en-US" sz="2800" dirty="0" smtClean="0">
                      <a:latin typeface="Times New Roman" pitchFamily="18" charset="0"/>
                    </a:rPr>
                    <a:t>?</a:t>
                  </a:r>
                  <a:endParaRPr lang="en-US" sz="28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73875" y="2463421"/>
                  <a:ext cx="701040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739" t="-11628" b="-31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 flipV="1">
              <a:off x="5930237" y="2609025"/>
              <a:ext cx="224904" cy="2320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84812" y="3331723"/>
                <a:ext cx="3435823" cy="524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n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43∗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</a:rPr>
                  <a:t> = 430 + *</a:t>
                </a: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812" y="3331723"/>
                <a:ext cx="3435823" cy="524118"/>
              </a:xfrm>
              <a:prstGeom prst="rect">
                <a:avLst/>
              </a:prstGeom>
              <a:blipFill rotWithShape="1">
                <a:blip r:embed="rId5"/>
                <a:stretch>
                  <a:fillRect l="-354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98202" y="2777263"/>
            <a:ext cx="1342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latin typeface="Times New Roman" pitchFamily="18" charset="0"/>
              </a:rPr>
              <a:t>Trả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lời</a:t>
            </a:r>
            <a:r>
              <a:rPr lang="en-US" sz="2800" b="1" u="sng" dirty="0" smtClean="0">
                <a:latin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53" y="3331723"/>
            <a:ext cx="1155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390934" y="3817961"/>
                <a:ext cx="57454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a) </a:t>
                </a:r>
                <a:r>
                  <a:rPr lang="en-US" sz="2800" dirty="0" err="1" smtClean="0">
                    <a:latin typeface="Times New Roman" pitchFamily="18" charset="0"/>
                  </a:rPr>
                  <a:t>Để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⋮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5 </a:t>
                </a:r>
                <a:r>
                  <a:rPr lang="en-US" sz="2800" dirty="0" err="1" smtClean="0">
                    <a:latin typeface="Times New Roman" pitchFamily="18" charset="0"/>
                  </a:rPr>
                  <a:t>thì</a:t>
                </a:r>
                <a:r>
                  <a:rPr lang="en-US" sz="2800" dirty="0" smtClean="0">
                    <a:latin typeface="Times New Roman" pitchFamily="18" charset="0"/>
                  </a:rPr>
                  <a:t> * </a:t>
                </a:r>
                <a:r>
                  <a:rPr lang="en-US" sz="2800" dirty="0" err="1" smtClean="0">
                    <a:latin typeface="Times New Roman" pitchFamily="18" charset="0"/>
                  </a:rPr>
                  <a:t>thay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bằng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các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</a:rPr>
                  <a:t> 0; 5. </a:t>
                </a: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934" y="3817961"/>
                <a:ext cx="5745484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121" t="-11628" r="-1166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1379561" y="4493581"/>
            <a:ext cx="7798930" cy="523220"/>
            <a:chOff x="1379562" y="4714220"/>
            <a:chExt cx="779893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379562" y="4714220"/>
                  <a:ext cx="7798930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Times New Roman" pitchFamily="18" charset="0"/>
                    </a:rPr>
                    <a:t>b</a:t>
                  </a:r>
                  <a:r>
                    <a:rPr lang="en-US" sz="2800" dirty="0" smtClean="0">
                      <a:latin typeface="Times New Roman" pitchFamily="18" charset="0"/>
                    </a:rPr>
                    <a:t>)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Để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n</a:t>
                  </a:r>
                  <a14:m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⋮</m:t>
                      </m:r>
                    </m:oMath>
                  </a14:m>
                  <a:r>
                    <a:rPr lang="en-US" sz="2800" b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 5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thì</a:t>
                  </a:r>
                  <a:r>
                    <a:rPr lang="en-US" sz="2800" dirty="0" smtClean="0">
                      <a:latin typeface="Times New Roman" pitchFamily="18" charset="0"/>
                    </a:rPr>
                    <a:t> *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thay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bằng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các</a:t>
                  </a:r>
                  <a:r>
                    <a:rPr lang="en-US" sz="2800" dirty="0" smtClean="0">
                      <a:latin typeface="Times New Roman" pitchFamily="18" charset="0"/>
                    </a:rPr>
                    <a:t> </a:t>
                  </a:r>
                  <a:r>
                    <a:rPr lang="en-US" sz="2800" dirty="0" err="1" smtClean="0">
                      <a:latin typeface="Times New Roman" pitchFamily="18" charset="0"/>
                    </a:rPr>
                    <a:t>số</a:t>
                  </a:r>
                  <a:r>
                    <a:rPr lang="en-US" sz="2800" dirty="0" smtClean="0">
                      <a:latin typeface="Times New Roman" pitchFamily="18" charset="0"/>
                    </a:rPr>
                    <a:t> 1; 2; 3; 4; 6; 7; 8;9.</a:t>
                  </a:r>
                  <a:endParaRPr lang="en-US" sz="28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9562" y="4714220"/>
                  <a:ext cx="7798930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563" t="-11628" r="-625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/>
            <p:cNvCxnSpPr/>
            <p:nvPr/>
          </p:nvCxnSpPr>
          <p:spPr>
            <a:xfrm flipV="1">
              <a:off x="2584047" y="4859824"/>
              <a:ext cx="224904" cy="2320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64"/>
          <p:cNvSpPr txBox="1">
            <a:spLocks noChangeArrowheads="1"/>
          </p:cNvSpPr>
          <p:nvPr/>
        </p:nvSpPr>
        <p:spPr bwMode="auto">
          <a:xfrm>
            <a:off x="1272937" y="5153368"/>
            <a:ext cx="7794863" cy="150810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81807" y="5384201"/>
            <a:ext cx="607894" cy="5232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6301" y="741402"/>
            <a:ext cx="8025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HS ( 5’)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7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/>
      <p:bldP spid="9" grpId="0"/>
      <p:bldP spid="10" grpId="0"/>
      <p:bldP spid="11" grpId="0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355"/>
            <a:ext cx="9144000" cy="6858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5: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04800" y="1219200"/>
            <a:ext cx="914400" cy="6858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9906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652;  850; 1546;  785;  6321;  440.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561272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652;  850;  1546;  440.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 850;  785;  440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267201"/>
            <a:ext cx="83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242137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8600" y="4495800"/>
            <a:ext cx="1676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4446152"/>
            <a:ext cx="67056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0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6" grpId="1"/>
      <p:bldP spid="7" grpId="0"/>
      <p:bldP spid="7" grpId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355"/>
            <a:ext cx="9144000" cy="6858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718556"/>
              </p:ext>
            </p:extLst>
          </p:nvPr>
        </p:nvGraphicFramePr>
        <p:xfrm>
          <a:off x="571500" y="1981200"/>
          <a:ext cx="76200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7586"/>
                <a:gridCol w="1313793"/>
                <a:gridCol w="11386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KHẲNG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ĐỊNH 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tận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chia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chia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vi-VN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thì có chữ số tận cùng là 4.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vi-VN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chia hết cho 5 thì có chữ số tận cùng là 0.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vi-VN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chia hết cho 10 thì chia hết cho cả 2 và 5.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75528" y="5410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44196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343392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5908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2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355"/>
            <a:ext cx="9144000" cy="6858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itchFamily="18" charset="0"/>
              </a:rPr>
              <a:t>4.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92: </a:t>
            </a:r>
            <a:r>
              <a:rPr lang="vi-VN" sz="3000" b="1" dirty="0" smtClean="0">
                <a:latin typeface="Times New Roman" pitchFamily="18" charset="0"/>
                <a:cs typeface="Times New Roman" pitchFamily="18" charset="0"/>
              </a:rPr>
              <a:t>(SGK – 38)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413808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2141; 1345; 4620; 234.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5?</a:t>
            </a:r>
          </a:p>
          <a:p>
            <a:pPr marL="342900" indent="-342900">
              <a:buAutoNum type="alphaLcParenR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2?</a:t>
            </a:r>
          </a:p>
          <a:p>
            <a:pPr marL="342900" indent="-342900">
              <a:buAutoNum type="alphaLcParenR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8600" y="3810000"/>
                <a:ext cx="8458200" cy="1516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LcParenR"/>
                </a:pP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234 </a:t>
                </a:r>
                <a14:m>
                  <m:oMath xmlns:m="http://schemas.openxmlformats.org/officeDocument/2006/math">
                    <m:r>
                      <a:rPr lang="en-US" sz="3000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; 234 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5</a:t>
                </a:r>
              </a:p>
              <a:p>
                <a:pPr marL="514350" indent="-514350">
                  <a:buAutoNum type="alphaLcParenR"/>
                </a:pP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1345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5; 1345 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  <a:p>
                <a:pPr marL="514350" indent="-514350">
                  <a:buAutoNum type="alphaLcParenR"/>
                </a:pP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4620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2; 4620</a:t>
                </a:r>
                <a14:m>
                  <m:oMath xmlns:m="http://schemas.openxmlformats.org/officeDocument/2006/math">
                    <m:r>
                      <a:rPr lang="en-US" sz="3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000" i="1">
                        <a:latin typeface="Cambria Math"/>
                        <a:ea typeface="Cambria Math"/>
                      </a:rPr>
                      <m:t>⋮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0"/>
                <a:ext cx="8458200" cy="1516184"/>
              </a:xfrm>
              <a:prstGeom prst="rect">
                <a:avLst/>
              </a:prstGeom>
              <a:blipFill rotWithShape="1">
                <a:blip r:embed="rId2"/>
                <a:stretch>
                  <a:fillRect l="-1514" t="-5221" b="-8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3276600" y="4333220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971800" y="3887688"/>
            <a:ext cx="304800" cy="3795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3352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8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14400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93: </a:t>
            </a:r>
            <a:r>
              <a:rPr lang="vi-VN" sz="3000" b="1" dirty="0" smtClean="0">
                <a:latin typeface="Times New Roman" pitchFamily="18" charset="0"/>
                <a:cs typeface="Times New Roman" pitchFamily="18" charset="0"/>
              </a:rPr>
              <a:t>(SGK – 38)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4355"/>
            <a:ext cx="9144000" cy="6858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itchFamily="18" charset="0"/>
              </a:rPr>
              <a:t>4.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81078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136 + 420;                               b) 625 – 450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1. 2. 3. 4. 5. 6 + 42;                c) 1. 2. 3. 4. 5. 6. - 35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2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1193</Words>
  <Application>Microsoft Office PowerPoint</Application>
  <PresentationFormat>On-screen Show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Thuy Nguyen Thi</dc:creator>
  <cp:lastModifiedBy>DUYHUNG</cp:lastModifiedBy>
  <cp:revision>16</cp:revision>
  <dcterms:created xsi:type="dcterms:W3CDTF">2017-09-26T17:13:45Z</dcterms:created>
  <dcterms:modified xsi:type="dcterms:W3CDTF">2018-09-22T15:18:15Z</dcterms:modified>
</cp:coreProperties>
</file>