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3" r:id="rId5"/>
    <p:sldId id="262" r:id="rId6"/>
    <p:sldId id="264" r:id="rId7"/>
    <p:sldId id="265" r:id="rId8"/>
    <p:sldId id="267" r:id="rId9"/>
    <p:sldId id="266" r:id="rId10"/>
    <p:sldId id="268" r:id="rId11"/>
    <p:sldId id="271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99"/>
    <a:srgbClr val="FFFF66"/>
    <a:srgbClr val="00FF99"/>
    <a:srgbClr val="66FF66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5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C8A8-E0CD-4C10-A1D2-9328472B6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3B2-C025-4C5F-8077-F25CDF17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51F8-9B12-4278-93A0-F9E1F93A7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30F8-799C-4569-9C5D-DA60010C21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0AF5-AF13-483E-AB0E-1BD8764BF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6DF4-6F07-48E9-AE5C-B912143D97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DC9-4AF1-4E38-BC74-F287CBA50C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222-0EC1-424D-9955-07C5F94BE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5863-6C11-4E4F-A531-B9E71168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268-9884-40EC-AD3C-F9A3BDA7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A23F-DBA3-4733-B395-BA3367AD4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D48F70-11C9-4F00-9E2D-00546B898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19200" y="3486150"/>
            <a:ext cx="6800850" cy="1162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8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RƯỢU ETYLIC</a:t>
            </a:r>
            <a:endParaRPr lang="en-US" sz="8000" b="1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819400" y="2133600"/>
            <a:ext cx="34861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TIẾT 54: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gray">
          <a:xfrm>
            <a:off x="733425" y="914400"/>
            <a:ext cx="77724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CHƯƠNG 5: DẪN XUẤT CỦA HIĐROCACBON. POLIME</a:t>
            </a:r>
            <a:endParaRPr lang="en-US" sz="3600" b="1" kern="1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gray">
          <a:xfrm>
            <a:off x="0" y="4876800"/>
            <a:ext cx="91440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</a:rPr>
              <a:t>Công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</a:rPr>
              <a:t>thức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</a:rPr>
              <a:t>phân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</a:rPr>
              <a:t>tử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: C</a:t>
            </a:r>
            <a:r>
              <a:rPr lang="en-US" sz="3000" b="1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3000" b="1" baseline="-25000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O</a:t>
            </a:r>
          </a:p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</a:rPr>
              <a:t>Phân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</a:rPr>
              <a:t>tử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</a:rPr>
              <a:t>khối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: 46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3" grpId="1" animBg="1"/>
      <p:bldP spid="2055" grpId="0" animBg="1"/>
      <p:bldP spid="2061" grpId="0"/>
      <p:bldP spid="2061" grpId="1"/>
      <p:bldP spid="20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inh 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gray">
          <a:xfrm>
            <a:off x="0" y="0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u="sng">
                <a:solidFill>
                  <a:srgbClr val="FF0000"/>
                </a:solidFill>
              </a:rPr>
              <a:t>ỨNG DỤNG: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gray">
          <a:xfrm>
            <a:off x="6248400" y="609600"/>
            <a:ext cx="2895600" cy="2971800"/>
          </a:xfrm>
          <a:prstGeom prst="cloudCallout">
            <a:avLst>
              <a:gd name="adj1" fmla="val -32620"/>
              <a:gd name="adj2" fmla="val 71259"/>
            </a:avLst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200" b="1">
                <a:solidFill>
                  <a:srgbClr val="FF0000"/>
                </a:solidFill>
              </a:rPr>
              <a:t>Dựa vào thông tin sách giáo khoa, hãy nêu những ứng dụng của rượu etylic.</a:t>
            </a:r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457200" y="1676400"/>
            <a:ext cx="2057400" cy="1752600"/>
            <a:chOff x="288" y="1056"/>
            <a:chExt cx="1296" cy="1104"/>
          </a:xfrm>
        </p:grpSpPr>
        <p:pic>
          <p:nvPicPr>
            <p:cNvPr id="22537" name="Picture 9" descr="bia2_4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1248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Rượu - Bia</a:t>
              </a:r>
            </a:p>
          </p:txBody>
        </p:sp>
      </p:grp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3657600" y="1219200"/>
            <a:ext cx="4419600" cy="1657350"/>
            <a:chOff x="2304" y="768"/>
            <a:chExt cx="2784" cy="1044"/>
          </a:xfrm>
        </p:grpSpPr>
        <p:pic>
          <p:nvPicPr>
            <p:cNvPr id="22540" name="Picture 12" descr="Simelo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768"/>
              <a:ext cx="1440" cy="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3792" y="1008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Dược phẩm</a:t>
              </a:r>
            </a:p>
          </p:txBody>
        </p:sp>
      </p:grp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6629400" y="2971800"/>
            <a:ext cx="2514600" cy="2362200"/>
            <a:chOff x="4176" y="1872"/>
            <a:chExt cx="1584" cy="1488"/>
          </a:xfrm>
        </p:grpSpPr>
        <p:pic>
          <p:nvPicPr>
            <p:cNvPr id="22543" name="Picture 15" descr="205295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872"/>
              <a:ext cx="1194" cy="1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4176" y="3072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Cao su tổng hợp</a:t>
              </a:r>
            </a:p>
          </p:txBody>
        </p:sp>
      </p:grp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3581400" y="4191000"/>
            <a:ext cx="2819400" cy="2347913"/>
            <a:chOff x="2271" y="2736"/>
            <a:chExt cx="1776" cy="1479"/>
          </a:xfrm>
        </p:grpSpPr>
        <p:pic>
          <p:nvPicPr>
            <p:cNvPr id="22546" name="Picture 18" descr="untitl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736"/>
              <a:ext cx="1536" cy="1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2271" y="3936"/>
              <a:ext cx="177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>
                  <a:solidFill>
                    <a:srgbClr val="FF0000"/>
                  </a:solidFill>
                </a:rPr>
                <a:t>Giấm ăn- axit axetic</a:t>
              </a:r>
            </a:p>
          </p:txBody>
        </p:sp>
      </p:grpSp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609600" y="3810000"/>
            <a:ext cx="1704975" cy="2667000"/>
            <a:chOff x="384" y="2400"/>
            <a:chExt cx="1074" cy="1680"/>
          </a:xfrm>
        </p:grpSpPr>
        <p:pic>
          <p:nvPicPr>
            <p:cNvPr id="22549" name="Picture 21" descr="jadoreEDP_d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00"/>
              <a:ext cx="1074" cy="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384" y="3792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Nước hoa</a:t>
              </a:r>
            </a:p>
          </p:txBody>
        </p:sp>
      </p:grp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2514600" y="3276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2819400" y="32766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sz="3600" b="1" baseline="-25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3600" b="1">
                <a:solidFill>
                  <a:srgbClr val="FF0000"/>
                </a:solidFill>
                <a:cs typeface="Arial" charset="0"/>
              </a:rPr>
              <a:t>H</a:t>
            </a:r>
            <a:r>
              <a:rPr lang="en-US" sz="3600" b="1" baseline="-25000">
                <a:solidFill>
                  <a:srgbClr val="FF0000"/>
                </a:solidFill>
                <a:cs typeface="Arial" charset="0"/>
              </a:rPr>
              <a:t>5</a:t>
            </a:r>
            <a:r>
              <a:rPr lang="en-US" sz="3600" b="1">
                <a:solidFill>
                  <a:srgbClr val="FF0000"/>
                </a:solidFill>
                <a:cs typeface="Arial" charset="0"/>
              </a:rPr>
              <a:t>OH</a:t>
            </a: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2667000" y="28956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V="1">
            <a:off x="4648200" y="29718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V="1">
            <a:off x="4953000" y="3581400"/>
            <a:ext cx="1600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4572000" y="38862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 flipH="1">
            <a:off x="2362200" y="38862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60" name="AutoShape 32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7086600" y="6248400"/>
            <a:ext cx="2057400" cy="609600"/>
          </a:xfrm>
          <a:prstGeom prst="leftArrow">
            <a:avLst>
              <a:gd name="adj1" fmla="val 50000"/>
              <a:gd name="adj2" fmla="val 84375"/>
            </a:avLst>
          </a:prstGeom>
          <a:solidFill>
            <a:srgbClr val="0000FF"/>
          </a:solidFill>
          <a:ln w="76200" cmpd="tri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22561" name="Rectangle 33">
            <a:hlinkClick r:id="rId9" action="ppaction://hlinksldjump"/>
          </p:cNvPr>
          <p:cNvSpPr>
            <a:spLocks noChangeArrowheads="1"/>
          </p:cNvSpPr>
          <p:nvPr/>
        </p:nvSpPr>
        <p:spPr bwMode="gray">
          <a:xfrm>
            <a:off x="0" y="6308725"/>
            <a:ext cx="76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H"/>
            </a:pPr>
            <a:r>
              <a:rPr lang="en-US" sz="3000" b="1" i="1" u="sng">
                <a:solidFill>
                  <a:srgbClr val="FF0066"/>
                </a:solidFill>
                <a:sym typeface="Webdings" pitchFamily="18" charset="2"/>
              </a:rPr>
              <a:t>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5" grpId="0" animBg="1"/>
      <p:bldP spid="22535" grpId="1" animBg="1"/>
      <p:bldP spid="22553" grpId="0" animBg="1"/>
      <p:bldP spid="22554" grpId="0"/>
      <p:bldP spid="22555" grpId="0" animBg="1"/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133600" y="76200"/>
            <a:ext cx="4505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V.  </a:t>
            </a:r>
            <a:r>
              <a:rPr lang="en-US" sz="3200" b="1" u="sng">
                <a:solidFill>
                  <a:srgbClr val="FF0000"/>
                </a:solidFill>
              </a:rPr>
              <a:t>ĐIỀU CHẾ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33400" y="838200"/>
          <a:ext cx="80772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4" imgW="2463480" imgH="228600" progId="Equation.DSMT4">
                  <p:embed/>
                </p:oleObj>
              </mc:Choice>
              <mc:Fallback>
                <p:oleObj name="Equation" r:id="rId4" imgW="2463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80772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85800" y="1600200"/>
          <a:ext cx="7696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6" imgW="2311200" imgH="253800" progId="Equation.DSMT4">
                  <p:embed/>
                </p:oleObj>
              </mc:Choice>
              <mc:Fallback>
                <p:oleObj name="Equation" r:id="rId6" imgW="23112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696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33600" y="76200"/>
            <a:ext cx="4505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V.  </a:t>
            </a:r>
            <a:r>
              <a:rPr lang="en-US" sz="3200" b="1" u="sng">
                <a:solidFill>
                  <a:srgbClr val="FF0000"/>
                </a:solidFill>
              </a:rPr>
              <a:t>ĐIỀU CHẾ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33400" y="838200"/>
          <a:ext cx="80772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4" imgW="2463480" imgH="228600" progId="Equation.DSMT4">
                  <p:embed/>
                </p:oleObj>
              </mc:Choice>
              <mc:Fallback>
                <p:oleObj name="Equation" r:id="rId4" imgW="2463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80772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85800" y="1600200"/>
          <a:ext cx="7696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6" imgW="2311200" imgH="253800" progId="Equation.DSMT4">
                  <p:embed/>
                </p:oleObj>
              </mc:Choice>
              <mc:Fallback>
                <p:oleObj name="Equation" r:id="rId6" imgW="23112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696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2" descr="SZ16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066800" y="762000"/>
            <a:ext cx="6172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H"/>
            </a:pPr>
            <a:endParaRPr lang="en-US" sz="4400" b="1" u="sng">
              <a:solidFill>
                <a:srgbClr val="FF0066"/>
              </a:solidFill>
              <a:sym typeface="Webdings" pitchFamily="18" charset="2"/>
            </a:endParaRPr>
          </a:p>
          <a:p>
            <a:pPr>
              <a:spcBef>
                <a:spcPct val="50000"/>
              </a:spcBef>
              <a:buFont typeface="Webdings" pitchFamily="18" charset="2"/>
              <a:buNone/>
            </a:pPr>
            <a:r>
              <a:rPr lang="en-US" sz="3600" b="1">
                <a:solidFill>
                  <a:srgbClr val="0000FF"/>
                </a:solidFill>
                <a:sym typeface="Webdings" pitchFamily="18" charset="2"/>
              </a:rPr>
              <a:t>* Đọc phần em có biết.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sym typeface="Webdings" pitchFamily="18" charset="2"/>
              </a:rPr>
              <a:t>* Học bài và làm bài tập số 3,4,5 trang 139 sách giáo khoa * Chuẩn bị bài 45: Axit axetic.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gray">
          <a:xfrm>
            <a:off x="762000" y="914400"/>
            <a:ext cx="6553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ebdings" pitchFamily="18" charset="2"/>
              <a:buChar char="H"/>
            </a:pPr>
            <a:r>
              <a:rPr lang="en-US" sz="5000" b="1" i="1" u="sng">
                <a:solidFill>
                  <a:srgbClr val="FF0066"/>
                </a:solidFill>
                <a:sym typeface="Webdings" pitchFamily="18" charset="2"/>
              </a:rPr>
              <a:t>DẶN DÒ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 rot="5400000">
            <a:off x="219075" y="1838325"/>
            <a:ext cx="1085850" cy="152400"/>
            <a:chOff x="0" y="1896"/>
            <a:chExt cx="5760" cy="120"/>
          </a:xfrm>
        </p:grpSpPr>
        <p:sp>
          <p:nvSpPr>
            <p:cNvPr id="12294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12295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0" y="1584325"/>
            <a:ext cx="1447800" cy="1006475"/>
            <a:chOff x="144" y="1176"/>
            <a:chExt cx="586" cy="625"/>
          </a:xfrm>
        </p:grpSpPr>
        <p:grpSp>
          <p:nvGrpSpPr>
            <p:cNvPr id="12297" name="Group 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0" y="2526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01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02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5" name="Oval 12"/>
              <p:cNvSpPr>
                <a:spLocks noChangeArrowheads="1"/>
              </p:cNvSpPr>
              <p:nvPr/>
            </p:nvSpPr>
            <p:spPr bwMode="gray">
              <a:xfrm>
                <a:off x="2320" y="2988"/>
                <a:ext cx="1147" cy="1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04" name="Oval 13"/>
              <p:cNvSpPr>
                <a:spLocks noChangeArrowheads="1"/>
              </p:cNvSpPr>
              <p:nvPr/>
            </p:nvSpPr>
            <p:spPr bwMode="gray">
              <a:xfrm>
                <a:off x="2320" y="2988"/>
                <a:ext cx="1147" cy="1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" name="Oval 14"/>
              <p:cNvSpPr>
                <a:spLocks noChangeArrowheads="1"/>
              </p:cNvSpPr>
              <p:nvPr/>
            </p:nvSpPr>
            <p:spPr bwMode="gray">
              <a:xfrm>
                <a:off x="2317" y="2081"/>
                <a:ext cx="1147" cy="1099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chemeClr val="hlink"/>
                  </a:gs>
                  <a:gs pos="100000">
                    <a:srgbClr val="8A6E0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06" name="Oval 15"/>
              <p:cNvSpPr>
                <a:spLocks noChangeArrowheads="1"/>
              </p:cNvSpPr>
              <p:nvPr/>
            </p:nvSpPr>
            <p:spPr bwMode="gray">
              <a:xfrm>
                <a:off x="2317" y="2081"/>
                <a:ext cx="1147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7" name="Text Box 16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</a:t>
              </a:r>
            </a:p>
          </p:txBody>
        </p:sp>
      </p:grpSp>
      <p:grpSp>
        <p:nvGrpSpPr>
          <p:cNvPr id="6161" name="Group 17"/>
          <p:cNvGrpSpPr>
            <a:grpSpLocks/>
          </p:cNvGrpSpPr>
          <p:nvPr/>
        </p:nvGrpSpPr>
        <p:grpSpPr bwMode="auto">
          <a:xfrm rot="5400000">
            <a:off x="142875" y="3057525"/>
            <a:ext cx="1238250" cy="152400"/>
            <a:chOff x="0" y="1896"/>
            <a:chExt cx="5760" cy="120"/>
          </a:xfrm>
        </p:grpSpPr>
        <p:sp>
          <p:nvSpPr>
            <p:cNvPr id="12309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12310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0" y="2970213"/>
            <a:ext cx="1447800" cy="992187"/>
            <a:chOff x="144" y="1176"/>
            <a:chExt cx="586" cy="625"/>
          </a:xfrm>
        </p:grpSpPr>
        <p:grpSp>
          <p:nvGrpSpPr>
            <p:cNvPr id="12312" name="Group 21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6166" name="AutoShape 22"/>
              <p:cNvSpPr>
                <a:spLocks noChangeArrowheads="1"/>
              </p:cNvSpPr>
              <p:nvPr/>
            </p:nvSpPr>
            <p:spPr bwMode="gray">
              <a:xfrm rot="16200000" flipH="1">
                <a:off x="1820" y="2526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7" name="AutoShape 23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68" name="AutoShape 24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16" name="Oval 2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2317" name="Oval 2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6171" name="Oval 27"/>
              <p:cNvSpPr>
                <a:spLocks noChangeArrowheads="1"/>
              </p:cNvSpPr>
              <p:nvPr/>
            </p:nvSpPr>
            <p:spPr bwMode="gray">
              <a:xfrm>
                <a:off x="2310" y="2986"/>
                <a:ext cx="1164" cy="1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19" name="Oval 28"/>
              <p:cNvSpPr>
                <a:spLocks noChangeArrowheads="1"/>
              </p:cNvSpPr>
              <p:nvPr/>
            </p:nvSpPr>
            <p:spPr bwMode="gray">
              <a:xfrm>
                <a:off x="2310" y="2986"/>
                <a:ext cx="1164" cy="1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3" name="Oval 29"/>
              <p:cNvSpPr>
                <a:spLocks noChangeArrowheads="1"/>
              </p:cNvSpPr>
              <p:nvPr/>
            </p:nvSpPr>
            <p:spPr bwMode="gray">
              <a:xfrm>
                <a:off x="2304" y="2087"/>
                <a:ext cx="1163" cy="1096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chemeClr val="hlink"/>
                  </a:gs>
                  <a:gs pos="100000">
                    <a:srgbClr val="8A6E0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21" name="Oval 30"/>
              <p:cNvSpPr>
                <a:spLocks noChangeArrowheads="1"/>
              </p:cNvSpPr>
              <p:nvPr/>
            </p:nvSpPr>
            <p:spPr bwMode="gray">
              <a:xfrm>
                <a:off x="2304" y="2087"/>
                <a:ext cx="1163" cy="109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75" name="Text Box 31"/>
            <p:cNvSpPr txBox="1">
              <a:spLocks noChangeArrowheads="1"/>
            </p:cNvSpPr>
            <p:nvPr/>
          </p:nvSpPr>
          <p:spPr bwMode="gray">
            <a:xfrm>
              <a:off x="353" y="1296"/>
              <a:ext cx="243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III</a:t>
              </a:r>
            </a:p>
          </p:txBody>
        </p:sp>
      </p:grpSp>
      <p:grpSp>
        <p:nvGrpSpPr>
          <p:cNvPr id="6176" name="Group 32"/>
          <p:cNvGrpSpPr>
            <a:grpSpLocks/>
          </p:cNvGrpSpPr>
          <p:nvPr/>
        </p:nvGrpSpPr>
        <p:grpSpPr bwMode="auto">
          <a:xfrm rot="5400000">
            <a:off x="76200" y="4381500"/>
            <a:ext cx="1371600" cy="152400"/>
            <a:chOff x="0" y="1896"/>
            <a:chExt cx="5760" cy="120"/>
          </a:xfrm>
        </p:grpSpPr>
        <p:sp>
          <p:nvSpPr>
            <p:cNvPr id="12324" name="Rectangle 3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12325" name="Rectangle 3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6179" name="Group 35"/>
          <p:cNvGrpSpPr>
            <a:grpSpLocks/>
          </p:cNvGrpSpPr>
          <p:nvPr/>
        </p:nvGrpSpPr>
        <p:grpSpPr bwMode="auto">
          <a:xfrm>
            <a:off x="0" y="4343400"/>
            <a:ext cx="1524000" cy="992188"/>
            <a:chOff x="144" y="1176"/>
            <a:chExt cx="586" cy="625"/>
          </a:xfrm>
        </p:grpSpPr>
        <p:grpSp>
          <p:nvGrpSpPr>
            <p:cNvPr id="12327" name="Group 3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" name="AutoShape 37"/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utoShape 38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0" name="AutoShape 3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31" name="Oval 4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2332" name="Oval 4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1" name="Oval 42"/>
              <p:cNvSpPr>
                <a:spLocks noChangeArrowheads="1"/>
              </p:cNvSpPr>
              <p:nvPr/>
            </p:nvSpPr>
            <p:spPr bwMode="gray">
              <a:xfrm>
                <a:off x="2313" y="2989"/>
                <a:ext cx="1164" cy="11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34" name="Oval 43"/>
              <p:cNvSpPr>
                <a:spLocks noChangeArrowheads="1"/>
              </p:cNvSpPr>
              <p:nvPr/>
            </p:nvSpPr>
            <p:spPr bwMode="gray">
              <a:xfrm>
                <a:off x="2313" y="2989"/>
                <a:ext cx="1164" cy="1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Oval 44"/>
              <p:cNvSpPr>
                <a:spLocks noChangeArrowheads="1"/>
              </p:cNvSpPr>
              <p:nvPr/>
            </p:nvSpPr>
            <p:spPr bwMode="gray">
              <a:xfrm>
                <a:off x="2304" y="2081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chemeClr val="hlink"/>
                  </a:gs>
                  <a:gs pos="100000">
                    <a:srgbClr val="8A6E0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36" name="Oval 45"/>
              <p:cNvSpPr>
                <a:spLocks noChangeArrowheads="1"/>
              </p:cNvSpPr>
              <p:nvPr/>
            </p:nvSpPr>
            <p:spPr bwMode="gray">
              <a:xfrm>
                <a:off x="2304" y="2081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Text Box 46"/>
            <p:cNvSpPr txBox="1">
              <a:spLocks noChangeArrowheads="1"/>
            </p:cNvSpPr>
            <p:nvPr/>
          </p:nvSpPr>
          <p:spPr bwMode="gray">
            <a:xfrm>
              <a:off x="363" y="1296"/>
              <a:ext cx="222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IV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 rot="5400000">
            <a:off x="76200" y="5791200"/>
            <a:ext cx="1371600" cy="152400"/>
            <a:chOff x="0" y="1896"/>
            <a:chExt cx="5760" cy="120"/>
          </a:xfrm>
        </p:grpSpPr>
        <p:sp>
          <p:nvSpPr>
            <p:cNvPr id="12340" name="Rectangle 3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12341" name="Rectangle 3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5" name="Group 35"/>
          <p:cNvGrpSpPr>
            <a:grpSpLocks/>
          </p:cNvGrpSpPr>
          <p:nvPr/>
        </p:nvGrpSpPr>
        <p:grpSpPr bwMode="auto">
          <a:xfrm>
            <a:off x="0" y="5713413"/>
            <a:ext cx="1447800" cy="992187"/>
            <a:chOff x="144" y="1176"/>
            <a:chExt cx="586" cy="625"/>
          </a:xfrm>
        </p:grpSpPr>
        <p:grpSp>
          <p:nvGrpSpPr>
            <p:cNvPr id="12343" name="Group 3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6181" name="AutoShape 37"/>
              <p:cNvSpPr>
                <a:spLocks noChangeArrowheads="1"/>
              </p:cNvSpPr>
              <p:nvPr/>
            </p:nvSpPr>
            <p:spPr bwMode="gray">
              <a:xfrm rot="16200000" flipH="1">
                <a:off x="1820" y="2526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82" name="AutoShape 38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83" name="AutoShape 3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47" name="Oval 4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48" name="Oval 4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86" name="Oval 42"/>
              <p:cNvSpPr>
                <a:spLocks noChangeArrowheads="1"/>
              </p:cNvSpPr>
              <p:nvPr/>
            </p:nvSpPr>
            <p:spPr bwMode="gray">
              <a:xfrm>
                <a:off x="2313" y="2988"/>
                <a:ext cx="1164" cy="1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50" name="Oval 43"/>
              <p:cNvSpPr>
                <a:spLocks noChangeArrowheads="1"/>
              </p:cNvSpPr>
              <p:nvPr/>
            </p:nvSpPr>
            <p:spPr bwMode="gray">
              <a:xfrm>
                <a:off x="2313" y="2988"/>
                <a:ext cx="1164" cy="1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88" name="Oval 44"/>
              <p:cNvSpPr>
                <a:spLocks noChangeArrowheads="1"/>
              </p:cNvSpPr>
              <p:nvPr/>
            </p:nvSpPr>
            <p:spPr bwMode="gray">
              <a:xfrm>
                <a:off x="2304" y="2081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chemeClr val="hlink"/>
                  </a:gs>
                  <a:gs pos="100000">
                    <a:srgbClr val="8A6E0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52" name="Oval 45"/>
              <p:cNvSpPr>
                <a:spLocks noChangeArrowheads="1"/>
              </p:cNvSpPr>
              <p:nvPr/>
            </p:nvSpPr>
            <p:spPr bwMode="gray">
              <a:xfrm>
                <a:off x="2304" y="2081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6190" name="Text Box 46"/>
            <p:cNvSpPr txBox="1">
              <a:spLocks noChangeArrowheads="1"/>
            </p:cNvSpPr>
            <p:nvPr/>
          </p:nvSpPr>
          <p:spPr bwMode="gray">
            <a:xfrm>
              <a:off x="324" y="1296"/>
              <a:ext cx="301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</p:grpSp>
      <p:grpSp>
        <p:nvGrpSpPr>
          <p:cNvPr id="16" name="Group 2"/>
          <p:cNvGrpSpPr>
            <a:grpSpLocks/>
          </p:cNvGrpSpPr>
          <p:nvPr/>
        </p:nvGrpSpPr>
        <p:grpSpPr bwMode="auto">
          <a:xfrm rot="5400000">
            <a:off x="219075" y="1076325"/>
            <a:ext cx="1085850" cy="152400"/>
            <a:chOff x="0" y="1896"/>
            <a:chExt cx="5760" cy="120"/>
          </a:xfrm>
        </p:grpSpPr>
        <p:sp>
          <p:nvSpPr>
            <p:cNvPr id="12355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Tahoma" pitchFamily="34" charset="0"/>
                <a:cs typeface="Arial" charset="0"/>
              </a:endParaRPr>
            </a:p>
          </p:txBody>
        </p:sp>
        <p:sp>
          <p:nvSpPr>
            <p:cNvPr id="12356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0" y="136525"/>
            <a:ext cx="1447800" cy="1006475"/>
            <a:chOff x="144" y="1176"/>
            <a:chExt cx="586" cy="625"/>
          </a:xfrm>
        </p:grpSpPr>
        <p:grpSp>
          <p:nvGrpSpPr>
            <p:cNvPr id="12361" name="Group 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0" y="2526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2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3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65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66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6" name="Oval 12"/>
              <p:cNvSpPr>
                <a:spLocks noChangeArrowheads="1"/>
              </p:cNvSpPr>
              <p:nvPr/>
            </p:nvSpPr>
            <p:spPr bwMode="gray">
              <a:xfrm>
                <a:off x="2314" y="2989"/>
                <a:ext cx="1146" cy="11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68" name="Oval 13"/>
              <p:cNvSpPr>
                <a:spLocks noChangeArrowheads="1"/>
              </p:cNvSpPr>
              <p:nvPr/>
            </p:nvSpPr>
            <p:spPr bwMode="gray">
              <a:xfrm>
                <a:off x="2314" y="2989"/>
                <a:ext cx="1146" cy="1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8" name="Oval 14"/>
              <p:cNvSpPr>
                <a:spLocks noChangeArrowheads="1"/>
              </p:cNvSpPr>
              <p:nvPr/>
            </p:nvSpPr>
            <p:spPr bwMode="gray">
              <a:xfrm>
                <a:off x="2317" y="2081"/>
                <a:ext cx="1147" cy="1099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chemeClr val="hlink"/>
                  </a:gs>
                  <a:gs pos="100000">
                    <a:srgbClr val="8A6E0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370" name="Oval 15"/>
              <p:cNvSpPr>
                <a:spLocks noChangeArrowheads="1"/>
              </p:cNvSpPr>
              <p:nvPr/>
            </p:nvSpPr>
            <p:spPr bwMode="gray">
              <a:xfrm>
                <a:off x="2317" y="2081"/>
                <a:ext cx="1147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6160" name="Text Box 16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sp>
        <p:nvSpPr>
          <p:cNvPr id="6208" name="AutoShape 6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47800" y="0"/>
            <a:ext cx="7696200" cy="12954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       TÍNH CHẤT VẬT LÍ</a:t>
            </a:r>
          </a:p>
        </p:txBody>
      </p:sp>
      <p:sp>
        <p:nvSpPr>
          <p:cNvPr id="18" name="AutoShape 6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47800" y="1371600"/>
            <a:ext cx="7696200" cy="12954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CẤU TẠO PHÂN TỬ</a:t>
            </a:r>
          </a:p>
        </p:txBody>
      </p:sp>
      <p:sp>
        <p:nvSpPr>
          <p:cNvPr id="19" name="AutoShape 6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47800" y="2743200"/>
            <a:ext cx="7696200" cy="12954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TÍNH CHẤT HOÁ HỌC</a:t>
            </a:r>
          </a:p>
        </p:txBody>
      </p:sp>
      <p:sp>
        <p:nvSpPr>
          <p:cNvPr id="20" name="AutoShape 6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447800" y="4114800"/>
            <a:ext cx="7696200" cy="12954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ỨNG DỤNG</a:t>
            </a:r>
          </a:p>
        </p:txBody>
      </p:sp>
      <p:sp>
        <p:nvSpPr>
          <p:cNvPr id="21" name="AutoShape 6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447800" y="5562600"/>
            <a:ext cx="7696200" cy="12954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ĐIỀU CHẾ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8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gray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gray">
          <a:xfrm>
            <a:off x="0" y="0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u="sng">
                <a:solidFill>
                  <a:srgbClr val="FF0000"/>
                </a:solidFill>
              </a:rPr>
              <a:t>I/ TÍNH CHẤT VẬT LÍ: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gray">
          <a:xfrm>
            <a:off x="6705600" y="533400"/>
            <a:ext cx="2438400" cy="3200400"/>
          </a:xfrm>
          <a:prstGeom prst="verticalScroll">
            <a:avLst>
              <a:gd name="adj" fmla="val 12500"/>
            </a:avLst>
          </a:prstGeom>
          <a:solidFill>
            <a:srgbClr val="CCFF99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Dựa vào thông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 tin Sách giáo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 khoa trang 136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em hãy cho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biết tính chất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vật lí của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rượu etylic?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gray">
          <a:xfrm>
            <a:off x="5029200" y="381000"/>
            <a:ext cx="0" cy="69342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7" name="Picture 11" descr="Quill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gray">
          <a:xfrm>
            <a:off x="457200" y="4572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57200" y="457200"/>
            <a:ext cx="449580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 - Chất lỏng không màu, sôi ở 78,3</a:t>
            </a:r>
            <a:r>
              <a:rPr lang="en-US" sz="2200" b="1" baseline="30000">
                <a:solidFill>
                  <a:srgbClr val="0000FF"/>
                </a:solidFill>
              </a:rPr>
              <a:t>0</a:t>
            </a:r>
            <a:r>
              <a:rPr lang="en-US" sz="2200" b="1">
                <a:solidFill>
                  <a:srgbClr val="0000FF"/>
                </a:solidFill>
              </a:rPr>
              <a:t>C, nhẹ hơn nước, tan vô hạn trong nước.</a:t>
            </a:r>
          </a:p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- Hoà tan được nhiều chất như iot, benzen,…..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gray">
          <a:xfrm>
            <a:off x="0" y="2286000"/>
            <a:ext cx="5029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</a:rPr>
              <a:t>* ĐỘ RƯỢU: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gray">
          <a:xfrm>
            <a:off x="5257800" y="2438400"/>
            <a:ext cx="3581400" cy="1981200"/>
          </a:xfrm>
          <a:prstGeom prst="horizontalScroll">
            <a:avLst>
              <a:gd name="adj" fmla="val 12500"/>
            </a:avLst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Xét quá trình pha chế rượu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 như sau:</a:t>
            </a:r>
          </a:p>
          <a:p>
            <a:pPr algn="ctr"/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4353" name="AutoShape 17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6629400" y="37338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0000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 animBg="1"/>
      <p:bldP spid="14345" grpId="1" animBg="1"/>
      <p:bldP spid="14346" grpId="0" animBg="1"/>
      <p:bldP spid="14350" grpId="0"/>
      <p:bldP spid="14352" grpId="0" animBg="1"/>
      <p:bldP spid="143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gray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gray">
          <a:xfrm>
            <a:off x="0" y="0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u="sng">
                <a:solidFill>
                  <a:srgbClr val="FF0000"/>
                </a:solidFill>
              </a:rPr>
              <a:t>I/ TÍNH CHẤT VẬT LÍ:</a:t>
            </a:r>
          </a:p>
        </p:txBody>
      </p:sp>
      <p:pic>
        <p:nvPicPr>
          <p:cNvPr id="17415" name="Picture 7" descr="Quill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gray">
          <a:xfrm>
            <a:off x="457200" y="4572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7200" y="457200"/>
            <a:ext cx="86868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 - Chất lỏng không màu, sôi ở 78,3</a:t>
            </a:r>
            <a:r>
              <a:rPr lang="en-US" sz="2200" b="1" baseline="30000">
                <a:solidFill>
                  <a:srgbClr val="0000FF"/>
                </a:solidFill>
              </a:rPr>
              <a:t>0</a:t>
            </a:r>
            <a:r>
              <a:rPr lang="en-US" sz="2200" b="1">
                <a:solidFill>
                  <a:srgbClr val="0000FF"/>
                </a:solidFill>
              </a:rPr>
              <a:t>C, nhẹ hơn nước, tan vô hạn trong nước.</a:t>
            </a:r>
          </a:p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- Hoà tan được nhiều chất như iot, benzen,…..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gray">
          <a:xfrm>
            <a:off x="0" y="1600200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u="sng">
                <a:solidFill>
                  <a:srgbClr val="FF0000"/>
                </a:solidFill>
              </a:rPr>
              <a:t>* ĐỘ RƯỢU:</a:t>
            </a:r>
          </a:p>
        </p:txBody>
      </p:sp>
      <p:pic>
        <p:nvPicPr>
          <p:cNvPr id="17421" name="Picture 13" descr="Quill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gray">
          <a:xfrm>
            <a:off x="533400" y="2833688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gray">
          <a:xfrm>
            <a:off x="533400" y="2057400"/>
            <a:ext cx="861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Độ rượu là số ml rượu Etylic có trong 100 ml hỗn hợp rượu với nước.</a:t>
            </a:r>
            <a:endParaRPr lang="en-US" sz="2200" b="1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0" y="2590800"/>
            <a:ext cx="914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- Ví dụ:</a:t>
            </a:r>
            <a:r>
              <a:rPr lang="en-US" sz="2200" b="1" i="1">
                <a:solidFill>
                  <a:srgbClr val="0000FF"/>
                </a:solidFill>
              </a:rPr>
              <a:t>  </a:t>
            </a:r>
            <a:r>
              <a:rPr lang="en-US" sz="2200" b="1">
                <a:solidFill>
                  <a:srgbClr val="0000FF"/>
                </a:solidFill>
              </a:rPr>
              <a:t>Rượu 45</a:t>
            </a:r>
            <a:r>
              <a:rPr lang="en-US" sz="2200" b="1" baseline="30000">
                <a:solidFill>
                  <a:srgbClr val="0000FF"/>
                </a:solidFill>
              </a:rPr>
              <a:t>0</a:t>
            </a:r>
            <a:r>
              <a:rPr lang="en-US" sz="2200" b="1">
                <a:solidFill>
                  <a:srgbClr val="0000FF"/>
                </a:solidFill>
              </a:rPr>
              <a:t> cho biết: trong 100 ml rượu 45</a:t>
            </a:r>
            <a:r>
              <a:rPr lang="en-US" sz="2200" b="1" baseline="30000">
                <a:solidFill>
                  <a:srgbClr val="0000FF"/>
                </a:solidFill>
              </a:rPr>
              <a:t>0</a:t>
            </a:r>
            <a:r>
              <a:rPr lang="en-US" sz="2200" b="1">
                <a:solidFill>
                  <a:srgbClr val="0000FF"/>
                </a:solidFill>
              </a:rPr>
              <a:t> chứa 45 ml rượu etylic .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0" y="3048000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u="sng">
                <a:solidFill>
                  <a:srgbClr val="FF0000"/>
                </a:solidFill>
              </a:rPr>
              <a:t>* CÔNG THỨC: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3048000" y="3810000"/>
            <a:ext cx="2921000" cy="1158875"/>
            <a:chOff x="1770" y="2298"/>
            <a:chExt cx="1840" cy="730"/>
          </a:xfrm>
        </p:grpSpPr>
        <p:graphicFrame>
          <p:nvGraphicFramePr>
            <p:cNvPr id="17433" name="Object 25"/>
            <p:cNvGraphicFramePr>
              <a:graphicFrameLocks noChangeAspect="1"/>
            </p:cNvGraphicFramePr>
            <p:nvPr/>
          </p:nvGraphicFramePr>
          <p:xfrm>
            <a:off x="2103" y="2298"/>
            <a:ext cx="1507" cy="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2" name="Equation" r:id="rId4" imgW="749160" imgH="431640" progId="Equation.DSMT4">
                    <p:embed/>
                  </p:oleObj>
                </mc:Choice>
                <mc:Fallback>
                  <p:oleObj name="Equation" r:id="rId4" imgW="749160" imgH="43164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3" y="2298"/>
                          <a:ext cx="1507" cy="7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1770" y="2400"/>
              <a:ext cx="43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400" b="1">
                  <a:solidFill>
                    <a:srgbClr val="FF0000"/>
                  </a:solidFill>
                  <a:cs typeface="Arial" charset="0"/>
                </a:rPr>
                <a:t>Đ</a:t>
              </a:r>
              <a:r>
                <a:rPr lang="en-US" sz="3400" b="1" baseline="-25000">
                  <a:solidFill>
                    <a:srgbClr val="FF0000"/>
                  </a:solidFill>
                  <a:cs typeface="Arial" charset="0"/>
                </a:rPr>
                <a:t>r</a:t>
              </a:r>
              <a:endParaRPr lang="en-US" sz="3400" b="1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17435" name="Rectangle 27"/>
          <p:cNvSpPr>
            <a:spLocks noChangeArrowheads="1"/>
          </p:cNvSpPr>
          <p:nvPr/>
        </p:nvSpPr>
        <p:spPr bwMode="gray">
          <a:xfrm>
            <a:off x="2819400" y="3657600"/>
            <a:ext cx="3429000" cy="1524000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gray">
          <a:xfrm>
            <a:off x="228600" y="5791200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sym typeface="Wingdings" pitchFamily="2" charset="2"/>
              </a:rPr>
              <a:t>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gray">
          <a:xfrm>
            <a:off x="1143000" y="5608638"/>
            <a:ext cx="579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FF0000"/>
                </a:solidFill>
              </a:rPr>
              <a:t>Đr:</a:t>
            </a:r>
            <a:r>
              <a:rPr lang="en-US" sz="2200" b="1">
                <a:solidFill>
                  <a:srgbClr val="0000FF"/>
                </a:solidFill>
              </a:rPr>
              <a:t>   Độ rượu ( </a:t>
            </a:r>
            <a:r>
              <a:rPr lang="en-US" sz="2500" b="1">
                <a:solidFill>
                  <a:srgbClr val="0000FF"/>
                </a:solidFill>
              </a:rPr>
              <a:t>°</a:t>
            </a:r>
            <a:r>
              <a:rPr lang="en-US" sz="2200" b="1">
                <a:solidFill>
                  <a:srgbClr val="0000FF"/>
                </a:solidFill>
              </a:rPr>
              <a:t> ).                               </a:t>
            </a:r>
          </a:p>
          <a:p>
            <a:r>
              <a:rPr lang="en-US" sz="2200" b="1">
                <a:solidFill>
                  <a:srgbClr val="FF0000"/>
                </a:solidFill>
              </a:rPr>
              <a:t>Vr:</a:t>
            </a:r>
            <a:r>
              <a:rPr lang="en-US" sz="2200" b="1">
                <a:solidFill>
                  <a:srgbClr val="0000FF"/>
                </a:solidFill>
              </a:rPr>
              <a:t>   Thể tích rượu Etylic (ml).                                 </a:t>
            </a:r>
            <a:r>
              <a:rPr lang="en-US" sz="2200" b="1">
                <a:solidFill>
                  <a:srgbClr val="FF0000"/>
                </a:solidFill>
              </a:rPr>
              <a:t>Vhh:</a:t>
            </a:r>
            <a:r>
              <a:rPr lang="en-US" sz="2200" b="1">
                <a:solidFill>
                  <a:srgbClr val="0000FF"/>
                </a:solidFill>
              </a:rPr>
              <a:t> Thể tích  hỗn hợp rượu và nước (ml).</a:t>
            </a:r>
          </a:p>
        </p:txBody>
      </p:sp>
      <p:sp>
        <p:nvSpPr>
          <p:cNvPr id="17438" name="AutoShape 30"/>
          <p:cNvSpPr>
            <a:spLocks/>
          </p:cNvSpPr>
          <p:nvPr/>
        </p:nvSpPr>
        <p:spPr bwMode="gray">
          <a:xfrm>
            <a:off x="838200" y="5715000"/>
            <a:ext cx="304800" cy="838200"/>
          </a:xfrm>
          <a:prstGeom prst="leftBrace">
            <a:avLst>
              <a:gd name="adj1" fmla="val 2291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7439" name="AutoShape 31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8001000" y="60198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rgbClr val="0000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BACK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1"/>
      <p:bldP spid="17424" grpId="1"/>
      <p:bldP spid="17428" grpId="0"/>
      <p:bldP spid="17435" grpId="0" animBg="1"/>
      <p:bldP spid="17436" grpId="0"/>
      <p:bldP spid="17437" grpId="0"/>
      <p:bldP spid="17438" grpId="0" animBg="1"/>
      <p:bldP spid="174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60550" y="136525"/>
            <a:ext cx="603885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CÁCH PHA CHẾ RƯỢU 45</a:t>
            </a:r>
            <a:r>
              <a:rPr lang="en-US" sz="3600" b="1" baseline="30000">
                <a:solidFill>
                  <a:srgbClr val="0000FF"/>
                </a:solidFill>
              </a:rPr>
              <a:t>0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6076950" y="2514600"/>
            <a:ext cx="762000" cy="3348038"/>
          </a:xfrm>
          <a:custGeom>
            <a:avLst/>
            <a:gdLst>
              <a:gd name="T0" fmla="*/ 0 w 777"/>
              <a:gd name="T1" fmla="*/ 9 h 834"/>
              <a:gd name="T2" fmla="*/ 45 w 777"/>
              <a:gd name="T3" fmla="*/ 51 h 834"/>
              <a:gd name="T4" fmla="*/ 48 w 777"/>
              <a:gd name="T5" fmla="*/ 783 h 834"/>
              <a:gd name="T6" fmla="*/ 78 w 777"/>
              <a:gd name="T7" fmla="*/ 819 h 834"/>
              <a:gd name="T8" fmla="*/ 129 w 777"/>
              <a:gd name="T9" fmla="*/ 834 h 834"/>
              <a:gd name="T10" fmla="*/ 654 w 777"/>
              <a:gd name="T11" fmla="*/ 834 h 834"/>
              <a:gd name="T12" fmla="*/ 702 w 777"/>
              <a:gd name="T13" fmla="*/ 822 h 834"/>
              <a:gd name="T14" fmla="*/ 732 w 777"/>
              <a:gd name="T15" fmla="*/ 786 h 834"/>
              <a:gd name="T16" fmla="*/ 732 w 777"/>
              <a:gd name="T17" fmla="*/ 51 h 834"/>
              <a:gd name="T18" fmla="*/ 777 w 777"/>
              <a:gd name="T19" fmla="*/ 0 h 834"/>
              <a:gd name="T20" fmla="*/ 0 w 777"/>
              <a:gd name="T21" fmla="*/ 9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7" h="834">
                <a:moveTo>
                  <a:pt x="0" y="9"/>
                </a:moveTo>
                <a:lnTo>
                  <a:pt x="45" y="51"/>
                </a:lnTo>
                <a:lnTo>
                  <a:pt x="48" y="783"/>
                </a:lnTo>
                <a:lnTo>
                  <a:pt x="78" y="819"/>
                </a:lnTo>
                <a:lnTo>
                  <a:pt x="129" y="834"/>
                </a:lnTo>
                <a:lnTo>
                  <a:pt x="654" y="834"/>
                </a:lnTo>
                <a:lnTo>
                  <a:pt x="702" y="822"/>
                </a:lnTo>
                <a:lnTo>
                  <a:pt x="732" y="786"/>
                </a:lnTo>
                <a:lnTo>
                  <a:pt x="732" y="51"/>
                </a:lnTo>
                <a:lnTo>
                  <a:pt x="777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4000"/>
                </a:schemeClr>
              </a:gs>
              <a:gs pos="50000">
                <a:schemeClr val="tx1">
                  <a:alpha val="88000"/>
                </a:schemeClr>
              </a:gs>
              <a:gs pos="100000">
                <a:schemeClr val="accent1">
                  <a:alpha val="84000"/>
                </a:schemeClr>
              </a:gs>
            </a:gsLst>
            <a:lin ang="0" scaled="1"/>
          </a:gradFill>
          <a:ln w="9525" cap="flat" cmpd="sng">
            <a:solidFill>
              <a:srgbClr val="000000">
                <a:alpha val="1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1143000" y="4662488"/>
            <a:ext cx="1066800" cy="1222375"/>
            <a:chOff x="708" y="2880"/>
            <a:chExt cx="672" cy="770"/>
          </a:xfrm>
        </p:grpSpPr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708" y="2880"/>
              <a:ext cx="672" cy="765"/>
            </a:xfrm>
            <a:custGeom>
              <a:avLst/>
              <a:gdLst>
                <a:gd name="T0" fmla="*/ 0 w 777"/>
                <a:gd name="T1" fmla="*/ 9 h 834"/>
                <a:gd name="T2" fmla="*/ 45 w 777"/>
                <a:gd name="T3" fmla="*/ 51 h 834"/>
                <a:gd name="T4" fmla="*/ 48 w 777"/>
                <a:gd name="T5" fmla="*/ 783 h 834"/>
                <a:gd name="T6" fmla="*/ 78 w 777"/>
                <a:gd name="T7" fmla="*/ 819 h 834"/>
                <a:gd name="T8" fmla="*/ 129 w 777"/>
                <a:gd name="T9" fmla="*/ 834 h 834"/>
                <a:gd name="T10" fmla="*/ 654 w 777"/>
                <a:gd name="T11" fmla="*/ 834 h 834"/>
                <a:gd name="T12" fmla="*/ 702 w 777"/>
                <a:gd name="T13" fmla="*/ 822 h 834"/>
                <a:gd name="T14" fmla="*/ 732 w 777"/>
                <a:gd name="T15" fmla="*/ 786 h 834"/>
                <a:gd name="T16" fmla="*/ 732 w 777"/>
                <a:gd name="T17" fmla="*/ 51 h 834"/>
                <a:gd name="T18" fmla="*/ 777 w 777"/>
                <a:gd name="T19" fmla="*/ 0 h 834"/>
                <a:gd name="T20" fmla="*/ 0 w 777"/>
                <a:gd name="T21" fmla="*/ 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7" h="834">
                  <a:moveTo>
                    <a:pt x="0" y="9"/>
                  </a:moveTo>
                  <a:lnTo>
                    <a:pt x="45" y="51"/>
                  </a:lnTo>
                  <a:lnTo>
                    <a:pt x="48" y="783"/>
                  </a:lnTo>
                  <a:lnTo>
                    <a:pt x="78" y="819"/>
                  </a:lnTo>
                  <a:lnTo>
                    <a:pt x="129" y="834"/>
                  </a:lnTo>
                  <a:lnTo>
                    <a:pt x="654" y="834"/>
                  </a:lnTo>
                  <a:lnTo>
                    <a:pt x="702" y="822"/>
                  </a:lnTo>
                  <a:lnTo>
                    <a:pt x="732" y="786"/>
                  </a:lnTo>
                  <a:lnTo>
                    <a:pt x="732" y="51"/>
                  </a:lnTo>
                  <a:lnTo>
                    <a:pt x="777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74001"/>
                  </a:schemeClr>
                </a:gs>
                <a:gs pos="50000">
                  <a:schemeClr val="tx1"/>
                </a:gs>
                <a:gs pos="100000">
                  <a:schemeClr val="accent1">
                    <a:alpha val="74001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D60093">
                      <a:alpha val="16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758" y="3278"/>
              <a:ext cx="576" cy="372"/>
            </a:xfrm>
            <a:custGeom>
              <a:avLst/>
              <a:gdLst>
                <a:gd name="T0" fmla="*/ 0 w 519"/>
                <a:gd name="T1" fmla="*/ 0 h 372"/>
                <a:gd name="T2" fmla="*/ 0 w 519"/>
                <a:gd name="T3" fmla="*/ 324 h 372"/>
                <a:gd name="T4" fmla="*/ 27 w 519"/>
                <a:gd name="T5" fmla="*/ 357 h 372"/>
                <a:gd name="T6" fmla="*/ 57 w 519"/>
                <a:gd name="T7" fmla="*/ 372 h 372"/>
                <a:gd name="T8" fmla="*/ 471 w 519"/>
                <a:gd name="T9" fmla="*/ 366 h 372"/>
                <a:gd name="T10" fmla="*/ 501 w 519"/>
                <a:gd name="T11" fmla="*/ 363 h 372"/>
                <a:gd name="T12" fmla="*/ 519 w 519"/>
                <a:gd name="T13" fmla="*/ 336 h 372"/>
                <a:gd name="T14" fmla="*/ 518 w 519"/>
                <a:gd name="T15" fmla="*/ 1 h 372"/>
                <a:gd name="T16" fmla="*/ 0 w 519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372">
                  <a:moveTo>
                    <a:pt x="0" y="0"/>
                  </a:moveTo>
                  <a:lnTo>
                    <a:pt x="0" y="324"/>
                  </a:lnTo>
                  <a:lnTo>
                    <a:pt x="27" y="357"/>
                  </a:lnTo>
                  <a:lnTo>
                    <a:pt x="57" y="372"/>
                  </a:lnTo>
                  <a:lnTo>
                    <a:pt x="471" y="366"/>
                  </a:lnTo>
                  <a:lnTo>
                    <a:pt x="501" y="363"/>
                  </a:lnTo>
                  <a:lnTo>
                    <a:pt x="519" y="336"/>
                  </a:lnTo>
                  <a:lnTo>
                    <a:pt x="5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D6009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3486150" y="4651375"/>
            <a:ext cx="1104900" cy="1222375"/>
            <a:chOff x="2196" y="2878"/>
            <a:chExt cx="696" cy="770"/>
          </a:xfrm>
        </p:grpSpPr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196" y="2878"/>
              <a:ext cx="696" cy="765"/>
            </a:xfrm>
            <a:custGeom>
              <a:avLst/>
              <a:gdLst>
                <a:gd name="T0" fmla="*/ 0 w 777"/>
                <a:gd name="T1" fmla="*/ 9 h 834"/>
                <a:gd name="T2" fmla="*/ 45 w 777"/>
                <a:gd name="T3" fmla="*/ 51 h 834"/>
                <a:gd name="T4" fmla="*/ 48 w 777"/>
                <a:gd name="T5" fmla="*/ 783 h 834"/>
                <a:gd name="T6" fmla="*/ 78 w 777"/>
                <a:gd name="T7" fmla="*/ 819 h 834"/>
                <a:gd name="T8" fmla="*/ 129 w 777"/>
                <a:gd name="T9" fmla="*/ 834 h 834"/>
                <a:gd name="T10" fmla="*/ 654 w 777"/>
                <a:gd name="T11" fmla="*/ 834 h 834"/>
                <a:gd name="T12" fmla="*/ 702 w 777"/>
                <a:gd name="T13" fmla="*/ 822 h 834"/>
                <a:gd name="T14" fmla="*/ 732 w 777"/>
                <a:gd name="T15" fmla="*/ 786 h 834"/>
                <a:gd name="T16" fmla="*/ 732 w 777"/>
                <a:gd name="T17" fmla="*/ 51 h 834"/>
                <a:gd name="T18" fmla="*/ 777 w 777"/>
                <a:gd name="T19" fmla="*/ 0 h 834"/>
                <a:gd name="T20" fmla="*/ 0 w 777"/>
                <a:gd name="T21" fmla="*/ 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7" h="834">
                  <a:moveTo>
                    <a:pt x="0" y="9"/>
                  </a:moveTo>
                  <a:lnTo>
                    <a:pt x="45" y="51"/>
                  </a:lnTo>
                  <a:lnTo>
                    <a:pt x="48" y="783"/>
                  </a:lnTo>
                  <a:lnTo>
                    <a:pt x="78" y="819"/>
                  </a:lnTo>
                  <a:lnTo>
                    <a:pt x="129" y="834"/>
                  </a:lnTo>
                  <a:lnTo>
                    <a:pt x="654" y="834"/>
                  </a:lnTo>
                  <a:lnTo>
                    <a:pt x="702" y="822"/>
                  </a:lnTo>
                  <a:lnTo>
                    <a:pt x="732" y="786"/>
                  </a:lnTo>
                  <a:lnTo>
                    <a:pt x="732" y="51"/>
                  </a:lnTo>
                  <a:lnTo>
                    <a:pt x="777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74001"/>
                  </a:schemeClr>
                </a:gs>
                <a:gs pos="50000">
                  <a:schemeClr val="tx1"/>
                </a:gs>
                <a:gs pos="100000">
                  <a:schemeClr val="accent1">
                    <a:alpha val="74001"/>
                  </a:schemeClr>
                </a:gs>
              </a:gsLst>
              <a:lin ang="0" scaled="1"/>
            </a:gradFill>
            <a:ln w="9525" cap="flat" cmpd="sng">
              <a:solidFill>
                <a:srgbClr val="000000">
                  <a:alpha val="16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34" y="3358"/>
              <a:ext cx="610" cy="290"/>
            </a:xfrm>
            <a:custGeom>
              <a:avLst/>
              <a:gdLst>
                <a:gd name="T0" fmla="*/ 0 w 519"/>
                <a:gd name="T1" fmla="*/ 0 h 372"/>
                <a:gd name="T2" fmla="*/ 0 w 519"/>
                <a:gd name="T3" fmla="*/ 324 h 372"/>
                <a:gd name="T4" fmla="*/ 27 w 519"/>
                <a:gd name="T5" fmla="*/ 357 h 372"/>
                <a:gd name="T6" fmla="*/ 57 w 519"/>
                <a:gd name="T7" fmla="*/ 372 h 372"/>
                <a:gd name="T8" fmla="*/ 471 w 519"/>
                <a:gd name="T9" fmla="*/ 366 h 372"/>
                <a:gd name="T10" fmla="*/ 501 w 519"/>
                <a:gd name="T11" fmla="*/ 363 h 372"/>
                <a:gd name="T12" fmla="*/ 519 w 519"/>
                <a:gd name="T13" fmla="*/ 336 h 372"/>
                <a:gd name="T14" fmla="*/ 518 w 519"/>
                <a:gd name="T15" fmla="*/ 1 h 372"/>
                <a:gd name="T16" fmla="*/ 0 w 519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372">
                  <a:moveTo>
                    <a:pt x="0" y="0"/>
                  </a:moveTo>
                  <a:lnTo>
                    <a:pt x="0" y="324"/>
                  </a:lnTo>
                  <a:lnTo>
                    <a:pt x="27" y="357"/>
                  </a:lnTo>
                  <a:lnTo>
                    <a:pt x="57" y="372"/>
                  </a:lnTo>
                  <a:lnTo>
                    <a:pt x="471" y="366"/>
                  </a:lnTo>
                  <a:lnTo>
                    <a:pt x="501" y="363"/>
                  </a:lnTo>
                  <a:lnTo>
                    <a:pt x="519" y="336"/>
                  </a:lnTo>
                  <a:lnTo>
                    <a:pt x="5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" name="Freeform 10"/>
          <p:cNvSpPr>
            <a:spLocks/>
          </p:cNvSpPr>
          <p:nvPr/>
        </p:nvSpPr>
        <p:spPr bwMode="auto">
          <a:xfrm>
            <a:off x="6130925" y="4975225"/>
            <a:ext cx="654050" cy="904875"/>
          </a:xfrm>
          <a:custGeom>
            <a:avLst/>
            <a:gdLst>
              <a:gd name="T0" fmla="*/ 0 w 519"/>
              <a:gd name="T1" fmla="*/ 0 h 372"/>
              <a:gd name="T2" fmla="*/ 0 w 519"/>
              <a:gd name="T3" fmla="*/ 324 h 372"/>
              <a:gd name="T4" fmla="*/ 27 w 519"/>
              <a:gd name="T5" fmla="*/ 357 h 372"/>
              <a:gd name="T6" fmla="*/ 57 w 519"/>
              <a:gd name="T7" fmla="*/ 372 h 372"/>
              <a:gd name="T8" fmla="*/ 471 w 519"/>
              <a:gd name="T9" fmla="*/ 366 h 372"/>
              <a:gd name="T10" fmla="*/ 501 w 519"/>
              <a:gd name="T11" fmla="*/ 363 h 372"/>
              <a:gd name="T12" fmla="*/ 519 w 519"/>
              <a:gd name="T13" fmla="*/ 336 h 372"/>
              <a:gd name="T14" fmla="*/ 518 w 519"/>
              <a:gd name="T15" fmla="*/ 1 h 372"/>
              <a:gd name="T16" fmla="*/ 0 w 519"/>
              <a:gd name="T17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9" h="372">
                <a:moveTo>
                  <a:pt x="0" y="0"/>
                </a:moveTo>
                <a:lnTo>
                  <a:pt x="0" y="324"/>
                </a:lnTo>
                <a:lnTo>
                  <a:pt x="27" y="357"/>
                </a:lnTo>
                <a:lnTo>
                  <a:pt x="57" y="372"/>
                </a:lnTo>
                <a:lnTo>
                  <a:pt x="471" y="366"/>
                </a:lnTo>
                <a:lnTo>
                  <a:pt x="501" y="363"/>
                </a:lnTo>
                <a:lnTo>
                  <a:pt x="519" y="336"/>
                </a:lnTo>
                <a:lnTo>
                  <a:pt x="518" y="1"/>
                </a:lnTo>
                <a:lnTo>
                  <a:pt x="0" y="0"/>
                </a:lnTo>
                <a:close/>
              </a:path>
            </a:pathLst>
          </a:custGeom>
          <a:solidFill>
            <a:srgbClr val="66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143625" y="4114800"/>
            <a:ext cx="641350" cy="86995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 rot="4636188">
            <a:off x="5045869" y="1354931"/>
            <a:ext cx="1104900" cy="1290638"/>
          </a:xfrm>
          <a:custGeom>
            <a:avLst/>
            <a:gdLst>
              <a:gd name="T0" fmla="*/ 0 w 777"/>
              <a:gd name="T1" fmla="*/ 9 h 834"/>
              <a:gd name="T2" fmla="*/ 45 w 777"/>
              <a:gd name="T3" fmla="*/ 51 h 834"/>
              <a:gd name="T4" fmla="*/ 48 w 777"/>
              <a:gd name="T5" fmla="*/ 783 h 834"/>
              <a:gd name="T6" fmla="*/ 78 w 777"/>
              <a:gd name="T7" fmla="*/ 819 h 834"/>
              <a:gd name="T8" fmla="*/ 129 w 777"/>
              <a:gd name="T9" fmla="*/ 834 h 834"/>
              <a:gd name="T10" fmla="*/ 654 w 777"/>
              <a:gd name="T11" fmla="*/ 834 h 834"/>
              <a:gd name="T12" fmla="*/ 702 w 777"/>
              <a:gd name="T13" fmla="*/ 822 h 834"/>
              <a:gd name="T14" fmla="*/ 732 w 777"/>
              <a:gd name="T15" fmla="*/ 786 h 834"/>
              <a:gd name="T16" fmla="*/ 732 w 777"/>
              <a:gd name="T17" fmla="*/ 51 h 834"/>
              <a:gd name="T18" fmla="*/ 777 w 777"/>
              <a:gd name="T19" fmla="*/ 0 h 834"/>
              <a:gd name="T20" fmla="*/ 0 w 777"/>
              <a:gd name="T21" fmla="*/ 9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7" h="834">
                <a:moveTo>
                  <a:pt x="0" y="9"/>
                </a:moveTo>
                <a:lnTo>
                  <a:pt x="45" y="51"/>
                </a:lnTo>
                <a:lnTo>
                  <a:pt x="48" y="783"/>
                </a:lnTo>
                <a:lnTo>
                  <a:pt x="78" y="819"/>
                </a:lnTo>
                <a:lnTo>
                  <a:pt x="129" y="834"/>
                </a:lnTo>
                <a:lnTo>
                  <a:pt x="654" y="834"/>
                </a:lnTo>
                <a:lnTo>
                  <a:pt x="702" y="822"/>
                </a:lnTo>
                <a:lnTo>
                  <a:pt x="732" y="786"/>
                </a:lnTo>
                <a:lnTo>
                  <a:pt x="732" y="51"/>
                </a:lnTo>
                <a:lnTo>
                  <a:pt x="777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74001"/>
                </a:schemeClr>
              </a:gs>
              <a:gs pos="50000">
                <a:schemeClr val="tx1"/>
              </a:gs>
              <a:gs pos="100000">
                <a:schemeClr val="accent1">
                  <a:alpha val="74001"/>
                </a:schemeClr>
              </a:gs>
            </a:gsLst>
            <a:lin ang="0" scaled="1"/>
          </a:gradFill>
          <a:ln w="9525" cap="flat" cmpd="sng">
            <a:solidFill>
              <a:srgbClr val="000000">
                <a:alpha val="1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6702425" y="4965700"/>
            <a:ext cx="1524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6702425" y="4114800"/>
            <a:ext cx="1524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85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45 ml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858000" y="3886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100 ml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152525" y="58674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Nước</a:t>
            </a:r>
            <a:r>
              <a:rPr lang="en-US" sz="2400" b="1"/>
              <a:t> </a:t>
            </a:r>
          </a:p>
        </p:txBody>
      </p: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4419600" y="5181600"/>
            <a:ext cx="1295400" cy="457200"/>
            <a:chOff x="2796" y="3206"/>
            <a:chExt cx="816" cy="288"/>
          </a:xfrm>
        </p:grpSpPr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2796" y="3364"/>
              <a:ext cx="96" cy="0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2844" y="320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cs typeface="Arial" charset="0"/>
                </a:rPr>
                <a:t>45 ml</a:t>
              </a:r>
            </a:p>
          </p:txBody>
        </p:sp>
      </p:grp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200400" y="5867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Rượu etylic</a:t>
            </a:r>
            <a:r>
              <a:rPr lang="en-US" sz="2400" b="1">
                <a:cs typeface="Arial" charset="0"/>
              </a:rPr>
              <a:t> </a:t>
            </a:r>
          </a:p>
        </p:txBody>
      </p: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2044700" y="5035550"/>
            <a:ext cx="1355725" cy="457200"/>
            <a:chOff x="1288" y="3120"/>
            <a:chExt cx="854" cy="288"/>
          </a:xfrm>
        </p:grpSpPr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1288" y="3278"/>
              <a:ext cx="96" cy="0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1374" y="312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cs typeface="Arial" charset="0"/>
                </a:rPr>
                <a:t>55 ml</a:t>
              </a:r>
            </a:p>
          </p:txBody>
        </p:sp>
      </p:grpSp>
      <p:grpSp>
        <p:nvGrpSpPr>
          <p:cNvPr id="16409" name="Group 25"/>
          <p:cNvGrpSpPr>
            <a:grpSpLocks/>
          </p:cNvGrpSpPr>
          <p:nvPr/>
        </p:nvGrpSpPr>
        <p:grpSpPr bwMode="auto">
          <a:xfrm>
            <a:off x="4970463" y="1492250"/>
            <a:ext cx="1239837" cy="1123950"/>
            <a:chOff x="3131" y="940"/>
            <a:chExt cx="781" cy="708"/>
          </a:xfrm>
        </p:grpSpPr>
        <p:sp>
          <p:nvSpPr>
            <p:cNvPr id="16410" name="Freeform 26"/>
            <p:cNvSpPr>
              <a:spLocks/>
            </p:cNvSpPr>
            <p:nvPr/>
          </p:nvSpPr>
          <p:spPr bwMode="auto">
            <a:xfrm rot="4651565">
              <a:off x="2885" y="1284"/>
              <a:ext cx="610" cy="118"/>
            </a:xfrm>
            <a:custGeom>
              <a:avLst/>
              <a:gdLst>
                <a:gd name="T0" fmla="*/ 0 w 519"/>
                <a:gd name="T1" fmla="*/ 0 h 372"/>
                <a:gd name="T2" fmla="*/ 0 w 519"/>
                <a:gd name="T3" fmla="*/ 324 h 372"/>
                <a:gd name="T4" fmla="*/ 27 w 519"/>
                <a:gd name="T5" fmla="*/ 357 h 372"/>
                <a:gd name="T6" fmla="*/ 57 w 519"/>
                <a:gd name="T7" fmla="*/ 372 h 372"/>
                <a:gd name="T8" fmla="*/ 471 w 519"/>
                <a:gd name="T9" fmla="*/ 366 h 372"/>
                <a:gd name="T10" fmla="*/ 501 w 519"/>
                <a:gd name="T11" fmla="*/ 363 h 372"/>
                <a:gd name="T12" fmla="*/ 519 w 519"/>
                <a:gd name="T13" fmla="*/ 336 h 372"/>
                <a:gd name="T14" fmla="*/ 518 w 519"/>
                <a:gd name="T15" fmla="*/ 1 h 372"/>
                <a:gd name="T16" fmla="*/ 0 w 519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372">
                  <a:moveTo>
                    <a:pt x="0" y="0"/>
                  </a:moveTo>
                  <a:lnTo>
                    <a:pt x="0" y="324"/>
                  </a:lnTo>
                  <a:lnTo>
                    <a:pt x="27" y="357"/>
                  </a:lnTo>
                  <a:lnTo>
                    <a:pt x="57" y="372"/>
                  </a:lnTo>
                  <a:lnTo>
                    <a:pt x="471" y="366"/>
                  </a:lnTo>
                  <a:lnTo>
                    <a:pt x="501" y="363"/>
                  </a:lnTo>
                  <a:lnTo>
                    <a:pt x="519" y="336"/>
                  </a:lnTo>
                  <a:lnTo>
                    <a:pt x="5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AutoShape 27"/>
            <p:cNvSpPr>
              <a:spLocks noChangeArrowheads="1"/>
            </p:cNvSpPr>
            <p:nvPr/>
          </p:nvSpPr>
          <p:spPr bwMode="auto">
            <a:xfrm rot="-731297">
              <a:off x="3239" y="940"/>
              <a:ext cx="673" cy="624"/>
            </a:xfrm>
            <a:prstGeom prst="rtTriangle">
              <a:avLst/>
            </a:prstGeom>
            <a:solidFill>
              <a:srgbClr val="66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6477000" y="2209800"/>
            <a:ext cx="76200" cy="228600"/>
          </a:xfrm>
          <a:prstGeom prst="ellipse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6477000" y="2136775"/>
            <a:ext cx="76200" cy="228600"/>
          </a:xfrm>
          <a:prstGeom prst="ellipse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6477000" y="2133600"/>
            <a:ext cx="76200" cy="228600"/>
          </a:xfrm>
          <a:prstGeom prst="ellipse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6391275" y="2209800"/>
            <a:ext cx="76200" cy="228600"/>
          </a:xfrm>
          <a:prstGeom prst="ellipse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Freeform 32"/>
          <p:cNvSpPr>
            <a:spLocks/>
          </p:cNvSpPr>
          <p:nvPr/>
        </p:nvSpPr>
        <p:spPr bwMode="auto">
          <a:xfrm rot="4636188">
            <a:off x="4974432" y="1278731"/>
            <a:ext cx="1104900" cy="1290637"/>
          </a:xfrm>
          <a:custGeom>
            <a:avLst/>
            <a:gdLst>
              <a:gd name="T0" fmla="*/ 0 w 777"/>
              <a:gd name="T1" fmla="*/ 9 h 834"/>
              <a:gd name="T2" fmla="*/ 45 w 777"/>
              <a:gd name="T3" fmla="*/ 51 h 834"/>
              <a:gd name="T4" fmla="*/ 48 w 777"/>
              <a:gd name="T5" fmla="*/ 783 h 834"/>
              <a:gd name="T6" fmla="*/ 78 w 777"/>
              <a:gd name="T7" fmla="*/ 819 h 834"/>
              <a:gd name="T8" fmla="*/ 129 w 777"/>
              <a:gd name="T9" fmla="*/ 834 h 834"/>
              <a:gd name="T10" fmla="*/ 654 w 777"/>
              <a:gd name="T11" fmla="*/ 834 h 834"/>
              <a:gd name="T12" fmla="*/ 702 w 777"/>
              <a:gd name="T13" fmla="*/ 822 h 834"/>
              <a:gd name="T14" fmla="*/ 732 w 777"/>
              <a:gd name="T15" fmla="*/ 786 h 834"/>
              <a:gd name="T16" fmla="*/ 732 w 777"/>
              <a:gd name="T17" fmla="*/ 51 h 834"/>
              <a:gd name="T18" fmla="*/ 777 w 777"/>
              <a:gd name="T19" fmla="*/ 0 h 834"/>
              <a:gd name="T20" fmla="*/ 0 w 777"/>
              <a:gd name="T21" fmla="*/ 9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7" h="834">
                <a:moveTo>
                  <a:pt x="0" y="9"/>
                </a:moveTo>
                <a:lnTo>
                  <a:pt x="45" y="51"/>
                </a:lnTo>
                <a:lnTo>
                  <a:pt x="48" y="783"/>
                </a:lnTo>
                <a:lnTo>
                  <a:pt x="78" y="819"/>
                </a:lnTo>
                <a:lnTo>
                  <a:pt x="129" y="834"/>
                </a:lnTo>
                <a:lnTo>
                  <a:pt x="654" y="834"/>
                </a:lnTo>
                <a:lnTo>
                  <a:pt x="702" y="822"/>
                </a:lnTo>
                <a:lnTo>
                  <a:pt x="732" y="786"/>
                </a:lnTo>
                <a:lnTo>
                  <a:pt x="732" y="51"/>
                </a:lnTo>
                <a:lnTo>
                  <a:pt x="777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74001"/>
                </a:schemeClr>
              </a:gs>
              <a:gs pos="50000">
                <a:schemeClr val="tx1"/>
              </a:gs>
              <a:gs pos="100000">
                <a:schemeClr val="accent1">
                  <a:alpha val="74001"/>
                </a:schemeClr>
              </a:gs>
            </a:gsLst>
            <a:lin ang="0" scaled="1"/>
          </a:gradFill>
          <a:ln w="9525" cap="flat" cmpd="sng">
            <a:solidFill>
              <a:srgbClr val="000000">
                <a:alpha val="1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17" name="Group 33"/>
          <p:cNvGrpSpPr>
            <a:grpSpLocks/>
          </p:cNvGrpSpPr>
          <p:nvPr/>
        </p:nvGrpSpPr>
        <p:grpSpPr bwMode="auto">
          <a:xfrm>
            <a:off x="4899025" y="1416050"/>
            <a:ext cx="1239838" cy="1123950"/>
            <a:chOff x="3131" y="940"/>
            <a:chExt cx="781" cy="708"/>
          </a:xfrm>
        </p:grpSpPr>
        <p:sp>
          <p:nvSpPr>
            <p:cNvPr id="16418" name="Freeform 34"/>
            <p:cNvSpPr>
              <a:spLocks/>
            </p:cNvSpPr>
            <p:nvPr/>
          </p:nvSpPr>
          <p:spPr bwMode="auto">
            <a:xfrm rot="4651565">
              <a:off x="2885" y="1284"/>
              <a:ext cx="610" cy="118"/>
            </a:xfrm>
            <a:custGeom>
              <a:avLst/>
              <a:gdLst>
                <a:gd name="T0" fmla="*/ 0 w 519"/>
                <a:gd name="T1" fmla="*/ 0 h 372"/>
                <a:gd name="T2" fmla="*/ 0 w 519"/>
                <a:gd name="T3" fmla="*/ 324 h 372"/>
                <a:gd name="T4" fmla="*/ 27 w 519"/>
                <a:gd name="T5" fmla="*/ 357 h 372"/>
                <a:gd name="T6" fmla="*/ 57 w 519"/>
                <a:gd name="T7" fmla="*/ 372 h 372"/>
                <a:gd name="T8" fmla="*/ 471 w 519"/>
                <a:gd name="T9" fmla="*/ 366 h 372"/>
                <a:gd name="T10" fmla="*/ 501 w 519"/>
                <a:gd name="T11" fmla="*/ 363 h 372"/>
                <a:gd name="T12" fmla="*/ 519 w 519"/>
                <a:gd name="T13" fmla="*/ 336 h 372"/>
                <a:gd name="T14" fmla="*/ 518 w 519"/>
                <a:gd name="T15" fmla="*/ 1 h 372"/>
                <a:gd name="T16" fmla="*/ 0 w 519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372">
                  <a:moveTo>
                    <a:pt x="0" y="0"/>
                  </a:moveTo>
                  <a:lnTo>
                    <a:pt x="0" y="324"/>
                  </a:lnTo>
                  <a:lnTo>
                    <a:pt x="27" y="357"/>
                  </a:lnTo>
                  <a:lnTo>
                    <a:pt x="57" y="372"/>
                  </a:lnTo>
                  <a:lnTo>
                    <a:pt x="471" y="366"/>
                  </a:lnTo>
                  <a:lnTo>
                    <a:pt x="501" y="363"/>
                  </a:lnTo>
                  <a:lnTo>
                    <a:pt x="519" y="336"/>
                  </a:lnTo>
                  <a:lnTo>
                    <a:pt x="5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AutoShape 35"/>
            <p:cNvSpPr>
              <a:spLocks noChangeArrowheads="1"/>
            </p:cNvSpPr>
            <p:nvPr/>
          </p:nvSpPr>
          <p:spPr bwMode="auto">
            <a:xfrm rot="-731297">
              <a:off x="3239" y="940"/>
              <a:ext cx="673" cy="624"/>
            </a:xfrm>
            <a:prstGeom prst="rtTriangle">
              <a:avLst/>
            </a:prstGeom>
            <a:solidFill>
              <a:srgbClr val="66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6477000" y="2133600"/>
            <a:ext cx="76200" cy="228600"/>
          </a:xfrm>
          <a:prstGeom prst="ellipse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Oval 37"/>
          <p:cNvSpPr>
            <a:spLocks noChangeArrowheads="1"/>
          </p:cNvSpPr>
          <p:nvPr/>
        </p:nvSpPr>
        <p:spPr bwMode="auto">
          <a:xfrm>
            <a:off x="6477000" y="2060575"/>
            <a:ext cx="76200" cy="228600"/>
          </a:xfrm>
          <a:prstGeom prst="ellipse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6477000" y="2057400"/>
            <a:ext cx="76200" cy="228600"/>
          </a:xfrm>
          <a:prstGeom prst="ellipse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auto">
          <a:xfrm>
            <a:off x="6391275" y="2133600"/>
            <a:ext cx="76200" cy="228600"/>
          </a:xfrm>
          <a:prstGeom prst="ellipse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228600" y="2438400"/>
            <a:ext cx="44196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Rượu 45</a:t>
            </a:r>
            <a:r>
              <a:rPr lang="en-US" sz="2800" b="1" baseline="30000">
                <a:solidFill>
                  <a:srgbClr val="0000FF"/>
                </a:solidFill>
              </a:rPr>
              <a:t>0</a:t>
            </a:r>
            <a:r>
              <a:rPr lang="en-US" sz="2800" b="1">
                <a:solidFill>
                  <a:srgbClr val="0000FF"/>
                </a:solidFill>
              </a:rPr>
              <a:t> cho biết điều gì?</a:t>
            </a:r>
          </a:p>
        </p:txBody>
      </p: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6886575" y="5505450"/>
            <a:ext cx="2057400" cy="762000"/>
          </a:xfrm>
          <a:prstGeom prst="wedgeRoundRectCallout">
            <a:avLst>
              <a:gd name="adj1" fmla="val -70833"/>
              <a:gd name="adj2" fmla="val -108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Rượu 45</a:t>
            </a:r>
            <a:r>
              <a:rPr lang="en-US" sz="3200" b="1" baseline="30000">
                <a:solidFill>
                  <a:srgbClr val="FF0066"/>
                </a:solidFill>
              </a:rPr>
              <a:t>0</a:t>
            </a:r>
          </a:p>
          <a:p>
            <a:pPr algn="ctr"/>
            <a:endParaRPr lang="en-US" sz="3200" b="1"/>
          </a:p>
        </p:txBody>
      </p:sp>
      <p:sp>
        <p:nvSpPr>
          <p:cNvPr id="16426" name="AutoShape 42"/>
          <p:cNvSpPr>
            <a:spLocks noChangeArrowheads="1"/>
          </p:cNvSpPr>
          <p:nvPr/>
        </p:nvSpPr>
        <p:spPr bwMode="auto">
          <a:xfrm>
            <a:off x="7010400" y="5638800"/>
            <a:ext cx="1905000" cy="457200"/>
          </a:xfrm>
          <a:prstGeom prst="wedgeRoundRectCallout">
            <a:avLst>
              <a:gd name="adj1" fmla="val -78000"/>
              <a:gd name="adj2" fmla="val -9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Rượu etylic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457200" y="1781175"/>
            <a:ext cx="3810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Rượu 45</a:t>
            </a:r>
            <a:r>
              <a:rPr lang="en-US" sz="2800" b="1" baseline="30000">
                <a:solidFill>
                  <a:srgbClr val="0000FF"/>
                </a:solidFill>
              </a:rPr>
              <a:t>0</a:t>
            </a:r>
            <a:r>
              <a:rPr lang="en-US" sz="2800" b="1">
                <a:solidFill>
                  <a:srgbClr val="FF0066"/>
                </a:solidFill>
              </a:rPr>
              <a:t> cho biết: </a:t>
            </a:r>
          </a:p>
          <a:p>
            <a:pPr algn="just"/>
            <a:r>
              <a:rPr lang="en-US" sz="2800" b="1">
                <a:solidFill>
                  <a:srgbClr val="FF0066"/>
                </a:solidFill>
              </a:rPr>
              <a:t>- Trong </a:t>
            </a:r>
            <a:r>
              <a:rPr lang="en-US" sz="2800" b="1" i="1">
                <a:solidFill>
                  <a:srgbClr val="0000FF"/>
                </a:solidFill>
              </a:rPr>
              <a:t>100 ml rượu 45</a:t>
            </a:r>
            <a:r>
              <a:rPr lang="en-US" sz="2800" b="1" i="1" baseline="30000">
                <a:solidFill>
                  <a:srgbClr val="0000FF"/>
                </a:solidFill>
              </a:rPr>
              <a:t>0</a:t>
            </a:r>
            <a:r>
              <a:rPr lang="en-US" sz="2800" b="1" baseline="300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có chứa </a:t>
            </a:r>
            <a:r>
              <a:rPr lang="en-US" sz="2800" b="1" i="1">
                <a:solidFill>
                  <a:srgbClr val="0000FF"/>
                </a:solidFill>
              </a:rPr>
              <a:t>45 ml rượu etylic</a:t>
            </a:r>
            <a:r>
              <a:rPr lang="en-US" sz="2800" b="1">
                <a:solidFill>
                  <a:srgbClr val="FF0066"/>
                </a:solidFill>
              </a:rPr>
              <a:t> .</a:t>
            </a:r>
          </a:p>
        </p:txBody>
      </p:sp>
      <p:sp>
        <p:nvSpPr>
          <p:cNvPr id="16428" name="AutoShape 44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572000" y="6248400"/>
            <a:ext cx="2362200" cy="609600"/>
          </a:xfrm>
          <a:prstGeom prst="leftArrow">
            <a:avLst>
              <a:gd name="adj1" fmla="val 50000"/>
              <a:gd name="adj2" fmla="val 96875"/>
            </a:avLst>
          </a:prstGeom>
          <a:solidFill>
            <a:srgbClr val="0000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BACK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-0.02032 -0.14328 -0.04045 -0.28611 -0.01667 -0.35416 C 0.00711 -0.42199 0.11632 -0.3993 0.14288 -0.408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2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repeatCount="6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417 0.4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42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125 0.4833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4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42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555 L 0 0.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47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2917 0.4833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4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3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C -0.01128 -0.16436 -0.02222 -0.32894 0.04341 -0.40348 C 0.10938 -0.47778 0.25209 -0.46274 0.39497 -0.44723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-2388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2" presetClass="path" presetSubtype="0" repeatCount="6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417 0.4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42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125 0.48333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4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42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555 L 0 0.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47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42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2917 0.4833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4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3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5" grpId="0" animBg="1"/>
      <p:bldP spid="16396" grpId="0" animBg="1"/>
      <p:bldP spid="16396" grpId="1" animBg="1"/>
      <p:bldP spid="16401" grpId="0"/>
      <p:bldP spid="16405" grpId="0"/>
      <p:bldP spid="16412" grpId="0" animBg="1"/>
      <p:bldP spid="16412" grpId="1" animBg="1"/>
      <p:bldP spid="16413" grpId="0" animBg="1"/>
      <p:bldP spid="16413" grpId="1" animBg="1"/>
      <p:bldP spid="16414" grpId="0" animBg="1"/>
      <p:bldP spid="16414" grpId="1" animBg="1"/>
      <p:bldP spid="16415" grpId="0" animBg="1"/>
      <p:bldP spid="16415" grpId="1" animBg="1"/>
      <p:bldP spid="16416" grpId="0" animBg="1"/>
      <p:bldP spid="16416" grpId="1" animBg="1"/>
      <p:bldP spid="16420" grpId="0" animBg="1"/>
      <p:bldP spid="16420" grpId="1" animBg="1"/>
      <p:bldP spid="16421" grpId="0" animBg="1"/>
      <p:bldP spid="16421" grpId="1" animBg="1"/>
      <p:bldP spid="16422" grpId="0" animBg="1"/>
      <p:bldP spid="16422" grpId="1" animBg="1"/>
      <p:bldP spid="16423" grpId="0" animBg="1"/>
      <p:bldP spid="16423" grpId="1" animBg="1"/>
      <p:bldP spid="16424" grpId="0" animBg="1"/>
      <p:bldP spid="16424" grpId="1" animBg="1"/>
      <p:bldP spid="16425" grpId="0" animBg="1"/>
      <p:bldP spid="16426" grpId="0" animBg="1"/>
      <p:bldP spid="16426" grpId="1" animBg="1"/>
      <p:bldP spid="16427" grpId="0"/>
      <p:bldP spid="164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gray">
          <a:xfrm>
            <a:off x="0" y="0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u="sng">
                <a:solidFill>
                  <a:srgbClr val="FF0000"/>
                </a:solidFill>
              </a:rPr>
              <a:t>CẤU TẠO PHÂN TỬ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gray">
          <a:xfrm>
            <a:off x="5029200" y="457200"/>
            <a:ext cx="0" cy="69342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gray">
          <a:xfrm>
            <a:off x="5029200" y="381000"/>
            <a:ext cx="4114800" cy="10668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FF0000"/>
                </a:solidFill>
              </a:rPr>
              <a:t>Quan sát mô hình của</a:t>
            </a:r>
          </a:p>
          <a:p>
            <a:pPr algn="ctr"/>
            <a:r>
              <a:rPr lang="en-US" sz="2200" b="1">
                <a:solidFill>
                  <a:srgbClr val="FF0000"/>
                </a:solidFill>
              </a:rPr>
              <a:t> rượu etylic.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gray">
          <a:xfrm>
            <a:off x="5029200" y="381000"/>
            <a:ext cx="4114800" cy="10668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FF0000"/>
                </a:solidFill>
              </a:rPr>
              <a:t>Hãy viết CTCT của rượu etylic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562600" y="1358900"/>
            <a:ext cx="3200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         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H     H</a:t>
            </a:r>
          </a:p>
          <a:p>
            <a:pPr eaLnBrk="0" hangingPunct="0"/>
            <a:r>
              <a:rPr lang="en-US" sz="2400" b="1">
                <a:cs typeface="Arial" charset="0"/>
              </a:rPr>
              <a:t> 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cs typeface="Arial" charset="0"/>
              </a:rPr>
              <a:t>H – C – C –</a:t>
            </a:r>
            <a:r>
              <a:rPr lang="en-US" sz="2400" b="1">
                <a:cs typeface="Arial" charset="0"/>
              </a:rPr>
              <a:t> </a:t>
            </a:r>
            <a:r>
              <a:rPr lang="en-US" sz="2400" b="1">
                <a:solidFill>
                  <a:srgbClr val="FF3300"/>
                </a:solidFill>
                <a:cs typeface="Arial" charset="0"/>
              </a:rPr>
              <a:t>O –H  </a:t>
            </a:r>
          </a:p>
          <a:p>
            <a:pPr eaLnBrk="0" hangingPunct="0"/>
            <a:endParaRPr lang="en-US" sz="2400" b="1">
              <a:cs typeface="Arial" charset="0"/>
            </a:endParaRPr>
          </a:p>
          <a:p>
            <a:pPr eaLnBrk="0" hangingPunct="0"/>
            <a:r>
              <a:rPr lang="en-US" sz="2400" b="1">
                <a:cs typeface="Arial" charset="0"/>
              </a:rPr>
              <a:t>       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H    H 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gray">
          <a:xfrm rot="16200000">
            <a:off x="6037263" y="2252662"/>
            <a:ext cx="482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FF"/>
                </a:solidFill>
              </a:rPr>
              <a:t>–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gray">
          <a:xfrm rot="16200000">
            <a:off x="6570663" y="2252662"/>
            <a:ext cx="482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FF"/>
                </a:solidFill>
              </a:rPr>
              <a:t>–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gray">
          <a:xfrm rot="16200000">
            <a:off x="6570663" y="1643062"/>
            <a:ext cx="482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FF"/>
                </a:solidFill>
              </a:rPr>
              <a:t>–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gray">
          <a:xfrm rot="16200000">
            <a:off x="6037263" y="1617662"/>
            <a:ext cx="482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FF"/>
                </a:solidFill>
              </a:rPr>
              <a:t>–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257800" y="3419475"/>
            <a:ext cx="38862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  <a:cs typeface="Arial" charset="0"/>
              </a:rPr>
              <a:t>Hay  :   CH</a:t>
            </a:r>
            <a:r>
              <a:rPr lang="en-US" sz="2400" b="1" baseline="-25000">
                <a:solidFill>
                  <a:srgbClr val="0000FF"/>
                </a:solidFill>
                <a:cs typeface="Arial" charset="0"/>
              </a:rPr>
              <a:t>3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– CH</a:t>
            </a:r>
            <a:r>
              <a:rPr lang="en-US" sz="2400" b="1" baseline="-25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–</a:t>
            </a:r>
            <a:r>
              <a:rPr lang="en-US" sz="2400" b="1">
                <a:cs typeface="Arial" charset="0"/>
              </a:rPr>
              <a:t> </a:t>
            </a:r>
            <a:r>
              <a:rPr lang="en-US" sz="2400" b="1">
                <a:solidFill>
                  <a:srgbClr val="FF3300"/>
                </a:solidFill>
                <a:cs typeface="Arial" charset="0"/>
              </a:rPr>
              <a:t>OH </a:t>
            </a:r>
          </a:p>
        </p:txBody>
      </p:sp>
      <p:pic>
        <p:nvPicPr>
          <p:cNvPr id="18451" name="Picture 19" descr="Quill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2" name="AutoShape 20"/>
          <p:cNvSpPr>
            <a:spLocks noChangeArrowheads="1"/>
          </p:cNvSpPr>
          <p:nvPr/>
        </p:nvSpPr>
        <p:spPr bwMode="gray">
          <a:xfrm>
            <a:off x="5029200" y="381000"/>
            <a:ext cx="4114800" cy="10668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FF0000"/>
                </a:solidFill>
              </a:rPr>
              <a:t>Em có nhận xét gì về cấu tạo</a:t>
            </a:r>
          </a:p>
          <a:p>
            <a:pPr algn="ctr"/>
            <a:r>
              <a:rPr lang="en-US" sz="2200" b="1">
                <a:solidFill>
                  <a:srgbClr val="FF0000"/>
                </a:solidFill>
              </a:rPr>
              <a:t>của phân tử ?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029200" y="1981200"/>
            <a:ext cx="4114800" cy="1431925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200" b="1">
                <a:solidFill>
                  <a:srgbClr val="0000FF"/>
                </a:solidFill>
              </a:rPr>
              <a:t>Trong phân tử có nhóm </a:t>
            </a:r>
            <a:r>
              <a:rPr lang="en-US" sz="2200" b="1">
                <a:solidFill>
                  <a:srgbClr val="FF0000"/>
                </a:solidFill>
              </a:rPr>
              <a:t>– OH</a:t>
            </a:r>
            <a:r>
              <a:rPr lang="en-US" sz="2200" b="1">
                <a:solidFill>
                  <a:srgbClr val="0000FF"/>
                </a:solidFill>
              </a:rPr>
              <a:t>. Chính nhóm </a:t>
            </a:r>
            <a:r>
              <a:rPr lang="en-US" sz="2200" b="1">
                <a:solidFill>
                  <a:srgbClr val="FF0000"/>
                </a:solidFill>
              </a:rPr>
              <a:t>– OH</a:t>
            </a:r>
            <a:r>
              <a:rPr lang="en-US" sz="2200" b="1">
                <a:solidFill>
                  <a:srgbClr val="0000FF"/>
                </a:solidFill>
              </a:rPr>
              <a:t> làm cho rượu Etylic có tính chất hoá học đặc trưng. </a:t>
            </a:r>
          </a:p>
        </p:txBody>
      </p:sp>
      <p:pic>
        <p:nvPicPr>
          <p:cNvPr id="18454" name="Picture 22" descr="Quill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5" name="AutoShape 2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5562600" y="5105400"/>
            <a:ext cx="3581400" cy="1295400"/>
          </a:xfrm>
          <a:prstGeom prst="leftArrow">
            <a:avLst>
              <a:gd name="adj1" fmla="val 50000"/>
              <a:gd name="adj2" fmla="val 69118"/>
            </a:avLst>
          </a:prstGeom>
          <a:solidFill>
            <a:srgbClr val="0000FF"/>
          </a:solidFill>
          <a:ln w="76200" cmpd="tri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BACK</a:t>
            </a:r>
          </a:p>
        </p:txBody>
      </p:sp>
      <p:pic>
        <p:nvPicPr>
          <p:cNvPr id="18456" name="Picture 24" descr="C2H5O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820988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 descr="C2H5OH 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2133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23774E-7 L -0.5 -3.2377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3 -6.75301E-7 L -0.5033 -6.75301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97 -0.0037 L -0.49497 -0.0018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9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3 2.38668E-6 L -0.5033 2.38668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97 2.38668E-6 L -0.49497 2.38668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375 -3.66327E-6 L -0.4875 -3.66327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0.07331 L -0.51667 0.4174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720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animBg="1"/>
      <p:bldP spid="18439" grpId="0" animBg="1"/>
      <p:bldP spid="18439" grpId="1" animBg="1"/>
      <p:bldP spid="18442" grpId="1" animBg="1"/>
      <p:bldP spid="18442" grpId="2" animBg="1"/>
      <p:bldP spid="18443" grpId="0"/>
      <p:bldP spid="18443" grpId="1"/>
      <p:bldP spid="18446" grpId="0"/>
      <p:bldP spid="18446" grpId="1"/>
      <p:bldP spid="18447" grpId="0"/>
      <p:bldP spid="18447" grpId="1"/>
      <p:bldP spid="18448" grpId="0"/>
      <p:bldP spid="18448" grpId="1"/>
      <p:bldP spid="18449" grpId="0"/>
      <p:bldP spid="18449" grpId="1"/>
      <p:bldP spid="18450" grpId="0" animBg="1"/>
      <p:bldP spid="18450" grpId="1" animBg="1"/>
      <p:bldP spid="18452" grpId="0" animBg="1"/>
      <p:bldP spid="18453" grpId="0" animBg="1"/>
      <p:bldP spid="18453" grpId="1" animBg="1"/>
      <p:bldP spid="184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gray">
          <a:xfrm>
            <a:off x="0" y="0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u="sng">
                <a:solidFill>
                  <a:srgbClr val="FF0000"/>
                </a:solidFill>
              </a:rPr>
              <a:t>TÍNH CHẤT HOÁ HỌC: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gray">
          <a:xfrm>
            <a:off x="5029200" y="381000"/>
            <a:ext cx="0" cy="69342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gray">
          <a:xfrm>
            <a:off x="0" y="319088"/>
            <a:ext cx="50292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u="sng">
                <a:solidFill>
                  <a:srgbClr val="FF0000"/>
                </a:solidFill>
              </a:rPr>
              <a:t>1/ Tác dụng với oxi: ( phản ứng cháy 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gray">
          <a:xfrm>
            <a:off x="0" y="762000"/>
            <a:ext cx="495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</a:rPr>
              <a:t>a/ Thí nghiệm: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gray">
          <a:xfrm>
            <a:off x="1905000" y="7620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sgk/137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gray">
          <a:xfrm>
            <a:off x="0" y="1219200"/>
            <a:ext cx="502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</a:rPr>
              <a:t>b/ Hiện tượng: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gray">
          <a:xfrm>
            <a:off x="457200" y="1676400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Rượu cháy với ngọn lửa màu xanh, tỏa nhiều nhiệt.</a:t>
            </a:r>
          </a:p>
        </p:txBody>
      </p:sp>
      <p:pic>
        <p:nvPicPr>
          <p:cNvPr id="19468" name="Picture 12" descr="Quill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gray">
          <a:xfrm>
            <a:off x="0" y="2362200"/>
            <a:ext cx="495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</a:rPr>
              <a:t>c/ Phương trình hoá học:</a:t>
            </a:r>
          </a:p>
        </p:txBody>
      </p:sp>
      <p:pic>
        <p:nvPicPr>
          <p:cNvPr id="19471" name="Picture 15" descr="Quill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5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2" name="Text Box 16"/>
          <p:cNvSpPr txBox="1">
            <a:spLocks noChangeArrowheads="1"/>
          </p:cNvSpPr>
          <p:nvPr/>
        </p:nvSpPr>
        <p:spPr bwMode="gray">
          <a:xfrm>
            <a:off x="0" y="3962400"/>
            <a:ext cx="4953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b="1" u="sng">
                <a:solidFill>
                  <a:srgbClr val="FF0000"/>
                </a:solidFill>
              </a:rPr>
              <a:t>2/ Rượu etylic có phản ứng với natri không ?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gray">
          <a:xfrm>
            <a:off x="0" y="4724400"/>
            <a:ext cx="495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</a:rPr>
              <a:t>a/ Thí nghiệm: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gray">
          <a:xfrm>
            <a:off x="1905000" y="4724400"/>
            <a:ext cx="1905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sgk/137</a:t>
            </a: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gray">
          <a:xfrm>
            <a:off x="5029200" y="2438400"/>
            <a:ext cx="4114800" cy="10668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FF0000"/>
                </a:solidFill>
              </a:rPr>
              <a:t>Quan sát thí nghiệm sau.</a:t>
            </a:r>
          </a:p>
          <a:p>
            <a:pPr algn="ctr"/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19476" name="AutoShape 2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6477000" y="29718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0000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9100" y="3086100"/>
                <a:ext cx="4381500" cy="98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H</a:t>
                </a:r>
                <a:r>
                  <a:rPr lang="en-US" sz="2400" baseline="-25000" dirty="0"/>
                  <a:t>5</a:t>
                </a:r>
                <a:r>
                  <a:rPr lang="en-US" sz="2400" dirty="0"/>
                  <a:t>OH + 3O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/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400" i="1"/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2400" i="1"/>
                                </m:ctrlPr>
                              </m:sSupPr>
                              <m:e>
                                <m:r>
                                  <a:rPr lang="en-US" sz="2400" i="1"/>
                                  <m:t>𝑡</m:t>
                                </m:r>
                              </m:e>
                              <m:sup>
                                <m:r>
                                  <a:rPr lang="en-US" sz="2400" i="1"/>
                                  <m:t>𝑜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2400" dirty="0"/>
                  <a:t> 2CO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 + 3H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O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86100"/>
                <a:ext cx="4381500" cy="985398"/>
              </a:xfrm>
              <a:prstGeom prst="rect">
                <a:avLst/>
              </a:prstGeom>
              <a:blipFill rotWithShape="1">
                <a:blip r:embed="rId4"/>
                <a:stretch>
                  <a:fillRect l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 animBg="1"/>
      <p:bldP spid="19463" grpId="0"/>
      <p:bldP spid="19464" grpId="0"/>
      <p:bldP spid="19465" grpId="0"/>
      <p:bldP spid="19466" grpId="0"/>
      <p:bldP spid="19467" grpId="0"/>
      <p:bldP spid="19469" grpId="0"/>
      <p:bldP spid="19472" grpId="0"/>
      <p:bldP spid="19473" grpId="0"/>
      <p:bldP spid="19474" grpId="0"/>
      <p:bldP spid="19475" grpId="0" animBg="1"/>
      <p:bldP spid="1947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7471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Hiện tượng:</a:t>
            </a:r>
            <a:r>
              <a:rPr lang="en-US" sz="3000" b="1" i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bọt khí thoát ra, mẩu Na tan dần.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92450" y="1444625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cs typeface="Arial" charset="0"/>
              </a:rPr>
              <a:t>+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63525" y="990600"/>
          <a:ext cx="2819400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Document" r:id="rId3" imgW="983160" imgH="640080" progId="ChemWindow.Document">
                  <p:embed/>
                </p:oleObj>
              </mc:Choice>
              <mc:Fallback>
                <p:oleObj name="Document" r:id="rId3" imgW="983160" imgH="640080" progId="ChemWindow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990600"/>
                        <a:ext cx="2819400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66700" y="990600"/>
          <a:ext cx="28194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Document" r:id="rId5" imgW="983160" imgH="640080" progId="ChemWindow.Document">
                  <p:embed/>
                </p:oleObj>
              </mc:Choice>
              <mc:Fallback>
                <p:oleObj name="Document" r:id="rId5" imgW="983160" imgH="640080" progId="ChemWindow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990600"/>
                        <a:ext cx="2819400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625725" y="1470025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cs typeface="Arial" charset="0"/>
              </a:rPr>
              <a:t>H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092450" y="1438275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cs typeface="Arial" charset="0"/>
              </a:rPr>
              <a:t>+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759200" y="141922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6600"/>
                </a:solidFill>
                <a:cs typeface="Arial" charset="0"/>
              </a:rPr>
              <a:t>Na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759200" y="142081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cs typeface="Arial" charset="0"/>
              </a:rPr>
              <a:t>Na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4441825" y="17748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067675" y="1393825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cs typeface="Arial" charset="0"/>
              </a:rPr>
              <a:t>+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8769350" y="16891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cs typeface="Arial" charset="0"/>
              </a:rPr>
              <a:t>2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-288925" y="150495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3289300" y="141605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4505325" y="1438275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24400" y="3733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0066"/>
                </a:solidFill>
                <a:latin typeface="Times New Roman" pitchFamily="18" charset="0"/>
              </a:rPr>
              <a:t>(Natri etylat)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33400" y="42672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   </a:t>
            </a:r>
            <a:r>
              <a:rPr lang="en-US" sz="3600" b="1">
                <a:solidFill>
                  <a:srgbClr val="0000FF"/>
                </a:solidFill>
              </a:rPr>
              <a:t>Phản ứng trên là phản ứng thế.</a:t>
            </a:r>
          </a:p>
        </p:txBody>
      </p:sp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357188" y="3151188"/>
          <a:ext cx="87169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7" imgW="3759120" imgH="241200" progId="Equation.DSMT4">
                  <p:embed/>
                </p:oleObj>
              </mc:Choice>
              <mc:Fallback>
                <p:oleObj name="Equation" r:id="rId7" imgW="375912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151188"/>
                        <a:ext cx="8716962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-139700" y="3073400"/>
            <a:ext cx="914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500" b="1" i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483100" y="3073400"/>
            <a:ext cx="914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500" b="1" i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035300" y="3073400"/>
            <a:ext cx="914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500" b="1" i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gray">
          <a:xfrm>
            <a:off x="0" y="4876800"/>
            <a:ext cx="4419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u="sng">
                <a:solidFill>
                  <a:srgbClr val="FF0000"/>
                </a:solidFill>
              </a:rPr>
              <a:t>3/ Phản ứng với axit axetic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gray">
          <a:xfrm>
            <a:off x="0" y="5257800"/>
            <a:ext cx="3505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</a:rPr>
              <a:t>Học ở bài 45_Axit axetic</a:t>
            </a:r>
          </a:p>
        </p:txBody>
      </p:sp>
      <p:sp>
        <p:nvSpPr>
          <p:cNvPr id="21528" name="AutoShape 24">
            <a:hlinkClick r:id="rId9" action="ppaction://hlinksldjump"/>
          </p:cNvPr>
          <p:cNvSpPr>
            <a:spLocks noChangeArrowheads="1"/>
          </p:cNvSpPr>
          <p:nvPr/>
        </p:nvSpPr>
        <p:spPr bwMode="gray">
          <a:xfrm>
            <a:off x="3733800" y="5715000"/>
            <a:ext cx="2209800" cy="1066800"/>
          </a:xfrm>
          <a:prstGeom prst="leftArrow">
            <a:avLst>
              <a:gd name="adj1" fmla="val 50000"/>
              <a:gd name="adj2" fmla="val 51786"/>
            </a:avLst>
          </a:prstGeom>
          <a:solidFill>
            <a:srgbClr val="0000FF"/>
          </a:solidFill>
          <a:ln w="76200" cmpd="tri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 u="sng">
                <a:solidFill>
                  <a:srgbClr val="FF0000"/>
                </a:solidFill>
              </a:rPr>
              <a:t>BACK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C 0.00451 -0.05393 0.00955 -0.10787 0.07049 -0.13333 C 0.13125 -0.1588 0.28993 -0.17315 0.36493 -0.15255 C 0.43993 -0.13194 0.47986 -0.07083 0.52031 -0.00972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-86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1667 -0.14444 " pathEditMode="relative" ptsTypes="AA">
                                      <p:cBhvr>
                                        <p:cTn id="1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C 0.01683 0.07616 0.03367 0.15232 0.11667 0.15556 C 0.19965 0.1588 0.34861 0.08889 0.49757 0.01922 " pathEditMode="relative" ptsTypes="aaA">
                                      <p:cBhvr>
                                        <p:cTn id="15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9757 0.01921 C 0.49201 -0.00486 0.48732 -0.02824 0.48021 -0.04213 C 0.47344 -0.05579 0.46666 -0.06968 0.45347 -0.0625 C 0.44028 -0.0551 0.42031 -0.02686 0.40104 0.0020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44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61666 -0.14444 L 0.6375 -0.00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/>
      <p:bldP spid="21510" grpId="1"/>
      <p:bldP spid="21513" grpId="0"/>
      <p:bldP spid="21513" grpId="1"/>
      <p:bldP spid="21515" grpId="0"/>
      <p:bldP spid="21516" grpId="0"/>
      <p:bldP spid="32786" grpId="0"/>
      <p:bldP spid="2" grpId="0"/>
      <p:bldP spid="3" grpId="0"/>
      <p:bldP spid="4" grpId="0"/>
      <p:bldP spid="21521" grpId="0"/>
      <p:bldP spid="5" grpId="0"/>
      <p:bldP spid="6" grpId="0"/>
      <p:bldP spid="7" grpId="0"/>
      <p:bldP spid="21526" grpId="0"/>
      <p:bldP spid="215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6248400" y="3567113"/>
            <a:ext cx="681038" cy="2286000"/>
            <a:chOff x="4608" y="1056"/>
            <a:chExt cx="429" cy="1440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 flipH="1">
              <a:off x="4752" y="1056"/>
              <a:ext cx="285" cy="1344"/>
            </a:xfrm>
            <a:prstGeom prst="line">
              <a:avLst/>
            </a:prstGeom>
            <a:noFill/>
            <a:ln w="38100">
              <a:solidFill>
                <a:srgbClr val="0000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auto">
            <a:xfrm>
              <a:off x="4608" y="2316"/>
              <a:ext cx="170" cy="180"/>
            </a:xfrm>
            <a:custGeom>
              <a:avLst/>
              <a:gdLst>
                <a:gd name="T0" fmla="*/ 508 w 566"/>
                <a:gd name="T1" fmla="*/ 24 h 698"/>
                <a:gd name="T2" fmla="*/ 352 w 566"/>
                <a:gd name="T3" fmla="*/ 324 h 698"/>
                <a:gd name="T4" fmla="*/ 64 w 566"/>
                <a:gd name="T5" fmla="*/ 408 h 698"/>
                <a:gd name="T6" fmla="*/ 16 w 566"/>
                <a:gd name="T7" fmla="*/ 480 h 698"/>
                <a:gd name="T8" fmla="*/ 160 w 566"/>
                <a:gd name="T9" fmla="*/ 696 h 698"/>
                <a:gd name="T10" fmla="*/ 508 w 566"/>
                <a:gd name="T11" fmla="*/ 468 h 698"/>
                <a:gd name="T12" fmla="*/ 508 w 566"/>
                <a:gd name="T13" fmla="*/ 2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698">
                  <a:moveTo>
                    <a:pt x="508" y="24"/>
                  </a:moveTo>
                  <a:cubicBezTo>
                    <a:pt x="482" y="0"/>
                    <a:pt x="426" y="260"/>
                    <a:pt x="352" y="324"/>
                  </a:cubicBezTo>
                  <a:cubicBezTo>
                    <a:pt x="278" y="388"/>
                    <a:pt x="120" y="382"/>
                    <a:pt x="64" y="408"/>
                  </a:cubicBezTo>
                  <a:cubicBezTo>
                    <a:pt x="8" y="434"/>
                    <a:pt x="0" y="432"/>
                    <a:pt x="16" y="480"/>
                  </a:cubicBezTo>
                  <a:cubicBezTo>
                    <a:pt x="32" y="528"/>
                    <a:pt x="78" y="698"/>
                    <a:pt x="160" y="696"/>
                  </a:cubicBezTo>
                  <a:cubicBezTo>
                    <a:pt x="242" y="694"/>
                    <a:pt x="450" y="580"/>
                    <a:pt x="508" y="468"/>
                  </a:cubicBezTo>
                  <a:cubicBezTo>
                    <a:pt x="566" y="356"/>
                    <a:pt x="534" y="48"/>
                    <a:pt x="508" y="24"/>
                  </a:cubicBezTo>
                  <a:close/>
                </a:path>
              </a:pathLst>
            </a:custGeom>
            <a:solidFill>
              <a:srgbClr val="000016"/>
            </a:solidFill>
            <a:ln w="9525" cap="flat" cmpd="sng">
              <a:solidFill>
                <a:srgbClr val="00001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82775" y="88900"/>
            <a:ext cx="5567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Phản ứng của rượu Etylic với Natri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90825" y="473075"/>
            <a:ext cx="402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Dụng cụ và</a:t>
            </a:r>
            <a:r>
              <a:rPr lang="en-US" sz="3200" b="1">
                <a:solidFill>
                  <a:srgbClr val="0000FF"/>
                </a:solidFill>
              </a:rPr>
              <a:t> H</a:t>
            </a:r>
            <a:r>
              <a:rPr lang="vi-VN" sz="3200" b="1">
                <a:solidFill>
                  <a:srgbClr val="0000FF"/>
                </a:solidFill>
              </a:rPr>
              <a:t>óa chất</a:t>
            </a:r>
            <a:r>
              <a:rPr lang="en-US" sz="3200" b="1"/>
              <a:t> </a:t>
            </a:r>
            <a:r>
              <a:rPr lang="vi-VN" sz="3200" b="1"/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743200" y="533400"/>
            <a:ext cx="4192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3600" b="1">
                <a:solidFill>
                  <a:srgbClr val="0000FF"/>
                </a:solidFill>
              </a:rPr>
              <a:t>Trình tự thí nghiệm</a:t>
            </a:r>
            <a:r>
              <a:rPr lang="vi-VN" sz="36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4267200" y="4005263"/>
            <a:ext cx="533400" cy="1981200"/>
          </a:xfrm>
          <a:custGeom>
            <a:avLst/>
            <a:gdLst>
              <a:gd name="T0" fmla="*/ 0 w 411"/>
              <a:gd name="T1" fmla="*/ 1 h 1471"/>
              <a:gd name="T2" fmla="*/ 21 w 411"/>
              <a:gd name="T3" fmla="*/ 42 h 1471"/>
              <a:gd name="T4" fmla="*/ 19 w 411"/>
              <a:gd name="T5" fmla="*/ 1255 h 1471"/>
              <a:gd name="T6" fmla="*/ 31 w 411"/>
              <a:gd name="T7" fmla="*/ 1350 h 1471"/>
              <a:gd name="T8" fmla="*/ 39 w 411"/>
              <a:gd name="T9" fmla="*/ 1372 h 1471"/>
              <a:gd name="T10" fmla="*/ 48 w 411"/>
              <a:gd name="T11" fmla="*/ 1392 h 1471"/>
              <a:gd name="T12" fmla="*/ 61 w 411"/>
              <a:gd name="T13" fmla="*/ 1408 h 1471"/>
              <a:gd name="T14" fmla="*/ 72 w 411"/>
              <a:gd name="T15" fmla="*/ 1422 h 1471"/>
              <a:gd name="T16" fmla="*/ 88 w 411"/>
              <a:gd name="T17" fmla="*/ 1434 h 1471"/>
              <a:gd name="T18" fmla="*/ 114 w 411"/>
              <a:gd name="T19" fmla="*/ 1447 h 1471"/>
              <a:gd name="T20" fmla="*/ 144 w 411"/>
              <a:gd name="T21" fmla="*/ 1459 h 1471"/>
              <a:gd name="T22" fmla="*/ 168 w 411"/>
              <a:gd name="T23" fmla="*/ 1465 h 1471"/>
              <a:gd name="T24" fmla="*/ 202 w 411"/>
              <a:gd name="T25" fmla="*/ 1471 h 1471"/>
              <a:gd name="T26" fmla="*/ 235 w 411"/>
              <a:gd name="T27" fmla="*/ 1467 h 1471"/>
              <a:gd name="T28" fmla="*/ 259 w 411"/>
              <a:gd name="T29" fmla="*/ 1461 h 1471"/>
              <a:gd name="T30" fmla="*/ 283 w 411"/>
              <a:gd name="T31" fmla="*/ 1452 h 1471"/>
              <a:gd name="T32" fmla="*/ 304 w 411"/>
              <a:gd name="T33" fmla="*/ 1441 h 1471"/>
              <a:gd name="T34" fmla="*/ 324 w 411"/>
              <a:gd name="T35" fmla="*/ 1425 h 1471"/>
              <a:gd name="T36" fmla="*/ 342 w 411"/>
              <a:gd name="T37" fmla="*/ 1411 h 1471"/>
              <a:gd name="T38" fmla="*/ 357 w 411"/>
              <a:gd name="T39" fmla="*/ 1393 h 1471"/>
              <a:gd name="T40" fmla="*/ 369 w 411"/>
              <a:gd name="T41" fmla="*/ 1372 h 1471"/>
              <a:gd name="T42" fmla="*/ 379 w 411"/>
              <a:gd name="T43" fmla="*/ 1348 h 1471"/>
              <a:gd name="T44" fmla="*/ 391 w 411"/>
              <a:gd name="T45" fmla="*/ 1258 h 1471"/>
              <a:gd name="T46" fmla="*/ 387 w 411"/>
              <a:gd name="T47" fmla="*/ 46 h 1471"/>
              <a:gd name="T48" fmla="*/ 411 w 411"/>
              <a:gd name="T4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1" h="1471">
                <a:moveTo>
                  <a:pt x="0" y="1"/>
                </a:moveTo>
                <a:lnTo>
                  <a:pt x="21" y="42"/>
                </a:lnTo>
                <a:lnTo>
                  <a:pt x="19" y="1255"/>
                </a:lnTo>
                <a:lnTo>
                  <a:pt x="31" y="1350"/>
                </a:lnTo>
                <a:lnTo>
                  <a:pt x="39" y="1372"/>
                </a:lnTo>
                <a:lnTo>
                  <a:pt x="48" y="1392"/>
                </a:lnTo>
                <a:lnTo>
                  <a:pt x="61" y="1408"/>
                </a:lnTo>
                <a:lnTo>
                  <a:pt x="72" y="1422"/>
                </a:lnTo>
                <a:lnTo>
                  <a:pt x="88" y="1434"/>
                </a:lnTo>
                <a:lnTo>
                  <a:pt x="114" y="1447"/>
                </a:lnTo>
                <a:lnTo>
                  <a:pt x="144" y="1459"/>
                </a:lnTo>
                <a:lnTo>
                  <a:pt x="168" y="1465"/>
                </a:lnTo>
                <a:lnTo>
                  <a:pt x="202" y="1471"/>
                </a:lnTo>
                <a:lnTo>
                  <a:pt x="235" y="1467"/>
                </a:lnTo>
                <a:lnTo>
                  <a:pt x="259" y="1461"/>
                </a:lnTo>
                <a:lnTo>
                  <a:pt x="283" y="1452"/>
                </a:lnTo>
                <a:lnTo>
                  <a:pt x="304" y="1441"/>
                </a:lnTo>
                <a:lnTo>
                  <a:pt x="324" y="1425"/>
                </a:lnTo>
                <a:lnTo>
                  <a:pt x="342" y="1411"/>
                </a:lnTo>
                <a:lnTo>
                  <a:pt x="357" y="1393"/>
                </a:lnTo>
                <a:lnTo>
                  <a:pt x="369" y="1372"/>
                </a:lnTo>
                <a:lnTo>
                  <a:pt x="379" y="1348"/>
                </a:lnTo>
                <a:lnTo>
                  <a:pt x="391" y="1258"/>
                </a:lnTo>
                <a:lnTo>
                  <a:pt x="387" y="46"/>
                </a:lnTo>
                <a:lnTo>
                  <a:pt x="411" y="0"/>
                </a:lnTo>
              </a:path>
            </a:pathLst>
          </a:custGeom>
          <a:gradFill rotWithShape="1">
            <a:gsLst>
              <a:gs pos="0">
                <a:srgbClr val="291BE5">
                  <a:alpha val="74001"/>
                </a:srgbClr>
              </a:gs>
              <a:gs pos="50000">
                <a:srgbClr val="FFFFFF"/>
              </a:gs>
              <a:gs pos="100000">
                <a:srgbClr val="291BE5">
                  <a:alpha val="74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E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581400" y="6096000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2400" b="1">
                <a:solidFill>
                  <a:srgbClr val="0000FF"/>
                </a:solidFill>
              </a:rPr>
              <a:t>Ống nghiệm</a:t>
            </a: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2179638" y="4652963"/>
            <a:ext cx="866775" cy="1346200"/>
          </a:xfrm>
          <a:custGeom>
            <a:avLst/>
            <a:gdLst>
              <a:gd name="T0" fmla="*/ 730 w 1092"/>
              <a:gd name="T1" fmla="*/ 20 h 1695"/>
              <a:gd name="T2" fmla="*/ 754 w 1092"/>
              <a:gd name="T3" fmla="*/ 49 h 1695"/>
              <a:gd name="T4" fmla="*/ 786 w 1092"/>
              <a:gd name="T5" fmla="*/ 65 h 1695"/>
              <a:gd name="T6" fmla="*/ 810 w 1092"/>
              <a:gd name="T7" fmla="*/ 71 h 1695"/>
              <a:gd name="T8" fmla="*/ 851 w 1092"/>
              <a:gd name="T9" fmla="*/ 79 h 1695"/>
              <a:gd name="T10" fmla="*/ 915 w 1092"/>
              <a:gd name="T11" fmla="*/ 99 h 1695"/>
              <a:gd name="T12" fmla="*/ 958 w 1092"/>
              <a:gd name="T13" fmla="*/ 119 h 1695"/>
              <a:gd name="T14" fmla="*/ 980 w 1092"/>
              <a:gd name="T15" fmla="*/ 134 h 1695"/>
              <a:gd name="T16" fmla="*/ 1020 w 1092"/>
              <a:gd name="T17" fmla="*/ 165 h 1695"/>
              <a:gd name="T18" fmla="*/ 1066 w 1092"/>
              <a:gd name="T19" fmla="*/ 226 h 1695"/>
              <a:gd name="T20" fmla="*/ 1087 w 1092"/>
              <a:gd name="T21" fmla="*/ 279 h 1695"/>
              <a:gd name="T22" fmla="*/ 1092 w 1092"/>
              <a:gd name="T23" fmla="*/ 311 h 1695"/>
              <a:gd name="T24" fmla="*/ 1092 w 1092"/>
              <a:gd name="T25" fmla="*/ 316 h 1695"/>
              <a:gd name="T26" fmla="*/ 1087 w 1092"/>
              <a:gd name="T27" fmla="*/ 1599 h 1695"/>
              <a:gd name="T28" fmla="*/ 1087 w 1092"/>
              <a:gd name="T29" fmla="*/ 1618 h 1695"/>
              <a:gd name="T30" fmla="*/ 1075 w 1092"/>
              <a:gd name="T31" fmla="*/ 1639 h 1695"/>
              <a:gd name="T32" fmla="*/ 1047 w 1092"/>
              <a:gd name="T33" fmla="*/ 1665 h 1695"/>
              <a:gd name="T34" fmla="*/ 1010 w 1092"/>
              <a:gd name="T35" fmla="*/ 1684 h 1695"/>
              <a:gd name="T36" fmla="*/ 979 w 1092"/>
              <a:gd name="T37" fmla="*/ 1692 h 1695"/>
              <a:gd name="T38" fmla="*/ 949 w 1092"/>
              <a:gd name="T39" fmla="*/ 1695 h 1695"/>
              <a:gd name="T40" fmla="*/ 140 w 1092"/>
              <a:gd name="T41" fmla="*/ 1694 h 1695"/>
              <a:gd name="T42" fmla="*/ 138 w 1092"/>
              <a:gd name="T43" fmla="*/ 1695 h 1695"/>
              <a:gd name="T44" fmla="*/ 112 w 1092"/>
              <a:gd name="T45" fmla="*/ 1692 h 1695"/>
              <a:gd name="T46" fmla="*/ 80 w 1092"/>
              <a:gd name="T47" fmla="*/ 1685 h 1695"/>
              <a:gd name="T48" fmla="*/ 45 w 1092"/>
              <a:gd name="T49" fmla="*/ 1666 h 1695"/>
              <a:gd name="T50" fmla="*/ 15 w 1092"/>
              <a:gd name="T51" fmla="*/ 1641 h 1695"/>
              <a:gd name="T52" fmla="*/ 3 w 1092"/>
              <a:gd name="T53" fmla="*/ 1620 h 1695"/>
              <a:gd name="T54" fmla="*/ 0 w 1092"/>
              <a:gd name="T55" fmla="*/ 1600 h 1695"/>
              <a:gd name="T56" fmla="*/ 0 w 1092"/>
              <a:gd name="T57" fmla="*/ 1595 h 1695"/>
              <a:gd name="T58" fmla="*/ 0 w 1092"/>
              <a:gd name="T59" fmla="*/ 1568 h 1695"/>
              <a:gd name="T60" fmla="*/ 0 w 1092"/>
              <a:gd name="T61" fmla="*/ 1518 h 1695"/>
              <a:gd name="T62" fmla="*/ 0 w 1092"/>
              <a:gd name="T63" fmla="*/ 1450 h 1695"/>
              <a:gd name="T64" fmla="*/ 0 w 1092"/>
              <a:gd name="T65" fmla="*/ 1365 h 1695"/>
              <a:gd name="T66" fmla="*/ 0 w 1092"/>
              <a:gd name="T67" fmla="*/ 1267 h 1695"/>
              <a:gd name="T68" fmla="*/ 0 w 1092"/>
              <a:gd name="T69" fmla="*/ 1104 h 1695"/>
              <a:gd name="T70" fmla="*/ 0 w 1092"/>
              <a:gd name="T71" fmla="*/ 872 h 1695"/>
              <a:gd name="T72" fmla="*/ 0 w 1092"/>
              <a:gd name="T73" fmla="*/ 650 h 1695"/>
              <a:gd name="T74" fmla="*/ 0 w 1092"/>
              <a:gd name="T75" fmla="*/ 551 h 1695"/>
              <a:gd name="T76" fmla="*/ 0 w 1092"/>
              <a:gd name="T77" fmla="*/ 464 h 1695"/>
              <a:gd name="T78" fmla="*/ 0 w 1092"/>
              <a:gd name="T79" fmla="*/ 395 h 1695"/>
              <a:gd name="T80" fmla="*/ 0 w 1092"/>
              <a:gd name="T81" fmla="*/ 344 h 1695"/>
              <a:gd name="T82" fmla="*/ 0 w 1092"/>
              <a:gd name="T83" fmla="*/ 316 h 1695"/>
              <a:gd name="T84" fmla="*/ 11 w 1092"/>
              <a:gd name="T85" fmla="*/ 257 h 1695"/>
              <a:gd name="T86" fmla="*/ 37 w 1092"/>
              <a:gd name="T87" fmla="*/ 205 h 1695"/>
              <a:gd name="T88" fmla="*/ 72 w 1092"/>
              <a:gd name="T89" fmla="*/ 163 h 1695"/>
              <a:gd name="T90" fmla="*/ 106 w 1092"/>
              <a:gd name="T91" fmla="*/ 136 h 1695"/>
              <a:gd name="T92" fmla="*/ 175 w 1092"/>
              <a:gd name="T93" fmla="*/ 101 h 1695"/>
              <a:gd name="T94" fmla="*/ 248 w 1092"/>
              <a:gd name="T95" fmla="*/ 78 h 1695"/>
              <a:gd name="T96" fmla="*/ 307 w 1092"/>
              <a:gd name="T97" fmla="*/ 64 h 1695"/>
              <a:gd name="T98" fmla="*/ 343 w 1092"/>
              <a:gd name="T99" fmla="*/ 42 h 1695"/>
              <a:gd name="T100" fmla="*/ 359 w 1092"/>
              <a:gd name="T101" fmla="*/ 18 h 1695"/>
              <a:gd name="T102" fmla="*/ 364 w 1092"/>
              <a:gd name="T103" fmla="*/ 2 h 1695"/>
              <a:gd name="T104" fmla="*/ 725 w 1092"/>
              <a:gd name="T105" fmla="*/ 0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2" h="1695">
                <a:moveTo>
                  <a:pt x="725" y="0"/>
                </a:moveTo>
                <a:lnTo>
                  <a:pt x="730" y="20"/>
                </a:lnTo>
                <a:lnTo>
                  <a:pt x="740" y="36"/>
                </a:lnTo>
                <a:lnTo>
                  <a:pt x="754" y="49"/>
                </a:lnTo>
                <a:lnTo>
                  <a:pt x="770" y="58"/>
                </a:lnTo>
                <a:lnTo>
                  <a:pt x="786" y="65"/>
                </a:lnTo>
                <a:lnTo>
                  <a:pt x="800" y="69"/>
                </a:lnTo>
                <a:lnTo>
                  <a:pt x="810" y="71"/>
                </a:lnTo>
                <a:lnTo>
                  <a:pt x="813" y="71"/>
                </a:lnTo>
                <a:lnTo>
                  <a:pt x="851" y="79"/>
                </a:lnTo>
                <a:lnTo>
                  <a:pt x="886" y="88"/>
                </a:lnTo>
                <a:lnTo>
                  <a:pt x="915" y="99"/>
                </a:lnTo>
                <a:lnTo>
                  <a:pt x="939" y="110"/>
                </a:lnTo>
                <a:lnTo>
                  <a:pt x="958" y="119"/>
                </a:lnTo>
                <a:lnTo>
                  <a:pt x="972" y="129"/>
                </a:lnTo>
                <a:lnTo>
                  <a:pt x="980" y="134"/>
                </a:lnTo>
                <a:lnTo>
                  <a:pt x="983" y="136"/>
                </a:lnTo>
                <a:lnTo>
                  <a:pt x="1020" y="165"/>
                </a:lnTo>
                <a:lnTo>
                  <a:pt x="1047" y="196"/>
                </a:lnTo>
                <a:lnTo>
                  <a:pt x="1066" y="226"/>
                </a:lnTo>
                <a:lnTo>
                  <a:pt x="1080" y="254"/>
                </a:lnTo>
                <a:lnTo>
                  <a:pt x="1087" y="279"/>
                </a:lnTo>
                <a:lnTo>
                  <a:pt x="1090" y="299"/>
                </a:lnTo>
                <a:lnTo>
                  <a:pt x="1092" y="311"/>
                </a:lnTo>
                <a:lnTo>
                  <a:pt x="1092" y="314"/>
                </a:lnTo>
                <a:lnTo>
                  <a:pt x="1092" y="316"/>
                </a:lnTo>
                <a:lnTo>
                  <a:pt x="1087" y="1598"/>
                </a:lnTo>
                <a:lnTo>
                  <a:pt x="1087" y="1599"/>
                </a:lnTo>
                <a:lnTo>
                  <a:pt x="1089" y="1603"/>
                </a:lnTo>
                <a:lnTo>
                  <a:pt x="1087" y="1618"/>
                </a:lnTo>
                <a:lnTo>
                  <a:pt x="1083" y="1628"/>
                </a:lnTo>
                <a:lnTo>
                  <a:pt x="1075" y="1639"/>
                </a:lnTo>
                <a:lnTo>
                  <a:pt x="1063" y="1652"/>
                </a:lnTo>
                <a:lnTo>
                  <a:pt x="1047" y="1665"/>
                </a:lnTo>
                <a:lnTo>
                  <a:pt x="1028" y="1677"/>
                </a:lnTo>
                <a:lnTo>
                  <a:pt x="1010" y="1684"/>
                </a:lnTo>
                <a:lnTo>
                  <a:pt x="994" y="1689"/>
                </a:lnTo>
                <a:lnTo>
                  <a:pt x="979" y="1692"/>
                </a:lnTo>
                <a:lnTo>
                  <a:pt x="957" y="1695"/>
                </a:lnTo>
                <a:lnTo>
                  <a:pt x="949" y="1695"/>
                </a:lnTo>
                <a:lnTo>
                  <a:pt x="948" y="1694"/>
                </a:lnTo>
                <a:lnTo>
                  <a:pt x="140" y="1694"/>
                </a:lnTo>
                <a:lnTo>
                  <a:pt x="140" y="1694"/>
                </a:lnTo>
                <a:lnTo>
                  <a:pt x="138" y="1695"/>
                </a:lnTo>
                <a:lnTo>
                  <a:pt x="132" y="1695"/>
                </a:lnTo>
                <a:lnTo>
                  <a:pt x="112" y="1692"/>
                </a:lnTo>
                <a:lnTo>
                  <a:pt x="97" y="1690"/>
                </a:lnTo>
                <a:lnTo>
                  <a:pt x="80" y="1685"/>
                </a:lnTo>
                <a:lnTo>
                  <a:pt x="63" y="1678"/>
                </a:lnTo>
                <a:lnTo>
                  <a:pt x="45" y="1666"/>
                </a:lnTo>
                <a:lnTo>
                  <a:pt x="27" y="1654"/>
                </a:lnTo>
                <a:lnTo>
                  <a:pt x="15" y="1641"/>
                </a:lnTo>
                <a:lnTo>
                  <a:pt x="8" y="1630"/>
                </a:lnTo>
                <a:lnTo>
                  <a:pt x="3" y="1620"/>
                </a:lnTo>
                <a:lnTo>
                  <a:pt x="0" y="1604"/>
                </a:lnTo>
                <a:lnTo>
                  <a:pt x="0" y="1600"/>
                </a:lnTo>
                <a:lnTo>
                  <a:pt x="0" y="1598"/>
                </a:lnTo>
                <a:lnTo>
                  <a:pt x="0" y="1595"/>
                </a:lnTo>
                <a:lnTo>
                  <a:pt x="0" y="1584"/>
                </a:lnTo>
                <a:lnTo>
                  <a:pt x="0" y="1568"/>
                </a:lnTo>
                <a:lnTo>
                  <a:pt x="0" y="1547"/>
                </a:lnTo>
                <a:lnTo>
                  <a:pt x="0" y="1518"/>
                </a:lnTo>
                <a:lnTo>
                  <a:pt x="0" y="1486"/>
                </a:lnTo>
                <a:lnTo>
                  <a:pt x="0" y="1450"/>
                </a:lnTo>
                <a:lnTo>
                  <a:pt x="0" y="1409"/>
                </a:lnTo>
                <a:lnTo>
                  <a:pt x="0" y="1365"/>
                </a:lnTo>
                <a:lnTo>
                  <a:pt x="0" y="1317"/>
                </a:lnTo>
                <a:lnTo>
                  <a:pt x="0" y="1267"/>
                </a:lnTo>
                <a:lnTo>
                  <a:pt x="0" y="1214"/>
                </a:lnTo>
                <a:lnTo>
                  <a:pt x="0" y="1104"/>
                </a:lnTo>
                <a:lnTo>
                  <a:pt x="0" y="988"/>
                </a:lnTo>
                <a:lnTo>
                  <a:pt x="0" y="872"/>
                </a:lnTo>
                <a:lnTo>
                  <a:pt x="0" y="757"/>
                </a:lnTo>
                <a:lnTo>
                  <a:pt x="0" y="650"/>
                </a:lnTo>
                <a:lnTo>
                  <a:pt x="0" y="599"/>
                </a:lnTo>
                <a:lnTo>
                  <a:pt x="0" y="551"/>
                </a:lnTo>
                <a:lnTo>
                  <a:pt x="0" y="506"/>
                </a:lnTo>
                <a:lnTo>
                  <a:pt x="0" y="464"/>
                </a:lnTo>
                <a:lnTo>
                  <a:pt x="0" y="428"/>
                </a:lnTo>
                <a:lnTo>
                  <a:pt x="0" y="395"/>
                </a:lnTo>
                <a:lnTo>
                  <a:pt x="0" y="366"/>
                </a:lnTo>
                <a:lnTo>
                  <a:pt x="0" y="344"/>
                </a:lnTo>
                <a:lnTo>
                  <a:pt x="0" y="327"/>
                </a:lnTo>
                <a:lnTo>
                  <a:pt x="0" y="316"/>
                </a:lnTo>
                <a:lnTo>
                  <a:pt x="3" y="285"/>
                </a:lnTo>
                <a:lnTo>
                  <a:pt x="11" y="257"/>
                </a:lnTo>
                <a:lnTo>
                  <a:pt x="23" y="230"/>
                </a:lnTo>
                <a:lnTo>
                  <a:pt x="37" y="205"/>
                </a:lnTo>
                <a:lnTo>
                  <a:pt x="54" y="183"/>
                </a:lnTo>
                <a:lnTo>
                  <a:pt x="72" y="163"/>
                </a:lnTo>
                <a:lnTo>
                  <a:pt x="89" y="148"/>
                </a:lnTo>
                <a:lnTo>
                  <a:pt x="106" y="136"/>
                </a:lnTo>
                <a:lnTo>
                  <a:pt x="138" y="117"/>
                </a:lnTo>
                <a:lnTo>
                  <a:pt x="175" y="101"/>
                </a:lnTo>
                <a:lnTo>
                  <a:pt x="221" y="85"/>
                </a:lnTo>
                <a:lnTo>
                  <a:pt x="248" y="78"/>
                </a:lnTo>
                <a:lnTo>
                  <a:pt x="279" y="71"/>
                </a:lnTo>
                <a:lnTo>
                  <a:pt x="307" y="64"/>
                </a:lnTo>
                <a:lnTo>
                  <a:pt x="328" y="54"/>
                </a:lnTo>
                <a:lnTo>
                  <a:pt x="343" y="42"/>
                </a:lnTo>
                <a:lnTo>
                  <a:pt x="353" y="30"/>
                </a:lnTo>
                <a:lnTo>
                  <a:pt x="359" y="18"/>
                </a:lnTo>
                <a:lnTo>
                  <a:pt x="362" y="9"/>
                </a:lnTo>
                <a:lnTo>
                  <a:pt x="364" y="2"/>
                </a:lnTo>
                <a:lnTo>
                  <a:pt x="364" y="0"/>
                </a:lnTo>
                <a:lnTo>
                  <a:pt x="725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2408238" y="3186113"/>
            <a:ext cx="392112" cy="2673350"/>
            <a:chOff x="864" y="288"/>
            <a:chExt cx="247" cy="1684"/>
          </a:xfrm>
        </p:grpSpPr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922" y="964"/>
              <a:ext cx="144" cy="1008"/>
            </a:xfrm>
            <a:custGeom>
              <a:avLst/>
              <a:gdLst>
                <a:gd name="T0" fmla="*/ 101 w 158"/>
                <a:gd name="T1" fmla="*/ 0 h 1008"/>
                <a:gd name="T2" fmla="*/ 101 w 158"/>
                <a:gd name="T3" fmla="*/ 38 h 1008"/>
                <a:gd name="T4" fmla="*/ 112 w 158"/>
                <a:gd name="T5" fmla="*/ 41 h 1008"/>
                <a:gd name="T6" fmla="*/ 124 w 158"/>
                <a:gd name="T7" fmla="*/ 44 h 1008"/>
                <a:gd name="T8" fmla="*/ 133 w 158"/>
                <a:gd name="T9" fmla="*/ 50 h 1008"/>
                <a:gd name="T10" fmla="*/ 140 w 158"/>
                <a:gd name="T11" fmla="*/ 54 h 1008"/>
                <a:gd name="T12" fmla="*/ 146 w 158"/>
                <a:gd name="T13" fmla="*/ 60 h 1008"/>
                <a:gd name="T14" fmla="*/ 155 w 158"/>
                <a:gd name="T15" fmla="*/ 75 h 1008"/>
                <a:gd name="T16" fmla="*/ 158 w 158"/>
                <a:gd name="T17" fmla="*/ 89 h 1008"/>
                <a:gd name="T18" fmla="*/ 158 w 158"/>
                <a:gd name="T19" fmla="*/ 107 h 1008"/>
                <a:gd name="T20" fmla="*/ 152 w 158"/>
                <a:gd name="T21" fmla="*/ 123 h 1008"/>
                <a:gd name="T22" fmla="*/ 140 w 158"/>
                <a:gd name="T23" fmla="*/ 138 h 1008"/>
                <a:gd name="T24" fmla="*/ 128 w 158"/>
                <a:gd name="T25" fmla="*/ 149 h 1008"/>
                <a:gd name="T26" fmla="*/ 119 w 158"/>
                <a:gd name="T27" fmla="*/ 155 h 1008"/>
                <a:gd name="T28" fmla="*/ 101 w 158"/>
                <a:gd name="T29" fmla="*/ 162 h 1008"/>
                <a:gd name="T30" fmla="*/ 101 w 158"/>
                <a:gd name="T31" fmla="*/ 809 h 1008"/>
                <a:gd name="T32" fmla="*/ 89 w 158"/>
                <a:gd name="T33" fmla="*/ 984 h 1008"/>
                <a:gd name="T34" fmla="*/ 89 w 158"/>
                <a:gd name="T35" fmla="*/ 984 h 1008"/>
                <a:gd name="T36" fmla="*/ 89 w 158"/>
                <a:gd name="T37" fmla="*/ 988 h 1008"/>
                <a:gd name="T38" fmla="*/ 87 w 158"/>
                <a:gd name="T39" fmla="*/ 996 h 1008"/>
                <a:gd name="T40" fmla="*/ 84 w 158"/>
                <a:gd name="T41" fmla="*/ 1005 h 1008"/>
                <a:gd name="T42" fmla="*/ 77 w 158"/>
                <a:gd name="T43" fmla="*/ 1008 h 1008"/>
                <a:gd name="T44" fmla="*/ 70 w 158"/>
                <a:gd name="T45" fmla="*/ 1005 h 1008"/>
                <a:gd name="T46" fmla="*/ 67 w 158"/>
                <a:gd name="T47" fmla="*/ 996 h 1008"/>
                <a:gd name="T48" fmla="*/ 65 w 158"/>
                <a:gd name="T49" fmla="*/ 988 h 1008"/>
                <a:gd name="T50" fmla="*/ 65 w 158"/>
                <a:gd name="T51" fmla="*/ 984 h 1008"/>
                <a:gd name="T52" fmla="*/ 65 w 158"/>
                <a:gd name="T53" fmla="*/ 984 h 1008"/>
                <a:gd name="T54" fmla="*/ 53 w 158"/>
                <a:gd name="T55" fmla="*/ 809 h 1008"/>
                <a:gd name="T56" fmla="*/ 55 w 158"/>
                <a:gd name="T57" fmla="*/ 161 h 1008"/>
                <a:gd name="T58" fmla="*/ 41 w 158"/>
                <a:gd name="T59" fmla="*/ 155 h 1008"/>
                <a:gd name="T60" fmla="*/ 20 w 158"/>
                <a:gd name="T61" fmla="*/ 140 h 1008"/>
                <a:gd name="T62" fmla="*/ 30 w 158"/>
                <a:gd name="T63" fmla="*/ 150 h 1008"/>
                <a:gd name="T64" fmla="*/ 9 w 158"/>
                <a:gd name="T65" fmla="*/ 126 h 1008"/>
                <a:gd name="T66" fmla="*/ 3 w 158"/>
                <a:gd name="T67" fmla="*/ 110 h 1008"/>
                <a:gd name="T68" fmla="*/ 0 w 158"/>
                <a:gd name="T69" fmla="*/ 93 h 1008"/>
                <a:gd name="T70" fmla="*/ 3 w 158"/>
                <a:gd name="T71" fmla="*/ 74 h 1008"/>
                <a:gd name="T72" fmla="*/ 10 w 158"/>
                <a:gd name="T73" fmla="*/ 60 h 1008"/>
                <a:gd name="T74" fmla="*/ 20 w 158"/>
                <a:gd name="T75" fmla="*/ 53 h 1008"/>
                <a:gd name="T76" fmla="*/ 29 w 158"/>
                <a:gd name="T77" fmla="*/ 48 h 1008"/>
                <a:gd name="T78" fmla="*/ 40 w 158"/>
                <a:gd name="T79" fmla="*/ 44 h 1008"/>
                <a:gd name="T80" fmla="*/ 52 w 158"/>
                <a:gd name="T81" fmla="*/ 39 h 1008"/>
                <a:gd name="T82" fmla="*/ 53 w 158"/>
                <a:gd name="T83" fmla="*/ 0 h 1008"/>
                <a:gd name="T84" fmla="*/ 101 w 158"/>
                <a:gd name="T85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8" h="1008">
                  <a:moveTo>
                    <a:pt x="101" y="0"/>
                  </a:moveTo>
                  <a:lnTo>
                    <a:pt x="101" y="38"/>
                  </a:lnTo>
                  <a:lnTo>
                    <a:pt x="112" y="41"/>
                  </a:lnTo>
                  <a:lnTo>
                    <a:pt x="124" y="44"/>
                  </a:lnTo>
                  <a:lnTo>
                    <a:pt x="133" y="50"/>
                  </a:lnTo>
                  <a:lnTo>
                    <a:pt x="140" y="54"/>
                  </a:lnTo>
                  <a:lnTo>
                    <a:pt x="146" y="60"/>
                  </a:lnTo>
                  <a:lnTo>
                    <a:pt x="155" y="75"/>
                  </a:lnTo>
                  <a:lnTo>
                    <a:pt x="158" y="89"/>
                  </a:lnTo>
                  <a:lnTo>
                    <a:pt x="158" y="107"/>
                  </a:lnTo>
                  <a:lnTo>
                    <a:pt x="152" y="123"/>
                  </a:lnTo>
                  <a:lnTo>
                    <a:pt x="140" y="138"/>
                  </a:lnTo>
                  <a:lnTo>
                    <a:pt x="128" y="149"/>
                  </a:lnTo>
                  <a:lnTo>
                    <a:pt x="119" y="155"/>
                  </a:lnTo>
                  <a:lnTo>
                    <a:pt x="101" y="162"/>
                  </a:lnTo>
                  <a:lnTo>
                    <a:pt x="101" y="809"/>
                  </a:lnTo>
                  <a:lnTo>
                    <a:pt x="89" y="984"/>
                  </a:lnTo>
                  <a:lnTo>
                    <a:pt x="89" y="984"/>
                  </a:lnTo>
                  <a:lnTo>
                    <a:pt x="89" y="988"/>
                  </a:lnTo>
                  <a:lnTo>
                    <a:pt x="87" y="996"/>
                  </a:lnTo>
                  <a:lnTo>
                    <a:pt x="84" y="1005"/>
                  </a:lnTo>
                  <a:lnTo>
                    <a:pt x="77" y="1008"/>
                  </a:lnTo>
                  <a:lnTo>
                    <a:pt x="70" y="1005"/>
                  </a:lnTo>
                  <a:lnTo>
                    <a:pt x="67" y="996"/>
                  </a:lnTo>
                  <a:lnTo>
                    <a:pt x="65" y="988"/>
                  </a:lnTo>
                  <a:lnTo>
                    <a:pt x="65" y="984"/>
                  </a:lnTo>
                  <a:lnTo>
                    <a:pt x="65" y="984"/>
                  </a:lnTo>
                  <a:lnTo>
                    <a:pt x="53" y="809"/>
                  </a:lnTo>
                  <a:lnTo>
                    <a:pt x="55" y="161"/>
                  </a:lnTo>
                  <a:lnTo>
                    <a:pt x="41" y="155"/>
                  </a:lnTo>
                  <a:lnTo>
                    <a:pt x="20" y="140"/>
                  </a:lnTo>
                  <a:lnTo>
                    <a:pt x="30" y="150"/>
                  </a:lnTo>
                  <a:lnTo>
                    <a:pt x="9" y="126"/>
                  </a:lnTo>
                  <a:lnTo>
                    <a:pt x="3" y="110"/>
                  </a:lnTo>
                  <a:lnTo>
                    <a:pt x="0" y="93"/>
                  </a:lnTo>
                  <a:lnTo>
                    <a:pt x="3" y="74"/>
                  </a:lnTo>
                  <a:lnTo>
                    <a:pt x="10" y="60"/>
                  </a:lnTo>
                  <a:lnTo>
                    <a:pt x="20" y="53"/>
                  </a:lnTo>
                  <a:lnTo>
                    <a:pt x="29" y="48"/>
                  </a:lnTo>
                  <a:lnTo>
                    <a:pt x="40" y="44"/>
                  </a:lnTo>
                  <a:lnTo>
                    <a:pt x="52" y="39"/>
                  </a:lnTo>
                  <a:lnTo>
                    <a:pt x="53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93" name="Group 13"/>
            <p:cNvGrpSpPr>
              <a:grpSpLocks/>
            </p:cNvGrpSpPr>
            <p:nvPr/>
          </p:nvGrpSpPr>
          <p:grpSpPr bwMode="auto">
            <a:xfrm>
              <a:off x="864" y="288"/>
              <a:ext cx="247" cy="681"/>
              <a:chOff x="2298" y="1726"/>
              <a:chExt cx="247" cy="681"/>
            </a:xfrm>
          </p:grpSpPr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2298" y="1726"/>
                <a:ext cx="247" cy="533"/>
              </a:xfrm>
              <a:custGeom>
                <a:avLst/>
                <a:gdLst>
                  <a:gd name="T0" fmla="*/ 101 w 247"/>
                  <a:gd name="T1" fmla="*/ 530 h 533"/>
                  <a:gd name="T2" fmla="*/ 5 w 247"/>
                  <a:gd name="T3" fmla="*/ 199 h 533"/>
                  <a:gd name="T4" fmla="*/ 69 w 247"/>
                  <a:gd name="T5" fmla="*/ 29 h 533"/>
                  <a:gd name="T6" fmla="*/ 182 w 247"/>
                  <a:gd name="T7" fmla="*/ 28 h 533"/>
                  <a:gd name="T8" fmla="*/ 242 w 247"/>
                  <a:gd name="T9" fmla="*/ 197 h 533"/>
                  <a:gd name="T10" fmla="*/ 152 w 247"/>
                  <a:gd name="T11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533">
                    <a:moveTo>
                      <a:pt x="101" y="530"/>
                    </a:moveTo>
                    <a:cubicBezTo>
                      <a:pt x="85" y="475"/>
                      <a:pt x="10" y="282"/>
                      <a:pt x="5" y="199"/>
                    </a:cubicBezTo>
                    <a:cubicBezTo>
                      <a:pt x="0" y="116"/>
                      <a:pt x="40" y="57"/>
                      <a:pt x="69" y="29"/>
                    </a:cubicBezTo>
                    <a:cubicBezTo>
                      <a:pt x="98" y="1"/>
                      <a:pt x="153" y="0"/>
                      <a:pt x="182" y="28"/>
                    </a:cubicBezTo>
                    <a:cubicBezTo>
                      <a:pt x="211" y="56"/>
                      <a:pt x="247" y="113"/>
                      <a:pt x="242" y="197"/>
                    </a:cubicBezTo>
                    <a:cubicBezTo>
                      <a:pt x="237" y="281"/>
                      <a:pt x="171" y="463"/>
                      <a:pt x="152" y="533"/>
                    </a:cubicBezTo>
                  </a:path>
                </a:pathLst>
              </a:custGeom>
              <a:gradFill rotWithShape="1">
                <a:gsLst>
                  <a:gs pos="0">
                    <a:srgbClr val="D40000">
                      <a:gamma/>
                      <a:shade val="57255"/>
                      <a:invGamma/>
                    </a:srgbClr>
                  </a:gs>
                  <a:gs pos="50000">
                    <a:srgbClr val="D40000"/>
                  </a:gs>
                  <a:gs pos="100000">
                    <a:srgbClr val="D40000">
                      <a:gamma/>
                      <a:shade val="5725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AutoShape 15"/>
              <p:cNvSpPr>
                <a:spLocks noChangeArrowheads="1"/>
              </p:cNvSpPr>
              <p:nvPr/>
            </p:nvSpPr>
            <p:spPr bwMode="auto">
              <a:xfrm rot="10800000">
                <a:off x="2394" y="2252"/>
                <a:ext cx="63" cy="155"/>
              </a:xfrm>
              <a:custGeom>
                <a:avLst/>
                <a:gdLst>
                  <a:gd name="G0" fmla="+- 2024 0 0"/>
                  <a:gd name="G1" fmla="+- 21600 0 2024"/>
                  <a:gd name="G2" fmla="*/ 2024 1 2"/>
                  <a:gd name="G3" fmla="+- 21600 0 G2"/>
                  <a:gd name="G4" fmla="+/ 2024 21600 2"/>
                  <a:gd name="G5" fmla="+/ G1 0 2"/>
                  <a:gd name="G6" fmla="*/ 21600 21600 2024"/>
                  <a:gd name="G7" fmla="*/ G6 1 2"/>
                  <a:gd name="G8" fmla="+- 21600 0 G7"/>
                  <a:gd name="G9" fmla="*/ 21600 1 2"/>
                  <a:gd name="G10" fmla="+- 2024 0 G9"/>
                  <a:gd name="G11" fmla="?: G10 G8 0"/>
                  <a:gd name="G12" fmla="?: G10 G7 21600"/>
                  <a:gd name="T0" fmla="*/ 20588 w 21600"/>
                  <a:gd name="T1" fmla="*/ 10800 h 21600"/>
                  <a:gd name="T2" fmla="*/ 10800 w 21600"/>
                  <a:gd name="T3" fmla="*/ 21600 h 21600"/>
                  <a:gd name="T4" fmla="*/ 1012 w 21600"/>
                  <a:gd name="T5" fmla="*/ 10800 h 21600"/>
                  <a:gd name="T6" fmla="*/ 10800 w 21600"/>
                  <a:gd name="T7" fmla="*/ 0 h 21600"/>
                  <a:gd name="T8" fmla="*/ 2812 w 21600"/>
                  <a:gd name="T9" fmla="*/ 2812 h 21600"/>
                  <a:gd name="T10" fmla="*/ 18788 w 21600"/>
                  <a:gd name="T11" fmla="*/ 1878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024" y="21600"/>
                    </a:lnTo>
                    <a:lnTo>
                      <a:pt x="195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0000">
                      <a:gamma/>
                      <a:shade val="46275"/>
                      <a:invGamma/>
                    </a:srgbClr>
                  </a:gs>
                  <a:gs pos="50000">
                    <a:srgbClr val="FE0000">
                      <a:alpha val="92000"/>
                    </a:srgbClr>
                  </a:gs>
                  <a:gs pos="100000">
                    <a:srgbClr val="FE00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496" name="Freeform 16"/>
          <p:cNvSpPr>
            <a:spLocks/>
          </p:cNvSpPr>
          <p:nvPr/>
        </p:nvSpPr>
        <p:spPr bwMode="auto">
          <a:xfrm>
            <a:off x="2170113" y="5376863"/>
            <a:ext cx="877887" cy="628650"/>
          </a:xfrm>
          <a:custGeom>
            <a:avLst/>
            <a:gdLst>
              <a:gd name="T0" fmla="*/ 0 w 547"/>
              <a:gd name="T1" fmla="*/ 0 h 296"/>
              <a:gd name="T2" fmla="*/ 1 w 547"/>
              <a:gd name="T3" fmla="*/ 258 h 296"/>
              <a:gd name="T4" fmla="*/ 12 w 547"/>
              <a:gd name="T5" fmla="*/ 276 h 296"/>
              <a:gd name="T6" fmla="*/ 28 w 547"/>
              <a:gd name="T7" fmla="*/ 287 h 296"/>
              <a:gd name="T8" fmla="*/ 54 w 547"/>
              <a:gd name="T9" fmla="*/ 296 h 296"/>
              <a:gd name="T10" fmla="*/ 481 w 547"/>
              <a:gd name="T11" fmla="*/ 296 h 296"/>
              <a:gd name="T12" fmla="*/ 504 w 547"/>
              <a:gd name="T13" fmla="*/ 293 h 296"/>
              <a:gd name="T14" fmla="*/ 526 w 547"/>
              <a:gd name="T15" fmla="*/ 283 h 296"/>
              <a:gd name="T16" fmla="*/ 541 w 547"/>
              <a:gd name="T17" fmla="*/ 269 h 296"/>
              <a:gd name="T18" fmla="*/ 546 w 547"/>
              <a:gd name="T19" fmla="*/ 255 h 296"/>
              <a:gd name="T20" fmla="*/ 547 w 547"/>
              <a:gd name="T21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7" h="296">
                <a:moveTo>
                  <a:pt x="0" y="0"/>
                </a:moveTo>
                <a:lnTo>
                  <a:pt x="1" y="258"/>
                </a:lnTo>
                <a:lnTo>
                  <a:pt x="12" y="276"/>
                </a:lnTo>
                <a:lnTo>
                  <a:pt x="28" y="287"/>
                </a:lnTo>
                <a:lnTo>
                  <a:pt x="54" y="296"/>
                </a:lnTo>
                <a:lnTo>
                  <a:pt x="481" y="296"/>
                </a:lnTo>
                <a:lnTo>
                  <a:pt x="504" y="293"/>
                </a:lnTo>
                <a:lnTo>
                  <a:pt x="526" y="283"/>
                </a:lnTo>
                <a:lnTo>
                  <a:pt x="541" y="269"/>
                </a:lnTo>
                <a:lnTo>
                  <a:pt x="546" y="255"/>
                </a:lnTo>
                <a:lnTo>
                  <a:pt x="547" y="0"/>
                </a:lnTo>
              </a:path>
            </a:pathLst>
          </a:custGeom>
          <a:solidFill>
            <a:srgbClr val="66FFFF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722438" y="6099175"/>
            <a:ext cx="183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R</a:t>
            </a:r>
            <a:r>
              <a:rPr lang="vi-VN" sz="2400" b="1">
                <a:solidFill>
                  <a:srgbClr val="0000FF"/>
                </a:solidFill>
              </a:rPr>
              <a:t>ượu</a:t>
            </a:r>
            <a:r>
              <a:rPr lang="en-US" sz="2400" b="1">
                <a:solidFill>
                  <a:srgbClr val="0000FF"/>
                </a:solidFill>
              </a:rPr>
              <a:t> Etylic</a:t>
            </a:r>
            <a:r>
              <a:rPr lang="en-US" sz="2400">
                <a:solidFill>
                  <a:srgbClr val="0000FF"/>
                </a:solidFill>
              </a:rPr>
              <a:t> </a:t>
            </a:r>
            <a:endParaRPr lang="vi-VN" sz="2400">
              <a:solidFill>
                <a:srgbClr val="0000FF"/>
              </a:solidFill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495925" y="6124575"/>
            <a:ext cx="2125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2400" b="1">
                <a:solidFill>
                  <a:srgbClr val="0000FF"/>
                </a:solidFill>
              </a:rPr>
              <a:t>Natri kim loại</a:t>
            </a:r>
            <a:r>
              <a:rPr lang="vi-VN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2600325" y="5191125"/>
            <a:ext cx="26988" cy="639763"/>
          </a:xfrm>
          <a:custGeom>
            <a:avLst/>
            <a:gdLst>
              <a:gd name="T0" fmla="*/ 1 w 30"/>
              <a:gd name="T1" fmla="*/ 0 h 723"/>
              <a:gd name="T2" fmla="*/ 0 w 30"/>
              <a:gd name="T3" fmla="*/ 558 h 723"/>
              <a:gd name="T4" fmla="*/ 16 w 30"/>
              <a:gd name="T5" fmla="*/ 723 h 723"/>
              <a:gd name="T6" fmla="*/ 27 w 30"/>
              <a:gd name="T7" fmla="*/ 552 h 723"/>
              <a:gd name="T8" fmla="*/ 30 w 30"/>
              <a:gd name="T9" fmla="*/ 0 h 723"/>
              <a:gd name="T10" fmla="*/ 1 w 30"/>
              <a:gd name="T11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723">
                <a:moveTo>
                  <a:pt x="1" y="0"/>
                </a:moveTo>
                <a:lnTo>
                  <a:pt x="0" y="558"/>
                </a:lnTo>
                <a:lnTo>
                  <a:pt x="16" y="723"/>
                </a:lnTo>
                <a:lnTo>
                  <a:pt x="27" y="552"/>
                </a:lnTo>
                <a:lnTo>
                  <a:pt x="30" y="0"/>
                </a:lnTo>
                <a:lnTo>
                  <a:pt x="1" y="0"/>
                </a:lnTo>
                <a:close/>
              </a:path>
            </a:pathLst>
          </a:custGeom>
          <a:solidFill>
            <a:srgbClr val="07FFFF"/>
          </a:solidFill>
          <a:ln w="9525" cap="flat" cmpd="sng">
            <a:solidFill>
              <a:srgbClr val="07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2428875" y="4424363"/>
            <a:ext cx="357188" cy="222250"/>
            <a:chOff x="3400" y="2858"/>
            <a:chExt cx="225" cy="140"/>
          </a:xfrm>
        </p:grpSpPr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426" y="2896"/>
              <a:ext cx="179" cy="102"/>
            </a:xfrm>
            <a:prstGeom prst="rect">
              <a:avLst/>
            </a:prstGeom>
            <a:solidFill>
              <a:srgbClr val="FFFFFF"/>
            </a:solidFill>
            <a:ln w="1117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AutoShape 22"/>
            <p:cNvSpPr>
              <a:spLocks noChangeArrowheads="1"/>
            </p:cNvSpPr>
            <p:nvPr/>
          </p:nvSpPr>
          <p:spPr bwMode="auto">
            <a:xfrm>
              <a:off x="3400" y="2858"/>
              <a:ext cx="225" cy="35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 algn="ctr">
              <a:round/>
              <a:headEnd/>
              <a:tailEnd/>
            </a:ln>
            <a:effectLst/>
            <a:scene3d>
              <a:camera prst="legacyPerspectiveBottomRight">
                <a:rot lat="21299999" lon="0" rev="0"/>
              </a:camera>
              <a:lightRig rig="legacyFlat3" dir="t"/>
            </a:scene3d>
            <a:sp3d extrusionH="238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4443413" y="3719513"/>
            <a:ext cx="55562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443413" y="3719513"/>
            <a:ext cx="55562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4443413" y="3719513"/>
            <a:ext cx="55562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4443413" y="3719513"/>
            <a:ext cx="55562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4443413" y="3719513"/>
            <a:ext cx="55562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4443413" y="3719513"/>
            <a:ext cx="55562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4443413" y="3719513"/>
            <a:ext cx="55562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4443413" y="3719513"/>
            <a:ext cx="55562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4443413" y="3757613"/>
            <a:ext cx="55562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4445000" y="3757613"/>
            <a:ext cx="55563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4443413" y="3757613"/>
            <a:ext cx="55562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4443413" y="3757613"/>
            <a:ext cx="55562" cy="555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Freeform 35"/>
          <p:cNvSpPr>
            <a:spLocks/>
          </p:cNvSpPr>
          <p:nvPr/>
        </p:nvSpPr>
        <p:spPr bwMode="auto">
          <a:xfrm>
            <a:off x="5943600" y="5014913"/>
            <a:ext cx="933450" cy="985837"/>
          </a:xfrm>
          <a:custGeom>
            <a:avLst/>
            <a:gdLst>
              <a:gd name="T0" fmla="*/ 0 w 777"/>
              <a:gd name="T1" fmla="*/ 9 h 834"/>
              <a:gd name="T2" fmla="*/ 45 w 777"/>
              <a:gd name="T3" fmla="*/ 51 h 834"/>
              <a:gd name="T4" fmla="*/ 48 w 777"/>
              <a:gd name="T5" fmla="*/ 783 h 834"/>
              <a:gd name="T6" fmla="*/ 78 w 777"/>
              <a:gd name="T7" fmla="*/ 819 h 834"/>
              <a:gd name="T8" fmla="*/ 129 w 777"/>
              <a:gd name="T9" fmla="*/ 834 h 834"/>
              <a:gd name="T10" fmla="*/ 654 w 777"/>
              <a:gd name="T11" fmla="*/ 834 h 834"/>
              <a:gd name="T12" fmla="*/ 702 w 777"/>
              <a:gd name="T13" fmla="*/ 822 h 834"/>
              <a:gd name="T14" fmla="*/ 732 w 777"/>
              <a:gd name="T15" fmla="*/ 786 h 834"/>
              <a:gd name="T16" fmla="*/ 732 w 777"/>
              <a:gd name="T17" fmla="*/ 51 h 834"/>
              <a:gd name="T18" fmla="*/ 777 w 777"/>
              <a:gd name="T19" fmla="*/ 0 h 834"/>
              <a:gd name="T20" fmla="*/ 0 w 777"/>
              <a:gd name="T21" fmla="*/ 9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7" h="834">
                <a:moveTo>
                  <a:pt x="0" y="9"/>
                </a:moveTo>
                <a:lnTo>
                  <a:pt x="45" y="51"/>
                </a:lnTo>
                <a:lnTo>
                  <a:pt x="48" y="783"/>
                </a:lnTo>
                <a:lnTo>
                  <a:pt x="78" y="819"/>
                </a:lnTo>
                <a:lnTo>
                  <a:pt x="129" y="834"/>
                </a:lnTo>
                <a:lnTo>
                  <a:pt x="654" y="834"/>
                </a:lnTo>
                <a:lnTo>
                  <a:pt x="702" y="822"/>
                </a:lnTo>
                <a:lnTo>
                  <a:pt x="732" y="786"/>
                </a:lnTo>
                <a:lnTo>
                  <a:pt x="732" y="51"/>
                </a:lnTo>
                <a:lnTo>
                  <a:pt x="777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rgbClr val="57E6F1">
                  <a:alpha val="88000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57E6F1">
                  <a:alpha val="88000"/>
                </a:srgbClr>
              </a:gs>
            </a:gsLst>
            <a:lin ang="0" scaled="1"/>
          </a:gradFill>
          <a:ln w="9525" cap="flat" cmpd="sng">
            <a:solidFill>
              <a:srgbClr val="000000">
                <a:alpha val="1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Freeform 36"/>
          <p:cNvSpPr>
            <a:spLocks/>
          </p:cNvSpPr>
          <p:nvPr/>
        </p:nvSpPr>
        <p:spPr bwMode="auto">
          <a:xfrm>
            <a:off x="6057900" y="5681663"/>
            <a:ext cx="201613" cy="182562"/>
          </a:xfrm>
          <a:custGeom>
            <a:avLst/>
            <a:gdLst>
              <a:gd name="T0" fmla="*/ 16 w 256"/>
              <a:gd name="T1" fmla="*/ 160 h 264"/>
              <a:gd name="T2" fmla="*/ 64 w 256"/>
              <a:gd name="T3" fmla="*/ 16 h 264"/>
              <a:gd name="T4" fmla="*/ 160 w 256"/>
              <a:gd name="T5" fmla="*/ 64 h 264"/>
              <a:gd name="T6" fmla="*/ 256 w 256"/>
              <a:gd name="T7" fmla="*/ 112 h 264"/>
              <a:gd name="T8" fmla="*/ 160 w 256"/>
              <a:gd name="T9" fmla="*/ 256 h 264"/>
              <a:gd name="T10" fmla="*/ 16 w 256"/>
              <a:gd name="T11" fmla="*/ 16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264">
                <a:moveTo>
                  <a:pt x="16" y="160"/>
                </a:moveTo>
                <a:cubicBezTo>
                  <a:pt x="0" y="120"/>
                  <a:pt x="40" y="32"/>
                  <a:pt x="64" y="16"/>
                </a:cubicBezTo>
                <a:cubicBezTo>
                  <a:pt x="88" y="0"/>
                  <a:pt x="128" y="48"/>
                  <a:pt x="160" y="64"/>
                </a:cubicBezTo>
                <a:cubicBezTo>
                  <a:pt x="192" y="80"/>
                  <a:pt x="256" y="80"/>
                  <a:pt x="256" y="112"/>
                </a:cubicBezTo>
                <a:cubicBezTo>
                  <a:pt x="256" y="144"/>
                  <a:pt x="200" y="248"/>
                  <a:pt x="160" y="256"/>
                </a:cubicBezTo>
                <a:cubicBezTo>
                  <a:pt x="120" y="264"/>
                  <a:pt x="32" y="200"/>
                  <a:pt x="16" y="160"/>
                </a:cubicBezTo>
                <a:close/>
              </a:path>
            </a:pathLst>
          </a:custGeom>
          <a:solidFill>
            <a:srgbClr val="595959"/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ObliqueBottomLeft">
              <a:rot lat="300000" lon="150000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59595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6515100" y="5662613"/>
            <a:ext cx="201613" cy="182562"/>
          </a:xfrm>
          <a:custGeom>
            <a:avLst/>
            <a:gdLst>
              <a:gd name="T0" fmla="*/ 16 w 256"/>
              <a:gd name="T1" fmla="*/ 160 h 264"/>
              <a:gd name="T2" fmla="*/ 64 w 256"/>
              <a:gd name="T3" fmla="*/ 16 h 264"/>
              <a:gd name="T4" fmla="*/ 160 w 256"/>
              <a:gd name="T5" fmla="*/ 64 h 264"/>
              <a:gd name="T6" fmla="*/ 256 w 256"/>
              <a:gd name="T7" fmla="*/ 112 h 264"/>
              <a:gd name="T8" fmla="*/ 160 w 256"/>
              <a:gd name="T9" fmla="*/ 256 h 264"/>
              <a:gd name="T10" fmla="*/ 16 w 256"/>
              <a:gd name="T11" fmla="*/ 16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264">
                <a:moveTo>
                  <a:pt x="16" y="160"/>
                </a:moveTo>
                <a:cubicBezTo>
                  <a:pt x="0" y="120"/>
                  <a:pt x="40" y="32"/>
                  <a:pt x="64" y="16"/>
                </a:cubicBezTo>
                <a:cubicBezTo>
                  <a:pt x="88" y="0"/>
                  <a:pt x="128" y="48"/>
                  <a:pt x="160" y="64"/>
                </a:cubicBezTo>
                <a:cubicBezTo>
                  <a:pt x="192" y="80"/>
                  <a:pt x="256" y="80"/>
                  <a:pt x="256" y="112"/>
                </a:cubicBezTo>
                <a:cubicBezTo>
                  <a:pt x="256" y="144"/>
                  <a:pt x="200" y="248"/>
                  <a:pt x="160" y="256"/>
                </a:cubicBezTo>
                <a:cubicBezTo>
                  <a:pt x="120" y="264"/>
                  <a:pt x="32" y="200"/>
                  <a:pt x="16" y="160"/>
                </a:cubicBezTo>
                <a:close/>
              </a:path>
            </a:pathLst>
          </a:custGeom>
          <a:solidFill>
            <a:srgbClr val="595959"/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ObliqueBottomLeft">
              <a:rot lat="300000" lon="150000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59595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18" name="Freeform 38"/>
          <p:cNvSpPr>
            <a:spLocks/>
          </p:cNvSpPr>
          <p:nvPr/>
        </p:nvSpPr>
        <p:spPr bwMode="auto">
          <a:xfrm>
            <a:off x="6324600" y="5700713"/>
            <a:ext cx="201613" cy="182562"/>
          </a:xfrm>
          <a:custGeom>
            <a:avLst/>
            <a:gdLst>
              <a:gd name="T0" fmla="*/ 16 w 256"/>
              <a:gd name="T1" fmla="*/ 160 h 264"/>
              <a:gd name="T2" fmla="*/ 64 w 256"/>
              <a:gd name="T3" fmla="*/ 16 h 264"/>
              <a:gd name="T4" fmla="*/ 160 w 256"/>
              <a:gd name="T5" fmla="*/ 64 h 264"/>
              <a:gd name="T6" fmla="*/ 256 w 256"/>
              <a:gd name="T7" fmla="*/ 112 h 264"/>
              <a:gd name="T8" fmla="*/ 160 w 256"/>
              <a:gd name="T9" fmla="*/ 256 h 264"/>
              <a:gd name="T10" fmla="*/ 16 w 256"/>
              <a:gd name="T11" fmla="*/ 16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264">
                <a:moveTo>
                  <a:pt x="16" y="160"/>
                </a:moveTo>
                <a:cubicBezTo>
                  <a:pt x="0" y="120"/>
                  <a:pt x="40" y="32"/>
                  <a:pt x="64" y="16"/>
                </a:cubicBezTo>
                <a:cubicBezTo>
                  <a:pt x="88" y="0"/>
                  <a:pt x="128" y="48"/>
                  <a:pt x="160" y="64"/>
                </a:cubicBezTo>
                <a:cubicBezTo>
                  <a:pt x="192" y="80"/>
                  <a:pt x="256" y="80"/>
                  <a:pt x="256" y="112"/>
                </a:cubicBezTo>
                <a:cubicBezTo>
                  <a:pt x="256" y="144"/>
                  <a:pt x="200" y="248"/>
                  <a:pt x="160" y="256"/>
                </a:cubicBezTo>
                <a:cubicBezTo>
                  <a:pt x="120" y="264"/>
                  <a:pt x="32" y="200"/>
                  <a:pt x="16" y="160"/>
                </a:cubicBezTo>
                <a:close/>
              </a:path>
            </a:pathLst>
          </a:custGeom>
          <a:solidFill>
            <a:srgbClr val="595959"/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ObliqueBottomLeft">
              <a:rot lat="300000" lon="150000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59595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19" name="Freeform 39"/>
          <p:cNvSpPr>
            <a:spLocks/>
          </p:cNvSpPr>
          <p:nvPr/>
        </p:nvSpPr>
        <p:spPr bwMode="auto">
          <a:xfrm>
            <a:off x="6019800" y="5472113"/>
            <a:ext cx="292100" cy="274637"/>
          </a:xfrm>
          <a:custGeom>
            <a:avLst/>
            <a:gdLst>
              <a:gd name="T0" fmla="*/ 16 w 256"/>
              <a:gd name="T1" fmla="*/ 160 h 264"/>
              <a:gd name="T2" fmla="*/ 64 w 256"/>
              <a:gd name="T3" fmla="*/ 16 h 264"/>
              <a:gd name="T4" fmla="*/ 160 w 256"/>
              <a:gd name="T5" fmla="*/ 64 h 264"/>
              <a:gd name="T6" fmla="*/ 256 w 256"/>
              <a:gd name="T7" fmla="*/ 112 h 264"/>
              <a:gd name="T8" fmla="*/ 160 w 256"/>
              <a:gd name="T9" fmla="*/ 256 h 264"/>
              <a:gd name="T10" fmla="*/ 16 w 256"/>
              <a:gd name="T11" fmla="*/ 16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264">
                <a:moveTo>
                  <a:pt x="16" y="160"/>
                </a:moveTo>
                <a:cubicBezTo>
                  <a:pt x="0" y="120"/>
                  <a:pt x="40" y="32"/>
                  <a:pt x="64" y="16"/>
                </a:cubicBezTo>
                <a:cubicBezTo>
                  <a:pt x="88" y="0"/>
                  <a:pt x="128" y="48"/>
                  <a:pt x="160" y="64"/>
                </a:cubicBezTo>
                <a:cubicBezTo>
                  <a:pt x="192" y="80"/>
                  <a:pt x="256" y="80"/>
                  <a:pt x="256" y="112"/>
                </a:cubicBezTo>
                <a:cubicBezTo>
                  <a:pt x="256" y="144"/>
                  <a:pt x="200" y="248"/>
                  <a:pt x="160" y="256"/>
                </a:cubicBezTo>
                <a:cubicBezTo>
                  <a:pt x="120" y="264"/>
                  <a:pt x="32" y="200"/>
                  <a:pt x="16" y="160"/>
                </a:cubicBezTo>
                <a:close/>
              </a:path>
            </a:pathLst>
          </a:custGeom>
          <a:solidFill>
            <a:srgbClr val="595959"/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ObliqueBottomLeft">
              <a:rot lat="300000" lon="150000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59595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20" name="Freeform 40"/>
          <p:cNvSpPr>
            <a:spLocks/>
          </p:cNvSpPr>
          <p:nvPr/>
        </p:nvSpPr>
        <p:spPr bwMode="auto">
          <a:xfrm>
            <a:off x="6248400" y="5586413"/>
            <a:ext cx="201613" cy="182562"/>
          </a:xfrm>
          <a:custGeom>
            <a:avLst/>
            <a:gdLst>
              <a:gd name="T0" fmla="*/ 16 w 256"/>
              <a:gd name="T1" fmla="*/ 160 h 264"/>
              <a:gd name="T2" fmla="*/ 64 w 256"/>
              <a:gd name="T3" fmla="*/ 16 h 264"/>
              <a:gd name="T4" fmla="*/ 160 w 256"/>
              <a:gd name="T5" fmla="*/ 64 h 264"/>
              <a:gd name="T6" fmla="*/ 256 w 256"/>
              <a:gd name="T7" fmla="*/ 112 h 264"/>
              <a:gd name="T8" fmla="*/ 160 w 256"/>
              <a:gd name="T9" fmla="*/ 256 h 264"/>
              <a:gd name="T10" fmla="*/ 16 w 256"/>
              <a:gd name="T11" fmla="*/ 16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264">
                <a:moveTo>
                  <a:pt x="16" y="160"/>
                </a:moveTo>
                <a:cubicBezTo>
                  <a:pt x="0" y="120"/>
                  <a:pt x="40" y="32"/>
                  <a:pt x="64" y="16"/>
                </a:cubicBezTo>
                <a:cubicBezTo>
                  <a:pt x="88" y="0"/>
                  <a:pt x="128" y="48"/>
                  <a:pt x="160" y="64"/>
                </a:cubicBezTo>
                <a:cubicBezTo>
                  <a:pt x="192" y="80"/>
                  <a:pt x="256" y="80"/>
                  <a:pt x="256" y="112"/>
                </a:cubicBezTo>
                <a:cubicBezTo>
                  <a:pt x="256" y="144"/>
                  <a:pt x="200" y="248"/>
                  <a:pt x="160" y="256"/>
                </a:cubicBezTo>
                <a:cubicBezTo>
                  <a:pt x="120" y="264"/>
                  <a:pt x="32" y="200"/>
                  <a:pt x="16" y="160"/>
                </a:cubicBezTo>
                <a:close/>
              </a:path>
            </a:pathLst>
          </a:custGeom>
          <a:solidFill>
            <a:srgbClr val="595959"/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ObliqueBottomLeft">
              <a:rot lat="300000" lon="150000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59595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21" name="Freeform 41"/>
          <p:cNvSpPr>
            <a:spLocks/>
          </p:cNvSpPr>
          <p:nvPr/>
        </p:nvSpPr>
        <p:spPr bwMode="auto">
          <a:xfrm>
            <a:off x="6005513" y="5410200"/>
            <a:ext cx="812800" cy="590550"/>
          </a:xfrm>
          <a:custGeom>
            <a:avLst/>
            <a:gdLst>
              <a:gd name="T0" fmla="*/ 0 w 519"/>
              <a:gd name="T1" fmla="*/ 0 h 372"/>
              <a:gd name="T2" fmla="*/ 0 w 519"/>
              <a:gd name="T3" fmla="*/ 324 h 372"/>
              <a:gd name="T4" fmla="*/ 27 w 519"/>
              <a:gd name="T5" fmla="*/ 357 h 372"/>
              <a:gd name="T6" fmla="*/ 57 w 519"/>
              <a:gd name="T7" fmla="*/ 372 h 372"/>
              <a:gd name="T8" fmla="*/ 471 w 519"/>
              <a:gd name="T9" fmla="*/ 366 h 372"/>
              <a:gd name="T10" fmla="*/ 501 w 519"/>
              <a:gd name="T11" fmla="*/ 363 h 372"/>
              <a:gd name="T12" fmla="*/ 519 w 519"/>
              <a:gd name="T13" fmla="*/ 336 h 372"/>
              <a:gd name="T14" fmla="*/ 518 w 519"/>
              <a:gd name="T15" fmla="*/ 1 h 372"/>
              <a:gd name="T16" fmla="*/ 0 w 519"/>
              <a:gd name="T17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9" h="372">
                <a:moveTo>
                  <a:pt x="0" y="0"/>
                </a:moveTo>
                <a:lnTo>
                  <a:pt x="0" y="324"/>
                </a:lnTo>
                <a:lnTo>
                  <a:pt x="27" y="357"/>
                </a:lnTo>
                <a:lnTo>
                  <a:pt x="57" y="372"/>
                </a:lnTo>
                <a:lnTo>
                  <a:pt x="471" y="366"/>
                </a:lnTo>
                <a:lnTo>
                  <a:pt x="501" y="363"/>
                </a:lnTo>
                <a:lnTo>
                  <a:pt x="519" y="336"/>
                </a:lnTo>
                <a:lnTo>
                  <a:pt x="518" y="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BE99B">
                  <a:alpha val="50000"/>
                </a:srgbClr>
              </a:gs>
              <a:gs pos="100000">
                <a:srgbClr val="E7CA3B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42"/>
          <p:cNvSpPr>
            <a:spLocks noChangeArrowheads="1"/>
          </p:cNvSpPr>
          <p:nvPr/>
        </p:nvSpPr>
        <p:spPr bwMode="auto">
          <a:xfrm>
            <a:off x="4462463" y="5738813"/>
            <a:ext cx="55562" cy="5556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43"/>
          <p:cNvSpPr>
            <a:spLocks noChangeArrowheads="1"/>
          </p:cNvSpPr>
          <p:nvPr/>
        </p:nvSpPr>
        <p:spPr bwMode="auto">
          <a:xfrm>
            <a:off x="4510088" y="5910263"/>
            <a:ext cx="36512" cy="3651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44"/>
          <p:cNvSpPr>
            <a:spLocks noChangeArrowheads="1"/>
          </p:cNvSpPr>
          <p:nvPr/>
        </p:nvSpPr>
        <p:spPr bwMode="auto">
          <a:xfrm>
            <a:off x="4552950" y="5848350"/>
            <a:ext cx="55563" cy="55563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4419600" y="5776913"/>
            <a:ext cx="55563" cy="5556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4524375" y="5776913"/>
            <a:ext cx="55563" cy="5556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4495800" y="5853113"/>
            <a:ext cx="55563" cy="5556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Freeform 48"/>
          <p:cNvSpPr>
            <a:spLocks/>
          </p:cNvSpPr>
          <p:nvPr/>
        </p:nvSpPr>
        <p:spPr bwMode="auto">
          <a:xfrm>
            <a:off x="4292600" y="5337175"/>
            <a:ext cx="484188" cy="655638"/>
          </a:xfrm>
          <a:custGeom>
            <a:avLst/>
            <a:gdLst>
              <a:gd name="T0" fmla="*/ 0 w 305"/>
              <a:gd name="T1" fmla="*/ 1 h 413"/>
              <a:gd name="T2" fmla="*/ 1 w 305"/>
              <a:gd name="T3" fmla="*/ 143 h 413"/>
              <a:gd name="T4" fmla="*/ 1 w 305"/>
              <a:gd name="T5" fmla="*/ 217 h 413"/>
              <a:gd name="T6" fmla="*/ 4 w 305"/>
              <a:gd name="T7" fmla="*/ 252 h 413"/>
              <a:gd name="T8" fmla="*/ 7 w 305"/>
              <a:gd name="T9" fmla="*/ 291 h 413"/>
              <a:gd name="T10" fmla="*/ 19 w 305"/>
              <a:gd name="T11" fmla="*/ 331 h 413"/>
              <a:gd name="T12" fmla="*/ 43 w 305"/>
              <a:gd name="T13" fmla="*/ 371 h 413"/>
              <a:gd name="T14" fmla="*/ 90 w 305"/>
              <a:gd name="T15" fmla="*/ 396 h 413"/>
              <a:gd name="T16" fmla="*/ 151 w 305"/>
              <a:gd name="T17" fmla="*/ 413 h 413"/>
              <a:gd name="T18" fmla="*/ 211 w 305"/>
              <a:gd name="T19" fmla="*/ 395 h 413"/>
              <a:gd name="T20" fmla="*/ 239 w 305"/>
              <a:gd name="T21" fmla="*/ 383 h 413"/>
              <a:gd name="T22" fmla="*/ 274 w 305"/>
              <a:gd name="T23" fmla="*/ 346 h 413"/>
              <a:gd name="T24" fmla="*/ 295 w 305"/>
              <a:gd name="T25" fmla="*/ 309 h 413"/>
              <a:gd name="T26" fmla="*/ 303 w 305"/>
              <a:gd name="T27" fmla="*/ 249 h 413"/>
              <a:gd name="T28" fmla="*/ 305 w 305"/>
              <a:gd name="T29" fmla="*/ 200 h 413"/>
              <a:gd name="T30" fmla="*/ 304 w 305"/>
              <a:gd name="T31" fmla="*/ 134 h 413"/>
              <a:gd name="T32" fmla="*/ 303 w 305"/>
              <a:gd name="T33" fmla="*/ 27 h 413"/>
              <a:gd name="T34" fmla="*/ 302 w 305"/>
              <a:gd name="T35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5" h="413">
                <a:moveTo>
                  <a:pt x="0" y="1"/>
                </a:moveTo>
                <a:lnTo>
                  <a:pt x="1" y="143"/>
                </a:lnTo>
                <a:lnTo>
                  <a:pt x="1" y="217"/>
                </a:lnTo>
                <a:lnTo>
                  <a:pt x="4" y="252"/>
                </a:lnTo>
                <a:lnTo>
                  <a:pt x="7" y="291"/>
                </a:lnTo>
                <a:lnTo>
                  <a:pt x="19" y="331"/>
                </a:lnTo>
                <a:lnTo>
                  <a:pt x="43" y="371"/>
                </a:lnTo>
                <a:lnTo>
                  <a:pt x="90" y="396"/>
                </a:lnTo>
                <a:lnTo>
                  <a:pt x="151" y="413"/>
                </a:lnTo>
                <a:lnTo>
                  <a:pt x="211" y="395"/>
                </a:lnTo>
                <a:lnTo>
                  <a:pt x="239" y="383"/>
                </a:lnTo>
                <a:lnTo>
                  <a:pt x="274" y="346"/>
                </a:lnTo>
                <a:lnTo>
                  <a:pt x="295" y="309"/>
                </a:lnTo>
                <a:lnTo>
                  <a:pt x="303" y="249"/>
                </a:lnTo>
                <a:lnTo>
                  <a:pt x="305" y="200"/>
                </a:lnTo>
                <a:lnTo>
                  <a:pt x="304" y="134"/>
                </a:lnTo>
                <a:lnTo>
                  <a:pt x="303" y="27"/>
                </a:lnTo>
                <a:lnTo>
                  <a:pt x="302" y="0"/>
                </a:lnTo>
              </a:path>
            </a:pathLst>
          </a:custGeom>
          <a:solidFill>
            <a:srgbClr val="4B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4BFFFF">
                    <a:alpha val="4700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4538663" y="5934075"/>
            <a:ext cx="36512" cy="36513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4562475" y="5905500"/>
            <a:ext cx="36513" cy="36513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4576763" y="5881688"/>
            <a:ext cx="36512" cy="3651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4538663" y="5881688"/>
            <a:ext cx="36512" cy="3651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4567238" y="5905500"/>
            <a:ext cx="36512" cy="36513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4600575" y="5905500"/>
            <a:ext cx="36513" cy="36513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4614863" y="5881688"/>
            <a:ext cx="36512" cy="3651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4629150" y="5886450"/>
            <a:ext cx="36513" cy="36513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4519613" y="5910263"/>
            <a:ext cx="36512" cy="3651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4552950" y="5910263"/>
            <a:ext cx="36513" cy="3651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4567238" y="5886450"/>
            <a:ext cx="36512" cy="36513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60"/>
          <p:cNvSpPr>
            <a:spLocks noChangeArrowheads="1"/>
          </p:cNvSpPr>
          <p:nvPr/>
        </p:nvSpPr>
        <p:spPr bwMode="auto">
          <a:xfrm>
            <a:off x="4529138" y="5886450"/>
            <a:ext cx="36512" cy="36513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Oval 61"/>
          <p:cNvSpPr>
            <a:spLocks noChangeArrowheads="1"/>
          </p:cNvSpPr>
          <p:nvPr/>
        </p:nvSpPr>
        <p:spPr bwMode="auto">
          <a:xfrm>
            <a:off x="4557713" y="5910263"/>
            <a:ext cx="36512" cy="3651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Oval 62"/>
          <p:cNvSpPr>
            <a:spLocks noChangeArrowheads="1"/>
          </p:cNvSpPr>
          <p:nvPr/>
        </p:nvSpPr>
        <p:spPr bwMode="auto">
          <a:xfrm>
            <a:off x="4591050" y="5910263"/>
            <a:ext cx="36513" cy="36512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3" name="Oval 63"/>
          <p:cNvSpPr>
            <a:spLocks noChangeArrowheads="1"/>
          </p:cNvSpPr>
          <p:nvPr/>
        </p:nvSpPr>
        <p:spPr bwMode="auto">
          <a:xfrm>
            <a:off x="4605338" y="5886450"/>
            <a:ext cx="36512" cy="36513"/>
          </a:xfrm>
          <a:prstGeom prst="ellipse">
            <a:avLst/>
          </a:prstGeom>
          <a:solidFill>
            <a:schemeClr val="bg1"/>
          </a:solidFill>
          <a:ln w="3175" algn="ctr">
            <a:solidFill>
              <a:srgbClr val="C0C0C0">
                <a:alpha val="61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4" name="AutoShape 64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7696200" y="1447800"/>
            <a:ext cx="1447800" cy="685800"/>
          </a:xfrm>
          <a:prstGeom prst="leftArrow">
            <a:avLst>
              <a:gd name="adj1" fmla="val 50000"/>
              <a:gd name="adj2" fmla="val 52778"/>
            </a:avLst>
          </a:prstGeom>
          <a:solidFill>
            <a:srgbClr val="0000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BACK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3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903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403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403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903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403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903"/>
                            </p:stCondLst>
                            <p:childTnLst>
                              <p:par>
                                <p:cTn id="75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403"/>
                            </p:stCondLst>
                            <p:childTnLst>
                              <p:par>
                                <p:cTn id="7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403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0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403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139 -0.1949 -0.00278 -0.38981 0.0 -0.46666 C 0.00277 -0.54351 -0.01736 -0.46203 0.01666 -0.46111 C 0.05069 -0.46018 0.17326 -0.4662 0.20416 -0.46111 C 0.23507 -0.45601 0.20243 -0.45833 0.20208 -0.43055 C 0.20173 -0.40277 0.20191 -0.34861 0.20208 -0.29444 " pathEditMode="relative" ptsTypes="aaaaaA">
                                      <p:cBhvr>
                                        <p:cTn id="9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139 -0.1949 -0.00278 -0.38981 0.0 -0.46666 C 0.00277 -0.54351 -0.01736 -0.46203 0.01666 -0.46111 C 0.05069 -0.46018 0.17326 -0.4662 0.20416 -0.46111 C 0.23507 -0.45601 0.20243 -0.45833 0.20208 -0.43055 C 0.20173 -0.40277 0.20191 -0.34861 0.20208 -0.29444 " pathEditMode="relative" ptsTypes="aaaaaA">
                                      <p:cBhvr>
                                        <p:cTn id="93" dur="2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403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28333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104 0.27361 " pathEditMode="relative" rAng="0" ptsTypes="AA">
                                      <p:cBhvr>
                                        <p:cTn id="124" dur="22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27222 " pathEditMode="relative" rAng="0" ptsTypes="AA">
                                      <p:cBhvr>
                                        <p:cTn id="126" dur="28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0035 0.27222 " pathEditMode="relative" rAng="0" ptsTypes="AA">
                                      <p:cBhvr>
                                        <p:cTn id="128" dur="38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6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104 0.2625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L 0.0059 0.27778 " pathEditMode="relative" rAng="0" ptsTypes="AA">
                                      <p:cBhvr>
                                        <p:cTn id="152" dur="22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38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11022E-16 L -0.0026 0.26667 " pathEditMode="relative" rAng="0" ptsTypes="AA">
                                      <p:cBhvr>
                                        <p:cTn id="154" dur="28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28333 " pathEditMode="relative" rAng="0" ptsTypes="AA">
                                      <p:cBhvr>
                                        <p:cTn id="156" dur="38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0104 0.26806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2222 " pathEditMode="relative" rAng="0" ptsTypes="AA">
                                      <p:cBhvr>
                                        <p:cTn id="180" dur="22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11111E-6 L 0.00885 0.27361 " pathEditMode="relative" rAng="0" ptsTypes="AA">
                                      <p:cBhvr>
                                        <p:cTn id="182" dur="28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4445 " pathEditMode="relative" rAng="0" ptsTypes="AA">
                                      <p:cBhvr>
                                        <p:cTn id="184" dur="38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5203"/>
                            </p:stCondLst>
                            <p:childTnLst>
                              <p:par>
                                <p:cTn id="1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8 -0.24723 C 0.20191 -0.33704 0.20173 -0.42686 0.19583 -0.4639 C 0.18993 -0.50093 0.19965 -0.4676 0.16666 -0.46945 C 0.13368 -0.4713 0.02569 -0.47871 -0.00209 -0.47501 C -0.02986 -0.4713 -0.00035 -0.52547 2.22222E-6 -0.44723 C 0.00034 -0.36899 0.00017 -0.18728 2.22222E-6 -0.00556 " pathEditMode="relative" ptsTypes="aaaaaA">
                                      <p:cBhvr>
                                        <p:cTn id="187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7203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875 -0.18195 0.0375 -0.36389 0.00417 -0.40556 C -0.02916 -0.44723 -0.11458 -0.34862 -0.2 -0.25 " pathEditMode="relative" ptsTypes="aaA">
                                      <p:cBhvr>
                                        <p:cTn id="190" dur="2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875 -0.18195 0.0375 -0.36389 0.00417 -0.40556 C -0.02916 -0.44723 -0.11458 -0.34862 -0.2 -0.25 " pathEditMode="relative" ptsTypes="aaA">
                                      <p:cBhvr>
                                        <p:cTn id="19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9203"/>
                            </p:stCondLst>
                            <p:childTnLst>
                              <p:par>
                                <p:cTn id="19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5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77 -0.2507 L -0.20104 0.01388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1203"/>
                            </p:stCondLst>
                            <p:childTnLst>
                              <p:par>
                                <p:cTn id="2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0.24999 C -0.14549 -0.31203 -0.09097 -0.37407 -0.05625 -0.39721 C -0.02153 -0.42036 -0.00139 -0.45416 0.00833 -0.38888 C 0.01806 -0.3236 0.01007 -0.16458 0.00208 -0.00555 " pathEditMode="relative" ptsTypes="aaaA">
                                      <p:cBhvr>
                                        <p:cTn id="20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6" dur="25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C 3.05556E-6 -0.02639 3.05556E-6 -0.05278 3.05556E-6 -0.06319 " pathEditMode="relative" ptsTypes="aA">
                                      <p:cBhvr>
                                        <p:cTn id="212" dur="2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1"/>
                                            </p:cond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11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C -0.00035 -0.02546 -0.00052 -0.05092 -0.00052 -0.0611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0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0" presetClass="path" presetSubtype="0" repeatCount="9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093 C 0.00104 -0.02615 0.00086 -0.05301 0.00069 -0.06365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0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81481E-6 C -0.00121 -0.02292 -0.00208 -0.04561 -0.00243 -0.05487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0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23 C 0.0007 -0.02153 0.0007 -0.04329 0.0007 -0.05185 " pathEditMode="relative" ptsTypes="aA">
                                      <p:cBhvr>
                                        <p:cTn id="232" dur="20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1"/>
                                            </p:cond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46203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48203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5" grpId="1"/>
      <p:bldP spid="20486" grpId="0"/>
      <p:bldP spid="20486" grpId="1"/>
      <p:bldP spid="20487" grpId="0"/>
      <p:bldP spid="20488" grpId="0" animBg="1"/>
      <p:bldP spid="20489" grpId="0"/>
      <p:bldP spid="20490" grpId="0" animBg="1"/>
      <p:bldP spid="20496" grpId="0" animBg="1"/>
      <p:bldP spid="20497" grpId="0"/>
      <p:bldP spid="20498" grpId="0"/>
      <p:bldP spid="20499" grpId="0" animBg="1"/>
      <p:bldP spid="20499" grpId="1" animBg="1"/>
      <p:bldP spid="20499" grpId="2" animBg="1"/>
      <p:bldP spid="20503" grpId="0" animBg="1"/>
      <p:bldP spid="20503" grpId="1" animBg="1"/>
      <p:bldP spid="20504" grpId="0" animBg="1"/>
      <p:bldP spid="20504" grpId="1" animBg="1"/>
      <p:bldP spid="20505" grpId="0" animBg="1"/>
      <p:bldP spid="20505" grpId="1" animBg="1"/>
      <p:bldP spid="20506" grpId="0" animBg="1"/>
      <p:bldP spid="20506" grpId="1" animBg="1"/>
      <p:bldP spid="20507" grpId="0" animBg="1"/>
      <p:bldP spid="20507" grpId="1" animBg="1"/>
      <p:bldP spid="20508" grpId="0" animBg="1"/>
      <p:bldP spid="20508" grpId="1" animBg="1"/>
      <p:bldP spid="20509" grpId="0" animBg="1"/>
      <p:bldP spid="20509" grpId="1" animBg="1"/>
      <p:bldP spid="20510" grpId="0" animBg="1"/>
      <p:bldP spid="20510" grpId="1" animBg="1"/>
      <p:bldP spid="20511" grpId="0" animBg="1"/>
      <p:bldP spid="20511" grpId="1" animBg="1"/>
      <p:bldP spid="20512" grpId="0" animBg="1"/>
      <p:bldP spid="20512" grpId="1" animBg="1"/>
      <p:bldP spid="20513" grpId="0" animBg="1"/>
      <p:bldP spid="20513" grpId="1" animBg="1"/>
      <p:bldP spid="20514" grpId="0" animBg="1"/>
      <p:bldP spid="20514" grpId="1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0520" grpId="0" animBg="1"/>
      <p:bldP spid="20520" grpId="1" animBg="1"/>
      <p:bldP spid="20520" grpId="2" animBg="1"/>
      <p:bldP spid="20520" grpId="3" animBg="1"/>
      <p:bldP spid="20520" grpId="4" animBg="1"/>
      <p:bldP spid="20521" grpId="0" animBg="1"/>
      <p:bldP spid="20522" grpId="0" animBg="1"/>
      <p:bldP spid="20522" grpId="1" animBg="1"/>
      <p:bldP spid="20523" grpId="0" animBg="1"/>
      <p:bldP spid="20523" grpId="1" animBg="1"/>
      <p:bldP spid="20524" grpId="0" animBg="1"/>
      <p:bldP spid="20524" grpId="1" animBg="1"/>
      <p:bldP spid="20524" grpId="2" animBg="1"/>
      <p:bldP spid="20525" grpId="0" animBg="1"/>
      <p:bldP spid="20525" grpId="1" animBg="1"/>
      <p:bldP spid="20525" grpId="2" animBg="1"/>
      <p:bldP spid="20526" grpId="0" animBg="1"/>
      <p:bldP spid="20526" grpId="1" animBg="1"/>
      <p:bldP spid="20526" grpId="2" animBg="1"/>
      <p:bldP spid="20527" grpId="0" animBg="1"/>
      <p:bldP spid="20527" grpId="1" animBg="1"/>
      <p:bldP spid="20527" grpId="2" animBg="1"/>
      <p:bldP spid="20528" grpId="0" animBg="1"/>
      <p:bldP spid="20529" grpId="0" animBg="1"/>
      <p:bldP spid="20529" grpId="1" animBg="1"/>
      <p:bldP spid="20530" grpId="0" animBg="1"/>
      <p:bldP spid="20530" grpId="1" animBg="1"/>
      <p:bldP spid="20531" grpId="0" animBg="1"/>
      <p:bldP spid="20531" grpId="1" animBg="1"/>
      <p:bldP spid="20532" grpId="0" animBg="1"/>
      <p:bldP spid="20532" grpId="1" animBg="1"/>
      <p:bldP spid="20533" grpId="0" animBg="1"/>
      <p:bldP spid="20533" grpId="1" animBg="1"/>
      <p:bldP spid="20534" grpId="0" animBg="1"/>
      <p:bldP spid="20534" grpId="1" animBg="1"/>
      <p:bldP spid="20535" grpId="0" animBg="1"/>
      <p:bldP spid="20535" grpId="1" animBg="1"/>
      <p:bldP spid="20536" grpId="0" animBg="1"/>
      <p:bldP spid="20536" grpId="1" animBg="1"/>
      <p:bldP spid="20537" grpId="0" animBg="1"/>
      <p:bldP spid="20537" grpId="1" animBg="1"/>
      <p:bldP spid="20538" grpId="0" animBg="1"/>
      <p:bldP spid="20538" grpId="1" animBg="1"/>
      <p:bldP spid="20539" grpId="0" animBg="1"/>
      <p:bldP spid="20539" grpId="1" animBg="1"/>
      <p:bldP spid="20540" grpId="0" animBg="1"/>
      <p:bldP spid="20540" grpId="1" animBg="1"/>
      <p:bldP spid="20541" grpId="0" animBg="1"/>
      <p:bldP spid="20541" grpId="1" animBg="1"/>
      <p:bldP spid="20542" grpId="0" animBg="1"/>
      <p:bldP spid="20542" grpId="1" animBg="1"/>
      <p:bldP spid="20543" grpId="0" animBg="1"/>
      <p:bldP spid="20543" grpId="1" animBg="1"/>
      <p:bldP spid="20544" grpId="0" animBg="1"/>
    </p:bld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1534</TotalTime>
  <Words>607</Words>
  <Application>Microsoft Office PowerPoint</Application>
  <PresentationFormat>On-screen Show (4:3)</PresentationFormat>
  <Paragraphs>125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Times New Roman</vt:lpstr>
      <vt:lpstr>Tahoma</vt:lpstr>
      <vt:lpstr>Wingdings</vt:lpstr>
      <vt:lpstr>Webdings</vt:lpstr>
      <vt:lpstr>.VnTime</vt:lpstr>
      <vt:lpstr>Slipstream</vt:lpstr>
      <vt:lpstr>MathType 6.0 Equation</vt:lpstr>
      <vt:lpstr>ChemWindow Document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Ms. Tam</cp:lastModifiedBy>
  <cp:revision>14</cp:revision>
  <dcterms:created xsi:type="dcterms:W3CDTF">2015-03-05T10:31:54Z</dcterms:created>
  <dcterms:modified xsi:type="dcterms:W3CDTF">2018-02-27T15:27:44Z</dcterms:modified>
</cp:coreProperties>
</file>