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54" r:id="rId2"/>
    <p:sldId id="296" r:id="rId3"/>
    <p:sldId id="363" r:id="rId4"/>
    <p:sldId id="332" r:id="rId5"/>
    <p:sldId id="347" r:id="rId6"/>
    <p:sldId id="346" r:id="rId7"/>
    <p:sldId id="365" r:id="rId8"/>
    <p:sldId id="364" r:id="rId9"/>
    <p:sldId id="366" r:id="rId10"/>
    <p:sldId id="351" r:id="rId11"/>
    <p:sldId id="35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6600"/>
    <a:srgbClr val="0000FF"/>
    <a:srgbClr val="003399"/>
    <a:srgbClr val="FF0000"/>
    <a:srgbClr val="003300"/>
    <a:srgbClr val="FF7C80"/>
    <a:srgbClr val="009900"/>
    <a:srgbClr val="0066FF"/>
    <a:srgbClr val="9900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013" autoAdjust="0"/>
    <p:restoredTop sz="94622" autoAdjust="0"/>
  </p:normalViewPr>
  <p:slideViewPr>
    <p:cSldViewPr>
      <p:cViewPr varScale="1">
        <p:scale>
          <a:sx n="69" d="100"/>
          <a:sy n="69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94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00F124-20F9-4162-9D74-BC0B4593812E}" type="datetimeFigureOut">
              <a:rPr lang="en-US" smtClean="0"/>
              <a:pPr/>
              <a:t>12/3/2016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6F8A01-7626-423E-9246-5E5D7A4008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54942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7CF1D7-5D81-49C0-892A-915C350B3374}" type="slidenum">
              <a:rPr lang="en-US"/>
              <a:pPr/>
              <a:t>10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../dong-ho%20(1)/countdown_sound_mau1.exe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Date Placeholder 3"/>
          <p:cNvSpPr txBox="1">
            <a:spLocks noGrp="1"/>
          </p:cNvSpPr>
          <p:nvPr/>
        </p:nvSpPr>
        <p:spPr bwMode="auto">
          <a:xfrm>
            <a:off x="152400" y="6532563"/>
            <a:ext cx="2505075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SzPct val="100000"/>
            </a:pPr>
            <a:endParaRPr lang="en-US">
              <a:solidFill>
                <a:srgbClr val="2B166E"/>
              </a:solidFill>
              <a:ea typeface="Arial Unicode MS" pitchFamily="34" charset="-128"/>
            </a:endParaRPr>
          </a:p>
        </p:txBody>
      </p:sp>
      <p:sp>
        <p:nvSpPr>
          <p:cNvPr id="39940" name="Footer Placeholder 4"/>
          <p:cNvSpPr txBox="1">
            <a:spLocks noGrp="1"/>
          </p:cNvSpPr>
          <p:nvPr/>
        </p:nvSpPr>
        <p:spPr bwMode="auto">
          <a:xfrm>
            <a:off x="5943600" y="6535738"/>
            <a:ext cx="3190875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SzPct val="100000"/>
            </a:pPr>
            <a:endParaRPr lang="en-US">
              <a:solidFill>
                <a:srgbClr val="2B166E"/>
              </a:solidFill>
              <a:ea typeface="Arial Unicode MS" pitchFamily="34" charset="-128"/>
            </a:endParaRP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533400" y="57150"/>
            <a:ext cx="8001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FF6600"/>
                </a:solidFill>
              </a:rPr>
              <a:t>PHÒNG GD&amp;ĐT LONG BIÊN</a:t>
            </a:r>
          </a:p>
          <a:p>
            <a:pPr algn="ctr"/>
            <a:r>
              <a:rPr lang="en-US" sz="2400" b="1">
                <a:solidFill>
                  <a:srgbClr val="FF6600"/>
                </a:solidFill>
              </a:rPr>
              <a:t>TRƯỜNG THCS CỰ KHỐI</a:t>
            </a:r>
          </a:p>
        </p:txBody>
      </p:sp>
      <p:sp>
        <p:nvSpPr>
          <p:cNvPr id="39949" name="WordArt 13"/>
          <p:cNvSpPr>
            <a:spLocks noChangeArrowheads="1" noChangeShapeType="1" noTextEdit="1"/>
          </p:cNvSpPr>
          <p:nvPr/>
        </p:nvSpPr>
        <p:spPr bwMode="auto">
          <a:xfrm>
            <a:off x="1066800" y="1907272"/>
            <a:ext cx="7010400" cy="1752600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.VnHelvetInsH"/>
              </a:rPr>
              <a:t>Chµo</a:t>
            </a:r>
            <a:r>
              <a:rPr lang="en-US" sz="32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.VnHelvetInsH"/>
              </a:rPr>
              <a:t>  </a:t>
            </a:r>
            <a:r>
              <a:rPr lang="en-US" sz="3200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.VnHelvetInsH"/>
              </a:rPr>
              <a:t>mõng</a:t>
            </a:r>
            <a:r>
              <a:rPr lang="en-US" sz="32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.VnHelvetInsH"/>
              </a:rPr>
              <a:t> </a:t>
            </a:r>
            <a:r>
              <a:rPr lang="en-US" sz="3200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.VnHelvetInsH"/>
              </a:rPr>
              <a:t>c¸c</a:t>
            </a:r>
            <a:r>
              <a:rPr lang="en-US" sz="32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.VnHelvetInsH"/>
              </a:rPr>
              <a:t> </a:t>
            </a:r>
            <a:r>
              <a:rPr lang="en-US" sz="3200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.VnHelvetInsH"/>
              </a:rPr>
              <a:t>thÇy</a:t>
            </a:r>
            <a:r>
              <a:rPr lang="en-US" sz="32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.VnHelvetInsH"/>
              </a:rPr>
              <a:t> c« </a:t>
            </a:r>
          </a:p>
          <a:p>
            <a:pPr algn="ctr"/>
            <a:r>
              <a:rPr lang="en-US" sz="3200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.VnHelvetInsH"/>
              </a:rPr>
              <a:t>vÒ</a:t>
            </a:r>
            <a:r>
              <a:rPr lang="en-US" sz="32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.VnHelvetInsH"/>
              </a:rPr>
              <a:t> </a:t>
            </a:r>
            <a:r>
              <a:rPr lang="en-US" sz="3200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.VnHelvetInsH"/>
              </a:rPr>
              <a:t>dù</a:t>
            </a:r>
            <a:r>
              <a:rPr lang="en-US" sz="32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.VnHelvetInsH"/>
              </a:rPr>
              <a:t> </a:t>
            </a:r>
            <a:r>
              <a:rPr lang="en-US" sz="3200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.VnHelvetInsH"/>
              </a:rPr>
              <a:t>giê</a:t>
            </a:r>
            <a:r>
              <a:rPr lang="en-US" sz="32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.VnHelvetInsH"/>
              </a:rPr>
              <a:t> </a:t>
            </a:r>
            <a:r>
              <a:rPr lang="en-US" sz="3200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.VnHelvetInsH"/>
              </a:rPr>
              <a:t>to¸n</a:t>
            </a:r>
            <a:r>
              <a:rPr lang="en-US" sz="32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.VnHelvetInsH"/>
              </a:rPr>
              <a:t> 9</a:t>
            </a:r>
            <a:endParaRPr lang="en-US" sz="32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latin typeface=".VnHelvetInsH"/>
            </a:endParaRPr>
          </a:p>
        </p:txBody>
      </p:sp>
      <p:pic>
        <p:nvPicPr>
          <p:cNvPr id="39950" name="Picture 14" descr="hug-club-clip-art-7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489784"/>
            <a:ext cx="3733800" cy="183005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18"/>
          <p:cNvSpPr txBox="1">
            <a:spLocks noChangeArrowheads="1"/>
          </p:cNvSpPr>
          <p:nvPr/>
        </p:nvSpPr>
        <p:spPr bwMode="auto">
          <a:xfrm>
            <a:off x="5179112" y="4086255"/>
            <a:ext cx="33552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 dirty="0" err="1">
                <a:solidFill>
                  <a:srgbClr val="CC0000"/>
                </a:solidFill>
                <a:latin typeface=".VnAristote" pitchFamily="34" charset="0"/>
              </a:rPr>
              <a:t>Gi¸o</a:t>
            </a:r>
            <a:r>
              <a:rPr lang="en-US" sz="2000" b="0" dirty="0">
                <a:solidFill>
                  <a:srgbClr val="CC0000"/>
                </a:solidFill>
                <a:latin typeface=".VnAristote" pitchFamily="34" charset="0"/>
              </a:rPr>
              <a:t> </a:t>
            </a:r>
            <a:r>
              <a:rPr lang="en-US" sz="2000" b="0" dirty="0" err="1">
                <a:solidFill>
                  <a:srgbClr val="CC0000"/>
                </a:solidFill>
                <a:latin typeface=".VnAristote" pitchFamily="34" charset="0"/>
              </a:rPr>
              <a:t>viªn</a:t>
            </a:r>
            <a:r>
              <a:rPr lang="en-US" sz="2000" b="0" dirty="0" smtClean="0">
                <a:solidFill>
                  <a:srgbClr val="CC0000"/>
                </a:solidFill>
                <a:latin typeface=".VnAristote" pitchFamily="34" charset="0"/>
              </a:rPr>
              <a:t>: </a:t>
            </a:r>
            <a:r>
              <a:rPr lang="en-US" sz="2000" b="0" dirty="0" err="1" smtClean="0">
                <a:solidFill>
                  <a:srgbClr val="CC0000"/>
                </a:solidFill>
                <a:latin typeface=".VnAristote" pitchFamily="34" charset="0"/>
              </a:rPr>
              <a:t>NguyÔn</a:t>
            </a:r>
            <a:r>
              <a:rPr lang="en-US" sz="2000" b="0" dirty="0" smtClean="0">
                <a:solidFill>
                  <a:srgbClr val="CC0000"/>
                </a:solidFill>
                <a:latin typeface=".VnAristote" pitchFamily="34" charset="0"/>
              </a:rPr>
              <a:t> </a:t>
            </a:r>
            <a:r>
              <a:rPr lang="en-US" sz="2000" b="0" dirty="0" err="1" smtClean="0">
                <a:solidFill>
                  <a:srgbClr val="CC0000"/>
                </a:solidFill>
                <a:latin typeface=".VnAristote" pitchFamily="34" charset="0"/>
              </a:rPr>
              <a:t>Xu©n</a:t>
            </a:r>
            <a:r>
              <a:rPr lang="en-US" sz="2000" b="0" dirty="0" smtClean="0">
                <a:solidFill>
                  <a:srgbClr val="CC0000"/>
                </a:solidFill>
                <a:latin typeface=".VnAristote" pitchFamily="34" charset="0"/>
              </a:rPr>
              <a:t> </a:t>
            </a:r>
            <a:r>
              <a:rPr lang="en-US" sz="2000" b="0" dirty="0" err="1" smtClean="0">
                <a:solidFill>
                  <a:srgbClr val="CC0000"/>
                </a:solidFill>
                <a:latin typeface=".VnAristote" pitchFamily="34" charset="0"/>
              </a:rPr>
              <a:t>Léc</a:t>
            </a:r>
            <a:endParaRPr lang="en-US" sz="2000" dirty="0" smtClean="0">
              <a:solidFill>
                <a:srgbClr val="CC0000"/>
              </a:solidFill>
              <a:latin typeface=".VnAristote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0749489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7658100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Nắm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vững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endParaRPr lang="en-US" sz="2400" dirty="0">
              <a:solidFill>
                <a:srgbClr val="000066"/>
              </a:solidFill>
              <a:latin typeface=".VnTime" pitchFamily="34" charset="0"/>
            </a:endParaRP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0066"/>
                </a:solidFill>
                <a:latin typeface=".VnTime" pitchFamily="34" charset="0"/>
              </a:rPr>
              <a:t>: 12, 13, 14,15, 18, 19 (SGK</a:t>
            </a:r>
            <a:r>
              <a:rPr lang="en-US" sz="2400" dirty="0">
                <a:solidFill>
                  <a:srgbClr val="000066"/>
                </a:solidFill>
                <a:latin typeface=".VnTime" pitchFamily="34" charset="0"/>
              </a:rPr>
              <a:t>),  </a:t>
            </a:r>
            <a:r>
              <a:rPr lang="en-US" sz="2400" dirty="0" err="1">
                <a:solidFill>
                  <a:srgbClr val="000066"/>
                </a:solidFill>
                <a:latin typeface=".VnTime" pitchFamily="34" charset="0"/>
              </a:rPr>
              <a:t>bµi</a:t>
            </a:r>
            <a:r>
              <a:rPr lang="en-US" sz="2400" dirty="0">
                <a:solidFill>
                  <a:srgbClr val="000066"/>
                </a:solidFill>
                <a:latin typeface=".VnTime" pitchFamily="34" charset="0"/>
              </a:rPr>
              <a:t> 35,36 (SBT</a:t>
            </a:r>
            <a:r>
              <a:rPr lang="en-US" sz="2400" dirty="0" smtClean="0">
                <a:solidFill>
                  <a:srgbClr val="000066"/>
                </a:solidFill>
                <a:latin typeface=".VnTime" pitchFamily="34" charset="0"/>
              </a:rPr>
              <a:t>)</a:t>
            </a: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1,2,3,4 </a:t>
            </a: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duy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nôp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2 (5/12)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685800" y="228600"/>
            <a:ext cx="800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2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HƯỚNG DẪN VỀ NHÀ</a:t>
            </a:r>
            <a:endParaRPr lang="en-US" sz="3600" b="1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958961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2" name="WordArt 4"/>
          <p:cNvSpPr>
            <a:spLocks noChangeArrowheads="1" noChangeShapeType="1" noTextEdit="1"/>
          </p:cNvSpPr>
          <p:nvPr/>
        </p:nvSpPr>
        <p:spPr bwMode="auto">
          <a:xfrm>
            <a:off x="1219200" y="2590800"/>
            <a:ext cx="68580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Stamp"/>
              </a:rPr>
              <a:t>xin ch©n thµnh c¶m ¬n!</a:t>
            </a:r>
          </a:p>
        </p:txBody>
      </p:sp>
      <p:sp>
        <p:nvSpPr>
          <p:cNvPr id="89093" name="Text Box 5"/>
          <p:cNvSpPr txBox="1">
            <a:spLocks noChangeArrowheads="1"/>
          </p:cNvSpPr>
          <p:nvPr/>
        </p:nvSpPr>
        <p:spPr bwMode="auto">
          <a:xfrm>
            <a:off x="533400" y="128588"/>
            <a:ext cx="8001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FF6600"/>
                </a:solidFill>
              </a:rPr>
              <a:t>PHÒNG GD&amp;ĐT LONG BIÊN</a:t>
            </a:r>
          </a:p>
          <a:p>
            <a:pPr algn="ctr"/>
            <a:r>
              <a:rPr lang="en-US" sz="2400" b="1">
                <a:solidFill>
                  <a:srgbClr val="FF6600"/>
                </a:solidFill>
              </a:rPr>
              <a:t>TRƯỜNG THCS CỰ KHỐI</a:t>
            </a:r>
          </a:p>
        </p:txBody>
      </p:sp>
    </p:spTree>
    <p:extLst>
      <p:ext uri="{BB962C8B-B14F-4D97-AF65-F5344CB8AC3E}">
        <p14:creationId xmlns="" xmlns:p14="http://schemas.microsoft.com/office/powerpoint/2010/main" val="167967819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50208"/>
            <a:ext cx="8000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BÁO CÁO PHẦN CHUẨN </a:t>
            </a:r>
            <a:r>
              <a:rPr lang="en-US" sz="32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BỊ Ở NHÀ</a:t>
            </a:r>
            <a:endParaRPr lang="en-US" sz="3200">
              <a:solidFill>
                <a:srgbClr val="FF0066"/>
              </a:solidFill>
            </a:endParaRPr>
          </a:p>
        </p:txBody>
      </p:sp>
      <p:grpSp>
        <p:nvGrpSpPr>
          <p:cNvPr id="14" name="Group 14"/>
          <p:cNvGrpSpPr>
            <a:grpSpLocks/>
          </p:cNvGrpSpPr>
          <p:nvPr/>
        </p:nvGrpSpPr>
        <p:grpSpPr bwMode="auto">
          <a:xfrm>
            <a:off x="1202138" y="1782442"/>
            <a:ext cx="6875061" cy="2386950"/>
            <a:chOff x="3374" y="1824"/>
            <a:chExt cx="1440" cy="562"/>
          </a:xfrm>
        </p:grpSpPr>
        <p:sp>
          <p:nvSpPr>
            <p:cNvPr id="15" name="Freeform 15"/>
            <p:cNvSpPr>
              <a:spLocks/>
            </p:cNvSpPr>
            <p:nvPr/>
          </p:nvSpPr>
          <p:spPr bwMode="gray">
            <a:xfrm>
              <a:off x="3459" y="2196"/>
              <a:ext cx="1270" cy="190"/>
            </a:xfrm>
            <a:custGeom>
              <a:avLst/>
              <a:gdLst>
                <a:gd name="T0" fmla="*/ 1120 w 1120"/>
                <a:gd name="T1" fmla="*/ 252 h 252"/>
                <a:gd name="T2" fmla="*/ 1116 w 1120"/>
                <a:gd name="T3" fmla="*/ 250 h 252"/>
                <a:gd name="T4" fmla="*/ 1100 w 1120"/>
                <a:gd name="T5" fmla="*/ 246 h 252"/>
                <a:gd name="T6" fmla="*/ 1074 w 1120"/>
                <a:gd name="T7" fmla="*/ 240 h 252"/>
                <a:gd name="T8" fmla="*/ 1038 w 1120"/>
                <a:gd name="T9" fmla="*/ 232 h 252"/>
                <a:gd name="T10" fmla="*/ 992 w 1120"/>
                <a:gd name="T11" fmla="*/ 222 h 252"/>
                <a:gd name="T12" fmla="*/ 938 w 1120"/>
                <a:gd name="T13" fmla="*/ 212 h 252"/>
                <a:gd name="T14" fmla="*/ 876 w 1120"/>
                <a:gd name="T15" fmla="*/ 204 h 252"/>
                <a:gd name="T16" fmla="*/ 806 w 1120"/>
                <a:gd name="T17" fmla="*/ 196 h 252"/>
                <a:gd name="T18" fmla="*/ 730 w 1120"/>
                <a:gd name="T19" fmla="*/ 190 h 252"/>
                <a:gd name="T20" fmla="*/ 646 w 1120"/>
                <a:gd name="T21" fmla="*/ 184 h 252"/>
                <a:gd name="T22" fmla="*/ 556 w 1120"/>
                <a:gd name="T23" fmla="*/ 184 h 252"/>
                <a:gd name="T24" fmla="*/ 466 w 1120"/>
                <a:gd name="T25" fmla="*/ 184 h 252"/>
                <a:gd name="T26" fmla="*/ 384 w 1120"/>
                <a:gd name="T27" fmla="*/ 190 h 252"/>
                <a:gd name="T28" fmla="*/ 308 w 1120"/>
                <a:gd name="T29" fmla="*/ 196 h 252"/>
                <a:gd name="T30" fmla="*/ 238 w 1120"/>
                <a:gd name="T31" fmla="*/ 204 h 252"/>
                <a:gd name="T32" fmla="*/ 178 w 1120"/>
                <a:gd name="T33" fmla="*/ 212 h 252"/>
                <a:gd name="T34" fmla="*/ 126 w 1120"/>
                <a:gd name="T35" fmla="*/ 222 h 252"/>
                <a:gd name="T36" fmla="*/ 82 w 1120"/>
                <a:gd name="T37" fmla="*/ 232 h 252"/>
                <a:gd name="T38" fmla="*/ 46 w 1120"/>
                <a:gd name="T39" fmla="*/ 240 h 252"/>
                <a:gd name="T40" fmla="*/ 20 w 1120"/>
                <a:gd name="T41" fmla="*/ 246 h 252"/>
                <a:gd name="T42" fmla="*/ 6 w 1120"/>
                <a:gd name="T43" fmla="*/ 250 h 252"/>
                <a:gd name="T44" fmla="*/ 0 w 1120"/>
                <a:gd name="T45" fmla="*/ 252 h 252"/>
                <a:gd name="T46" fmla="*/ 0 w 1120"/>
                <a:gd name="T47" fmla="*/ 62 h 252"/>
                <a:gd name="T48" fmla="*/ 560 w 1120"/>
                <a:gd name="T49" fmla="*/ 0 h 252"/>
                <a:gd name="T50" fmla="*/ 1120 w 1120"/>
                <a:gd name="T51" fmla="*/ 62 h 252"/>
                <a:gd name="T52" fmla="*/ 1120 w 1120"/>
                <a:gd name="T53" fmla="*/ 252 h 252"/>
                <a:gd name="T54" fmla="*/ 1120 w 1120"/>
                <a:gd name="T55" fmla="*/ 252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lnTo>
                    <a:pt x="1120" y="252"/>
                  </a:ln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0">
                  <a:solidFill>
                    <a:srgbClr val="DF590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gray">
            <a:xfrm>
              <a:off x="3374" y="1824"/>
              <a:ext cx="1440" cy="480"/>
            </a:xfrm>
            <a:prstGeom prst="rect">
              <a:avLst/>
            </a:prstGeom>
            <a:gradFill rotWithShape="1">
              <a:gsLst>
                <a:gs pos="0">
                  <a:srgbClr val="3399FF"/>
                </a:gs>
                <a:gs pos="50000">
                  <a:srgbClr val="3399FF">
                    <a:gamma/>
                    <a:tint val="30196"/>
                    <a:invGamma/>
                  </a:srgbClr>
                </a:gs>
                <a:gs pos="100000">
                  <a:srgbClr val="3399F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lnSpc>
                  <a:spcPct val="130000"/>
                </a:lnSpc>
              </a:pPr>
              <a:r>
                <a:rPr lang="pt-BR" sz="2800" b="1" smtClean="0">
                  <a:solidFill>
                    <a:srgbClr val="3333FF"/>
                  </a:solidFill>
                </a:rPr>
                <a:t>	</a:t>
              </a:r>
              <a:endParaRPr lang="en-US" sz="2800" b="1">
                <a:solidFill>
                  <a:srgbClr val="FF3300"/>
                </a:solidFill>
              </a:endParaRPr>
            </a:p>
          </p:txBody>
        </p:sp>
      </p:grpSp>
      <p:sp>
        <p:nvSpPr>
          <p:cNvPr id="17" name="Flowchart: Alternate Process 16"/>
          <p:cNvSpPr/>
          <p:nvPr/>
        </p:nvSpPr>
        <p:spPr>
          <a:xfrm>
            <a:off x="1386946" y="1305665"/>
            <a:ext cx="6972300" cy="2809135"/>
          </a:xfrm>
          <a:prstGeom prst="flowChartAlternate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28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endParaRPr lang="en-US" sz="2800" b="1" dirty="0" smtClean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vi-VN" sz="2800" b="1" dirty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12" descr="boy_desk_thinki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206" y="4114800"/>
            <a:ext cx="1546632" cy="2133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698875" y="2743200"/>
          <a:ext cx="1550988" cy="1014413"/>
        </p:xfrm>
        <a:graphic>
          <a:graphicData uri="http://schemas.openxmlformats.org/presentationml/2006/ole">
            <p:oleObj spid="_x0000_s97281" name="Equation" r:id="rId4" imgW="698400" imgH="45720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4187536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draft_lens8809761module77105731photo_1262640865Clipart-Cartoon-Design-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906003"/>
            <a:ext cx="1981200" cy="195199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19200" y="152400"/>
            <a:ext cx="2622834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891605"/>
            <a:ext cx="8001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ẩn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ẩn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ẩn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flipH="1">
            <a:off x="609600" y="3505200"/>
            <a:ext cx="7848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ẩn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ẩn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257" name="Object 1"/>
          <p:cNvGraphicFramePr>
            <a:graphicFrameLocks noChangeAspect="1"/>
          </p:cNvGraphicFramePr>
          <p:nvPr/>
        </p:nvGraphicFramePr>
        <p:xfrm>
          <a:off x="1779588" y="1271587"/>
          <a:ext cx="1550987" cy="1014413"/>
        </p:xfrm>
        <a:graphic>
          <a:graphicData uri="http://schemas.openxmlformats.org/presentationml/2006/ole">
            <p:oleObj spid="_x0000_s96257" name="Equation" r:id="rId3" imgW="698400" imgH="457200" progId="Equation.DSMT4">
              <p:embed/>
            </p:oleObj>
          </a:graphicData>
        </a:graphic>
      </p:graphicFrame>
      <p:graphicFrame>
        <p:nvGraphicFramePr>
          <p:cNvPr id="96258" name="Object 2"/>
          <p:cNvGraphicFramePr>
            <a:graphicFrameLocks noChangeAspect="1"/>
          </p:cNvGraphicFramePr>
          <p:nvPr/>
        </p:nvGraphicFramePr>
        <p:xfrm>
          <a:off x="1295400" y="2514600"/>
          <a:ext cx="5078413" cy="2085975"/>
        </p:xfrm>
        <a:graphic>
          <a:graphicData uri="http://schemas.openxmlformats.org/presentationml/2006/ole">
            <p:oleObj spid="_x0000_s96258" name="Equation" r:id="rId4" imgW="2286000" imgH="939600" progId="Equation.DSMT4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810000" y="12192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91000" y="12192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 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76800" y="121920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57800" y="121920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62600" y="122938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y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 useBgFill="1">
        <p:nvSpPr>
          <p:cNvPr id="16" name="TextBox 15"/>
          <p:cNvSpPr txBox="1"/>
          <p:nvPr/>
        </p:nvSpPr>
        <p:spPr>
          <a:xfrm>
            <a:off x="5257800" y="1229380"/>
            <a:ext cx="990600" cy="5232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 -y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86200" y="17526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91000" y="175260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19600" y="17526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y = 0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 useBgFill="1">
        <p:nvSpPr>
          <p:cNvPr id="24" name="TextBox 23"/>
          <p:cNvSpPr txBox="1"/>
          <p:nvPr/>
        </p:nvSpPr>
        <p:spPr>
          <a:xfrm>
            <a:off x="4114800" y="1762780"/>
            <a:ext cx="1219200" cy="5232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(3  -y)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6934200" y="1295400"/>
          <a:ext cx="558800" cy="381000"/>
        </p:xfrm>
        <a:graphic>
          <a:graphicData uri="http://schemas.openxmlformats.org/presentationml/2006/ole">
            <p:oleObj spid="_x0000_s96259" name="Equation" r:id="rId5" imgW="139680" imgH="457200" progId="Equation.DSMT4">
              <p:embed/>
            </p:oleObj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7315200" y="1295400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7162800" y="1752600"/>
          <a:ext cx="228600" cy="533400"/>
        </p:xfrm>
        <a:graphic>
          <a:graphicData uri="http://schemas.openxmlformats.org/presentationml/2006/ole">
            <p:oleObj spid="_x0000_s96260" name="Equation" r:id="rId6" imgW="139680" imgH="914400" progId="Equation.DSMT4">
              <p:embed/>
            </p:oleObj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7315200" y="1828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85800" y="5105400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duy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(1;2)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3276600" y="1271587"/>
          <a:ext cx="807906" cy="938213"/>
        </p:xfrm>
        <a:graphic>
          <a:graphicData uri="http://schemas.openxmlformats.org/presentationml/2006/ole">
            <p:oleObj spid="_x0000_s96261" name="Equation" r:id="rId7" imgW="393480" imgH="45720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6057412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3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A142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11111E-6 L 0.03923 -0.06597 C 0.04757 -0.08125 0.05989 -0.08912 0.07274 -0.08912 C 0.0875 -0.08912 0.09913 -0.08125 0.10746 -0.06597 L 0.14705 -1.11111E-6 " pathEditMode="relative" rAng="0" ptsTypes="FffFF">
                                      <p:cBhvr>
                                        <p:cTn id="37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" y="-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72" dur="2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67 -0.00047 L -0.10417 0.07245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" y="36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81481E-6 L 0.10833 -0.00092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" y="0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9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build="allAtOnce"/>
      <p:bldP spid="11" grpId="1" build="allAtOnce"/>
      <p:bldP spid="11" grpId="2" build="allAtOnce"/>
      <p:bldP spid="12" grpId="0"/>
      <p:bldP spid="13" grpId="0"/>
      <p:bldP spid="14" grpId="0"/>
      <p:bldP spid="16" grpId="0" animBg="1"/>
      <p:bldP spid="16" grpId="1" animBg="1"/>
      <p:bldP spid="16" grpId="2" animBg="1"/>
      <p:bldP spid="18" grpId="0"/>
      <p:bldP spid="22" grpId="0" build="allAtOnce"/>
      <p:bldP spid="22" grpId="1" build="allAtOnce"/>
      <p:bldP spid="23" grpId="0"/>
      <p:bldP spid="23" grpId="1"/>
      <p:bldP spid="24" grpId="0" animBg="1"/>
      <p:bldP spid="26" grpId="0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457200" y="121920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b="1" i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endParaRPr lang="en-US" sz="2800" b="1" i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3000375" y="2347913"/>
          <a:ext cx="4695825" cy="1385887"/>
        </p:xfrm>
        <a:graphic>
          <a:graphicData uri="http://schemas.openxmlformats.org/presentationml/2006/ole">
            <p:oleObj spid="_x0000_s95233" name="Equation" r:id="rId3" imgW="1549080" imgH="457200" progId="Equation.DSMT4">
              <p:embed/>
            </p:oleObj>
          </a:graphicData>
        </a:graphic>
      </p:graphicFrame>
      <p:sp>
        <p:nvSpPr>
          <p:cNvPr id="25" name="Rounded Rectangle 24"/>
          <p:cNvSpPr/>
          <p:nvPr/>
        </p:nvSpPr>
        <p:spPr>
          <a:xfrm>
            <a:off x="914400" y="3886200"/>
            <a:ext cx="7467600" cy="2057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x,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ẩn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9200" y="152400"/>
            <a:ext cx="2109873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918303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25"/>
          <p:cNvGrpSpPr>
            <a:grpSpLocks/>
          </p:cNvGrpSpPr>
          <p:nvPr/>
        </p:nvGrpSpPr>
        <p:grpSpPr bwMode="auto">
          <a:xfrm>
            <a:off x="3352800" y="228600"/>
            <a:ext cx="2173779" cy="584538"/>
            <a:chOff x="1210" y="1520"/>
            <a:chExt cx="1614" cy="423"/>
          </a:xfrm>
        </p:grpSpPr>
        <p:sp>
          <p:nvSpPr>
            <p:cNvPr id="20" name="AutoShape 21"/>
            <p:cNvSpPr>
              <a:spLocks noChangeArrowheads="1"/>
            </p:cNvSpPr>
            <p:nvPr/>
          </p:nvSpPr>
          <p:spPr bwMode="gray">
            <a:xfrm>
              <a:off x="1237" y="1584"/>
              <a:ext cx="1587" cy="337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rgbClr val="3BCFA1"/>
                </a:gs>
                <a:gs pos="100000">
                  <a:srgbClr val="3BCFA1">
                    <a:gamma/>
                    <a:shade val="69804"/>
                    <a:invGamma/>
                  </a:srgbClr>
                </a:gs>
              </a:gsLst>
              <a:lin ang="5400000" scaled="1"/>
            </a:gradFill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107763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gray">
            <a:xfrm>
              <a:off x="1245" y="1608"/>
              <a:ext cx="838" cy="212"/>
            </a:xfrm>
            <a:custGeom>
              <a:avLst/>
              <a:gdLst>
                <a:gd name="T0" fmla="*/ 118 w 596"/>
                <a:gd name="T1" fmla="*/ 0 h 598"/>
                <a:gd name="T2" fmla="*/ 0 w 596"/>
                <a:gd name="T3" fmla="*/ 118 h 598"/>
                <a:gd name="T4" fmla="*/ 0 w 596"/>
                <a:gd name="T5" fmla="*/ 589 h 598"/>
                <a:gd name="T6" fmla="*/ 161 w 596"/>
                <a:gd name="T7" fmla="*/ 174 h 598"/>
                <a:gd name="T8" fmla="*/ 589 w 596"/>
                <a:gd name="T9" fmla="*/ 0 h 598"/>
                <a:gd name="T10" fmla="*/ 118 w 596"/>
                <a:gd name="T11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rgbClr val="3BCFA1">
                    <a:gamma/>
                    <a:tint val="36471"/>
                    <a:invGamma/>
                  </a:srgbClr>
                </a:gs>
                <a:gs pos="50000">
                  <a:srgbClr val="3BCFA1"/>
                </a:gs>
                <a:gs pos="100000">
                  <a:srgbClr val="3BCFA1">
                    <a:gamma/>
                    <a:tint val="36471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2" name="Text Box 23"/>
            <p:cNvSpPr txBox="1">
              <a:spLocks noChangeArrowheads="1"/>
            </p:cNvSpPr>
            <p:nvPr/>
          </p:nvSpPr>
          <p:spPr bwMode="gray">
            <a:xfrm>
              <a:off x="1210" y="1520"/>
              <a:ext cx="1494" cy="4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32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2</a:t>
              </a:r>
              <a:endParaRPr lang="en-US" sz="3200" b="1" dirty="0">
                <a:solidFill>
                  <a:srgbClr val="FF0000"/>
                </a:solidFill>
              </a:endParaRPr>
            </a:p>
          </p:txBody>
        </p:sp>
      </p:grpSp>
      <p:pic>
        <p:nvPicPr>
          <p:cNvPr id="23" name="Picture 5" descr="think2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4344" y="0"/>
            <a:ext cx="939656" cy="1295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533400" y="1219200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endParaRPr lang="en-US" sz="28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762000" y="1981200"/>
          <a:ext cx="3249611" cy="1271587"/>
        </p:xfrm>
        <a:graphic>
          <a:graphicData uri="http://schemas.openxmlformats.org/presentationml/2006/ole">
            <p:oleObj spid="_x0000_s122881" name="Equation" r:id="rId5" imgW="1168200" imgH="457200" progId="Equation.DSMT4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4635367" y="1928812"/>
          <a:ext cx="2756033" cy="1195388"/>
        </p:xfrm>
        <a:graphic>
          <a:graphicData uri="http://schemas.openxmlformats.org/presentationml/2006/ole">
            <p:oleObj spid="_x0000_s122882" name="Equation" r:id="rId6" imgW="1054080" imgH="457200" progId="Equation.DSMT4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524000" y="3962400"/>
            <a:ext cx="6477000" cy="138499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endParaRPr lang="en-US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1,2: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a         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3,4: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b</a:t>
            </a:r>
          </a:p>
          <a:p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3429001"/>
            <a:ext cx="8839200" cy="95410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4495800"/>
            <a:ext cx="8763000" cy="9848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0x = 0 (0y = 0) </a:t>
            </a:r>
            <a:r>
              <a:rPr lang="en-US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8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381000" y="5496580"/>
            <a:ext cx="8763000" cy="55399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0x = b (0y = b) (b≠ 0) </a:t>
            </a:r>
            <a:r>
              <a:rPr lang="en-US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8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6170747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5" grpId="0" animBg="1"/>
      <p:bldP spid="11" grpId="0" animBg="1"/>
      <p:bldP spid="12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295400"/>
            <a:ext cx="8229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2057400"/>
            <a:ext cx="792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ẩn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3581400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ẩn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50208"/>
            <a:ext cx="8000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BÁO CÁO PHẦN CHUẨN </a:t>
            </a:r>
            <a:r>
              <a:rPr lang="en-US" sz="32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BỊ Ở NHÀ</a:t>
            </a:r>
            <a:endParaRPr lang="en-US" sz="3200" dirty="0">
              <a:solidFill>
                <a:srgbClr val="FF0066"/>
              </a:solidFill>
            </a:endParaRP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1371600" y="2438400"/>
            <a:ext cx="6875061" cy="1798958"/>
            <a:chOff x="3374" y="1824"/>
            <a:chExt cx="1440" cy="562"/>
          </a:xfrm>
        </p:grpSpPr>
        <p:sp>
          <p:nvSpPr>
            <p:cNvPr id="15" name="Freeform 15"/>
            <p:cNvSpPr>
              <a:spLocks/>
            </p:cNvSpPr>
            <p:nvPr/>
          </p:nvSpPr>
          <p:spPr bwMode="gray">
            <a:xfrm>
              <a:off x="3459" y="2196"/>
              <a:ext cx="1270" cy="190"/>
            </a:xfrm>
            <a:custGeom>
              <a:avLst/>
              <a:gdLst>
                <a:gd name="T0" fmla="*/ 1120 w 1120"/>
                <a:gd name="T1" fmla="*/ 252 h 252"/>
                <a:gd name="T2" fmla="*/ 1116 w 1120"/>
                <a:gd name="T3" fmla="*/ 250 h 252"/>
                <a:gd name="T4" fmla="*/ 1100 w 1120"/>
                <a:gd name="T5" fmla="*/ 246 h 252"/>
                <a:gd name="T6" fmla="*/ 1074 w 1120"/>
                <a:gd name="T7" fmla="*/ 240 h 252"/>
                <a:gd name="T8" fmla="*/ 1038 w 1120"/>
                <a:gd name="T9" fmla="*/ 232 h 252"/>
                <a:gd name="T10" fmla="*/ 992 w 1120"/>
                <a:gd name="T11" fmla="*/ 222 h 252"/>
                <a:gd name="T12" fmla="*/ 938 w 1120"/>
                <a:gd name="T13" fmla="*/ 212 h 252"/>
                <a:gd name="T14" fmla="*/ 876 w 1120"/>
                <a:gd name="T15" fmla="*/ 204 h 252"/>
                <a:gd name="T16" fmla="*/ 806 w 1120"/>
                <a:gd name="T17" fmla="*/ 196 h 252"/>
                <a:gd name="T18" fmla="*/ 730 w 1120"/>
                <a:gd name="T19" fmla="*/ 190 h 252"/>
                <a:gd name="T20" fmla="*/ 646 w 1120"/>
                <a:gd name="T21" fmla="*/ 184 h 252"/>
                <a:gd name="T22" fmla="*/ 556 w 1120"/>
                <a:gd name="T23" fmla="*/ 184 h 252"/>
                <a:gd name="T24" fmla="*/ 466 w 1120"/>
                <a:gd name="T25" fmla="*/ 184 h 252"/>
                <a:gd name="T26" fmla="*/ 384 w 1120"/>
                <a:gd name="T27" fmla="*/ 190 h 252"/>
                <a:gd name="T28" fmla="*/ 308 w 1120"/>
                <a:gd name="T29" fmla="*/ 196 h 252"/>
                <a:gd name="T30" fmla="*/ 238 w 1120"/>
                <a:gd name="T31" fmla="*/ 204 h 252"/>
                <a:gd name="T32" fmla="*/ 178 w 1120"/>
                <a:gd name="T33" fmla="*/ 212 h 252"/>
                <a:gd name="T34" fmla="*/ 126 w 1120"/>
                <a:gd name="T35" fmla="*/ 222 h 252"/>
                <a:gd name="T36" fmla="*/ 82 w 1120"/>
                <a:gd name="T37" fmla="*/ 232 h 252"/>
                <a:gd name="T38" fmla="*/ 46 w 1120"/>
                <a:gd name="T39" fmla="*/ 240 h 252"/>
                <a:gd name="T40" fmla="*/ 20 w 1120"/>
                <a:gd name="T41" fmla="*/ 246 h 252"/>
                <a:gd name="T42" fmla="*/ 6 w 1120"/>
                <a:gd name="T43" fmla="*/ 250 h 252"/>
                <a:gd name="T44" fmla="*/ 0 w 1120"/>
                <a:gd name="T45" fmla="*/ 252 h 252"/>
                <a:gd name="T46" fmla="*/ 0 w 1120"/>
                <a:gd name="T47" fmla="*/ 62 h 252"/>
                <a:gd name="T48" fmla="*/ 560 w 1120"/>
                <a:gd name="T49" fmla="*/ 0 h 252"/>
                <a:gd name="T50" fmla="*/ 1120 w 1120"/>
                <a:gd name="T51" fmla="*/ 62 h 252"/>
                <a:gd name="T52" fmla="*/ 1120 w 1120"/>
                <a:gd name="T53" fmla="*/ 252 h 252"/>
                <a:gd name="T54" fmla="*/ 1120 w 1120"/>
                <a:gd name="T55" fmla="*/ 252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lnTo>
                    <a:pt x="1120" y="252"/>
                  </a:ln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0">
                  <a:solidFill>
                    <a:srgbClr val="DF590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gray">
            <a:xfrm>
              <a:off x="3374" y="1824"/>
              <a:ext cx="1440" cy="48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  <a:extLs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eaLnBrk="0" hangingPunct="0">
                <a:lnSpc>
                  <a:spcPct val="130000"/>
                </a:lnSpc>
              </a:pPr>
              <a:r>
                <a:rPr lang="pt-BR" sz="2800" b="1" smtClean="0">
                  <a:solidFill>
                    <a:srgbClr val="3333FF"/>
                  </a:solidFill>
                </a:rPr>
                <a:t>	</a:t>
              </a:r>
              <a:endParaRPr lang="en-US" sz="2800" b="1">
                <a:solidFill>
                  <a:srgbClr val="FF3300"/>
                </a:solidFill>
              </a:endParaRPr>
            </a:p>
          </p:txBody>
        </p:sp>
      </p:grpSp>
      <p:sp>
        <p:nvSpPr>
          <p:cNvPr id="17" name="Flowchart: Alternate Process 16"/>
          <p:cNvSpPr/>
          <p:nvPr/>
        </p:nvSpPr>
        <p:spPr>
          <a:xfrm>
            <a:off x="1371600" y="2057400"/>
            <a:ext cx="6972300" cy="2809135"/>
          </a:xfrm>
          <a:prstGeom prst="flowChartAlternate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28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vi-VN" sz="2800" b="1" dirty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12" descr="boy_desk_think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206" y="4114800"/>
            <a:ext cx="1546632" cy="2133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733800" y="1752600"/>
            <a:ext cx="1752600" cy="52322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NHÓM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187536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50208"/>
            <a:ext cx="8000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NỘI DUNG CẦN NHỚ</a:t>
            </a:r>
            <a:endParaRPr lang="en-US" sz="3200" dirty="0">
              <a:solidFill>
                <a:srgbClr val="FF0066"/>
              </a:solidFill>
            </a:endParaRPr>
          </a:p>
        </p:txBody>
      </p:sp>
      <p:pic>
        <p:nvPicPr>
          <p:cNvPr id="12493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647825"/>
            <a:ext cx="7058025" cy="521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762000" y="1066800"/>
            <a:ext cx="7086600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4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7451465</TotalTime>
  <Words>497</Words>
  <Application>Microsoft Office PowerPoint</Application>
  <PresentationFormat>On-screen Show (4:3)</PresentationFormat>
  <Paragraphs>55</Paragraphs>
  <Slides>11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 7 32bit VS2</dc:creator>
  <cp:lastModifiedBy>loc</cp:lastModifiedBy>
  <cp:revision>325</cp:revision>
  <dcterms:created xsi:type="dcterms:W3CDTF">2006-08-16T00:00:00Z</dcterms:created>
  <dcterms:modified xsi:type="dcterms:W3CDTF">2016-12-03T03:17:41Z</dcterms:modified>
</cp:coreProperties>
</file>