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4" r:id="rId2"/>
    <p:sldId id="296" r:id="rId3"/>
    <p:sldId id="363" r:id="rId4"/>
    <p:sldId id="332" r:id="rId5"/>
    <p:sldId id="347" r:id="rId6"/>
    <p:sldId id="346" r:id="rId7"/>
    <p:sldId id="365" r:id="rId8"/>
    <p:sldId id="364" r:id="rId9"/>
    <p:sldId id="366" r:id="rId10"/>
    <p:sldId id="351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00FF"/>
    <a:srgbClr val="003399"/>
    <a:srgbClr val="FF0000"/>
    <a:srgbClr val="003300"/>
    <a:srgbClr val="FF7C80"/>
    <a:srgbClr val="009900"/>
    <a:srgbClr val="0066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0F124-20F9-4162-9D74-BC0B4593812E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F8A01-7626-423E-9246-5E5D7A4008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94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CF1D7-5D81-49C0-892A-915C350B3374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dong-ho%20(1)/countdown_sound_mau1.exe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3"/>
          <p:cNvSpPr txBox="1">
            <a:spLocks noGrp="1"/>
          </p:cNvSpPr>
          <p:nvPr/>
        </p:nvSpPr>
        <p:spPr bwMode="auto">
          <a:xfrm>
            <a:off x="152400" y="6532563"/>
            <a:ext cx="25050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SzPct val="100000"/>
            </a:pPr>
            <a:endParaRPr lang="en-US">
              <a:solidFill>
                <a:srgbClr val="2B166E"/>
              </a:solidFill>
              <a:ea typeface="Arial Unicode MS" pitchFamily="34" charset="-128"/>
            </a:endParaRPr>
          </a:p>
        </p:txBody>
      </p:sp>
      <p:sp>
        <p:nvSpPr>
          <p:cNvPr id="39940" name="Footer Placeholder 4"/>
          <p:cNvSpPr txBox="1">
            <a:spLocks noGrp="1"/>
          </p:cNvSpPr>
          <p:nvPr/>
        </p:nvSpPr>
        <p:spPr bwMode="auto">
          <a:xfrm>
            <a:off x="5943600" y="6535738"/>
            <a:ext cx="319087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SzPct val="100000"/>
            </a:pPr>
            <a:endParaRPr lang="en-US">
              <a:solidFill>
                <a:srgbClr val="2B166E"/>
              </a:solidFill>
              <a:ea typeface="Arial Unicode MS" pitchFamily="34" charset="-128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33400" y="5715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6600"/>
                </a:solidFill>
              </a:rPr>
              <a:t>PHÒNG GD&amp;ĐT LONG BIÊN</a:t>
            </a:r>
          </a:p>
          <a:p>
            <a:pPr algn="ctr"/>
            <a:r>
              <a:rPr lang="en-US" sz="2400" b="1">
                <a:solidFill>
                  <a:srgbClr val="FF6600"/>
                </a:solidFill>
              </a:rPr>
              <a:t>TRƯỜNG THCS CỰ KHỐI</a:t>
            </a:r>
          </a:p>
        </p:txBody>
      </p:sp>
      <p:sp>
        <p:nvSpPr>
          <p:cNvPr id="39949" name="WordArt 13"/>
          <p:cNvSpPr>
            <a:spLocks noChangeArrowheads="1" noChangeShapeType="1" noTextEdit="1"/>
          </p:cNvSpPr>
          <p:nvPr/>
        </p:nvSpPr>
        <p:spPr bwMode="auto">
          <a:xfrm>
            <a:off x="1066800" y="1907272"/>
            <a:ext cx="7010400" cy="17526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Chµo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 </a:t>
            </a:r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mõng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</a:t>
            </a:r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c¸c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</a:t>
            </a:r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thÇy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c« </a:t>
            </a:r>
          </a:p>
          <a:p>
            <a:pPr algn="ctr"/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vÒ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</a:t>
            </a:r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dù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</a:t>
            </a:r>
            <a:r>
              <a:rPr lang="en-US" sz="3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giê</a:t>
            </a:r>
            <a:r>
              <a:rPr lang="en-US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</a:t>
            </a:r>
            <a:r>
              <a:rPr lang="en-US" sz="32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to¸n</a:t>
            </a:r>
            <a:r>
              <a:rPr lang="en-US" sz="3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.VnHelvetInsH"/>
              </a:rPr>
              <a:t> 9</a:t>
            </a:r>
            <a:endParaRPr lang="en-US" sz="3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.VnHelvetInsH"/>
            </a:endParaRPr>
          </a:p>
        </p:txBody>
      </p:sp>
      <p:pic>
        <p:nvPicPr>
          <p:cNvPr id="39950" name="Picture 14" descr="hug-club-clip-art-7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89784"/>
            <a:ext cx="3733800" cy="1830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179112" y="4086255"/>
            <a:ext cx="3355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 dirty="0" err="1">
                <a:solidFill>
                  <a:srgbClr val="CC0000"/>
                </a:solidFill>
                <a:latin typeface=".VnAristote" pitchFamily="34" charset="0"/>
              </a:rPr>
              <a:t>Gi¸o</a:t>
            </a:r>
            <a:r>
              <a:rPr lang="en-US" sz="2000" b="0" dirty="0">
                <a:solidFill>
                  <a:srgbClr val="CC0000"/>
                </a:solidFill>
                <a:latin typeface=".VnAristote" pitchFamily="34" charset="0"/>
              </a:rPr>
              <a:t> </a:t>
            </a:r>
            <a:r>
              <a:rPr lang="en-US" sz="2000" b="0" dirty="0" err="1">
                <a:solidFill>
                  <a:srgbClr val="CC0000"/>
                </a:solidFill>
                <a:latin typeface=".VnAristote" pitchFamily="34" charset="0"/>
              </a:rPr>
              <a:t>viªn</a:t>
            </a:r>
            <a:r>
              <a:rPr lang="en-US" sz="2000" b="0" dirty="0" smtClean="0">
                <a:solidFill>
                  <a:srgbClr val="CC0000"/>
                </a:solidFill>
                <a:latin typeface=".VnAristote" pitchFamily="34" charset="0"/>
              </a:rPr>
              <a:t>: </a:t>
            </a:r>
            <a:r>
              <a:rPr lang="en-US" sz="2000" b="0" dirty="0" err="1" smtClean="0">
                <a:solidFill>
                  <a:srgbClr val="CC0000"/>
                </a:solidFill>
                <a:latin typeface=".VnAristote" pitchFamily="34" charset="0"/>
              </a:rPr>
              <a:t>NguyÔn</a:t>
            </a:r>
            <a:r>
              <a:rPr lang="en-US" sz="2000" b="0" dirty="0" smtClean="0">
                <a:solidFill>
                  <a:srgbClr val="CC0000"/>
                </a:solidFill>
                <a:latin typeface=".VnAristote" pitchFamily="34" charset="0"/>
              </a:rPr>
              <a:t> </a:t>
            </a:r>
            <a:r>
              <a:rPr lang="en-US" sz="2000" b="0" dirty="0" err="1" smtClean="0">
                <a:solidFill>
                  <a:srgbClr val="CC0000"/>
                </a:solidFill>
                <a:latin typeface=".VnAristote" pitchFamily="34" charset="0"/>
              </a:rPr>
              <a:t>Xu©n</a:t>
            </a:r>
            <a:r>
              <a:rPr lang="en-US" sz="2000" b="0" dirty="0" smtClean="0">
                <a:solidFill>
                  <a:srgbClr val="CC0000"/>
                </a:solidFill>
                <a:latin typeface=".VnAristote" pitchFamily="34" charset="0"/>
              </a:rPr>
              <a:t> </a:t>
            </a:r>
            <a:r>
              <a:rPr lang="en-US" sz="2000" b="0" dirty="0" err="1" smtClean="0">
                <a:solidFill>
                  <a:srgbClr val="CC0000"/>
                </a:solidFill>
                <a:latin typeface=".VnAristote" pitchFamily="34" charset="0"/>
              </a:rPr>
              <a:t>Léc</a:t>
            </a:r>
            <a:endParaRPr lang="en-US" sz="2000" dirty="0" smtClean="0">
              <a:solidFill>
                <a:srgbClr val="CC0000"/>
              </a:solidFill>
              <a:latin typeface=".VnAristote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494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76581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dirty="0">
              <a:solidFill>
                <a:srgbClr val="000066"/>
              </a:solidFill>
              <a:latin typeface=".VnTime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.VnTime" pitchFamily="34" charset="0"/>
              </a:rPr>
              <a:t>: 12, 13, 14,15, 18, 19 (SGK</a:t>
            </a:r>
            <a:r>
              <a:rPr lang="en-US" sz="2400" dirty="0">
                <a:solidFill>
                  <a:srgbClr val="000066"/>
                </a:solidFill>
                <a:latin typeface=".VnTime" pitchFamily="34" charset="0"/>
              </a:rPr>
              <a:t>),  </a:t>
            </a:r>
            <a:r>
              <a:rPr lang="en-US" sz="2400" dirty="0" err="1">
                <a:solidFill>
                  <a:srgbClr val="000066"/>
                </a:solidFill>
                <a:latin typeface=".VnTime" pitchFamily="34" charset="0"/>
              </a:rPr>
              <a:t>bµi</a:t>
            </a:r>
            <a:r>
              <a:rPr lang="en-US" sz="2400" dirty="0">
                <a:solidFill>
                  <a:srgbClr val="000066"/>
                </a:solidFill>
                <a:latin typeface=".VnTime" pitchFamily="34" charset="0"/>
              </a:rPr>
              <a:t> 35,36 (SBT</a:t>
            </a:r>
            <a:r>
              <a:rPr lang="en-US" sz="2400" dirty="0" smtClean="0">
                <a:solidFill>
                  <a:srgbClr val="000066"/>
                </a:solidFill>
                <a:latin typeface=".VnTime" pitchFamily="34" charset="0"/>
              </a:rPr>
              <a:t>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1,2,3,4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nôp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2 (5/12)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5800" y="22860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36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896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>
            <a:off x="1219200" y="2590800"/>
            <a:ext cx="6858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Stamp"/>
              </a:rPr>
              <a:t>xin ch©n thµnh c¶m ¬n!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33400" y="128588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6600"/>
                </a:solidFill>
              </a:rPr>
              <a:t>PHÒNG GD&amp;ĐT LONG BIÊN</a:t>
            </a:r>
          </a:p>
          <a:p>
            <a:pPr algn="ctr"/>
            <a:r>
              <a:rPr lang="en-US" sz="2400" b="1">
                <a:solidFill>
                  <a:srgbClr val="FF6600"/>
                </a:solidFill>
              </a:rPr>
              <a:t>TRƯỜNG THCS CỰ KHỐI</a:t>
            </a:r>
          </a:p>
        </p:txBody>
      </p:sp>
    </p:spTree>
    <p:extLst>
      <p:ext uri="{BB962C8B-B14F-4D97-AF65-F5344CB8AC3E}">
        <p14:creationId xmlns="" xmlns:p14="http://schemas.microsoft.com/office/powerpoint/2010/main" val="1679678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0208"/>
            <a:ext cx="800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BÁO CÁO PHẦN CHUẨN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BỊ Ở NHÀ</a:t>
            </a:r>
            <a:endParaRPr lang="en-US" sz="3200">
              <a:solidFill>
                <a:srgbClr val="FF0066"/>
              </a:solidFill>
            </a:endParaRP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202138" y="1782442"/>
            <a:ext cx="6875061" cy="2386950"/>
            <a:chOff x="3374" y="1824"/>
            <a:chExt cx="1440" cy="562"/>
          </a:xfrm>
        </p:grpSpPr>
        <p:sp>
          <p:nvSpPr>
            <p:cNvPr id="15" name="Freeform 15"/>
            <p:cNvSpPr>
              <a:spLocks/>
            </p:cNvSpPr>
            <p:nvPr/>
          </p:nvSpPr>
          <p:spPr bwMode="gray">
            <a:xfrm>
              <a:off x="3459" y="2196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gray">
            <a:xfrm>
              <a:off x="3374" y="1824"/>
              <a:ext cx="1440" cy="480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50000">
                  <a:srgbClr val="3399FF">
                    <a:gamma/>
                    <a:tint val="30196"/>
                    <a:invGamma/>
                  </a:srgbClr>
                </a:gs>
                <a:gs pos="100000">
                  <a:srgbClr val="3399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lnSpc>
                  <a:spcPct val="130000"/>
                </a:lnSpc>
              </a:pPr>
              <a:r>
                <a:rPr lang="pt-BR" sz="2800" b="1" smtClean="0">
                  <a:solidFill>
                    <a:srgbClr val="3333FF"/>
                  </a:solidFill>
                </a:rPr>
                <a:t>	</a:t>
              </a:r>
              <a:endParaRPr lang="en-US" sz="2800" b="1">
                <a:solidFill>
                  <a:srgbClr val="FF3300"/>
                </a:solidFill>
              </a:endParaRPr>
            </a:p>
          </p:txBody>
        </p:sp>
      </p:grpSp>
      <p:sp>
        <p:nvSpPr>
          <p:cNvPr id="17" name="Flowchart: Alternate Process 16"/>
          <p:cNvSpPr/>
          <p:nvPr/>
        </p:nvSpPr>
        <p:spPr>
          <a:xfrm>
            <a:off x="1386946" y="1305665"/>
            <a:ext cx="6972300" cy="280913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vi-VN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boy_desk_think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06" y="4114800"/>
            <a:ext cx="1546632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98875" y="2743200"/>
          <a:ext cx="1550988" cy="1014413"/>
        </p:xfrm>
        <a:graphic>
          <a:graphicData uri="http://schemas.openxmlformats.org/presentationml/2006/ole">
            <p:oleObj spid="_x0000_s97281" name="Equation" r:id="rId4" imgW="698400" imgH="4572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18753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aft_lens8809761module77105731photo_1262640865Clipart-Cartoon-Design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06003"/>
            <a:ext cx="1981200" cy="19519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52400"/>
            <a:ext cx="262283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91605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609600" y="3505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1779588" y="1271587"/>
          <a:ext cx="1550987" cy="1014413"/>
        </p:xfrm>
        <a:graphic>
          <a:graphicData uri="http://schemas.openxmlformats.org/presentationml/2006/ole">
            <p:oleObj spid="_x0000_s96257" name="Equation" r:id="rId3" imgW="698400" imgH="457200" progId="Equation.DSMT4">
              <p:embed/>
            </p:oleObj>
          </a:graphicData>
        </a:graphic>
      </p:graphicFrame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1295400" y="2514600"/>
          <a:ext cx="5078413" cy="2085975"/>
        </p:xfrm>
        <a:graphic>
          <a:graphicData uri="http://schemas.openxmlformats.org/presentationml/2006/ole">
            <p:oleObj spid="_x0000_s96258" name="Equation" r:id="rId4" imgW="2286000" imgH="9396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0" y="121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21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21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12293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6" name="TextBox 15"/>
          <p:cNvSpPr txBox="1"/>
          <p:nvPr/>
        </p:nvSpPr>
        <p:spPr>
          <a:xfrm>
            <a:off x="5257800" y="1229380"/>
            <a:ext cx="9906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-y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1752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1752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175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y =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4" name="TextBox 23"/>
          <p:cNvSpPr txBox="1"/>
          <p:nvPr/>
        </p:nvSpPr>
        <p:spPr>
          <a:xfrm>
            <a:off x="4114800" y="1762780"/>
            <a:ext cx="12192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  -y)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934200" y="1295400"/>
          <a:ext cx="558800" cy="381000"/>
        </p:xfrm>
        <a:graphic>
          <a:graphicData uri="http://schemas.openxmlformats.org/presentationml/2006/ole">
            <p:oleObj spid="_x0000_s96259" name="Equation" r:id="rId5" imgW="139680" imgH="4572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315200" y="129540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162800" y="1752600"/>
          <a:ext cx="228600" cy="533400"/>
        </p:xfrm>
        <a:graphic>
          <a:graphicData uri="http://schemas.openxmlformats.org/presentationml/2006/ole">
            <p:oleObj spid="_x0000_s96260" name="Equation" r:id="rId6" imgW="139680" imgH="9144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152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5105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(1;2)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276600" y="1271587"/>
          <a:ext cx="807906" cy="938213"/>
        </p:xfrm>
        <a:graphic>
          <a:graphicData uri="http://schemas.openxmlformats.org/presentationml/2006/ole">
            <p:oleObj spid="_x0000_s96261" name="Equation" r:id="rId7" imgW="393480" imgH="4572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60574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42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03923 -0.06597 C 0.04757 -0.08125 0.05989 -0.08912 0.07274 -0.08912 C 0.0875 -0.08912 0.09913 -0.08125 0.10746 -0.06597 L 0.14705 -1.11111E-6 " pathEditMode="relative" rAng="0" ptsTypes="FffFF">
                                      <p:cBhvr>
                                        <p:cTn id="3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047 L -0.10417 0.0724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3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10833 -0.0009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allAtOnce"/>
      <p:bldP spid="11" grpId="1" build="allAtOnce"/>
      <p:bldP spid="11" grpId="2" build="allAtOnce"/>
      <p:bldP spid="12" grpId="0"/>
      <p:bldP spid="13" grpId="0"/>
      <p:bldP spid="14" grpId="0"/>
      <p:bldP spid="16" grpId="0" animBg="1"/>
      <p:bldP spid="16" grpId="1" animBg="1"/>
      <p:bldP spid="16" grpId="2" animBg="1"/>
      <p:bldP spid="18" grpId="0"/>
      <p:bldP spid="22" grpId="0" build="allAtOnce"/>
      <p:bldP spid="22" grpId="1" build="allAtOnce"/>
      <p:bldP spid="23" grpId="0"/>
      <p:bldP spid="23" grpId="1"/>
      <p:bldP spid="24" grpId="0" animBg="1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57200" y="1219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000375" y="2347913"/>
          <a:ext cx="4695825" cy="1385887"/>
        </p:xfrm>
        <a:graphic>
          <a:graphicData uri="http://schemas.openxmlformats.org/presentationml/2006/ole">
            <p:oleObj spid="_x0000_s95233" name="Equation" r:id="rId3" imgW="1549080" imgH="457200" progId="Equation.DSMT4">
              <p:embed/>
            </p:oleObj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914400" y="3886200"/>
            <a:ext cx="74676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52400"/>
            <a:ext cx="2109873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830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3352800" y="228600"/>
            <a:ext cx="2173779" cy="584538"/>
            <a:chOff x="1210" y="1520"/>
            <a:chExt cx="1614" cy="423"/>
          </a:xfrm>
        </p:grpSpPr>
        <p:sp>
          <p:nvSpPr>
            <p:cNvPr id="20" name="AutoShape 21"/>
            <p:cNvSpPr>
              <a:spLocks noChangeArrowheads="1"/>
            </p:cNvSpPr>
            <p:nvPr/>
          </p:nvSpPr>
          <p:spPr bwMode="gray">
            <a:xfrm>
              <a:off x="1237" y="1584"/>
              <a:ext cx="1587" cy="337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3BCFA1"/>
                </a:gs>
                <a:gs pos="100000">
                  <a:srgbClr val="3BCFA1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gray">
            <a:xfrm>
              <a:off x="1245" y="1608"/>
              <a:ext cx="838" cy="21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3BCFA1">
                    <a:gamma/>
                    <a:tint val="36471"/>
                    <a:invGamma/>
                  </a:srgbClr>
                </a:gs>
                <a:gs pos="50000">
                  <a:srgbClr val="3BCFA1"/>
                </a:gs>
                <a:gs pos="100000">
                  <a:srgbClr val="3BCFA1">
                    <a:gamma/>
                    <a:tint val="36471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210" y="1520"/>
              <a:ext cx="1494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3" name="Picture 5" descr="think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344" y="0"/>
            <a:ext cx="939656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33400" y="1219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2000" y="1981200"/>
          <a:ext cx="3249611" cy="1271587"/>
        </p:xfrm>
        <a:graphic>
          <a:graphicData uri="http://schemas.openxmlformats.org/presentationml/2006/ole">
            <p:oleObj spid="_x0000_s122881" name="Equation" r:id="rId5" imgW="1168200" imgH="4572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635367" y="1928812"/>
          <a:ext cx="2756033" cy="1195388"/>
        </p:xfrm>
        <a:graphic>
          <a:graphicData uri="http://schemas.openxmlformats.org/presentationml/2006/ole">
            <p:oleObj spid="_x0000_s122882" name="Equation" r:id="rId6" imgW="1054080" imgH="4572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0" y="3962400"/>
            <a:ext cx="6477000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1,2: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        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3,4: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1"/>
            <a:ext cx="8839200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4495800"/>
            <a:ext cx="8763000" cy="9848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0x = 0 (0y = 0) 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5496580"/>
            <a:ext cx="876300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0x = b (0y = b) (b≠ 0) 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17074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 animBg="1"/>
      <p:bldP spid="11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0208"/>
            <a:ext cx="800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BÁO CÁO PHẦN CHUẨN </a:t>
            </a:r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BỊ Ở NHÀ</a:t>
            </a:r>
            <a:endParaRPr lang="en-US" sz="3200" dirty="0">
              <a:solidFill>
                <a:srgbClr val="FF0066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71600" y="2438400"/>
            <a:ext cx="6875061" cy="1798958"/>
            <a:chOff x="3374" y="1824"/>
            <a:chExt cx="1440" cy="562"/>
          </a:xfrm>
        </p:grpSpPr>
        <p:sp>
          <p:nvSpPr>
            <p:cNvPr id="15" name="Freeform 15"/>
            <p:cNvSpPr>
              <a:spLocks/>
            </p:cNvSpPr>
            <p:nvPr/>
          </p:nvSpPr>
          <p:spPr bwMode="gray">
            <a:xfrm>
              <a:off x="3459" y="2196"/>
              <a:ext cx="1270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gray">
            <a:xfrm>
              <a:off x="3374" y="1824"/>
              <a:ext cx="1440" cy="48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lnSpc>
                  <a:spcPct val="130000"/>
                </a:lnSpc>
              </a:pPr>
              <a:r>
                <a:rPr lang="pt-BR" sz="2800" b="1" smtClean="0">
                  <a:solidFill>
                    <a:srgbClr val="3333FF"/>
                  </a:solidFill>
                </a:rPr>
                <a:t>	</a:t>
              </a:r>
              <a:endParaRPr lang="en-US" sz="2800" b="1">
                <a:solidFill>
                  <a:srgbClr val="FF3300"/>
                </a:solidFill>
              </a:endParaRPr>
            </a:p>
          </p:txBody>
        </p:sp>
      </p:grpSp>
      <p:sp>
        <p:nvSpPr>
          <p:cNvPr id="17" name="Flowchart: Alternate Process 16"/>
          <p:cNvSpPr/>
          <p:nvPr/>
        </p:nvSpPr>
        <p:spPr>
          <a:xfrm>
            <a:off x="1371600" y="2057400"/>
            <a:ext cx="6972300" cy="2809135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vi-VN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boy_desk_thin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06" y="4114800"/>
            <a:ext cx="1546632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33800" y="1752600"/>
            <a:ext cx="17526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753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0208"/>
            <a:ext cx="800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NỘI DUNG CẦN NHỚ</a:t>
            </a:r>
            <a:endParaRPr lang="en-US" sz="3200" dirty="0">
              <a:solidFill>
                <a:srgbClr val="FF0066"/>
              </a:solidFill>
            </a:endParaRPr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47825"/>
            <a:ext cx="70580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1066800"/>
            <a:ext cx="7086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7451465</TotalTime>
  <Words>497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 32bit VS2</dc:creator>
  <cp:lastModifiedBy>loc</cp:lastModifiedBy>
  <cp:revision>325</cp:revision>
  <dcterms:created xsi:type="dcterms:W3CDTF">2006-08-16T00:00:00Z</dcterms:created>
  <dcterms:modified xsi:type="dcterms:W3CDTF">2016-12-03T03:17:41Z</dcterms:modified>
</cp:coreProperties>
</file>