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66" r:id="rId3"/>
    <p:sldId id="272" r:id="rId4"/>
    <p:sldId id="273" r:id="rId5"/>
    <p:sldId id="274" r:id="rId6"/>
    <p:sldId id="258" r:id="rId7"/>
    <p:sldId id="275" r:id="rId8"/>
    <p:sldId id="263" r:id="rId9"/>
    <p:sldId id="260" r:id="rId10"/>
    <p:sldId id="261" r:id="rId11"/>
    <p:sldId id="267" r:id="rId12"/>
    <p:sldId id="268" r:id="rId13"/>
    <p:sldId id="262" r:id="rId14"/>
    <p:sldId id="270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B0EEB-3858-479C-9BFC-12886E97EFCE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C2918-D2D8-4904-BD76-C089A7EC37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9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34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14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86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56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37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9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39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3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41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32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62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83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2918-D2D8-4904-BD76-C089A7EC37E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0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908DF-B67F-4BA6-9EDD-6159EE94A8C6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6EA54-53A2-4014-AC7C-76558085A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TONG%20HOP%20THI%20GVG\V&#7873;%20mi&#7873;n%20c&#7893;%20t&#237;ch_cut_1.mp4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49296896_comic%20paper%2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WordArt 3"/>
          <p:cNvSpPr>
            <a:spLocks noChangeArrowheads="1" noChangeShapeType="1" noTextEdit="1"/>
          </p:cNvSpPr>
          <p:nvPr/>
        </p:nvSpPr>
        <p:spPr bwMode="auto">
          <a:xfrm>
            <a:off x="127454" y="1274335"/>
            <a:ext cx="6801685" cy="3048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2">
              <a:avLst>
                <a:gd name="adj1" fmla="val 13005"/>
                <a:gd name="adj2" fmla="val 181"/>
              </a:avLst>
            </a:prstTxWarp>
          </a:bodyPr>
          <a:lstStyle/>
          <a:p>
            <a:pPr algn="ctr"/>
            <a:r>
              <a:rPr lang="vi-VN" sz="4400" b="1" i="1" kern="10" dirty="0">
                <a:solidFill>
                  <a:srgbClr val="7030A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</a:t>
            </a:r>
          </a:p>
          <a:p>
            <a:pPr algn="ctr"/>
            <a:r>
              <a:rPr lang="vi-VN" sz="4400" b="1" i="1" kern="10" dirty="0">
                <a:solidFill>
                  <a:srgbClr val="7030A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về dự giờ </a:t>
            </a:r>
            <a:r>
              <a:rPr lang="en-US" sz="4400" b="1" i="1" kern="10" dirty="0" err="1" smtClean="0">
                <a:solidFill>
                  <a:srgbClr val="7030A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4400" b="1" i="1" kern="10" dirty="0" smtClean="0">
                <a:solidFill>
                  <a:srgbClr val="7030A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6B</a:t>
            </a:r>
            <a:endParaRPr lang="en-US" sz="4400" b="1" i="1" kern="10" dirty="0">
              <a:solidFill>
                <a:srgbClr val="7030A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3" name="TextBox 20"/>
          <p:cNvSpPr txBox="1">
            <a:spLocks noChangeArrowheads="1"/>
          </p:cNvSpPr>
          <p:nvPr/>
        </p:nvSpPr>
        <p:spPr bwMode="auto">
          <a:xfrm>
            <a:off x="168275" y="136525"/>
            <a:ext cx="579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FF0000"/>
                </a:solidFill>
              </a:rPr>
              <a:t>TRƯỜNG THCS </a:t>
            </a:r>
            <a:r>
              <a:rPr lang="en-US" sz="2400" b="1" i="1" dirty="0" smtClean="0">
                <a:solidFill>
                  <a:srgbClr val="FF0000"/>
                </a:solidFill>
              </a:rPr>
              <a:t>GIANG BIÊN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27454" y="5962331"/>
            <a:ext cx="5011737" cy="52322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</a:rPr>
              <a:t>Giáo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</a:rPr>
              <a:t>viên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</a:rPr>
              <a:t>Đàm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</a:rPr>
              <a:t>Thị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</a:rPr>
              <a:t>Bích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</a:rPr>
              <a:t>Ngọc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5" name="Picture 7" descr="heart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102" y="3429000"/>
            <a:ext cx="2924175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12" descr="heart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0"/>
            <a:ext cx="2924175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13" descr="heart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56038"/>
            <a:ext cx="71755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15" descr="heart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2362200"/>
            <a:ext cx="2924175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16" descr="ImageX[49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31494">
            <a:off x="8208169" y="2401094"/>
            <a:ext cx="79375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17" descr="ImageX[49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067">
            <a:off x="5849938" y="6097588"/>
            <a:ext cx="736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18" descr="ImageX[49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04200">
            <a:off x="5781675" y="3344863"/>
            <a:ext cx="79375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19" descr="ImageX[49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0978">
            <a:off x="4818063" y="4054475"/>
            <a:ext cx="736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20" descr="ImageX[49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31494">
            <a:off x="7273132" y="4274343"/>
            <a:ext cx="7937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21" descr="ImageX[49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31494">
            <a:off x="5976144" y="4956969"/>
            <a:ext cx="79375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118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  <p:bldP spid="63" grpId="0"/>
      <p:bldP spid="6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 SÁNH TRUYỀN THUYẾT VÀ CỔ TÍCH 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914400"/>
          <a:ext cx="7736840" cy="56514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133600"/>
                <a:gridCol w="2895600"/>
                <a:gridCol w="2707640"/>
              </a:tblGrid>
              <a:tr h="812800"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TRUYỀN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THUYẾT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TÍCH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8965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GIỐNG  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là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truyện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dân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có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yếu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tố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tưởng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tượng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kì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ảo</a:t>
                      </a:r>
                      <a:endParaRPr lang="en-US" sz="20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8827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KHÁC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en-US" sz="2000" b="1" dirty="0" err="1" smtClean="0">
                          <a:latin typeface="Arial" pitchFamily="34" charset="0"/>
                          <a:cs typeface="Arial" pitchFamily="34" charset="0"/>
                        </a:rPr>
                        <a:t>Kể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về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các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vật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các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sự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kiện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trong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quá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khứ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.</a:t>
                      </a:r>
                    </a:p>
                    <a:p>
                      <a:pPr algn="just">
                        <a:buFontTx/>
                        <a:buNone/>
                      </a:pPr>
                      <a:endParaRPr lang="en-US" sz="20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Tính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chất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tưởng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tượng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kì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ảo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có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cốt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lõi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sự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thật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lịch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sử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20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20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Thể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hiện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thái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độ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cách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đánh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giá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dân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Kể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về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cuộc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đời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một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kiểu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vật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quen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thuộc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just">
                        <a:buFontTx/>
                        <a:buChar char="-"/>
                      </a:pPr>
                      <a:endParaRPr lang="en-US" sz="20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Giàu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yếu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tố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hoang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đường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mang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tính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tưởng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tượng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bay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bổng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Thể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hiện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niềm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tin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cái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thiện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chiến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thắng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cái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ác</a:t>
                      </a:r>
                      <a:endParaRPr lang="en-US" sz="20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2438400"/>
            <a:ext cx="600177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LUYỆN TẬP </a:t>
            </a:r>
            <a:endParaRPr lang="en-US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Kể</a:t>
            </a:r>
            <a:r>
              <a:rPr lang="en-US" b="1" dirty="0" smtClean="0"/>
              <a:t> </a:t>
            </a:r>
            <a:r>
              <a:rPr lang="en-US" b="1" dirty="0" err="1" smtClean="0"/>
              <a:t>chuyện</a:t>
            </a:r>
            <a:r>
              <a:rPr lang="en-US" b="1" dirty="0" smtClean="0"/>
              <a:t> 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tranh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RedDevil86\Desktop\thi 2014\s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523875"/>
            <a:ext cx="2551113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 descr="C:\Users\RedDevil86\Desktop\thi 2014\s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1963" y="533400"/>
            <a:ext cx="2636837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C:\Users\RedDevil86\Desktop\thi 2014\s6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6688" y="3962400"/>
            <a:ext cx="2670175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C:\Users\RedDevil86\Desktop\thi 2014\s11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3846513"/>
            <a:ext cx="2514600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C:\Users\RedDevil86\Desktop\thi 2014\s10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5334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C:\Users\RedDevil86\Desktop\thi 2014\s12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24200" y="3886200"/>
            <a:ext cx="30480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058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2: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chi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ề miền cổ tích_cut_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" y="228600"/>
            <a:ext cx="8763000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438400"/>
            <a:ext cx="8414611" cy="10810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vi-VN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ÔN TẬP TRUYỆN DÂN GIAN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1219200"/>
            <a:ext cx="24224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TIẾT 54</a:t>
            </a:r>
            <a:endParaRPr lang="en-US" sz="48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905000" y="648980"/>
            <a:ext cx="5334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/>
              <a:t>TRUYỆN DÂN GIAN</a:t>
            </a:r>
            <a:endParaRPr lang="en-US" sz="4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457200" y="2979662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934200" y="2979662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590800" y="2979662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724400" y="2979662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" y="2984922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/>
              <a:t>TRUYỀN THUYẾT</a:t>
            </a:r>
            <a:endParaRPr lang="en-US" sz="28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4724400" y="2971800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/>
              <a:t>NGỤ </a:t>
            </a:r>
            <a:r>
              <a:rPr lang="vi-VN" sz="2800" b="1" dirty="0" smtClean="0"/>
              <a:t>NGÔN</a:t>
            </a:r>
            <a:endParaRPr lang="en-US" sz="28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2580294" y="2969156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/>
              <a:t>CỔ TÍCH</a:t>
            </a:r>
            <a:endParaRPr lang="en-US" sz="28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6934200" y="2971800"/>
            <a:ext cx="1828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/>
              <a:t>TRUYỆN CƯỜI </a:t>
            </a:r>
            <a:endParaRPr lang="en-US" sz="2800" b="1" dirty="0"/>
          </a:p>
        </p:txBody>
      </p:sp>
      <p:cxnSp>
        <p:nvCxnSpPr>
          <p:cNvPr id="17" name="Straight Connector 16"/>
          <p:cNvCxnSpPr>
            <a:stCxn id="6" idx="2"/>
          </p:cNvCxnSpPr>
          <p:nvPr/>
        </p:nvCxnSpPr>
        <p:spPr>
          <a:xfrm rot="5400000">
            <a:off x="4286890" y="2077090"/>
            <a:ext cx="57022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2349064"/>
            <a:ext cx="6477000" cy="13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2" idx="0"/>
          </p:cNvCxnSpPr>
          <p:nvPr/>
        </p:nvCxnSpPr>
        <p:spPr>
          <a:xfrm rot="5400000">
            <a:off x="1057602" y="2670924"/>
            <a:ext cx="62799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5" idx="0"/>
          </p:cNvCxnSpPr>
          <p:nvPr/>
        </p:nvCxnSpPr>
        <p:spPr>
          <a:xfrm rot="5400000">
            <a:off x="7543800" y="26670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4" idx="0"/>
          </p:cNvCxnSpPr>
          <p:nvPr/>
        </p:nvCxnSpPr>
        <p:spPr>
          <a:xfrm rot="5400000">
            <a:off x="3189894" y="2664356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3" idx="0"/>
          </p:cNvCxnSpPr>
          <p:nvPr/>
        </p:nvCxnSpPr>
        <p:spPr>
          <a:xfrm rot="5400000">
            <a:off x="5334000" y="26670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533400"/>
            <a:ext cx="8153400" cy="5791200"/>
          </a:xfrm>
          <a:prstGeom prst="roundRect">
            <a:avLst/>
          </a:prstGeom>
          <a:noFill/>
          <a:ln w="127000" cmpd="dbl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67484" y="1752600"/>
            <a:ext cx="5716565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AI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TINH</a:t>
            </a:r>
            <a:r>
              <a:rPr lang="vi-VN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AI 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NHANH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HỆ THỐNG CÁC VĂN BẢN TRUYỆN TRUYỀN THUYẾT VÀ CỐ TÍCH ĐÃ HỌC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990601"/>
          <a:ext cx="8686800" cy="520194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52749"/>
                <a:gridCol w="2363699"/>
                <a:gridCol w="1731326"/>
                <a:gridCol w="3839026"/>
              </a:tblGrid>
              <a:tr h="33425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STT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Tên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văn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bản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Thể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loại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nghĩa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văn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bản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991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Thánh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Gióng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Truyền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thuyết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Thể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hiện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quan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niệm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anh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hùng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cứu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nước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chống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giặc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ngoại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xâm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Thể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hiện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ước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mơ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sức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mạnh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tự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cường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tộc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6224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Sơn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Tinh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, 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Thủy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Tinh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Truyền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thuyết</a:t>
                      </a: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Giải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thích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hiện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tượng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mưa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gió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bão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lụt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Phản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ánh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sức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mạnh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mơ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ước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chế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ngự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thiên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tai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ca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ngợi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công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dựng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nước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vua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Hùng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70162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Thạch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Sanh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tích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Thể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hiện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ước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mơ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niềm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tin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đạo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đức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công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lí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xã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hội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Thể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hiện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tưởng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đạo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yêu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hòa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bình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3618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Em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bé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thông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minh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Cổ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tích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Đề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sự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thông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minh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trí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khôn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gian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Tạo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nên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tiếng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cười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vui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vẻ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hồn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nhiên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trong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cuộc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sống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hàng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ngày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2400"/>
            <a:ext cx="28777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NHÓM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dung: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bày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truyền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thuyết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cổ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tích</a:t>
            </a:r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bày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Nguyễn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Yên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Chi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Nguyễn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Thảo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ĐẶC ĐIỂM CUẢ TRUYỆN TRUYỀN THUYẾT, CỔ TÍCH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914399"/>
          <a:ext cx="8763000" cy="577596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85055"/>
                <a:gridCol w="3472745"/>
                <a:gridCol w="3505200"/>
              </a:tblGrid>
              <a:tr h="589287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TRUYỀN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THUYẾT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TÍCH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20514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Nội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dung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Là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truyện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kể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về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nhân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vật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và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sự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kiện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lịch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sử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trong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thời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quá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khứ</a:t>
                      </a:r>
                      <a:r>
                        <a:rPr lang="en-US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truyện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kể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cuộc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số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phận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một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số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kiểu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vật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thuộc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mồ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côi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lốt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xấu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xí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dũng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sĩ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…) 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1941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Nghệ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thuật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Có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những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chi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tiết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tưởng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tượng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kì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ảo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Có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cơ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sở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lịch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sử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cốt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lõi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sự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thật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lịch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sử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Có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nhiều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chi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tiết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tưởng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tượng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kì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ảo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1941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Mục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đích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sáng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tác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Thể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thái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độ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cách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đánh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giá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đối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với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sự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vật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trong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lịch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sử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Thể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ước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mơ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niềm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tin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dân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chiến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thắng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cuối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cùng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lẽ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phải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thiện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. 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1941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Tâm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lí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thưởng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thức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kể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nghe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tin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câu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chuyện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có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thật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dù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truyện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có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những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chi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tiết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tưởng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tượng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kì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ảo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kể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người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nghe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không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tin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câu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chuyện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có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thật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447800"/>
            <a:ext cx="8077200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so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sánh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truyền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thuyết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cổ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?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895600"/>
            <a:ext cx="7924800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Thảo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luận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sinh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 3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phút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Đại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bày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F8D3C35F-D9CC-4F9E-8AA6-268E029AC4C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C:\Users\User\Desktop\elearning"/>
  <p:tag name="ISPRING_PRESENTATION_TITLE" val="van 6- on tap truyen dan gian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619</Words>
  <Application>Microsoft Office PowerPoint</Application>
  <PresentationFormat>On-screen Show (4:3)</PresentationFormat>
  <Paragraphs>99</Paragraphs>
  <Slides>14</Slides>
  <Notes>14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6- on tap truyen dan gian</dc:title>
  <dc:creator>andongnhi</dc:creator>
  <cp:lastModifiedBy>User</cp:lastModifiedBy>
  <cp:revision>19</cp:revision>
  <dcterms:created xsi:type="dcterms:W3CDTF">2017-11-06T19:08:39Z</dcterms:created>
  <dcterms:modified xsi:type="dcterms:W3CDTF">2018-02-26T09:31:29Z</dcterms:modified>
</cp:coreProperties>
</file>