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1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5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1EB93-A978-432B-BD52-B207B2E3732F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47B4-142F-4EF3-9AFB-E6882A049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5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1CFA-B8F8-4131-91C4-C3FF5F37DE19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375B-9629-437D-A403-1AC2D0FF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1.wmf"/><Relationship Id="rId26" Type="http://schemas.openxmlformats.org/officeDocument/2006/relationships/image" Target="../media/image94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00.png"/><Relationship Id="rId34" Type="http://schemas.openxmlformats.org/officeDocument/2006/relationships/image" Target="../media/image98.wmf"/><Relationship Id="rId7" Type="http://schemas.openxmlformats.org/officeDocument/2006/relationships/image" Target="../media/image86.wmf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0.bin"/><Relationship Id="rId33" Type="http://schemas.openxmlformats.org/officeDocument/2006/relationships/oleObject" Target="../embeddings/oleObject94.bin"/><Relationship Id="rId2" Type="http://schemas.openxmlformats.org/officeDocument/2006/relationships/tags" Target="../tags/tag10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101.png"/><Relationship Id="rId32" Type="http://schemas.openxmlformats.org/officeDocument/2006/relationships/image" Target="../media/image97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86.bin"/><Relationship Id="rId23" Type="http://schemas.openxmlformats.org/officeDocument/2006/relationships/image" Target="../media/image93.wmf"/><Relationship Id="rId28" Type="http://schemas.openxmlformats.org/officeDocument/2006/relationships/image" Target="../media/image95.wmf"/><Relationship Id="rId10" Type="http://schemas.openxmlformats.org/officeDocument/2006/relationships/image" Target="../media/image99.png"/><Relationship Id="rId19" Type="http://schemas.openxmlformats.org/officeDocument/2006/relationships/oleObject" Target="../embeddings/oleObject88.bin"/><Relationship Id="rId31" Type="http://schemas.openxmlformats.org/officeDocument/2006/relationships/oleObject" Target="../embeddings/oleObject9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7.wmf"/><Relationship Id="rId14" Type="http://schemas.openxmlformats.org/officeDocument/2006/relationships/image" Target="../media/image89.wmf"/><Relationship Id="rId22" Type="http://schemas.openxmlformats.org/officeDocument/2006/relationships/oleObject" Target="../embeddings/oleObject89.bin"/><Relationship Id="rId27" Type="http://schemas.openxmlformats.org/officeDocument/2006/relationships/oleObject" Target="../embeddings/oleObject91.bin"/><Relationship Id="rId30" Type="http://schemas.openxmlformats.org/officeDocument/2006/relationships/image" Target="../media/image9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06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04.wmf"/><Relationship Id="rId25" Type="http://schemas.openxmlformats.org/officeDocument/2006/relationships/image" Target="../media/image108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11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104.bin"/><Relationship Id="rId32" Type="http://schemas.openxmlformats.org/officeDocument/2006/relationships/image" Target="../media/image111.wmf"/><Relationship Id="rId5" Type="http://schemas.openxmlformats.org/officeDocument/2006/relationships/image" Target="../media/image10.png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28" Type="http://schemas.openxmlformats.org/officeDocument/2006/relationships/oleObject" Target="../embeddings/oleObject106.bin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05.wmf"/><Relationship Id="rId31" Type="http://schemas.openxmlformats.org/officeDocument/2006/relationships/oleObject" Target="../embeddings/oleObject107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09.wmf"/><Relationship Id="rId30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2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wmf"/><Relationship Id="rId34" Type="http://schemas.openxmlformats.org/officeDocument/2006/relationships/image" Target="../media/image26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2" Type="http://schemas.openxmlformats.org/officeDocument/2006/relationships/tags" Target="../tags/tag3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5.bin"/><Relationship Id="rId32" Type="http://schemas.openxmlformats.org/officeDocument/2006/relationships/oleObject" Target="../embeddings/oleObject19.bin"/><Relationship Id="rId5" Type="http://schemas.openxmlformats.org/officeDocument/2006/relationships/image" Target="../media/image10.png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tags" Target="../tags/tag4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9.bin"/><Relationship Id="rId32" Type="http://schemas.openxmlformats.org/officeDocument/2006/relationships/image" Target="../media/image36.wmf"/><Relationship Id="rId5" Type="http://schemas.openxmlformats.org/officeDocument/2006/relationships/image" Target="../media/image10.png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image" Target="../media/image34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0.wmf"/><Relationship Id="rId31" Type="http://schemas.openxmlformats.org/officeDocument/2006/relationships/oleObject" Target="../embeddings/oleObject32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4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2" Type="http://schemas.openxmlformats.org/officeDocument/2006/relationships/tags" Target="../tags/tag5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10.png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3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4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tags" Target="../tags/tag6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3.bin"/><Relationship Id="rId5" Type="http://schemas.openxmlformats.org/officeDocument/2006/relationships/image" Target="../media/image10.png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4.w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5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4.wmf"/><Relationship Id="rId25" Type="http://schemas.openxmlformats.org/officeDocument/2006/relationships/image" Target="../media/image68.wmf"/><Relationship Id="rId2" Type="http://schemas.openxmlformats.org/officeDocument/2006/relationships/tags" Target="../tags/tag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7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10.png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28" Type="http://schemas.openxmlformats.org/officeDocument/2006/relationships/oleObject" Target="../embeddings/oleObject66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5.wm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6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33" Type="http://schemas.openxmlformats.org/officeDocument/2006/relationships/image" Target="../media/image84.wmf"/><Relationship Id="rId2" Type="http://schemas.openxmlformats.org/officeDocument/2006/relationships/tags" Target="../tags/tag8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29" Type="http://schemas.openxmlformats.org/officeDocument/2006/relationships/image" Target="../media/image8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0.bin"/><Relationship Id="rId5" Type="http://schemas.openxmlformats.org/officeDocument/2006/relationships/image" Target="../media/image10.png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78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77.wmf"/><Relationship Id="rId31" Type="http://schemas.openxmlformats.org/officeDocument/2006/relationships/image" Target="../media/image83.w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7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1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16253" y="5779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>
                <a:latin typeface="VNI-Avo" pitchFamily="2" charset="0"/>
              </a:rPr>
              <a:t>Baøi hoïc kinh nghieäm:</a:t>
            </a:r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42" y="0"/>
            <a:ext cx="952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952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8600" y="1053542"/>
            <a:ext cx="960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Chào mừng quí thầy cô có mặt tham gia dự giờ!!!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15" y="3587748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64515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18262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194425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560705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259080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09800" y="2455863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17" y="5003177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3009">
            <a:off x="2486817" y="261314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4617" y="2166314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2017" y="1175714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34717" y="1574177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7308849" y="4154658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4978326" y="3011317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5638799" y="4394370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8191499" y="3556170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6524624" y="4116558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2499">
            <a:off x="6900067" y="859802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2499">
            <a:off x="7782717" y="261314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2499">
            <a:off x="6115842" y="821702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 descr="kimtuocv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04800"/>
            <a:ext cx="16002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5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5" y="76200"/>
            <a:ext cx="1485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8" y="6345397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32" y="248805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17" y="15954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74" y="486909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67" y="533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8448838" y="1685472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7643893" y="3367880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71465" y="1233205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1332" flipH="1">
            <a:off x="38101" y="5712619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32" y="5420801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9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7448 0 C -0.25313 0 -0.34896 0.08704 -0.34896 0.15903 L -0.34896 0.3180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159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3959 7.40741E-7 C 0.20174 7.40741E-7 0.27917 0.08611 0.27917 0.15671 L 0.27917 0.31505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457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914400" y="1748135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a. </a:t>
            </a:r>
            <a:r>
              <a:rPr lang="en-US" sz="2400" u="sng">
                <a:solidFill>
                  <a:schemeClr val="hlink"/>
                </a:solidFill>
              </a:rPr>
              <a:t>Quy tắc khai phương một tích: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205293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 tắc nhân các căn bậc hai:</a:t>
            </a:r>
          </a:p>
        </p:txBody>
      </p:sp>
      <p:sp>
        <p:nvSpPr>
          <p:cNvPr id="10" name="Text Box 102"/>
          <p:cNvSpPr txBox="1">
            <a:spLocks noChangeArrowheads="1"/>
          </p:cNvSpPr>
          <p:nvPr/>
        </p:nvSpPr>
        <p:spPr bwMode="auto">
          <a:xfrm>
            <a:off x="765463" y="2438400"/>
            <a:ext cx="1444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 dụ3: </a:t>
            </a:r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510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Rút gọn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751262"/>
              </p:ext>
            </p:extLst>
          </p:nvPr>
        </p:nvGraphicFramePr>
        <p:xfrm>
          <a:off x="1522267" y="2971800"/>
          <a:ext cx="1905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267" y="2971800"/>
                        <a:ext cx="1905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70360"/>
              </p:ext>
            </p:extLst>
          </p:nvPr>
        </p:nvGraphicFramePr>
        <p:xfrm>
          <a:off x="5399809" y="2895600"/>
          <a:ext cx="1463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" name="Equation" r:id="rId8" imgW="634680" imgH="266400" progId="Equation.DSMT4">
                  <p:embed/>
                </p:oleObj>
              </mc:Choice>
              <mc:Fallback>
                <p:oleObj name="Equation" r:id="rId8" imgW="63468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809" y="2895600"/>
                        <a:ext cx="1463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5200" y="3077289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Với 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77289"/>
                <a:ext cx="14478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30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43400" y="3439970"/>
            <a:ext cx="11049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37545"/>
              </p:ext>
            </p:extLst>
          </p:nvPr>
        </p:nvGraphicFramePr>
        <p:xfrm>
          <a:off x="838200" y="3873500"/>
          <a:ext cx="1905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1" name="Equation" r:id="rId11" imgW="825480" imgH="241200" progId="Equation.DSMT4">
                  <p:embed/>
                </p:oleObj>
              </mc:Choice>
              <mc:Fallback>
                <p:oleObj name="Equation" r:id="rId11" imgW="82548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73500"/>
                        <a:ext cx="1905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073531"/>
              </p:ext>
            </p:extLst>
          </p:nvPr>
        </p:nvGraphicFramePr>
        <p:xfrm>
          <a:off x="2690813" y="3906838"/>
          <a:ext cx="16525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906838"/>
                        <a:ext cx="16525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36224"/>
              </p:ext>
            </p:extLst>
          </p:nvPr>
        </p:nvGraphicFramePr>
        <p:xfrm>
          <a:off x="2686050" y="4311650"/>
          <a:ext cx="13525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" name="Equation" r:id="rId15" imgW="571320" imgH="253800" progId="Equation.DSMT4">
                  <p:embed/>
                </p:oleObj>
              </mc:Choice>
              <mc:Fallback>
                <p:oleObj name="Equation" r:id="rId15" imgW="57132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4311650"/>
                        <a:ext cx="13525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24862"/>
              </p:ext>
            </p:extLst>
          </p:nvPr>
        </p:nvGraphicFramePr>
        <p:xfrm>
          <a:off x="2684462" y="4724400"/>
          <a:ext cx="105251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" name="Equation" r:id="rId17" imgW="444240" imgH="253800" progId="Equation.DSMT4">
                  <p:embed/>
                </p:oleObj>
              </mc:Choice>
              <mc:Fallback>
                <p:oleObj name="Equation" r:id="rId17" imgW="44424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2" y="4724400"/>
                        <a:ext cx="1052512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106880"/>
              </p:ext>
            </p:extLst>
          </p:nvPr>
        </p:nvGraphicFramePr>
        <p:xfrm>
          <a:off x="3674486" y="4819794"/>
          <a:ext cx="7508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486" y="4819794"/>
                        <a:ext cx="75088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62200" y="5105400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/>
                  <a:t>Vì 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05400"/>
                <a:ext cx="1447800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8861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41701" y="5715000"/>
            <a:ext cx="83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34476"/>
              </p:ext>
            </p:extLst>
          </p:nvPr>
        </p:nvGraphicFramePr>
        <p:xfrm>
          <a:off x="1906011" y="5649257"/>
          <a:ext cx="231616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" name="Equation" r:id="rId22" imgW="1002960" imgH="228600" progId="Equation.DSMT4">
                  <p:embed/>
                </p:oleObj>
              </mc:Choice>
              <mc:Fallback>
                <p:oleObj name="Equation" r:id="rId22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011" y="5649257"/>
                        <a:ext cx="231616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71700" y="8013700"/>
            <a:ext cx="61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Vậy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09800" y="6029980"/>
                <a:ext cx="1700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/>
                  <a:t>Với 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029980"/>
                <a:ext cx="1700645" cy="523220"/>
              </a:xfrm>
              <a:prstGeom prst="rect">
                <a:avLst/>
              </a:prstGeom>
              <a:blipFill rotWithShape="1">
                <a:blip r:embed="rId24"/>
                <a:stretch>
                  <a:fillRect l="-755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4572000" y="4114800"/>
            <a:ext cx="0" cy="228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32220"/>
              </p:ext>
            </p:extLst>
          </p:nvPr>
        </p:nvGraphicFramePr>
        <p:xfrm>
          <a:off x="4895850" y="3886200"/>
          <a:ext cx="1463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" name="Equation" r:id="rId25" imgW="634680" imgH="266400" progId="Equation.DSMT4">
                  <p:embed/>
                </p:oleObj>
              </mc:Choice>
              <mc:Fallback>
                <p:oleObj name="Equation" r:id="rId25" imgW="63468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3886200"/>
                        <a:ext cx="1463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153072"/>
              </p:ext>
            </p:extLst>
          </p:nvPr>
        </p:nvGraphicFramePr>
        <p:xfrm>
          <a:off x="6324600" y="3886200"/>
          <a:ext cx="21939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name="Equation" r:id="rId27" imgW="927000" imgH="253800" progId="Equation.DSMT4">
                  <p:embed/>
                </p:oleObj>
              </mc:Choice>
              <mc:Fallback>
                <p:oleObj name="Equation" r:id="rId27" imgW="9270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86200"/>
                        <a:ext cx="21939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410027"/>
              </p:ext>
            </p:extLst>
          </p:nvPr>
        </p:nvGraphicFramePr>
        <p:xfrm>
          <a:off x="6350000" y="4446588"/>
          <a:ext cx="195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" name="Equation" r:id="rId29" imgW="825480" imgH="291960" progId="Equation.DSMT4">
                  <p:embed/>
                </p:oleObj>
              </mc:Choice>
              <mc:Fallback>
                <p:oleObj name="Equation" r:id="rId29" imgW="82548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4446588"/>
                        <a:ext cx="195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80715"/>
              </p:ext>
            </p:extLst>
          </p:nvPr>
        </p:nvGraphicFramePr>
        <p:xfrm>
          <a:off x="6324600" y="5105400"/>
          <a:ext cx="12334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" name="Equation" r:id="rId31" imgW="520560" imgH="253800" progId="Equation.DSMT4">
                  <p:embed/>
                </p:oleObj>
              </mc:Choice>
              <mc:Fallback>
                <p:oleObj name="Equation" r:id="rId31" imgW="5205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05400"/>
                        <a:ext cx="12334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6400" y="5410200"/>
            <a:ext cx="83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80880"/>
              </p:ext>
            </p:extLst>
          </p:nvPr>
        </p:nvGraphicFramePr>
        <p:xfrm>
          <a:off x="5322888" y="5802312"/>
          <a:ext cx="2370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1" name="Equation" r:id="rId33" imgW="1028520" imgH="291960" progId="Equation.DSMT4">
                  <p:embed/>
                </p:oleObj>
              </mc:Choice>
              <mc:Fallback>
                <p:oleObj name="Equation" r:id="rId33" imgW="102852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5802312"/>
                        <a:ext cx="237013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8766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4" grpId="0"/>
      <p:bldP spid="15" grpId="0" animBg="1"/>
      <p:bldP spid="19" grpId="0"/>
      <p:bldP spid="20" grpId="0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457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914400" y="1748135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a. </a:t>
            </a:r>
            <a:r>
              <a:rPr lang="en-US" sz="2400" u="sng">
                <a:solidFill>
                  <a:schemeClr val="hlink"/>
                </a:solidFill>
              </a:rPr>
              <a:t>Quy tắc khai phương một tích: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205293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 tắc nhân các căn bậc hai: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2667000"/>
            <a:ext cx="485286" cy="293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?4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514600"/>
            <a:ext cx="724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Rút gọn các biểu thức sau (với a và b không âm).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3677"/>
              </p:ext>
            </p:extLst>
          </p:nvPr>
        </p:nvGraphicFramePr>
        <p:xfrm>
          <a:off x="2009775" y="2895600"/>
          <a:ext cx="1785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1" name="Equation" r:id="rId6" imgW="863280" imgH="266400" progId="Equation.DSMT4">
                  <p:embed/>
                </p:oleObj>
              </mc:Choice>
              <mc:Fallback>
                <p:oleObj name="Equation" r:id="rId6" imgW="86328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895600"/>
                        <a:ext cx="17859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59830"/>
              </p:ext>
            </p:extLst>
          </p:nvPr>
        </p:nvGraphicFramePr>
        <p:xfrm>
          <a:off x="6172200" y="2895600"/>
          <a:ext cx="22907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2" name="Equation" r:id="rId8" imgW="850680" imgH="266400" progId="Equation.DSMT4">
                  <p:embed/>
                </p:oleObj>
              </mc:Choice>
              <mc:Fallback>
                <p:oleObj name="Equation" r:id="rId8" imgW="85068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95600"/>
                        <a:ext cx="22907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86200" y="3301425"/>
            <a:ext cx="114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38004"/>
              </p:ext>
            </p:extLst>
          </p:nvPr>
        </p:nvGraphicFramePr>
        <p:xfrm>
          <a:off x="727075" y="3460750"/>
          <a:ext cx="20510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3" name="Equation" r:id="rId10" imgW="863280" imgH="266400" progId="Equation.DSMT4">
                  <p:embed/>
                </p:oleObj>
              </mc:Choice>
              <mc:Fallback>
                <p:oleObj name="Equation" r:id="rId10" imgW="86328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460750"/>
                        <a:ext cx="20510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36681"/>
              </p:ext>
            </p:extLst>
          </p:nvPr>
        </p:nvGraphicFramePr>
        <p:xfrm>
          <a:off x="2184400" y="3886200"/>
          <a:ext cx="18034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Equation" r:id="rId12" imgW="761760" imgH="253800" progId="Equation.DSMT4">
                  <p:embed/>
                </p:oleObj>
              </mc:Choice>
              <mc:Fallback>
                <p:oleObj name="Equation" r:id="rId12" imgW="76176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886200"/>
                        <a:ext cx="18034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7473"/>
              </p:ext>
            </p:extLst>
          </p:nvPr>
        </p:nvGraphicFramePr>
        <p:xfrm>
          <a:off x="2198687" y="4375150"/>
          <a:ext cx="13827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Equation" r:id="rId14" imgW="583920" imgH="253800" progId="Equation.DSMT4">
                  <p:embed/>
                </p:oleObj>
              </mc:Choice>
              <mc:Fallback>
                <p:oleObj name="Equation" r:id="rId14" imgW="5839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7" y="4375150"/>
                        <a:ext cx="13827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995084"/>
              </p:ext>
            </p:extLst>
          </p:nvPr>
        </p:nvGraphicFramePr>
        <p:xfrm>
          <a:off x="2209800" y="4876800"/>
          <a:ext cx="21050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16" imgW="888840" imgH="279360" progId="Equation.DSMT4">
                  <p:embed/>
                </p:oleObj>
              </mc:Choice>
              <mc:Fallback>
                <p:oleObj name="Equation" r:id="rId16" imgW="88884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76800"/>
                        <a:ext cx="21050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28330"/>
              </p:ext>
            </p:extLst>
          </p:nvPr>
        </p:nvGraphicFramePr>
        <p:xfrm>
          <a:off x="2209800" y="5507038"/>
          <a:ext cx="8715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" name="Equation" r:id="rId18" imgW="368280" imgH="203040" progId="Equation.DSMT4">
                  <p:embed/>
                </p:oleObj>
              </mc:Choice>
              <mc:Fallback>
                <p:oleObj name="Equation" r:id="rId18" imgW="3682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07038"/>
                        <a:ext cx="8715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66800" y="5953780"/>
            <a:ext cx="83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11265"/>
              </p:ext>
            </p:extLst>
          </p:nvPr>
        </p:nvGraphicFramePr>
        <p:xfrm>
          <a:off x="1728788" y="5822950"/>
          <a:ext cx="2520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20" imgW="1091880" imgH="253800" progId="Equation.DSMT4">
                  <p:embed/>
                </p:oleObj>
              </mc:Choice>
              <mc:Fallback>
                <p:oleObj name="Equation" r:id="rId20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5822950"/>
                        <a:ext cx="25209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4572000" y="4114800"/>
            <a:ext cx="0" cy="228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7063"/>
              </p:ext>
            </p:extLst>
          </p:nvPr>
        </p:nvGraphicFramePr>
        <p:xfrm>
          <a:off x="5181600" y="3581400"/>
          <a:ext cx="22907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" name="Equation" r:id="rId22" imgW="850680" imgH="266400" progId="Equation.DSMT4">
                  <p:embed/>
                </p:oleObj>
              </mc:Choice>
              <mc:Fallback>
                <p:oleObj name="Equation" r:id="rId22" imgW="850680" imgH="26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81400"/>
                        <a:ext cx="22907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171864"/>
              </p:ext>
            </p:extLst>
          </p:nvPr>
        </p:nvGraphicFramePr>
        <p:xfrm>
          <a:off x="6537325" y="4146550"/>
          <a:ext cx="16827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Equation" r:id="rId24" imgW="711000" imgH="253800" progId="Equation.DSMT4">
                  <p:embed/>
                </p:oleObj>
              </mc:Choice>
              <mc:Fallback>
                <p:oleObj name="Equation" r:id="rId24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4146550"/>
                        <a:ext cx="16827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79726"/>
              </p:ext>
            </p:extLst>
          </p:nvPr>
        </p:nvGraphicFramePr>
        <p:xfrm>
          <a:off x="6553200" y="4679950"/>
          <a:ext cx="12319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Equation" r:id="rId26" imgW="520560" imgH="253800" progId="Equation.DSMT4">
                  <p:embed/>
                </p:oleObj>
              </mc:Choice>
              <mc:Fallback>
                <p:oleObj name="Equation" r:id="rId26" imgW="52056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679950"/>
                        <a:ext cx="12319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86466"/>
              </p:ext>
            </p:extLst>
          </p:nvPr>
        </p:nvGraphicFramePr>
        <p:xfrm>
          <a:off x="6553200" y="5083175"/>
          <a:ext cx="931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28" imgW="393480" imgH="177480" progId="Equation.DSMT4">
                  <p:embed/>
                </p:oleObj>
              </mc:Choice>
              <mc:Fallback>
                <p:oleObj name="Equation" r:id="rId28" imgW="39348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083175"/>
                        <a:ext cx="9318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91400" y="502920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/>
                  <a:t>Vì a,b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029200"/>
                <a:ext cx="1828800" cy="523220"/>
              </a:xfrm>
              <a:prstGeom prst="rect">
                <a:avLst/>
              </a:prstGeom>
              <a:blipFill rotWithShape="1">
                <a:blip r:embed="rId30"/>
                <a:stretch>
                  <a:fillRect l="-700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029200" y="5769630"/>
            <a:ext cx="83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02425"/>
              </p:ext>
            </p:extLst>
          </p:nvPr>
        </p:nvGraphicFramePr>
        <p:xfrm>
          <a:off x="5675313" y="5638800"/>
          <a:ext cx="25527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Equation" r:id="rId31" imgW="1104840" imgH="253800" progId="Equation.DSMT4">
                  <p:embed/>
                </p:oleObj>
              </mc:Choice>
              <mc:Fallback>
                <p:oleObj name="Equation" r:id="rId31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5638800"/>
                        <a:ext cx="25527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4221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  <p:bldP spid="20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457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676400"/>
            <a:ext cx="152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810000" y="2286000"/>
            <a:ext cx="228600" cy="457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2829580"/>
            <a:ext cx="579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Nhắc lại các công thức đã học</a:t>
            </a:r>
            <a:endPara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E:\Hinh anh\cac-cau-hoi-thuong-gap-ve-cach-kiem-tien-tu-naviz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295400" cy="11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52800" y="3657600"/>
            <a:ext cx="1371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343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Học thuộc bài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886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Làm bài 17,18,19,20 trang15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54203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Chuẩn bị tiết luyện tập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21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1524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-Với giá trị nào của a thì căn thức sau có nghĩa?.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836" y="2514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-Tính: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429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51445"/>
              </p:ext>
            </p:extLst>
          </p:nvPr>
        </p:nvGraphicFramePr>
        <p:xfrm>
          <a:off x="1593273" y="2012584"/>
          <a:ext cx="10541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6" imgW="533160" imgH="241200" progId="Equation.DSMT4">
                  <p:embed/>
                </p:oleObj>
              </mc:Choice>
              <mc:Fallback>
                <p:oleObj name="Equation" r:id="rId6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273" y="2012584"/>
                        <a:ext cx="10541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30978"/>
              </p:ext>
            </p:extLst>
          </p:nvPr>
        </p:nvGraphicFramePr>
        <p:xfrm>
          <a:off x="5029200" y="2047220"/>
          <a:ext cx="12811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Equation" r:id="rId8" imgW="647640" imgH="241200" progId="Equation.DSMT4">
                  <p:embed/>
                </p:oleObj>
              </mc:Choice>
              <mc:Fallback>
                <p:oleObj name="Equation" r:id="rId8" imgW="64764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47220"/>
                        <a:ext cx="12811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29705"/>
              </p:ext>
            </p:extLst>
          </p:nvPr>
        </p:nvGraphicFramePr>
        <p:xfrm>
          <a:off x="1676400" y="2895600"/>
          <a:ext cx="13303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Equation" r:id="rId10" imgW="672840" imgH="279360" progId="Equation.DSMT4">
                  <p:embed/>
                </p:oleObj>
              </mc:Choice>
              <mc:Fallback>
                <p:oleObj name="Equation" r:id="rId10" imgW="67284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13303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94007"/>
              </p:ext>
            </p:extLst>
          </p:nvPr>
        </p:nvGraphicFramePr>
        <p:xfrm>
          <a:off x="3990975" y="2917825"/>
          <a:ext cx="14557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Equation" r:id="rId12" imgW="736560" imgH="279360" progId="Equation.DSMT4">
                  <p:embed/>
                </p:oleObj>
              </mc:Choice>
              <mc:Fallback>
                <p:oleObj name="Equation" r:id="rId12" imgW="73656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2917825"/>
                        <a:ext cx="14557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05527"/>
              </p:ext>
            </p:extLst>
          </p:nvPr>
        </p:nvGraphicFramePr>
        <p:xfrm>
          <a:off x="6391275" y="2830513"/>
          <a:ext cx="1682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14" imgW="850680" imgH="291960" progId="Equation.DSMT4">
                  <p:embed/>
                </p:oleObj>
              </mc:Choice>
              <mc:Fallback>
                <p:oleObj name="Equation" r:id="rId14" imgW="85068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2830513"/>
                        <a:ext cx="1682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1992" y="4102150"/>
                <a:ext cx="7002408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có nghĩa thì -5a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↔⇔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92" y="4102150"/>
                <a:ext cx="7002408" cy="568169"/>
              </a:xfrm>
              <a:prstGeom prst="rect">
                <a:avLst/>
              </a:prstGeom>
              <a:blipFill rotWithShape="1">
                <a:blip r:embed="rId16"/>
                <a:stretch>
                  <a:fillRect l="-1741" t="-2151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80035" y="413516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a)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1143000" y="458218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  <a:r>
              <a:rPr lang="en-US" sz="2800" smtClean="0"/>
              <a:t>)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5847" y="4526928"/>
                <a:ext cx="7060976" cy="160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/>
                  <a:t>Để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ó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ĩ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ì :</m:t>
                    </m:r>
                  </m:oMath>
                </a14:m>
                <a:endParaRPr lang="en-US" sz="2800" b="0" i="1" smtClean="0">
                  <a:latin typeface="Cambria Math"/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800" b="0" i="1" smtClean="0">
                  <a:latin typeface="Cambria Math"/>
                  <a:ea typeface="Cambria Math"/>
                </a:endParaRPr>
              </a:p>
              <a:p>
                <a:pPr algn="just"/>
                <a:r>
                  <a:rPr lang="en-US" sz="2800" b="0" smtClean="0">
                    <a:ea typeface="Cambria Math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47" y="4526928"/>
                <a:ext cx="7060976" cy="1600053"/>
              </a:xfrm>
              <a:prstGeom prst="rect">
                <a:avLst/>
              </a:prstGeom>
              <a:blipFill rotWithShape="1">
                <a:blip r:embed="rId17"/>
                <a:stretch>
                  <a:fillRect l="-1813" t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550655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11" grpId="0"/>
      <p:bldP spid="7" grpId="0"/>
      <p:bldP spid="7" grpId="1"/>
      <p:bldP spid="9" grpId="0"/>
      <p:bldP spid="9" grpId="1"/>
      <p:bldP spid="24" grpId="0"/>
      <p:bldP spid="24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1524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-Với giá trị nào của a thì căn thức sau có nghĩa?.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836" y="2590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-Tính: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468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25697"/>
              </p:ext>
            </p:extLst>
          </p:nvPr>
        </p:nvGraphicFramePr>
        <p:xfrm>
          <a:off x="1593273" y="2012584"/>
          <a:ext cx="10541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" name="Equation" r:id="rId6" imgW="533160" imgH="241200" progId="Equation.DSMT4">
                  <p:embed/>
                </p:oleObj>
              </mc:Choice>
              <mc:Fallback>
                <p:oleObj name="Equation" r:id="rId6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273" y="2012584"/>
                        <a:ext cx="10541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547414"/>
              </p:ext>
            </p:extLst>
          </p:nvPr>
        </p:nvGraphicFramePr>
        <p:xfrm>
          <a:off x="5029200" y="2047220"/>
          <a:ext cx="12811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" name="Equation" r:id="rId8" imgW="647640" imgH="241200" progId="Equation.DSMT4">
                  <p:embed/>
                </p:oleObj>
              </mc:Choice>
              <mc:Fallback>
                <p:oleObj name="Equation" r:id="rId8" imgW="647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47220"/>
                        <a:ext cx="12811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559882"/>
              </p:ext>
            </p:extLst>
          </p:nvPr>
        </p:nvGraphicFramePr>
        <p:xfrm>
          <a:off x="1849437" y="4037201"/>
          <a:ext cx="13303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" name="Equation" r:id="rId10" imgW="672840" imgH="279360" progId="Equation.DSMT4">
                  <p:embed/>
                </p:oleObj>
              </mc:Choice>
              <mc:Fallback>
                <p:oleObj name="Equation" r:id="rId10" imgW="672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7" y="4037201"/>
                        <a:ext cx="13303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004209"/>
              </p:ext>
            </p:extLst>
          </p:nvPr>
        </p:nvGraphicFramePr>
        <p:xfrm>
          <a:off x="3990975" y="2917825"/>
          <a:ext cx="14557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" name="Equation" r:id="rId12" imgW="736560" imgH="279360" progId="Equation.DSMT4">
                  <p:embed/>
                </p:oleObj>
              </mc:Choice>
              <mc:Fallback>
                <p:oleObj name="Equation" r:id="rId12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2917825"/>
                        <a:ext cx="14557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23933"/>
              </p:ext>
            </p:extLst>
          </p:nvPr>
        </p:nvGraphicFramePr>
        <p:xfrm>
          <a:off x="6400800" y="2824701"/>
          <a:ext cx="1682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" name="Equation" r:id="rId14" imgW="850680" imgH="291960" progId="Equation.DSMT4">
                  <p:embed/>
                </p:oleObj>
              </mc:Choice>
              <mc:Fallback>
                <p:oleObj name="Equation" r:id="rId14" imgW="850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24701"/>
                        <a:ext cx="1682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39777"/>
              </p:ext>
            </p:extLst>
          </p:nvPr>
        </p:nvGraphicFramePr>
        <p:xfrm>
          <a:off x="3200400" y="4135582"/>
          <a:ext cx="82708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" name="Equation" r:id="rId16" imgW="419040" imgH="253800" progId="Equation.DSMT4">
                  <p:embed/>
                </p:oleObj>
              </mc:Choice>
              <mc:Fallback>
                <p:oleObj name="Equation" r:id="rId16" imgW="4190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35582"/>
                        <a:ext cx="82708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59217"/>
              </p:ext>
            </p:extLst>
          </p:nvPr>
        </p:nvGraphicFramePr>
        <p:xfrm>
          <a:off x="3962400" y="4200525"/>
          <a:ext cx="7270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" name="Equation" r:id="rId18" imgW="368280" imgH="203040" progId="Equation.DSMT4">
                  <p:embed/>
                </p:oleObj>
              </mc:Choice>
              <mc:Fallback>
                <p:oleObj name="Equation" r:id="rId18" imgW="3682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00525"/>
                        <a:ext cx="7270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158266"/>
              </p:ext>
            </p:extLst>
          </p:nvPr>
        </p:nvGraphicFramePr>
        <p:xfrm>
          <a:off x="1752600" y="2880119"/>
          <a:ext cx="13303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" name="Equation" r:id="rId20" imgW="672840" imgH="279360" progId="Equation.DSMT4">
                  <p:embed/>
                </p:oleObj>
              </mc:Choice>
              <mc:Fallback>
                <p:oleObj name="Equation" r:id="rId20" imgW="67284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80119"/>
                        <a:ext cx="13303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24172"/>
              </p:ext>
            </p:extLst>
          </p:nvPr>
        </p:nvGraphicFramePr>
        <p:xfrm>
          <a:off x="1846118" y="4651741"/>
          <a:ext cx="14557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" name="Equation" r:id="rId22" imgW="736560" imgH="279360" progId="Equation.DSMT4">
                  <p:embed/>
                </p:oleObj>
              </mc:Choice>
              <mc:Fallback>
                <p:oleObj name="Equation" r:id="rId22" imgW="7365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118" y="4651741"/>
                        <a:ext cx="14557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07370"/>
              </p:ext>
            </p:extLst>
          </p:nvPr>
        </p:nvGraphicFramePr>
        <p:xfrm>
          <a:off x="3302000" y="4754563"/>
          <a:ext cx="9525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" name="Equation" r:id="rId24" imgW="482400" imgH="253800" progId="Equation.DSMT4">
                  <p:embed/>
                </p:oleObj>
              </mc:Choice>
              <mc:Fallback>
                <p:oleObj name="Equation" r:id="rId24" imgW="4824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754563"/>
                        <a:ext cx="9525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74847"/>
              </p:ext>
            </p:extLst>
          </p:nvPr>
        </p:nvGraphicFramePr>
        <p:xfrm>
          <a:off x="4191000" y="4804135"/>
          <a:ext cx="676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" name="Equation" r:id="rId26" imgW="342720" imgH="203040" progId="Equation.DSMT4">
                  <p:embed/>
                </p:oleObj>
              </mc:Choice>
              <mc:Fallback>
                <p:oleObj name="Equation" r:id="rId26" imgW="34272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4135"/>
                        <a:ext cx="6762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98027"/>
              </p:ext>
            </p:extLst>
          </p:nvPr>
        </p:nvGraphicFramePr>
        <p:xfrm>
          <a:off x="1822450" y="5257800"/>
          <a:ext cx="1682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" name="Equation" r:id="rId28" imgW="850680" imgH="291960" progId="Equation.DSMT4">
                  <p:embed/>
                </p:oleObj>
              </mc:Choice>
              <mc:Fallback>
                <p:oleObj name="Equation" r:id="rId28" imgW="85068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257800"/>
                        <a:ext cx="1682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29842"/>
              </p:ext>
            </p:extLst>
          </p:nvPr>
        </p:nvGraphicFramePr>
        <p:xfrm>
          <a:off x="3368675" y="5308600"/>
          <a:ext cx="12033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" name="Equation" r:id="rId30" imgW="609480" imgH="304560" progId="Equation.DSMT4">
                  <p:embed/>
                </p:oleObj>
              </mc:Choice>
              <mc:Fallback>
                <p:oleObj name="Equation" r:id="rId30" imgW="609480" imgH="304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5308600"/>
                        <a:ext cx="12033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46132"/>
              </p:ext>
            </p:extLst>
          </p:nvPr>
        </p:nvGraphicFramePr>
        <p:xfrm>
          <a:off x="4648200" y="5354637"/>
          <a:ext cx="11017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" name="Equation" r:id="rId32" imgW="558720" imgH="228600" progId="Equation.DSMT4">
                  <p:embed/>
                </p:oleObj>
              </mc:Choice>
              <mc:Fallback>
                <p:oleObj name="Equation" r:id="rId32" imgW="55872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54637"/>
                        <a:ext cx="11017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67400" y="5328010"/>
                <a:ext cx="182880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/>
                  <a:t>Vì 2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&gt;√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328010"/>
                <a:ext cx="1828800" cy="621580"/>
              </a:xfrm>
              <a:prstGeom prst="rect">
                <a:avLst/>
              </a:prstGeom>
              <a:blipFill rotWithShape="1">
                <a:blip r:embed="rId34"/>
                <a:stretch>
                  <a:fillRect l="-8667" t="-5882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306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29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2263" y="1905000"/>
            <a:ext cx="256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Tính và so sánh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981200"/>
            <a:ext cx="564063" cy="293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?1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31016"/>
              </p:ext>
            </p:extLst>
          </p:nvPr>
        </p:nvGraphicFramePr>
        <p:xfrm>
          <a:off x="3694113" y="1833563"/>
          <a:ext cx="11064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4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1833563"/>
                        <a:ext cx="11064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12396"/>
              </p:ext>
            </p:extLst>
          </p:nvPr>
        </p:nvGraphicFramePr>
        <p:xfrm>
          <a:off x="5368925" y="1824038"/>
          <a:ext cx="11795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"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1824038"/>
                        <a:ext cx="117951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62500" y="1853625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à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9"/>
          <p:cNvSpPr txBox="1">
            <a:spLocks noChangeArrowheads="1"/>
          </p:cNvSpPr>
          <p:nvPr/>
        </p:nvSpPr>
        <p:spPr bwMode="auto">
          <a:xfrm>
            <a:off x="3276600" y="2376487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2677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58362"/>
              </p:ext>
            </p:extLst>
          </p:nvPr>
        </p:nvGraphicFramePr>
        <p:xfrm>
          <a:off x="2419206" y="3200400"/>
          <a:ext cx="11064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6" name="Equation" r:id="rId10" imgW="482400" imgH="228600" progId="Equation.DSMT4">
                  <p:embed/>
                </p:oleObj>
              </mc:Choice>
              <mc:Fallback>
                <p:oleObj name="Equation" r:id="rId10" imgW="482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206" y="3200400"/>
                        <a:ext cx="11064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380897"/>
              </p:ext>
            </p:extLst>
          </p:nvPr>
        </p:nvGraphicFramePr>
        <p:xfrm>
          <a:off x="3475326" y="3124200"/>
          <a:ext cx="12525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" name="Equation" r:id="rId12" imgW="545760" imgH="253800" progId="Equation.DSMT4">
                  <p:embed/>
                </p:oleObj>
              </mc:Choice>
              <mc:Fallback>
                <p:oleObj name="Equation" r:id="rId12" imgW="5457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326" y="3124200"/>
                        <a:ext cx="12525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46511"/>
              </p:ext>
            </p:extLst>
          </p:nvPr>
        </p:nvGraphicFramePr>
        <p:xfrm>
          <a:off x="4724400" y="3101975"/>
          <a:ext cx="18351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" name="Equation" r:id="rId14" imgW="799920" imgH="253800" progId="Equation.DSMT4">
                  <p:embed/>
                </p:oleObj>
              </mc:Choice>
              <mc:Fallback>
                <p:oleObj name="Equation" r:id="rId14" imgW="7999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01975"/>
                        <a:ext cx="18351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38156"/>
              </p:ext>
            </p:extLst>
          </p:nvPr>
        </p:nvGraphicFramePr>
        <p:xfrm>
          <a:off x="2485592" y="3962400"/>
          <a:ext cx="11795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" name="Equation" r:id="rId16" imgW="596880" imgH="228600" progId="Equation.DSMT4">
                  <p:embed/>
                </p:oleObj>
              </mc:Choice>
              <mc:Fallback>
                <p:oleObj name="Equation" r:id="rId16" imgW="596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592" y="3962400"/>
                        <a:ext cx="11795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00530"/>
              </p:ext>
            </p:extLst>
          </p:nvPr>
        </p:nvGraphicFramePr>
        <p:xfrm>
          <a:off x="3733800" y="3930650"/>
          <a:ext cx="13811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" name="Equation" r:id="rId18" imgW="698400" imgH="253800" progId="Equation.DSMT4">
                  <p:embed/>
                </p:oleObj>
              </mc:Choice>
              <mc:Fallback>
                <p:oleObj name="Equation" r:id="rId18" imgW="698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30650"/>
                        <a:ext cx="13811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11120"/>
              </p:ext>
            </p:extLst>
          </p:nvPr>
        </p:nvGraphicFramePr>
        <p:xfrm>
          <a:off x="5105400" y="4038600"/>
          <a:ext cx="1304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" name="Equation" r:id="rId20" imgW="660240" imgH="177480" progId="Equation.DSMT4">
                  <p:embed/>
                </p:oleObj>
              </mc:Choice>
              <mc:Fallback>
                <p:oleObj name="Equation" r:id="rId20" imgW="66024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304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53"/>
          <p:cNvSpPr txBox="1">
            <a:spLocks noChangeArrowheads="1"/>
          </p:cNvSpPr>
          <p:nvPr/>
        </p:nvSpPr>
        <p:spPr bwMode="auto">
          <a:xfrm>
            <a:off x="2203450" y="49530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Vậy: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034636"/>
              </p:ext>
            </p:extLst>
          </p:nvPr>
        </p:nvGraphicFramePr>
        <p:xfrm>
          <a:off x="3562350" y="4920922"/>
          <a:ext cx="27368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" name="Equation" r:id="rId22" imgW="1193760" imgH="228600" progId="Equation.DSMT4">
                  <p:embed/>
                </p:oleObj>
              </mc:Choice>
              <mc:Fallback>
                <p:oleObj name="Equation" r:id="rId22" imgW="11937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920922"/>
                        <a:ext cx="27368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990600" y="1766887"/>
            <a:ext cx="1539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 lí: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362200" y="1777425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Với hai số a và b không âm, ta có: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88165"/>
              </p:ext>
            </p:extLst>
          </p:nvPr>
        </p:nvGraphicFramePr>
        <p:xfrm>
          <a:off x="2895600" y="2166610"/>
          <a:ext cx="2266950" cy="80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66610"/>
                        <a:ext cx="2266950" cy="803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85800" y="252478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02263" y="3048000"/>
                <a:ext cx="7261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latin typeface="Times New Roman" pitchFamily="18" charset="0"/>
                    <a:cs typeface="Times New Roman" pitchFamily="18" charset="0"/>
                  </a:rPr>
                  <a:t>Vì 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à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ê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á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đị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𝒏𝒉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à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𝒌𝒉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𝒏𝒈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â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63" y="3048000"/>
                <a:ext cx="7261769" cy="461665"/>
              </a:xfrm>
              <a:prstGeom prst="rect">
                <a:avLst/>
              </a:prstGeom>
              <a:blipFill rotWithShape="1">
                <a:blip r:embed="rId26"/>
                <a:stretch>
                  <a:fillRect l="-12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57262" y="330812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720725" y="1447800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81167"/>
              </p:ext>
            </p:extLst>
          </p:nvPr>
        </p:nvGraphicFramePr>
        <p:xfrm>
          <a:off x="1704975" y="3733800"/>
          <a:ext cx="36671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4" name="Equation" r:id="rId27" imgW="1854000" imgH="241200" progId="Equation.DSMT4">
                  <p:embed/>
                </p:oleObj>
              </mc:Choice>
              <mc:Fallback>
                <p:oleObj name="Equation" r:id="rId27" imgW="18540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733800"/>
                        <a:ext cx="36671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52600" y="4495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49474"/>
              </p:ext>
            </p:extLst>
          </p:nvPr>
        </p:nvGraphicFramePr>
        <p:xfrm>
          <a:off x="2631067" y="4364038"/>
          <a:ext cx="18081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" name="Equation" r:id="rId29" imgW="914400" imgH="228600" progId="Equation.DSMT4">
                  <p:embed/>
                </p:oleObj>
              </mc:Choice>
              <mc:Fallback>
                <p:oleObj name="Equation" r:id="rId29" imgW="914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067" y="4364038"/>
                        <a:ext cx="18081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849582" y="5105400"/>
            <a:ext cx="134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80087"/>
              </p:ext>
            </p:extLst>
          </p:nvPr>
        </p:nvGraphicFramePr>
        <p:xfrm>
          <a:off x="2971800" y="5105400"/>
          <a:ext cx="3012494" cy="56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" name="Equation" r:id="rId31" imgW="1384200" imgH="228600" progId="Equation.DSMT4">
                  <p:embed/>
                </p:oleObj>
              </mc:Choice>
              <mc:Fallback>
                <p:oleObj name="Equation" r:id="rId31" imgW="13842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05400"/>
                        <a:ext cx="3012494" cy="562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38200" y="5638800"/>
            <a:ext cx="7825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chemeClr val="tx2"/>
                </a:solidFill>
              </a:rPr>
              <a:t>(Định lí trên có thể mở rộng với tích của nhiều số </a:t>
            </a:r>
            <a:r>
              <a:rPr lang="en-US" sz="2400">
                <a:solidFill>
                  <a:schemeClr val="tx2"/>
                </a:solidFill>
              </a:rPr>
              <a:t>không </a:t>
            </a:r>
            <a:r>
              <a:rPr lang="en-US" sz="2400" smtClean="0">
                <a:solidFill>
                  <a:schemeClr val="tx2"/>
                </a:solidFill>
              </a:rPr>
              <a:t>âm.</a:t>
            </a:r>
            <a:endParaRPr lang="en-US" sz="2400">
              <a:solidFill>
                <a:schemeClr val="tx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200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" grpId="0"/>
      <p:bldP spid="6" grpId="0"/>
      <p:bldP spid="6" grpId="1"/>
      <p:bldP spid="7" grpId="0" animBg="1"/>
      <p:bldP spid="7" grpId="1" animBg="1"/>
      <p:bldP spid="8" grpId="0"/>
      <p:bldP spid="8" grpId="1"/>
      <p:bldP spid="11" grpId="0"/>
      <p:bldP spid="11" grpId="1"/>
      <p:bldP spid="13" grpId="0"/>
      <p:bldP spid="13" grpId="1"/>
      <p:bldP spid="21" grpId="0"/>
      <p:bldP spid="21" grpId="1"/>
      <p:bldP spid="23" grpId="0"/>
      <p:bldP spid="24" grpId="0"/>
      <p:bldP spid="26" grpId="0"/>
      <p:bldP spid="25" grpId="0"/>
      <p:bldP spid="28" grpId="0"/>
      <p:bldP spid="29" grpId="0"/>
      <p:bldP spid="29" grpId="1"/>
      <p:bldP spid="20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66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136672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84"/>
          <p:cNvSpPr txBox="1">
            <a:spLocks noChangeArrowheads="1"/>
          </p:cNvSpPr>
          <p:nvPr/>
        </p:nvSpPr>
        <p:spPr bwMode="auto">
          <a:xfrm>
            <a:off x="914400" y="1676400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a. </a:t>
            </a:r>
            <a:r>
              <a:rPr lang="en-US" sz="2400" u="sng">
                <a:solidFill>
                  <a:schemeClr val="hlink"/>
                </a:solidFill>
              </a:rPr>
              <a:t>Quy tắc khai phương một tích:</a:t>
            </a:r>
          </a:p>
        </p:txBody>
      </p:sp>
      <p:sp>
        <p:nvSpPr>
          <p:cNvPr id="32" name="Text Box 85"/>
          <p:cNvSpPr txBox="1">
            <a:spLocks noChangeArrowheads="1"/>
          </p:cNvSpPr>
          <p:nvPr/>
        </p:nvSpPr>
        <p:spPr bwMode="auto">
          <a:xfrm>
            <a:off x="838200" y="1967805"/>
            <a:ext cx="8001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Muốn khai phương một tích của các số không âm, ta có thể khai phương từng thừa số rồi nhân kết quả với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nhau.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02"/>
          <p:cNvSpPr txBox="1">
            <a:spLocks noChangeArrowheads="1"/>
          </p:cNvSpPr>
          <p:nvPr/>
        </p:nvSpPr>
        <p:spPr bwMode="auto">
          <a:xfrm>
            <a:off x="689263" y="3124200"/>
            <a:ext cx="81672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dụ1: áp dụng quy tắc khai phương một tích, hãy tính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91070"/>
              </p:ext>
            </p:extLst>
          </p:nvPr>
        </p:nvGraphicFramePr>
        <p:xfrm>
          <a:off x="1203325" y="3657600"/>
          <a:ext cx="1882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3657600"/>
                        <a:ext cx="1882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89557"/>
              </p:ext>
            </p:extLst>
          </p:nvPr>
        </p:nvGraphicFramePr>
        <p:xfrm>
          <a:off x="5448300" y="3581400"/>
          <a:ext cx="13795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" name="Equation" r:id="rId8" imgW="698400" imgH="241200" progId="Equation.DSMT4">
                  <p:embed/>
                </p:oleObj>
              </mc:Choice>
              <mc:Fallback>
                <p:oleObj name="Equation" r:id="rId8" imgW="69840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581400"/>
                        <a:ext cx="13795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33800" y="3962400"/>
            <a:ext cx="114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56101"/>
              </p:ext>
            </p:extLst>
          </p:nvPr>
        </p:nvGraphicFramePr>
        <p:xfrm>
          <a:off x="964334" y="4495800"/>
          <a:ext cx="1882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" name="Equation" r:id="rId10" imgW="952200" imgH="253800" progId="Equation.DSMT4">
                  <p:embed/>
                </p:oleObj>
              </mc:Choice>
              <mc:Fallback>
                <p:oleObj name="Equation" r:id="rId10" imgW="95220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334" y="4495800"/>
                        <a:ext cx="1882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2758"/>
              </p:ext>
            </p:extLst>
          </p:nvPr>
        </p:nvGraphicFramePr>
        <p:xfrm>
          <a:off x="2819400" y="4526393"/>
          <a:ext cx="2209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" name="Equation" r:id="rId12" imgW="1117440" imgH="253800" progId="Equation.DSMT4">
                  <p:embed/>
                </p:oleObj>
              </mc:Choice>
              <mc:Fallback>
                <p:oleObj name="Equation" r:id="rId12" imgW="111744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26393"/>
                        <a:ext cx="2209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22794"/>
              </p:ext>
            </p:extLst>
          </p:nvPr>
        </p:nvGraphicFramePr>
        <p:xfrm>
          <a:off x="5029200" y="4581525"/>
          <a:ext cx="11541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" name="Equation" r:id="rId14" imgW="583920" imgH="203040" progId="Equation.DSMT4">
                  <p:embed/>
                </p:oleObj>
              </mc:Choice>
              <mc:Fallback>
                <p:oleObj name="Equation" r:id="rId14" imgW="58392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81525"/>
                        <a:ext cx="11541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66541"/>
              </p:ext>
            </p:extLst>
          </p:nvPr>
        </p:nvGraphicFramePr>
        <p:xfrm>
          <a:off x="6248400" y="4578348"/>
          <a:ext cx="6270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Equation" r:id="rId16" imgW="317160" imgH="164880" progId="Equation.DSMT4">
                  <p:embed/>
                </p:oleObj>
              </mc:Choice>
              <mc:Fallback>
                <p:oleObj name="Equation" r:id="rId16" imgW="31716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8348"/>
                        <a:ext cx="6270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836660"/>
              </p:ext>
            </p:extLst>
          </p:nvPr>
        </p:nvGraphicFramePr>
        <p:xfrm>
          <a:off x="915987" y="5257800"/>
          <a:ext cx="13795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Equation" r:id="rId18" imgW="698400" imgH="241200" progId="Equation.DSMT4">
                  <p:embed/>
                </p:oleObj>
              </mc:Choice>
              <mc:Fallback>
                <p:oleObj name="Equation" r:id="rId18" imgW="69840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7" y="5257800"/>
                        <a:ext cx="13795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95513"/>
              </p:ext>
            </p:extLst>
          </p:nvPr>
        </p:nvGraphicFramePr>
        <p:xfrm>
          <a:off x="2298989" y="5257800"/>
          <a:ext cx="16049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" name="Equation" r:id="rId20" imgW="812520" imgH="228600" progId="Equation.DSMT4">
                  <p:embed/>
                </p:oleObj>
              </mc:Choice>
              <mc:Fallback>
                <p:oleObj name="Equation" r:id="rId20" imgW="81252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989" y="5257800"/>
                        <a:ext cx="16049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623838"/>
              </p:ext>
            </p:extLst>
          </p:nvPr>
        </p:nvGraphicFramePr>
        <p:xfrm>
          <a:off x="3886200" y="5257800"/>
          <a:ext cx="1981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" name="Equation" r:id="rId22" imgW="1002960" imgH="228600" progId="Equation.DSMT4">
                  <p:embed/>
                </p:oleObj>
              </mc:Choice>
              <mc:Fallback>
                <p:oleObj name="Equation" r:id="rId22" imgW="100296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1981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99161"/>
              </p:ext>
            </p:extLst>
          </p:nvPr>
        </p:nvGraphicFramePr>
        <p:xfrm>
          <a:off x="6129338" y="5322888"/>
          <a:ext cx="107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" name="Equation" r:id="rId24" imgW="545760" imgH="177480" progId="Equation.DSMT4">
                  <p:embed/>
                </p:oleObj>
              </mc:Choice>
              <mc:Fallback>
                <p:oleObj name="Equation" r:id="rId24" imgW="545760" imgH="177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338" y="5322888"/>
                        <a:ext cx="107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412837"/>
              </p:ext>
            </p:extLst>
          </p:nvPr>
        </p:nvGraphicFramePr>
        <p:xfrm>
          <a:off x="2362200" y="5792788"/>
          <a:ext cx="7524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5" name="Equation" r:id="rId26" imgW="380880" imgH="177480" progId="Equation.DSMT4">
                  <p:embed/>
                </p:oleObj>
              </mc:Choice>
              <mc:Fallback>
                <p:oleObj name="Equation" r:id="rId26" imgW="380880" imgH="177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92788"/>
                        <a:ext cx="7524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33400" y="1447800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51242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447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393950"/>
            <a:ext cx="485286" cy="293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?2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886" y="231775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39390"/>
              </p:ext>
            </p:extLst>
          </p:nvPr>
        </p:nvGraphicFramePr>
        <p:xfrm>
          <a:off x="2236788" y="2165350"/>
          <a:ext cx="22590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" name="Equation" r:id="rId6" imgW="1143000" imgH="253800" progId="Equation.DSMT4">
                  <p:embed/>
                </p:oleObj>
              </mc:Choice>
              <mc:Fallback>
                <p:oleObj name="Equation" r:id="rId6" imgW="114300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2165350"/>
                        <a:ext cx="22590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912847"/>
              </p:ext>
            </p:extLst>
          </p:nvPr>
        </p:nvGraphicFramePr>
        <p:xfrm>
          <a:off x="6457950" y="2165350"/>
          <a:ext cx="15541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Equation" r:id="rId8" imgW="787320" imgH="241200" progId="Equation.DSMT4">
                  <p:embed/>
                </p:oleObj>
              </mc:Choice>
              <mc:Fallback>
                <p:oleObj name="Equation" r:id="rId8" imgW="78732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2165350"/>
                        <a:ext cx="15541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2400" y="2691825"/>
            <a:ext cx="114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67379"/>
              </p:ext>
            </p:extLst>
          </p:nvPr>
        </p:nvGraphicFramePr>
        <p:xfrm>
          <a:off x="942109" y="3116529"/>
          <a:ext cx="2715491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109" y="3116529"/>
                        <a:ext cx="2715491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74392"/>
              </p:ext>
            </p:extLst>
          </p:nvPr>
        </p:nvGraphicFramePr>
        <p:xfrm>
          <a:off x="1337152" y="3886200"/>
          <a:ext cx="315864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" name="Equation" r:id="rId12" imgW="1333440" imgH="253800" progId="Equation.DSMT4">
                  <p:embed/>
                </p:oleObj>
              </mc:Choice>
              <mc:Fallback>
                <p:oleObj name="Equation" r:id="rId12" imgW="1333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152" y="3886200"/>
                        <a:ext cx="315864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92907"/>
              </p:ext>
            </p:extLst>
          </p:nvPr>
        </p:nvGraphicFramePr>
        <p:xfrm>
          <a:off x="1344268" y="4648200"/>
          <a:ext cx="202796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" name="Equation" r:id="rId14" imgW="799920" imgH="203040" progId="Equation.DSMT4">
                  <p:embed/>
                </p:oleObj>
              </mc:Choice>
              <mc:Fallback>
                <p:oleObj name="Equation" r:id="rId14" imgW="7999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268" y="4648200"/>
                        <a:ext cx="202796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87854"/>
              </p:ext>
            </p:extLst>
          </p:nvPr>
        </p:nvGraphicFramePr>
        <p:xfrm>
          <a:off x="1371600" y="5345113"/>
          <a:ext cx="7270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45113"/>
                        <a:ext cx="7270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4838700" y="3352800"/>
            <a:ext cx="0" cy="28956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018943"/>
              </p:ext>
            </p:extLst>
          </p:nvPr>
        </p:nvGraphicFramePr>
        <p:xfrm>
          <a:off x="5448301" y="2954338"/>
          <a:ext cx="2178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" name="Equation" r:id="rId18" imgW="787320" imgH="241200" progId="Equation.DSMT4">
                  <p:embed/>
                </p:oleObj>
              </mc:Choice>
              <mc:Fallback>
                <p:oleObj name="Equation" r:id="rId18" imgW="78732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1" y="2954338"/>
                        <a:ext cx="21780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34915"/>
              </p:ext>
            </p:extLst>
          </p:nvPr>
        </p:nvGraphicFramePr>
        <p:xfrm>
          <a:off x="5943600" y="3657600"/>
          <a:ext cx="21066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Equation" r:id="rId20" imgW="888840" imgH="228600" progId="Equation.DSMT4">
                  <p:embed/>
                </p:oleObj>
              </mc:Choice>
              <mc:Fallback>
                <p:oleObj name="Equation" r:id="rId20" imgW="8888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657600"/>
                        <a:ext cx="210661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72096"/>
              </p:ext>
            </p:extLst>
          </p:nvPr>
        </p:nvGraphicFramePr>
        <p:xfrm>
          <a:off x="5943600" y="4240212"/>
          <a:ext cx="25574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" name="Equation" r:id="rId22" imgW="1079280" imgH="228600" progId="Equation.DSMT4">
                  <p:embed/>
                </p:oleObj>
              </mc:Choice>
              <mc:Fallback>
                <p:oleObj name="Equation" r:id="rId22" imgW="10792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40212"/>
                        <a:ext cx="25574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795"/>
              </p:ext>
            </p:extLst>
          </p:nvPr>
        </p:nvGraphicFramePr>
        <p:xfrm>
          <a:off x="5943600" y="4953000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" name="Equation" r:id="rId24" imgW="545760" imgH="177480" progId="Equation.DSMT4">
                  <p:embed/>
                </p:oleObj>
              </mc:Choice>
              <mc:Fallback>
                <p:oleObj name="Equation" r:id="rId24" imgW="54576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53000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24705"/>
              </p:ext>
            </p:extLst>
          </p:nvPr>
        </p:nvGraphicFramePr>
        <p:xfrm>
          <a:off x="5943600" y="5562600"/>
          <a:ext cx="998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" name="Equation" r:id="rId26" imgW="393480" imgH="177480" progId="Equation.DSMT4">
                  <p:embed/>
                </p:oleObj>
              </mc:Choice>
              <mc:Fallback>
                <p:oleObj name="Equation" r:id="rId26" imgW="39348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562600"/>
                        <a:ext cx="998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4"/>
          <p:cNvSpPr txBox="1">
            <a:spLocks noChangeArrowheads="1"/>
          </p:cNvSpPr>
          <p:nvPr/>
        </p:nvSpPr>
        <p:spPr bwMode="auto">
          <a:xfrm>
            <a:off x="914400" y="1748135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a. </a:t>
            </a:r>
            <a:r>
              <a:rPr lang="en-US" sz="2400" u="sng">
                <a:solidFill>
                  <a:schemeClr val="hlink"/>
                </a:solidFill>
              </a:rPr>
              <a:t>Quy tắc khai phương một tích: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98480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447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914400" y="1748135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a. </a:t>
            </a:r>
            <a:r>
              <a:rPr lang="en-US" sz="2400" u="sng">
                <a:solidFill>
                  <a:schemeClr val="hlink"/>
                </a:solidFill>
              </a:rPr>
              <a:t>Quy tắc khai phương một tích: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 tắc nhân các căn bậc hai: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Muốn nhân các căn bậc hai của các số không âm, ta có thể nhân các số dưới dấu căn với nhau rồi khai phương kết quả đó.</a:t>
            </a:r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765463" y="3048000"/>
            <a:ext cx="1444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 dụ2: </a:t>
            </a:r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80403"/>
              </p:ext>
            </p:extLst>
          </p:nvPr>
        </p:nvGraphicFramePr>
        <p:xfrm>
          <a:off x="1882775" y="3276600"/>
          <a:ext cx="1304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" name="Equation" r:id="rId6" imgW="660240" imgH="241200" progId="Equation.DSMT4">
                  <p:embed/>
                </p:oleObj>
              </mc:Choice>
              <mc:Fallback>
                <p:oleObj name="Equation" r:id="rId6" imgW="6602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276600"/>
                        <a:ext cx="13049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51951"/>
              </p:ext>
            </p:extLst>
          </p:nvPr>
        </p:nvGraphicFramePr>
        <p:xfrm>
          <a:off x="5381625" y="3260725"/>
          <a:ext cx="20320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" name="Equation" r:id="rId8" imgW="1028520" imgH="253800" progId="Equation.DSMT4">
                  <p:embed/>
                </p:oleObj>
              </mc:Choice>
              <mc:Fallback>
                <p:oleObj name="Equation" r:id="rId8" imgW="102852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260725"/>
                        <a:ext cx="20320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33800" y="3733800"/>
            <a:ext cx="114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8955"/>
              </p:ext>
            </p:extLst>
          </p:nvPr>
        </p:nvGraphicFramePr>
        <p:xfrm>
          <a:off x="1230313" y="4483100"/>
          <a:ext cx="1304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" name="Equation" r:id="rId10" imgW="660240" imgH="241200" progId="Equation.DSMT4">
                  <p:embed/>
                </p:oleObj>
              </mc:Choice>
              <mc:Fallback>
                <p:oleObj name="Equation" r:id="rId10" imgW="660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483100"/>
                        <a:ext cx="13049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1371"/>
              </p:ext>
            </p:extLst>
          </p:nvPr>
        </p:nvGraphicFramePr>
        <p:xfrm>
          <a:off x="2743200" y="4495800"/>
          <a:ext cx="10810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95800"/>
                        <a:ext cx="10810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75547"/>
              </p:ext>
            </p:extLst>
          </p:nvPr>
        </p:nvGraphicFramePr>
        <p:xfrm>
          <a:off x="3897312" y="4495800"/>
          <a:ext cx="9794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" name="Equation" r:id="rId14" imgW="495000" imgH="228600" progId="Equation.DSMT4">
                  <p:embed/>
                </p:oleObj>
              </mc:Choice>
              <mc:Fallback>
                <p:oleObj name="Equation" r:id="rId14" imgW="4950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2" y="4495800"/>
                        <a:ext cx="9794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288221"/>
              </p:ext>
            </p:extLst>
          </p:nvPr>
        </p:nvGraphicFramePr>
        <p:xfrm>
          <a:off x="5126038" y="4560888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" name="Equation" r:id="rId16" imgW="304560" imgH="177480" progId="Equation.DSMT4">
                  <p:embed/>
                </p:oleObj>
              </mc:Choice>
              <mc:Fallback>
                <p:oleObj name="Equation" r:id="rId16" imgW="30456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4560888"/>
                        <a:ext cx="6032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88868"/>
              </p:ext>
            </p:extLst>
          </p:nvPr>
        </p:nvGraphicFramePr>
        <p:xfrm>
          <a:off x="1193800" y="5257800"/>
          <a:ext cx="20320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" name="Equation" r:id="rId18" imgW="1028520" imgH="253800" progId="Equation.DSMT4">
                  <p:embed/>
                </p:oleObj>
              </mc:Choice>
              <mc:Fallback>
                <p:oleObj name="Equation" r:id="rId18" imgW="10285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257800"/>
                        <a:ext cx="20320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209812"/>
              </p:ext>
            </p:extLst>
          </p:nvPr>
        </p:nvGraphicFramePr>
        <p:xfrm>
          <a:off x="3276600" y="5257800"/>
          <a:ext cx="16557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20" imgW="838080" imgH="253800" progId="Equation.DSMT4">
                  <p:embed/>
                </p:oleObj>
              </mc:Choice>
              <mc:Fallback>
                <p:oleObj name="Equation" r:id="rId20" imgW="8380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16557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99017"/>
              </p:ext>
            </p:extLst>
          </p:nvPr>
        </p:nvGraphicFramePr>
        <p:xfrm>
          <a:off x="4953000" y="5257800"/>
          <a:ext cx="12033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Equation" r:id="rId22" imgW="609480" imgH="228600" progId="Equation.DSMT4">
                  <p:embed/>
                </p:oleObj>
              </mc:Choice>
              <mc:Fallback>
                <p:oleObj name="Equation" r:id="rId22" imgW="6094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12033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40130"/>
              </p:ext>
            </p:extLst>
          </p:nvPr>
        </p:nvGraphicFramePr>
        <p:xfrm>
          <a:off x="6172200" y="5257800"/>
          <a:ext cx="1428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Equation" r:id="rId24" imgW="723600" imgH="228600" progId="Equation.DSMT4">
                  <p:embed/>
                </p:oleObj>
              </mc:Choice>
              <mc:Fallback>
                <p:oleObj name="Equation" r:id="rId24" imgW="7236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257800"/>
                        <a:ext cx="1428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13774"/>
              </p:ext>
            </p:extLst>
          </p:nvPr>
        </p:nvGraphicFramePr>
        <p:xfrm>
          <a:off x="3236913" y="5683250"/>
          <a:ext cx="13795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" name="Equation" r:id="rId26" imgW="698400" imgH="279360" progId="Equation.DSMT4">
                  <p:embed/>
                </p:oleObj>
              </mc:Choice>
              <mc:Fallback>
                <p:oleObj name="Equation" r:id="rId26" imgW="698400" imgH="2793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5683250"/>
                        <a:ext cx="137953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2025"/>
              </p:ext>
            </p:extLst>
          </p:nvPr>
        </p:nvGraphicFramePr>
        <p:xfrm>
          <a:off x="4572000" y="5856288"/>
          <a:ext cx="625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Equation" r:id="rId28" imgW="317160" imgH="177480" progId="Equation.DSMT4">
                  <p:embed/>
                </p:oleObj>
              </mc:Choice>
              <mc:Fallback>
                <p:oleObj name="Equation" r:id="rId28" imgW="31716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856288"/>
                        <a:ext cx="625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457200" y="176847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98480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457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914400" y="1748135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a. </a:t>
            </a:r>
            <a:r>
              <a:rPr lang="en-US" sz="2400" u="sng">
                <a:solidFill>
                  <a:schemeClr val="hlink"/>
                </a:solidFill>
              </a:rPr>
              <a:t>Quy tắc khai phương một tích: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205293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 tắc nhân các căn bậc hai: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2510135"/>
            <a:ext cx="485286" cy="293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?3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886" y="251013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24778"/>
              </p:ext>
            </p:extLst>
          </p:nvPr>
        </p:nvGraphicFramePr>
        <p:xfrm>
          <a:off x="2209800" y="2362200"/>
          <a:ext cx="1304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7" name="Equation" r:id="rId6" imgW="660240" imgH="241200" progId="Equation.DSMT4">
                  <p:embed/>
                </p:oleObj>
              </mc:Choice>
              <mc:Fallback>
                <p:oleObj name="Equation" r:id="rId6" imgW="660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1304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058525"/>
              </p:ext>
            </p:extLst>
          </p:nvPr>
        </p:nvGraphicFramePr>
        <p:xfrm>
          <a:off x="6170613" y="2301875"/>
          <a:ext cx="2130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8" name="Equation" r:id="rId8" imgW="1079280" imgH="253800" progId="Equation.DSMT4">
                  <p:embed/>
                </p:oleObj>
              </mc:Choice>
              <mc:Fallback>
                <p:oleObj name="Equation" r:id="rId8" imgW="1079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2301875"/>
                        <a:ext cx="2130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33800" y="2743200"/>
            <a:ext cx="114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55569"/>
              </p:ext>
            </p:extLst>
          </p:nvPr>
        </p:nvGraphicFramePr>
        <p:xfrm>
          <a:off x="968375" y="3429000"/>
          <a:ext cx="15684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9" name="Equation" r:id="rId10" imgW="660240" imgH="241200" progId="Equation.DSMT4">
                  <p:embed/>
                </p:oleObj>
              </mc:Choice>
              <mc:Fallback>
                <p:oleObj name="Equation" r:id="rId10" imgW="6602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3429000"/>
                        <a:ext cx="15684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58569"/>
              </p:ext>
            </p:extLst>
          </p:nvPr>
        </p:nvGraphicFramePr>
        <p:xfrm>
          <a:off x="2534444" y="3463636"/>
          <a:ext cx="12938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444" y="3463636"/>
                        <a:ext cx="129381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895002"/>
              </p:ext>
            </p:extLst>
          </p:nvPr>
        </p:nvGraphicFramePr>
        <p:xfrm>
          <a:off x="2551112" y="3886200"/>
          <a:ext cx="15636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" name="Equation" r:id="rId14" imgW="660240" imgH="228600" progId="Equation.DSMT4">
                  <p:embed/>
                </p:oleObj>
              </mc:Choice>
              <mc:Fallback>
                <p:oleObj name="Equation" r:id="rId14" imgW="6602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2" y="3886200"/>
                        <a:ext cx="156368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6997"/>
              </p:ext>
            </p:extLst>
          </p:nvPr>
        </p:nvGraphicFramePr>
        <p:xfrm>
          <a:off x="2533650" y="4375150"/>
          <a:ext cx="13525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" name="Equation" r:id="rId16" imgW="571320" imgH="253800" progId="Equation.DSMT4">
                  <p:embed/>
                </p:oleObj>
              </mc:Choice>
              <mc:Fallback>
                <p:oleObj name="Equation" r:id="rId16" imgW="57132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375150"/>
                        <a:ext cx="13525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574239"/>
              </p:ext>
            </p:extLst>
          </p:nvPr>
        </p:nvGraphicFramePr>
        <p:xfrm>
          <a:off x="2514600" y="4953000"/>
          <a:ext cx="8413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" name="Equation" r:id="rId18" imgW="355320" imgH="177480" progId="Equation.DSMT4">
                  <p:embed/>
                </p:oleObj>
              </mc:Choice>
              <mc:Fallback>
                <p:oleObj name="Equation" r:id="rId18" imgW="3553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953000"/>
                        <a:ext cx="8413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32631"/>
              </p:ext>
            </p:extLst>
          </p:nvPr>
        </p:nvGraphicFramePr>
        <p:xfrm>
          <a:off x="2514600" y="5332413"/>
          <a:ext cx="7207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4" name="Equation" r:id="rId20" imgW="304560" imgH="177480" progId="Equation.DSMT4">
                  <p:embed/>
                </p:oleObj>
              </mc:Choice>
              <mc:Fallback>
                <p:oleObj name="Equation" r:id="rId20" imgW="30456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332413"/>
                        <a:ext cx="7207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4572000" y="3505200"/>
            <a:ext cx="0" cy="228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64832"/>
              </p:ext>
            </p:extLst>
          </p:nvPr>
        </p:nvGraphicFramePr>
        <p:xfrm>
          <a:off x="6705600" y="3886200"/>
          <a:ext cx="20208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5" name="Equation" r:id="rId22" imgW="850680" imgH="228600" progId="Equation.DSMT4">
                  <p:embed/>
                </p:oleObj>
              </mc:Choice>
              <mc:Fallback>
                <p:oleObj name="Equation" r:id="rId22" imgW="8506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86200"/>
                        <a:ext cx="20208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05867"/>
              </p:ext>
            </p:extLst>
          </p:nvPr>
        </p:nvGraphicFramePr>
        <p:xfrm>
          <a:off x="4648200" y="3308122"/>
          <a:ext cx="2130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6" name="Equation" r:id="rId24" imgW="1079280" imgH="253800" progId="Equation.DSMT4">
                  <p:embed/>
                </p:oleObj>
              </mc:Choice>
              <mc:Fallback>
                <p:oleObj name="Equation" r:id="rId24" imgW="1079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08122"/>
                        <a:ext cx="2130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923044"/>
              </p:ext>
            </p:extLst>
          </p:nvPr>
        </p:nvGraphicFramePr>
        <p:xfrm>
          <a:off x="6705600" y="3309937"/>
          <a:ext cx="20574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" name="Equation" r:id="rId26" imgW="863280" imgH="253800" progId="Equation.DSMT4">
                  <p:embed/>
                </p:oleObj>
              </mc:Choice>
              <mc:Fallback>
                <p:oleObj name="Equation" r:id="rId26" imgW="863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09937"/>
                        <a:ext cx="20574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21654"/>
              </p:ext>
            </p:extLst>
          </p:nvPr>
        </p:nvGraphicFramePr>
        <p:xfrm>
          <a:off x="6705600" y="4333875"/>
          <a:ext cx="17795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" name="Equation" r:id="rId28" imgW="749160" imgH="253800" progId="Equation.DSMT4">
                  <p:embed/>
                </p:oleObj>
              </mc:Choice>
              <mc:Fallback>
                <p:oleObj name="Equation" r:id="rId28" imgW="74916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333875"/>
                        <a:ext cx="17795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020243"/>
              </p:ext>
            </p:extLst>
          </p:nvPr>
        </p:nvGraphicFramePr>
        <p:xfrm>
          <a:off x="6705600" y="4897438"/>
          <a:ext cx="1116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" name="Equation" r:id="rId30" imgW="469800" imgH="177480" progId="Equation.DSMT4">
                  <p:embed/>
                </p:oleObj>
              </mc:Choice>
              <mc:Fallback>
                <p:oleObj name="Equation" r:id="rId30" imgW="46980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97438"/>
                        <a:ext cx="1116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21536"/>
              </p:ext>
            </p:extLst>
          </p:nvPr>
        </p:nvGraphicFramePr>
        <p:xfrm>
          <a:off x="6705600" y="5334000"/>
          <a:ext cx="754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" name="Equation" r:id="rId32" imgW="317160" imgH="177480" progId="Equation.DSMT4">
                  <p:embed/>
                </p:oleObj>
              </mc:Choice>
              <mc:Fallback>
                <p:oleObj name="Equation" r:id="rId32" imgW="31716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7540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98480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VÀ PHÉP KHAI PHƯƠNG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1.Định lí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457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2.Áp dụng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914400" y="1748135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a. </a:t>
            </a:r>
            <a:r>
              <a:rPr lang="en-US" sz="2400" u="sng">
                <a:solidFill>
                  <a:schemeClr val="hlink"/>
                </a:solidFill>
              </a:rPr>
              <a:t>Quy tắc khai phương một tích: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205293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 tắc nhân các căn bậc hai: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2362200"/>
            <a:ext cx="134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1333500" y="2745500"/>
                <a:ext cx="6019800" cy="1125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smtClean="0">
                    <a:solidFill>
                      <a:schemeClr val="tx2"/>
                    </a:solidFill>
                  </a:rPr>
                  <a:t>Với hai biểu thức A và B không </a:t>
                </a:r>
                <a:r>
                  <a:rPr lang="en-US" sz="3200">
                    <a:solidFill>
                      <a:schemeClr val="tx2"/>
                    </a:solidFill>
                  </a:rPr>
                  <a:t>âm, ta </a:t>
                </a:r>
                <a:r>
                  <a:rPr lang="en-US" sz="3200" smtClean="0">
                    <a:solidFill>
                      <a:schemeClr val="tx2"/>
                    </a:solidFill>
                  </a:rPr>
                  <a:t>có</a:t>
                </a:r>
                <a:r>
                  <a:rPr lang="en-US" sz="3200" smtClean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320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rad>
                  </m:oMath>
                </a14:m>
                <a:endParaRPr lang="en-US" sz="32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500" y="2745500"/>
                <a:ext cx="6019800" cy="1125244"/>
              </a:xfrm>
              <a:prstGeom prst="rect">
                <a:avLst/>
              </a:prstGeom>
              <a:blipFill rotWithShape="1">
                <a:blip r:embed="rId6"/>
                <a:stretch>
                  <a:fillRect l="-2634" t="-7027" r="-2533" b="-172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47800" y="3962400"/>
            <a:ext cx="529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âm,ta có: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78783"/>
              </p:ext>
            </p:extLst>
          </p:nvPr>
        </p:nvGraphicFramePr>
        <p:xfrm>
          <a:off x="2108200" y="4648200"/>
          <a:ext cx="22352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7" imgW="1130040" imgH="266400" progId="Equation.DSMT4">
                  <p:embed/>
                </p:oleObj>
              </mc:Choice>
              <mc:Fallback>
                <p:oleObj name="Equation" r:id="rId7" imgW="113004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648200"/>
                        <a:ext cx="22352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57164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"/>
  <p:tag name="ELAPSEDTIME" val="1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ARTICULATE_USED_LAYOU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650</Words>
  <Application>Microsoft Office PowerPoint</Application>
  <PresentationFormat>On-screen Show (4:3)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Kinh kha</dc:creator>
  <cp:lastModifiedBy>MTC</cp:lastModifiedBy>
  <cp:revision>53</cp:revision>
  <dcterms:created xsi:type="dcterms:W3CDTF">2014-07-26T07:56:05Z</dcterms:created>
  <dcterms:modified xsi:type="dcterms:W3CDTF">2019-01-04T08:58:17Z</dcterms:modified>
</cp:coreProperties>
</file>