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-26056" y="-55418"/>
            <a:ext cx="9204692" cy="685800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/>
          </a:p>
        </p:txBody>
      </p:sp>
      <p:pic>
        <p:nvPicPr>
          <p:cNvPr id="2051" name="Picture 2" descr="BOOK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9201">
            <a:off x="152399" y="2293875"/>
            <a:ext cx="34290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0931" name="WordArt 3"/>
          <p:cNvSpPr>
            <a:spLocks noChangeArrowheads="1" noChangeShapeType="1" noTextEdit="1"/>
          </p:cNvSpPr>
          <p:nvPr/>
        </p:nvSpPr>
        <p:spPr bwMode="auto">
          <a:xfrm rot="-1294192">
            <a:off x="762000" y="2655888"/>
            <a:ext cx="22256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8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vi-VN" sz="36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00FF00"/>
                    </a:gs>
                  </a:gsLst>
                  <a:lin ang="6660000" scaled="1"/>
                </a:gradFill>
                <a:latin typeface="VNI-Book"/>
              </a:rPr>
              <a:t>Bài dạy</a:t>
            </a:r>
            <a:endParaRPr lang="vi-VN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00FF00"/>
                  </a:gs>
                </a:gsLst>
                <a:lin ang="6660000" scaled="1"/>
              </a:gradFill>
              <a:latin typeface="VNI-Book"/>
            </a:endParaRPr>
          </a:p>
        </p:txBody>
      </p:sp>
      <p:pic>
        <p:nvPicPr>
          <p:cNvPr id="2053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90800" cy="257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17925"/>
            <a:ext cx="3429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6" descr="Bellco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-76200"/>
            <a:ext cx="1371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0" descr="imag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3763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0939" name="WordArt 11"/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81534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Nhiệt liệt chào mừng các thầy cô giáo và các em học sinh!</a:t>
            </a:r>
          </a:p>
        </p:txBody>
      </p:sp>
      <p:sp>
        <p:nvSpPr>
          <p:cNvPr id="380940" name="WordArt 12"/>
          <p:cNvSpPr>
            <a:spLocks noChangeArrowheads="1" noChangeShapeType="1" noTextEdit="1"/>
          </p:cNvSpPr>
          <p:nvPr/>
        </p:nvSpPr>
        <p:spPr bwMode="auto">
          <a:xfrm>
            <a:off x="3124200" y="3429000"/>
            <a:ext cx="5334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Book"/>
              </a:rPr>
              <a:t>Ngữ văn </a:t>
            </a:r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Book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" y="5122718"/>
            <a:ext cx="5638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smtClean="0">
                <a:latin typeface="+mj-lt"/>
              </a:rPr>
              <a:t>Giáo viên: Phùng Thị Hồng Thanh</a:t>
            </a:r>
            <a:endParaRPr lang="vi-VN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992282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809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809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animBg="1"/>
      <p:bldP spid="380939" grpId="0" animBg="1"/>
      <p:bldP spid="3809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4525963"/>
          </a:xfrm>
        </p:spPr>
        <p:txBody>
          <a:bodyPr/>
          <a:lstStyle/>
          <a:p>
            <a:endParaRPr lang="vi-VN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5800" y="0"/>
            <a:ext cx="30148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 u="sng"/>
              <a:t>Bài tập 1: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62000" y="838200"/>
            <a:ext cx="79248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b="1"/>
              <a:t>        </a:t>
            </a:r>
            <a:r>
              <a:rPr lang="en-US" sz="2400" b="1">
                <a:solidFill>
                  <a:srgbClr val="C00000"/>
                </a:solidFill>
              </a:rPr>
              <a:t>Chỉ ra phép hoán dụ trong những câu thơ, câu văn sau và cho biết mối quan hệ giữa các sự vật trong mỗi phép hoán dụ là gì?</a:t>
            </a:r>
          </a:p>
          <a:p>
            <a:pPr algn="just">
              <a:spcBef>
                <a:spcPct val="50000"/>
              </a:spcBef>
            </a:pPr>
            <a:r>
              <a:rPr lang="en-US" sz="2400" b="1"/>
              <a:t>a) Làng xóm ta xưa kia lam lũ quanh năm mà vẫn quanh năm đói rách. Làng xóm ta ngày nay bốn mùa nhộn nhịp cảnh làm ăn tập thể.</a:t>
            </a:r>
          </a:p>
          <a:p>
            <a:pPr algn="just">
              <a:spcBef>
                <a:spcPct val="50000"/>
              </a:spcBef>
            </a:pPr>
            <a:r>
              <a:rPr lang="en-US" sz="2400" b="1"/>
              <a:t>                                                                ( Hồ Chí Minh)</a:t>
            </a:r>
          </a:p>
          <a:p>
            <a:pPr algn="just">
              <a:spcBef>
                <a:spcPct val="50000"/>
              </a:spcBef>
            </a:pPr>
            <a:r>
              <a:rPr lang="en-US" sz="2400" b="1"/>
              <a:t>b)            Vì lợi ích mười năm phải trồng cây, </a:t>
            </a:r>
          </a:p>
          <a:p>
            <a:pPr algn="just">
              <a:spcBef>
                <a:spcPct val="50000"/>
              </a:spcBef>
            </a:pPr>
            <a:r>
              <a:rPr lang="en-US" sz="2400" b="1"/>
              <a:t>               Vì lợi ích trăm năm phải trồng người.</a:t>
            </a:r>
          </a:p>
          <a:p>
            <a:pPr algn="just">
              <a:spcBef>
                <a:spcPct val="50000"/>
              </a:spcBef>
            </a:pPr>
            <a:r>
              <a:rPr lang="en-US" sz="2400" b="1"/>
              <a:t>                                                                ( Hồ Chí Minh)</a:t>
            </a:r>
          </a:p>
        </p:txBody>
      </p:sp>
    </p:spTree>
    <p:extLst>
      <p:ext uri="{BB962C8B-B14F-4D97-AF65-F5344CB8AC3E}">
        <p14:creationId xmlns:p14="http://schemas.microsoft.com/office/powerpoint/2010/main" val="35378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971800" y="210592"/>
            <a:ext cx="2743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C00000"/>
                </a:solidFill>
              </a:rPr>
              <a:t>Trả lời</a:t>
            </a: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609600" y="1244025"/>
            <a:ext cx="320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/>
              <a:t>a)   Làng xóm</a:t>
            </a:r>
          </a:p>
        </p:txBody>
      </p:sp>
      <p:sp>
        <p:nvSpPr>
          <p:cNvPr id="6" name="Line 19"/>
          <p:cNvSpPr>
            <a:spLocks noChangeShapeType="1"/>
          </p:cNvSpPr>
          <p:nvPr/>
        </p:nvSpPr>
        <p:spPr bwMode="auto">
          <a:xfrm>
            <a:off x="4114800" y="1676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5049982" y="1358325"/>
            <a:ext cx="365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/>
              <a:t>Người nông dân</a:t>
            </a:r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6553200" y="187295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942109" y="2397987"/>
            <a:ext cx="350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/>
              <a:t>Vật chứa đựng</a:t>
            </a: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4876800" y="2436118"/>
            <a:ext cx="36575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/>
              <a:t>Vật bị chứa đựng</a:t>
            </a: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609600" y="3172361"/>
            <a:ext cx="3200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buFontTx/>
              <a:buAutoNum type="alphaLcParenR" startAt="2"/>
            </a:pPr>
            <a:r>
              <a:rPr lang="en-US" sz="3200" b="1" smtClean="0"/>
              <a:t> mười </a:t>
            </a:r>
            <a:r>
              <a:rPr lang="en-US" sz="3200" b="1"/>
              <a:t>năm</a:t>
            </a:r>
          </a:p>
          <a:p>
            <a:pPr algn="l">
              <a:spcBef>
                <a:spcPct val="50000"/>
              </a:spcBef>
            </a:pPr>
            <a:r>
              <a:rPr lang="en-US" sz="3200" b="1"/>
              <a:t>     trăm năm</a:t>
            </a: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3771900" y="4267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3810000" y="3581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>
            <a:off x="2324100" y="4419599"/>
            <a:ext cx="0" cy="368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5" name="Line 35"/>
          <p:cNvSpPr>
            <a:spLocks noChangeShapeType="1"/>
          </p:cNvSpPr>
          <p:nvPr/>
        </p:nvSpPr>
        <p:spPr bwMode="auto">
          <a:xfrm>
            <a:off x="6920346" y="4419599"/>
            <a:ext cx="0" cy="4128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838200" y="4876800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/>
              <a:t>     Cụ thể</a:t>
            </a: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5430982" y="4856018"/>
            <a:ext cx="289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/>
              <a:t>    Trừu tượng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838200" y="5410200"/>
            <a:ext cx="78693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=&gt; </a:t>
            </a:r>
            <a:r>
              <a:rPr lang="en-US" sz="3200" b="1" smtClean="0">
                <a:solidFill>
                  <a:srgbClr val="FF0000"/>
                </a:solidFill>
              </a:rPr>
              <a:t>Lấy cái </a:t>
            </a:r>
            <a:r>
              <a:rPr lang="en-US" sz="3200" b="1">
                <a:solidFill>
                  <a:srgbClr val="FF0000"/>
                </a:solidFill>
              </a:rPr>
              <a:t>cụ thể để gọi cái trừu tượng</a:t>
            </a: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auto">
          <a:xfrm>
            <a:off x="2237509" y="1780884"/>
            <a:ext cx="0" cy="6413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22" name="Text Box 31"/>
          <p:cNvSpPr txBox="1">
            <a:spLocks noGrp="1" noChangeArrowheads="1"/>
          </p:cNvSpPr>
          <p:nvPr>
            <p:ph idx="1"/>
          </p:nvPr>
        </p:nvSpPr>
        <p:spPr bwMode="auto">
          <a:xfrm>
            <a:off x="4897582" y="3314067"/>
            <a:ext cx="3962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>
              <a:spcBef>
                <a:spcPct val="50000"/>
              </a:spcBef>
              <a:buNone/>
            </a:pPr>
            <a:r>
              <a:rPr lang="en-US" sz="2800" b="1"/>
              <a:t>Thời gian trước mắt</a:t>
            </a:r>
          </a:p>
          <a:p>
            <a:pPr marL="0" indent="0" algn="l">
              <a:spcBef>
                <a:spcPct val="50000"/>
              </a:spcBef>
              <a:buNone/>
            </a:pPr>
            <a:r>
              <a:rPr lang="en-US" sz="2800" b="1"/>
              <a:t>Thời gian lâu dài</a:t>
            </a:r>
          </a:p>
          <a:p>
            <a:pPr marL="0" indent="0" algn="l">
              <a:spcBef>
                <a:spcPct val="50000"/>
              </a:spcBef>
              <a:buNone/>
            </a:pP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66336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20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/>
          </a:p>
        </p:txBody>
      </p:sp>
      <p:graphicFrame>
        <p:nvGraphicFramePr>
          <p:cNvPr id="4" name="Group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258779"/>
              </p:ext>
            </p:extLst>
          </p:nvPr>
        </p:nvGraphicFramePr>
        <p:xfrm>
          <a:off x="304800" y="764665"/>
          <a:ext cx="8610600" cy="5956223"/>
        </p:xfrm>
        <a:graphic>
          <a:graphicData uri="http://schemas.openxmlformats.org/drawingml/2006/table">
            <a:tbl>
              <a:tblPr/>
              <a:tblGrid>
                <a:gridCol w="762000"/>
                <a:gridCol w="4648200"/>
                <a:gridCol w="751625"/>
                <a:gridCol w="696175"/>
                <a:gridCol w="762000"/>
                <a:gridCol w="990600"/>
              </a:tblGrid>
              <a:tr h="431861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Câu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Các biện pháp tu từ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70847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 sánh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Ẩn dụ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Nhân hóa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Hoán dụ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780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Núi cao chi lắm núi ơi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Núi che mặt trời chẳng thấy người thương!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 Ca dao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0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Thuyền về có nhớ bến chăng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Bến thì một dạ khăng khăng đợi thuyền.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 Ca dao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0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Đầu xanh có tội tình gì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Má hồng đến quá nửa thì chưa phôi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 Nguyễn Du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0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Trẻ em như búp trên cành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Biết ăn ngủ, biết học hành là ngoan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 Hồ Chí Minh 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77"/>
          <p:cNvSpPr txBox="1">
            <a:spLocks noChangeArrowheads="1"/>
          </p:cNvSpPr>
          <p:nvPr/>
        </p:nvSpPr>
        <p:spPr bwMode="auto">
          <a:xfrm>
            <a:off x="791440" y="124181"/>
            <a:ext cx="80477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 u="sng">
                <a:solidFill>
                  <a:srgbClr val="C00000"/>
                </a:solidFill>
              </a:rPr>
              <a:t>Bài tập </a:t>
            </a:r>
            <a:r>
              <a:rPr lang="en-US" sz="2800" b="1">
                <a:solidFill>
                  <a:srgbClr val="C00000"/>
                </a:solidFill>
              </a:rPr>
              <a:t>3: </a:t>
            </a:r>
            <a:r>
              <a:rPr lang="en-US" sz="2400" b="1">
                <a:solidFill>
                  <a:srgbClr val="C00000"/>
                </a:solidFill>
              </a:rPr>
              <a:t>Xác định các biện pháp tu từ trong câu thơ sau?</a:t>
            </a:r>
          </a:p>
        </p:txBody>
      </p:sp>
      <p:sp>
        <p:nvSpPr>
          <p:cNvPr id="6" name="Text Box 142"/>
          <p:cNvSpPr txBox="1">
            <a:spLocks noChangeArrowheads="1"/>
          </p:cNvSpPr>
          <p:nvPr/>
        </p:nvSpPr>
        <p:spPr bwMode="auto">
          <a:xfrm>
            <a:off x="7373216" y="2400516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/>
              <a:t>x</a:t>
            </a:r>
          </a:p>
        </p:txBody>
      </p:sp>
      <p:sp>
        <p:nvSpPr>
          <p:cNvPr id="7" name="Text Box 190"/>
          <p:cNvSpPr txBox="1">
            <a:spLocks noChangeArrowheads="1"/>
          </p:cNvSpPr>
          <p:nvPr/>
        </p:nvSpPr>
        <p:spPr bwMode="auto">
          <a:xfrm>
            <a:off x="6649316" y="3519487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/>
              <a:t>x</a:t>
            </a:r>
          </a:p>
        </p:txBody>
      </p:sp>
      <p:sp>
        <p:nvSpPr>
          <p:cNvPr id="8" name="Text Box 191"/>
          <p:cNvSpPr txBox="1">
            <a:spLocks noChangeArrowheads="1"/>
          </p:cNvSpPr>
          <p:nvPr/>
        </p:nvSpPr>
        <p:spPr bwMode="auto">
          <a:xfrm>
            <a:off x="7868516" y="4410578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/>
              <a:t>x</a:t>
            </a:r>
          </a:p>
        </p:txBody>
      </p:sp>
      <p:sp>
        <p:nvSpPr>
          <p:cNvPr id="9" name="Text Box 192"/>
          <p:cNvSpPr txBox="1">
            <a:spLocks noChangeArrowheads="1"/>
          </p:cNvSpPr>
          <p:nvPr/>
        </p:nvSpPr>
        <p:spPr bwMode="auto">
          <a:xfrm>
            <a:off x="6019800" y="5652003"/>
            <a:ext cx="4771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/>
              <a:t>x</a:t>
            </a:r>
          </a:p>
        </p:txBody>
      </p:sp>
      <p:sp>
        <p:nvSpPr>
          <p:cNvPr id="10" name="Text Box 193"/>
          <p:cNvSpPr txBox="1">
            <a:spLocks noChangeArrowheads="1"/>
          </p:cNvSpPr>
          <p:nvPr/>
        </p:nvSpPr>
        <p:spPr bwMode="auto">
          <a:xfrm>
            <a:off x="1217468" y="1834708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1</a:t>
            </a:r>
          </a:p>
        </p:txBody>
      </p:sp>
      <p:sp>
        <p:nvSpPr>
          <p:cNvPr id="11" name="Text Box 194"/>
          <p:cNvSpPr txBox="1">
            <a:spLocks noChangeArrowheads="1"/>
          </p:cNvSpPr>
          <p:nvPr/>
        </p:nvSpPr>
        <p:spPr bwMode="auto">
          <a:xfrm>
            <a:off x="1010516" y="338664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2</a:t>
            </a:r>
          </a:p>
        </p:txBody>
      </p:sp>
      <p:sp>
        <p:nvSpPr>
          <p:cNvPr id="12" name="Text Box 195"/>
          <p:cNvSpPr txBox="1">
            <a:spLocks noChangeArrowheads="1"/>
          </p:cNvSpPr>
          <p:nvPr/>
        </p:nvSpPr>
        <p:spPr bwMode="auto">
          <a:xfrm>
            <a:off x="1010516" y="4472491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3</a:t>
            </a:r>
          </a:p>
        </p:txBody>
      </p:sp>
      <p:sp>
        <p:nvSpPr>
          <p:cNvPr id="13" name="Text Box 196"/>
          <p:cNvSpPr txBox="1">
            <a:spLocks noChangeArrowheads="1"/>
          </p:cNvSpPr>
          <p:nvPr/>
        </p:nvSpPr>
        <p:spPr bwMode="auto">
          <a:xfrm>
            <a:off x="1010516" y="5453566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4</a:t>
            </a:r>
          </a:p>
        </p:txBody>
      </p:sp>
      <p:sp>
        <p:nvSpPr>
          <p:cNvPr id="14" name="Line 197"/>
          <p:cNvSpPr>
            <a:spLocks noChangeShapeType="1"/>
          </p:cNvSpPr>
          <p:nvPr/>
        </p:nvSpPr>
        <p:spPr bwMode="auto">
          <a:xfrm>
            <a:off x="3706091" y="2231583"/>
            <a:ext cx="59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" name="Line 198"/>
          <p:cNvSpPr>
            <a:spLocks noChangeShapeType="1"/>
          </p:cNvSpPr>
          <p:nvPr/>
        </p:nvSpPr>
        <p:spPr bwMode="auto">
          <a:xfrm>
            <a:off x="1865168" y="368500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6" name="Line 199"/>
          <p:cNvSpPr>
            <a:spLocks noChangeShapeType="1"/>
          </p:cNvSpPr>
          <p:nvPr/>
        </p:nvSpPr>
        <p:spPr bwMode="auto">
          <a:xfrm flipV="1">
            <a:off x="3706090" y="3685006"/>
            <a:ext cx="5221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" name="Line 200"/>
          <p:cNvSpPr>
            <a:spLocks noChangeShapeType="1"/>
          </p:cNvSpPr>
          <p:nvPr/>
        </p:nvSpPr>
        <p:spPr bwMode="auto">
          <a:xfrm>
            <a:off x="4296641" y="2660073"/>
            <a:ext cx="5186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9" name="Line 202"/>
          <p:cNvSpPr>
            <a:spLocks noChangeShapeType="1"/>
          </p:cNvSpPr>
          <p:nvPr/>
        </p:nvSpPr>
        <p:spPr bwMode="auto">
          <a:xfrm>
            <a:off x="4668116" y="4038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0" name="Line 203"/>
          <p:cNvSpPr>
            <a:spLocks noChangeShapeType="1"/>
          </p:cNvSpPr>
          <p:nvPr/>
        </p:nvSpPr>
        <p:spPr bwMode="auto">
          <a:xfrm>
            <a:off x="1788968" y="4814596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1" name="Line 205"/>
          <p:cNvSpPr>
            <a:spLocks noChangeShapeType="1"/>
          </p:cNvSpPr>
          <p:nvPr/>
        </p:nvSpPr>
        <p:spPr bwMode="auto">
          <a:xfrm>
            <a:off x="1179368" y="5181600"/>
            <a:ext cx="9542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" name="Line 206"/>
          <p:cNvSpPr>
            <a:spLocks noChangeShapeType="1"/>
          </p:cNvSpPr>
          <p:nvPr/>
        </p:nvSpPr>
        <p:spPr bwMode="auto">
          <a:xfrm>
            <a:off x="4001366" y="5181600"/>
            <a:ext cx="112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813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5300" y="405461"/>
            <a:ext cx="3314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 u="sng"/>
              <a:t>Bài tập 4:</a:t>
            </a:r>
            <a:r>
              <a:rPr lang="en-US" sz="3200"/>
              <a:t> </a:t>
            </a:r>
            <a:endParaRPr lang="en-US" sz="3200" b="1" u="sng"/>
          </a:p>
        </p:txBody>
      </p:sp>
      <p:sp>
        <p:nvSpPr>
          <p:cNvPr id="5" name="Text Box 170"/>
          <p:cNvSpPr txBox="1">
            <a:spLocks noChangeArrowheads="1"/>
          </p:cNvSpPr>
          <p:nvPr/>
        </p:nvSpPr>
        <p:spPr bwMode="auto">
          <a:xfrm>
            <a:off x="838200" y="1600200"/>
            <a:ext cx="7772400" cy="830997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b="1"/>
              <a:t>	Em hãy viết một đoạn văn ngắn ( 4 - 5 câu ) chủ đề tự chọn có sử dụng biện pháp hoán dụ</a:t>
            </a:r>
          </a:p>
        </p:txBody>
      </p:sp>
    </p:spTree>
    <p:extLst>
      <p:ext uri="{BB962C8B-B14F-4D97-AF65-F5344CB8AC3E}">
        <p14:creationId xmlns:p14="http://schemas.microsoft.com/office/powerpoint/2010/main" val="781857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67100" y="350044"/>
            <a:ext cx="2209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</a:rPr>
              <a:t>Củng cố: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1149927"/>
            <a:ext cx="765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/>
              <a:t>- </a:t>
            </a:r>
            <a:r>
              <a:rPr lang="en-US" sz="2400" b="1"/>
              <a:t>Thế nào là hoán dụ? Nêu các kiểu hoán dụ thường gặp?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" y="2253385"/>
            <a:ext cx="8077200" cy="4146550"/>
          </a:xfrm>
          <a:prstGeom prst="rect">
            <a:avLst/>
          </a:prstGeom>
          <a:solidFill>
            <a:srgbClr val="0000CC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/>
              <a:t>- Học thuộc lòng 2 ghi nhớ SGK trang 82, 83.</a:t>
            </a: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sz="2400" b="1"/>
              <a:t> Thực hành đặt câu có 4 kiểu hoán dụ.</a:t>
            </a: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sz="2400" b="1"/>
              <a:t> Viết đoạn văn tả một người thân có dùng hoán dụ.</a:t>
            </a: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sz="2400" b="1"/>
              <a:t> Chuẩn bị bài :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/>
              <a:t>+ Tập làm thơ 4 chữ.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/>
              <a:t>+ Làm 5 yêu cầu ở phần I trang 84, 85.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/>
              <a:t>+ Trước khi làm bài tập, chú ý xem kĩ phần đọc thêm về thơ bốn chữ, sau bài "Lượm" (bài 24 trang 77)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667000" y="1607127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00000"/>
                </a:solidFill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14984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954" name="Picture 2" descr="B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13"/>
            <a:ext cx="9121775" cy="683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1955" name="WordArt 3"/>
          <p:cNvSpPr>
            <a:spLocks noChangeArrowheads="1" noChangeShapeType="1" noTextEdit="1"/>
          </p:cNvSpPr>
          <p:nvPr/>
        </p:nvSpPr>
        <p:spPr bwMode="auto">
          <a:xfrm>
            <a:off x="1905000" y="1295400"/>
            <a:ext cx="6172200" cy="37338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pt-BR" sz="3600" kern="10" spc="-360">
                <a:ln w="12700">
                  <a:solidFill>
                    <a:srgbClr val="CCFFCC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.VnBlackH"/>
              </a:rPr>
              <a:t>chóc c¸c em häc tèt</a:t>
            </a:r>
            <a:endParaRPr lang="vi-VN" sz="3600" kern="10" spc="-360">
              <a:ln w="12700">
                <a:solidFill>
                  <a:srgbClr val="CCFFCC"/>
                </a:solidFill>
                <a:round/>
                <a:headEnd/>
                <a:tailEnd/>
              </a:ln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63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0"/>
            <a:ext cx="9182100" cy="6858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000" b="1"/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590800" y="304800"/>
            <a:ext cx="396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152400" y="2438400"/>
            <a:ext cx="8839200" cy="3962400"/>
          </a:xfrm>
          <a:prstGeom prst="horizontalScroll">
            <a:avLst>
              <a:gd name="adj" fmla="val 12500"/>
            </a:avLst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Ẩn dụ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là gọi tên sự vật, hiện tượng này bằng tên</a:t>
            </a:r>
          </a:p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 sự vật, hiện tượng khác có nét tương đồng với nó </a:t>
            </a:r>
          </a:p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nhằm tăng sức gợi hình, gợi cảm cho sự diễn đạt.</a:t>
            </a:r>
          </a:p>
          <a:p>
            <a:pPr algn="ctr"/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762000" y="1333500"/>
            <a:ext cx="8382000" cy="1143000"/>
          </a:xfrm>
          <a:prstGeom prst="flowChartTerminator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Thế nào là ẩn dụ? Nêu tác dụng của ẩn dụ?</a:t>
            </a:r>
          </a:p>
        </p:txBody>
      </p:sp>
    </p:spTree>
    <p:extLst>
      <p:ext uri="{BB962C8B-B14F-4D97-AF65-F5344CB8AC3E}">
        <p14:creationId xmlns:p14="http://schemas.microsoft.com/office/powerpoint/2010/main" val="13870222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7" grpId="0" animBg="1"/>
      <p:bldP spid="30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66688"/>
            <a:ext cx="8229600" cy="1143000"/>
          </a:xfrm>
          <a:noFill/>
        </p:spPr>
        <p:txBody>
          <a:bodyPr>
            <a:normAutofit/>
          </a:bodyPr>
          <a:lstStyle/>
          <a:p>
            <a:endParaRPr lang="vi-VN" sz="5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vi-VN" sz="40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03597" y="245602"/>
            <a:ext cx="6755606" cy="181588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</a:rPr>
              <a:t>Áo nâu </a:t>
            </a:r>
            <a:r>
              <a:rPr lang="en-US" sz="2800" b="1"/>
              <a:t>liền với </a:t>
            </a:r>
            <a:r>
              <a:rPr lang="en-US" sz="2800" b="1">
                <a:solidFill>
                  <a:srgbClr val="002060"/>
                </a:solidFill>
              </a:rPr>
              <a:t>áo xanh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</a:rPr>
              <a:t>Nông thôn</a:t>
            </a:r>
            <a:r>
              <a:rPr lang="en-US" sz="2800" b="1"/>
              <a:t> cùng với </a:t>
            </a:r>
            <a:r>
              <a:rPr lang="en-US" sz="2800" b="1">
                <a:solidFill>
                  <a:srgbClr val="FFFF00"/>
                </a:solidFill>
              </a:rPr>
              <a:t>thị thành</a:t>
            </a:r>
            <a:r>
              <a:rPr lang="en-US" sz="2800" b="1"/>
              <a:t> đứng lên.</a:t>
            </a:r>
            <a:endParaRPr lang="en-US" sz="700" b="1"/>
          </a:p>
          <a:p>
            <a:pPr>
              <a:spcBef>
                <a:spcPct val="50000"/>
              </a:spcBef>
            </a:pPr>
            <a:r>
              <a:rPr lang="en-US" sz="2800" b="1"/>
              <a:t>                                       (Tố Hữu)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6617494" y="1070414"/>
            <a:ext cx="3048000" cy="2106612"/>
          </a:xfrm>
          <a:prstGeom prst="cloudCallout">
            <a:avLst>
              <a:gd name="adj1" fmla="val -43750"/>
              <a:gd name="adj2" fmla="val -118014"/>
            </a:avLst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/>
              <a:t>Các từ ngữ </a:t>
            </a:r>
            <a:r>
              <a:rPr lang="en-US" sz="2800" b="1">
                <a:solidFill>
                  <a:srgbClr val="FFFF00"/>
                </a:solidFill>
              </a:rPr>
              <a:t>in đậm</a:t>
            </a:r>
            <a:r>
              <a:rPr lang="en-US" sz="2800" b="1"/>
              <a:t> trong câu thơ chỉ ai?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62000" y="2696230"/>
            <a:ext cx="17954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- Áo nâu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95337" y="3177026"/>
            <a:ext cx="1728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- Áo xanh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00219" y="3758305"/>
            <a:ext cx="2178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- Nông thôn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00219" y="4281525"/>
            <a:ext cx="2105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</a:rPr>
              <a:t>- Thị thành</a:t>
            </a:r>
          </a:p>
        </p:txBody>
      </p: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3162300" y="3267082"/>
            <a:ext cx="3848100" cy="523876"/>
            <a:chOff x="1992" y="2058"/>
            <a:chExt cx="2424" cy="330"/>
          </a:xfrm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604" y="2058"/>
              <a:ext cx="18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800" b="1"/>
                <a:t>người công nhân</a:t>
              </a:r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>
              <a:off x="1992" y="2202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</p:grpSp>
      <p:grpSp>
        <p:nvGrpSpPr>
          <p:cNvPr id="14" name="Group 27"/>
          <p:cNvGrpSpPr>
            <a:grpSpLocks/>
          </p:cNvGrpSpPr>
          <p:nvPr/>
        </p:nvGrpSpPr>
        <p:grpSpPr bwMode="auto">
          <a:xfrm>
            <a:off x="3190875" y="3805602"/>
            <a:ext cx="5953126" cy="523875"/>
            <a:chOff x="2064" y="2169"/>
            <a:chExt cx="3750" cy="330"/>
          </a:xfrm>
        </p:grpSpPr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631" y="2169"/>
              <a:ext cx="318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800" b="1"/>
                <a:t>những người sống ở nông thôn</a:t>
              </a:r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2064" y="2304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</p:grpSp>
      <p:grpSp>
        <p:nvGrpSpPr>
          <p:cNvPr id="17" name="Group 39"/>
          <p:cNvGrpSpPr>
            <a:grpSpLocks/>
          </p:cNvGrpSpPr>
          <p:nvPr/>
        </p:nvGrpSpPr>
        <p:grpSpPr bwMode="auto">
          <a:xfrm>
            <a:off x="3162300" y="4462466"/>
            <a:ext cx="5981700" cy="954088"/>
            <a:chOff x="1992" y="2811"/>
            <a:chExt cx="3144" cy="601"/>
          </a:xfrm>
        </p:grpSpPr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601" y="2811"/>
              <a:ext cx="253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800" b="1"/>
                <a:t>những người sống ở thị thành</a:t>
              </a: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1992" y="2955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auto">
          <a:xfrm>
            <a:off x="1652731" y="4939510"/>
            <a:ext cx="7034070" cy="153749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3200" b="1"/>
              <a:t>Giữa áo nâu, áo xanh, nông thôn, thị thành với sự vật được chỉ có mối quan hệ như thế nào?</a:t>
            </a:r>
          </a:p>
        </p:txBody>
      </p:sp>
      <p:grpSp>
        <p:nvGrpSpPr>
          <p:cNvPr id="21" name="Group 37"/>
          <p:cNvGrpSpPr>
            <a:grpSpLocks/>
          </p:cNvGrpSpPr>
          <p:nvPr/>
        </p:nvGrpSpPr>
        <p:grpSpPr bwMode="auto">
          <a:xfrm>
            <a:off x="3190875" y="2667005"/>
            <a:ext cx="4064000" cy="523876"/>
            <a:chOff x="2010" y="1680"/>
            <a:chExt cx="2560" cy="330"/>
          </a:xfrm>
        </p:grpSpPr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2592" y="1680"/>
              <a:ext cx="197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800" b="1"/>
                <a:t>người nông dân</a:t>
              </a:r>
            </a:p>
          </p:txBody>
        </p:sp>
        <p:sp>
          <p:nvSpPr>
            <p:cNvPr id="23" name="Line 36"/>
            <p:cNvSpPr>
              <a:spLocks noChangeShapeType="1"/>
            </p:cNvSpPr>
            <p:nvPr/>
          </p:nvSpPr>
          <p:spPr bwMode="auto">
            <a:xfrm>
              <a:off x="2010" y="1824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400"/>
            </a:p>
          </p:txBody>
        </p:sp>
      </p:grpSp>
    </p:spTree>
    <p:extLst>
      <p:ext uri="{BB962C8B-B14F-4D97-AF65-F5344CB8AC3E}">
        <p14:creationId xmlns:p14="http://schemas.microsoft.com/office/powerpoint/2010/main" val="212025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/>
      <p:bldP spid="8" grpId="0"/>
      <p:bldP spid="9" grpId="0"/>
      <p:bldP spid="10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9491"/>
            <a:ext cx="8229600" cy="1143000"/>
          </a:xfrm>
        </p:spPr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5973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vi-VN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77007" y="578384"/>
            <a:ext cx="1900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- Áo nâu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171642" y="1009271"/>
            <a:ext cx="18344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</a:rPr>
              <a:t>- Áo xanh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701636" y="532217"/>
            <a:ext cx="24700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người </a:t>
            </a:r>
            <a:r>
              <a:rPr lang="en-US" sz="2800" b="1" smtClean="0"/>
              <a:t>nông dân </a:t>
            </a:r>
            <a:endParaRPr lang="en-US" sz="2800" b="1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7180552" y="839994"/>
            <a:ext cx="19634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người </a:t>
            </a:r>
            <a:r>
              <a:rPr lang="en-US" sz="2800" b="1" smtClean="0"/>
              <a:t>công nhân nhânnhân</a:t>
            </a:r>
            <a:endParaRPr lang="en-US" sz="2800" b="1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 flipV="1">
            <a:off x="6886143" y="1270881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pic>
        <p:nvPicPr>
          <p:cNvPr id="10" name="Picture 25" descr="ao nau"/>
          <p:cNvPicPr>
            <a:picLocks noChangeAspect="1" noChangeArrowheads="1"/>
          </p:cNvPicPr>
          <p:nvPr/>
        </p:nvPicPr>
        <p:blipFill>
          <a:blip r:embed="rId2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90" y="1552247"/>
            <a:ext cx="3998010" cy="1870403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7" descr="Thanh p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3643837"/>
            <a:ext cx="2547937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"/>
          <p:cNvPicPr>
            <a:picLocks noChangeAspect="1" noChangeArrowheads="1"/>
          </p:cNvPicPr>
          <p:nvPr/>
        </p:nvPicPr>
        <p:blipFill>
          <a:blip r:embed="rId4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20378"/>
            <a:ext cx="29956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228600" y="3675063"/>
            <a:ext cx="2438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</a:rPr>
              <a:t>- Nông thôn</a:t>
            </a: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5114925" y="3719224"/>
            <a:ext cx="1676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- Thị thành</a:t>
            </a:r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3210358" y="3527880"/>
            <a:ext cx="190456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những người sống ở nông thôn</a:t>
            </a:r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>
            <a:off x="2497931" y="3922713"/>
            <a:ext cx="338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7" name="Line 44"/>
          <p:cNvSpPr>
            <a:spLocks noChangeShapeType="1"/>
          </p:cNvSpPr>
          <p:nvPr/>
        </p:nvSpPr>
        <p:spPr bwMode="auto">
          <a:xfrm>
            <a:off x="6088856" y="4029942"/>
            <a:ext cx="338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pic>
        <p:nvPicPr>
          <p:cNvPr id="18" name="Picture 45" descr="imagesCAZBZ41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43075"/>
            <a:ext cx="3505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Line 46"/>
          <p:cNvSpPr>
            <a:spLocks noChangeShapeType="1"/>
          </p:cNvSpPr>
          <p:nvPr/>
        </p:nvSpPr>
        <p:spPr bwMode="auto">
          <a:xfrm>
            <a:off x="2081752" y="868550"/>
            <a:ext cx="295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</p:spTree>
    <p:extLst>
      <p:ext uri="{BB962C8B-B14F-4D97-AF65-F5344CB8AC3E}">
        <p14:creationId xmlns:p14="http://schemas.microsoft.com/office/powerpoint/2010/main" val="5521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9600" y="1528763"/>
            <a:ext cx="8153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u="sng">
                <a:solidFill>
                  <a:schemeClr val="accent2"/>
                </a:solidFill>
              </a:rPr>
              <a:t>Ví dụ 1</a:t>
            </a:r>
            <a:r>
              <a:rPr lang="en-US" sz="2400" b="1">
                <a:solidFill>
                  <a:schemeClr val="accent2"/>
                </a:solidFill>
              </a:rPr>
              <a:t>:</a:t>
            </a:r>
            <a:r>
              <a:rPr lang="en-US" sz="2400" b="1">
                <a:solidFill>
                  <a:schemeClr val="accent3"/>
                </a:solidFill>
              </a:rPr>
              <a:t>            </a:t>
            </a:r>
            <a:r>
              <a:rPr lang="en-US" sz="2400" b="1"/>
              <a:t>Áo nâu liền với áo xanh</a:t>
            </a:r>
          </a:p>
          <a:p>
            <a:pPr algn="l">
              <a:spcBef>
                <a:spcPct val="50000"/>
              </a:spcBef>
            </a:pPr>
            <a:r>
              <a:rPr lang="en-US" sz="2400" b="1"/>
              <a:t>                Nông thôn cùng với thị thành đứng lên.</a:t>
            </a:r>
          </a:p>
          <a:p>
            <a:pPr algn="l">
              <a:spcBef>
                <a:spcPct val="50000"/>
              </a:spcBef>
            </a:pPr>
            <a:r>
              <a:rPr lang="en-US" sz="2400" b="1" u="sng">
                <a:solidFill>
                  <a:schemeClr val="accent2"/>
                </a:solidFill>
              </a:rPr>
              <a:t>Ví dụ 2</a:t>
            </a:r>
            <a:r>
              <a:rPr lang="en-US" sz="2400" b="1">
                <a:solidFill>
                  <a:schemeClr val="accent2"/>
                </a:solidFill>
              </a:rPr>
              <a:t>:  </a:t>
            </a:r>
            <a:r>
              <a:rPr lang="en-US" sz="2400" b="1">
                <a:solidFill>
                  <a:schemeClr val="accent3"/>
                </a:solidFill>
              </a:rPr>
              <a:t>  </a:t>
            </a:r>
            <a:r>
              <a:rPr lang="en-US" sz="2400" b="1" smtClean="0"/>
              <a:t>Tất </a:t>
            </a:r>
            <a:r>
              <a:rPr lang="en-US" sz="2400" b="1"/>
              <a:t>cả nông dân ở nông thôn và công nhân                   </a:t>
            </a:r>
          </a:p>
          <a:p>
            <a:pPr algn="l">
              <a:spcBef>
                <a:spcPct val="50000"/>
              </a:spcBef>
            </a:pPr>
            <a:r>
              <a:rPr lang="en-US" sz="2400" b="1"/>
              <a:t>                   ở thị thành đứng lên.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60725" y="3182938"/>
            <a:ext cx="3640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vi-VN" sz="2400" b="1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88925" y="3828546"/>
            <a:ext cx="5943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-&gt; Ví dụ 1 </a:t>
            </a:r>
            <a:r>
              <a:rPr lang="en-US" sz="2400" b="1"/>
              <a:t>hay hơn vì có giá trị biểu cảm.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780808" y="3839441"/>
            <a:ext cx="2982191" cy="2095500"/>
          </a:xfrm>
          <a:prstGeom prst="wedgeRectCallout">
            <a:avLst>
              <a:gd name="adj1" fmla="val -44162"/>
              <a:gd name="adj2" fmla="val 699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Vì sao cũng cùng một nội dung mà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lại có giá trị biểu cảm?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57200" y="4272393"/>
            <a:ext cx="42498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/>
              <a:t>-&gt; Dùng biện pháp hoán dụ.</a:t>
            </a: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62000" y="457200"/>
            <a:ext cx="7848600" cy="914400"/>
          </a:xfrm>
          <a:prstGeom prst="flowChartAlternateProcess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b="1"/>
              <a:t>Hãy so sánh cách diễn đạt ở 2 ví dụ sau, cách diễn </a:t>
            </a:r>
          </a:p>
          <a:p>
            <a:pPr algn="just"/>
            <a:r>
              <a:rPr lang="en-US" sz="2800" b="1"/>
              <a:t>đạt nào hay hơn? Vì sao?</a:t>
            </a:r>
          </a:p>
        </p:txBody>
      </p:sp>
      <p:sp>
        <p:nvSpPr>
          <p:cNvPr id="10" name="AutoShape 15"/>
          <p:cNvSpPr>
            <a:spLocks noGrp="1" noChangeArrowheads="1"/>
          </p:cNvSpPr>
          <p:nvPr>
            <p:ph idx="1"/>
          </p:nvPr>
        </p:nvSpPr>
        <p:spPr bwMode="auto">
          <a:xfrm>
            <a:off x="0" y="4734057"/>
            <a:ext cx="5080793" cy="2123943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marL="0" indent="0" algn="ctr"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Nêu tác dụng của </a:t>
            </a:r>
          </a:p>
          <a:p>
            <a:pPr marL="0" indent="0" algn="ctr"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biện pháp hoán dụ ?</a:t>
            </a:r>
          </a:p>
        </p:txBody>
      </p:sp>
    </p:spTree>
    <p:extLst>
      <p:ext uri="{BB962C8B-B14F-4D97-AF65-F5344CB8AC3E}">
        <p14:creationId xmlns:p14="http://schemas.microsoft.com/office/powerpoint/2010/main" val="364279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7" grpId="1" animBg="1"/>
      <p:bldP spid="8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26" y="162055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vi-VN"/>
          </a:p>
        </p:txBody>
      </p:sp>
      <p:sp>
        <p:nvSpPr>
          <p:cNvPr id="17" name="AutoShape 23"/>
          <p:cNvSpPr>
            <a:spLocks noChangeArrowheads="1"/>
          </p:cNvSpPr>
          <p:nvPr/>
        </p:nvSpPr>
        <p:spPr bwMode="auto">
          <a:xfrm>
            <a:off x="161853" y="865477"/>
            <a:ext cx="8753547" cy="1524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Em hãy cho biết thế nào là hoán dụ và nêu tác dụng của nó?</a:t>
            </a:r>
          </a:p>
        </p:txBody>
      </p:sp>
      <p:sp>
        <p:nvSpPr>
          <p:cNvPr id="18" name="AutoShape 24"/>
          <p:cNvSpPr>
            <a:spLocks noChangeArrowheads="1"/>
          </p:cNvSpPr>
          <p:nvPr/>
        </p:nvSpPr>
        <p:spPr bwMode="auto">
          <a:xfrm>
            <a:off x="161853" y="2819400"/>
            <a:ext cx="8753547" cy="3352800"/>
          </a:xfrm>
          <a:prstGeom prst="flowChartAlternateProcess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Ghi nhớ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 Hoán dụ là gọi tên sự vật, hiện tượng,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khái 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niệm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bằng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tên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của một sự vật, hiện tượng, khái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niệm 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khác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có quan hệ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gần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gũi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với nó nhằm tăng sức gợi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gợi cảm cho sự diễn đạt.</a:t>
            </a:r>
          </a:p>
        </p:txBody>
      </p:sp>
    </p:spTree>
    <p:extLst>
      <p:ext uri="{BB962C8B-B14F-4D97-AF65-F5344CB8AC3E}">
        <p14:creationId xmlns:p14="http://schemas.microsoft.com/office/powerpoint/2010/main" val="387666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36700" y="228600"/>
            <a:ext cx="65405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         </a:t>
            </a:r>
            <a:r>
              <a:rPr lang="en-US" sz="2800" b="1">
                <a:solidFill>
                  <a:schemeClr val="accent2"/>
                </a:solidFill>
              </a:rPr>
              <a:t>Áo nâu </a:t>
            </a:r>
            <a:r>
              <a:rPr lang="en-US" sz="2800" b="1"/>
              <a:t>liền với </a:t>
            </a:r>
            <a:r>
              <a:rPr lang="en-US" sz="2800" b="1">
                <a:solidFill>
                  <a:srgbClr val="0070C0"/>
                </a:solidFill>
              </a:rPr>
              <a:t>áo xanh</a:t>
            </a:r>
          </a:p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Nông thôn </a:t>
            </a:r>
            <a:r>
              <a:rPr lang="en-US" sz="2800" b="1"/>
              <a:t>cùng với </a:t>
            </a:r>
            <a:r>
              <a:rPr lang="en-US" sz="2800" b="1">
                <a:solidFill>
                  <a:srgbClr val="0070C0"/>
                </a:solidFill>
              </a:rPr>
              <a:t>thị thành </a:t>
            </a:r>
            <a:r>
              <a:rPr lang="en-US" sz="2800" b="1"/>
              <a:t>đứng lên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03300" y="1692623"/>
            <a:ext cx="5715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Áo nâu      </a:t>
            </a:r>
            <a:r>
              <a:rPr lang="en-US" sz="2800" b="1"/>
              <a:t>-&gt;    Người nông dân</a:t>
            </a:r>
          </a:p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</a:rPr>
              <a:t>Áo xanh    </a:t>
            </a:r>
            <a:r>
              <a:rPr lang="en-US" sz="2800" b="1"/>
              <a:t>-&gt;   Người công nhân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905000" y="2776538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584700" y="2776538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50900" y="3256685"/>
            <a:ext cx="1981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Dấu </a:t>
            </a:r>
            <a:r>
              <a:rPr lang="en-US" sz="2800" b="1"/>
              <a:t>hiệu </a:t>
            </a:r>
            <a:r>
              <a:rPr lang="en-US" sz="2800" b="1" smtClean="0"/>
              <a:t>của sự </a:t>
            </a:r>
            <a:r>
              <a:rPr lang="en-US" sz="2800" b="1"/>
              <a:t>vật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738418" y="3269241"/>
            <a:ext cx="1816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    Sự vật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61109" y="4045387"/>
            <a:ext cx="823595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</a:rPr>
              <a:t>Nông thôn       </a:t>
            </a:r>
            <a:r>
              <a:rPr lang="en-US" sz="2800" b="1"/>
              <a:t>- &gt;  những người sống ở nông thôn</a:t>
            </a:r>
          </a:p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Thị thành        </a:t>
            </a:r>
            <a:r>
              <a:rPr lang="en-US" sz="2800" b="1"/>
              <a:t>- &gt;  những người sống ở thị thành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1536700" y="514783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5280891" y="510063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/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512618" y="5376431"/>
            <a:ext cx="1905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Vật chứa đựng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4038600" y="5262131"/>
            <a:ext cx="2362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1"/>
              <a:t>Vật bị chứa đựng</a:t>
            </a:r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>
            <a:off x="2209800" y="5659438"/>
            <a:ext cx="5410200" cy="969962"/>
          </a:xfrm>
          <a:prstGeom prst="wave">
            <a:avLst>
              <a:gd name="adj1" fmla="val 13005"/>
              <a:gd name="adj2" fmla="val 0"/>
            </a:avLst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Tìm mối quan hệ giữa chúng?</a:t>
            </a:r>
          </a:p>
        </p:txBody>
      </p:sp>
    </p:spTree>
    <p:extLst>
      <p:ext uri="{BB962C8B-B14F-4D97-AF65-F5344CB8AC3E}">
        <p14:creationId xmlns:p14="http://schemas.microsoft.com/office/powerpoint/2010/main" val="126901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81000"/>
            <a:ext cx="84582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600" b="1">
                <a:cs typeface="Times New Roman" pitchFamily="18" charset="0"/>
              </a:rPr>
              <a:t>           </a:t>
            </a:r>
            <a:r>
              <a:rPr lang="en-US" sz="3600" b="1">
                <a:solidFill>
                  <a:srgbClr val="C00000"/>
                </a:solidFill>
                <a:cs typeface="Times New Roman" pitchFamily="18" charset="0"/>
              </a:rPr>
              <a:t>Bàn tay ta </a:t>
            </a:r>
            <a:r>
              <a:rPr lang="en-US" sz="3600" b="1">
                <a:cs typeface="Times New Roman" pitchFamily="18" charset="0"/>
              </a:rPr>
              <a:t>làm nên tất cả </a:t>
            </a:r>
          </a:p>
          <a:p>
            <a:pPr algn="l">
              <a:spcBef>
                <a:spcPct val="50000"/>
              </a:spcBef>
            </a:pPr>
            <a:r>
              <a:rPr lang="en-US" sz="3600" b="1">
                <a:cs typeface="Times New Roman" pitchFamily="18" charset="0"/>
              </a:rPr>
              <a:t>Có sức người sỏi đá cũng thành cơm.</a:t>
            </a:r>
          </a:p>
          <a:p>
            <a:pPr algn="l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                                  </a:t>
            </a:r>
            <a:r>
              <a:rPr lang="en-US" sz="3200" b="1" smtClean="0">
                <a:cs typeface="Times New Roman" pitchFamily="18" charset="0"/>
              </a:rPr>
              <a:t>         </a:t>
            </a:r>
            <a:r>
              <a:rPr lang="en-US" sz="2800" b="1" smtClean="0">
                <a:cs typeface="Times New Roman" pitchFamily="18" charset="0"/>
              </a:rPr>
              <a:t>(</a:t>
            </a:r>
            <a:r>
              <a:rPr lang="en-US" sz="2800" b="1">
                <a:cs typeface="Times New Roman" pitchFamily="18" charset="0"/>
              </a:rPr>
              <a:t>Hoàng Trung Thông)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362199" y="2596990"/>
            <a:ext cx="4876801" cy="631985"/>
          </a:xfrm>
          <a:prstGeom prst="wedgeEllipseCallout">
            <a:avLst>
              <a:gd name="adj1" fmla="val -44750"/>
              <a:gd name="adj2" fmla="val 699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Bàn tay ta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chỉ ai?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33400" y="3113782"/>
            <a:ext cx="2095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cs typeface="Times New Roman" pitchFamily="18" charset="0"/>
              </a:rPr>
              <a:t>Bàn tay ta 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3733800" y="35290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953000" y="3228975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người lao động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1981200" y="4520624"/>
            <a:ext cx="7010400" cy="2108776"/>
          </a:xfrm>
          <a:prstGeom prst="cloudCallout">
            <a:avLst>
              <a:gd name="adj1" fmla="val -40583"/>
              <a:gd name="adj2" fmla="val 8012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2800" b="1">
                <a:latin typeface="Times New Roman" pitchFamily="18" charset="0"/>
                <a:cs typeface="Times New Roman" pitchFamily="18" charset="0"/>
              </a:rPr>
              <a:t>Giữa bàn tay ta và người lao động, từ nào chỉ bộ phận? từ nào chỉ toàn thể?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1385455" y="366394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5867400" y="366712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533400" y="4228236"/>
            <a:ext cx="18287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Bộ phận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4876800" y="4043363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Toàn thể</a:t>
            </a:r>
          </a:p>
        </p:txBody>
      </p:sp>
    </p:spTree>
    <p:extLst>
      <p:ext uri="{BB962C8B-B14F-4D97-AF65-F5344CB8AC3E}">
        <p14:creationId xmlns:p14="http://schemas.microsoft.com/office/powerpoint/2010/main" val="92430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/>
      <p:bldP spid="8" grpId="0" animBg="1"/>
      <p:bldP spid="9" grpId="0"/>
      <p:bldP spid="10" grpId="0" animBg="1"/>
      <p:bldP spid="10" grpId="1" animBg="1"/>
      <p:bldP spid="11" grpId="0" animBg="1"/>
      <p:bldP spid="12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838200" y="381000"/>
            <a:ext cx="7620000" cy="4648200"/>
          </a:xfrm>
          <a:prstGeom prst="cloudCallout">
            <a:avLst>
              <a:gd name="adj1" fmla="val -44764"/>
              <a:gd name="adj2" fmla="val 528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3600" b="1">
                <a:latin typeface="Times New Roman" pitchFamily="18" charset="0"/>
                <a:cs typeface="Times New Roman" pitchFamily="18" charset="0"/>
              </a:rPr>
              <a:t>Từ những ví dụ đã phân tích ở phần I và phần II, hãy liệt kê một số kiểu quan hệ thường được sử dụng để tạo ra phép  hoán dụ ?</a:t>
            </a:r>
          </a:p>
        </p:txBody>
      </p:sp>
    </p:spTree>
    <p:extLst>
      <p:ext uri="{BB962C8B-B14F-4D97-AF65-F5344CB8AC3E}">
        <p14:creationId xmlns:p14="http://schemas.microsoft.com/office/powerpoint/2010/main" val="152393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927</Words>
  <Application>Microsoft Office PowerPoint</Application>
  <PresentationFormat>On-screen Show (4:3)</PresentationFormat>
  <Paragraphs>129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 Computer</dc:creator>
  <cp:lastModifiedBy>TS Computer</cp:lastModifiedBy>
  <cp:revision>8</cp:revision>
  <dcterms:created xsi:type="dcterms:W3CDTF">2006-08-16T00:00:00Z</dcterms:created>
  <dcterms:modified xsi:type="dcterms:W3CDTF">2019-05-15T14:45:57Z</dcterms:modified>
</cp:coreProperties>
</file>