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7" r:id="rId2"/>
    <p:sldId id="256" r:id="rId3"/>
    <p:sldId id="326" r:id="rId4"/>
    <p:sldId id="321" r:id="rId5"/>
    <p:sldId id="322" r:id="rId6"/>
    <p:sldId id="323" r:id="rId7"/>
    <p:sldId id="293" r:id="rId8"/>
    <p:sldId id="260" r:id="rId9"/>
    <p:sldId id="294" r:id="rId10"/>
    <p:sldId id="270" r:id="rId11"/>
    <p:sldId id="295" r:id="rId12"/>
    <p:sldId id="296" r:id="rId13"/>
    <p:sldId id="306" r:id="rId14"/>
    <p:sldId id="297" r:id="rId15"/>
    <p:sldId id="298" r:id="rId16"/>
    <p:sldId id="320" r:id="rId17"/>
    <p:sldId id="307" r:id="rId18"/>
    <p:sldId id="311" r:id="rId19"/>
    <p:sldId id="309" r:id="rId20"/>
    <p:sldId id="310" r:id="rId21"/>
    <p:sldId id="286" r:id="rId22"/>
    <p:sldId id="290" r:id="rId23"/>
    <p:sldId id="328" r:id="rId24"/>
    <p:sldId id="330" r:id="rId25"/>
    <p:sldId id="329" r:id="rId26"/>
    <p:sldId id="318" r:id="rId27"/>
    <p:sldId id="327" r:id="rId28"/>
    <p:sldId id="282" r:id="rId29"/>
  </p:sldIdLst>
  <p:sldSz cx="9144000" cy="6858000" type="screen4x3"/>
  <p:notesSz cx="6858000" cy="9144000"/>
  <p:custDataLst>
    <p:tags r:id="rId3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FF"/>
    <a:srgbClr val="0066FF"/>
    <a:srgbClr val="008000"/>
    <a:srgbClr val="0000FF"/>
    <a:srgbClr val="FF0000"/>
    <a:srgbClr val="CC0099"/>
    <a:srgbClr val="3399FF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1" autoAdjust="0"/>
    <p:restoredTop sz="94660"/>
  </p:normalViewPr>
  <p:slideViewPr>
    <p:cSldViewPr>
      <p:cViewPr>
        <p:scale>
          <a:sx n="75" d="100"/>
          <a:sy n="75" d="100"/>
        </p:scale>
        <p:origin x="-966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65E-2"/>
          <c:y val="3.4375000000000003E-2"/>
          <c:w val="0.77992191601049865"/>
          <c:h val="0.9656249999999999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50"/>
          <c:dPt>
            <c:idx val="0"/>
            <c:bubble3D val="0"/>
            <c:explosion val="40"/>
            <c:spPr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5400000" scaled="0"/>
              </a:gradFill>
              <a:ln>
                <a:solidFill>
                  <a:srgbClr val="0033C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Sheet1!$A$2:$A$5</c:f>
              <c:strCache>
                <c:ptCount val="2"/>
                <c:pt idx="0">
                  <c:v>Tỉ lệ không đỗ vào 10</c:v>
                </c:pt>
                <c:pt idx="1">
                  <c:v>Tỉ lệ đỗ vào lớp 10 THPT công lập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7.2</c:v>
                </c:pt>
                <c:pt idx="1">
                  <c:v>92.8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Nguyễn Gia Thiều</c:v>
                </c:pt>
                <c:pt idx="1">
                  <c:v>Lý Thường Kiệt</c:v>
                </c:pt>
                <c:pt idx="2">
                  <c:v>Thạch Bàn</c:v>
                </c:pt>
                <c:pt idx="3">
                  <c:v>Phúc Lợi</c:v>
                </c:pt>
                <c:pt idx="4">
                  <c:v>Nguyễn Văn Cừ</c:v>
                </c:pt>
                <c:pt idx="5">
                  <c:v>Cao Bá Quát</c:v>
                </c:pt>
                <c:pt idx="6">
                  <c:v>Yên Viên</c:v>
                </c:pt>
                <c:pt idx="7">
                  <c:v>Công lập khác</c:v>
                </c:pt>
                <c:pt idx="8">
                  <c:v>Trường Chuyên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33.56</c:v>
                </c:pt>
                <c:pt idx="1">
                  <c:v>19.52</c:v>
                </c:pt>
                <c:pt idx="2">
                  <c:v>10.06</c:v>
                </c:pt>
                <c:pt idx="3">
                  <c:v>14.72</c:v>
                </c:pt>
                <c:pt idx="4">
                  <c:v>2.7</c:v>
                </c:pt>
                <c:pt idx="5">
                  <c:v>3.4</c:v>
                </c:pt>
                <c:pt idx="6">
                  <c:v>0.68</c:v>
                </c:pt>
                <c:pt idx="7">
                  <c:v>7.87</c:v>
                </c:pt>
                <c:pt idx="8">
                  <c:v>6.84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7234763267044404"/>
          <c:y val="0.14600651336859907"/>
          <c:w val="0.22765236732955599"/>
          <c:h val="0.475670679045665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0.06422</cdr:x>
      <cdr:y>0.857</cdr:y>
    </cdr:from>
    <cdr:to>
      <cdr:x>0.13761</cdr:x>
      <cdr:y>0.90949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323705" y="4751736"/>
          <a:ext cx="369926" cy="29103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0.18349</cdr:x>
      <cdr:y>0.8465</cdr:y>
    </cdr:from>
    <cdr:to>
      <cdr:x>1</cdr:x>
      <cdr:y>0.90949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24892" y="4693517"/>
          <a:ext cx="4115668" cy="349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200" b="1" dirty="0" err="1" smtClean="0">
              <a:solidFill>
                <a:srgbClr val="0033CC"/>
              </a:solidFill>
            </a:rPr>
            <a:t>Tỉ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lệ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đỗ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vào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lớp</a:t>
          </a:r>
          <a:r>
            <a:rPr lang="en-US" sz="2200" b="1" dirty="0" smtClean="0">
              <a:solidFill>
                <a:srgbClr val="0033CC"/>
              </a:solidFill>
            </a:rPr>
            <a:t> 10 THPT </a:t>
          </a:r>
          <a:r>
            <a:rPr lang="en-US" sz="2200" b="1" dirty="0" err="1" smtClean="0">
              <a:solidFill>
                <a:srgbClr val="0033CC"/>
              </a:solidFill>
            </a:rPr>
            <a:t>công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lập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năm</a:t>
          </a:r>
          <a:r>
            <a:rPr lang="en-US" sz="2200" b="1" dirty="0" smtClean="0">
              <a:solidFill>
                <a:srgbClr val="0033CC"/>
              </a:solidFill>
            </a:rPr>
            <a:t> </a:t>
          </a:r>
          <a:r>
            <a:rPr lang="en-US" sz="2200" b="1" dirty="0" err="1" smtClean="0">
              <a:solidFill>
                <a:srgbClr val="0033CC"/>
              </a:solidFill>
            </a:rPr>
            <a:t>học</a:t>
          </a:r>
          <a:r>
            <a:rPr lang="en-US" sz="2200" b="1" dirty="0" smtClean="0">
              <a:solidFill>
                <a:srgbClr val="0033CC"/>
              </a:solidFill>
            </a:rPr>
            <a:t> 2019-2020</a:t>
          </a:r>
          <a:endParaRPr lang="en-US" sz="2200" b="1" dirty="0">
            <a:solidFill>
              <a:srgbClr val="0033CC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0.56667</cdr:x>
      <cdr:y>0.18737</cdr:y>
    </cdr:from>
    <cdr:to>
      <cdr:x>0.775</cdr:x>
      <cdr:y>0.24135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H="1">
          <a:off x="4896544" y="1249640"/>
          <a:ext cx="1800200" cy="36004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33CC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0.46667</cdr:x>
      <cdr:y>0.30614</cdr:y>
    </cdr:from>
    <cdr:to>
      <cdr:x>0.625</cdr:x>
      <cdr:y>0.38171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032448" y="2041728"/>
          <a:ext cx="136815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chemeClr val="bg1"/>
              </a:solidFill>
            </a:rPr>
            <a:t>33,56%</a:t>
          </a:r>
          <a:endParaRPr lang="en-US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0.225</cdr:x>
      <cdr:y>0.14418</cdr:y>
    </cdr:from>
    <cdr:to>
      <cdr:x>0.30833</cdr:x>
      <cdr:y>0.20896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1944216" y="961608"/>
          <a:ext cx="720080" cy="432048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33CC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0.025</cdr:x>
      <cdr:y>0.0902</cdr:y>
    </cdr:from>
    <cdr:to>
      <cdr:x>0.3</cdr:x>
      <cdr:y>0.15498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16024" y="601568"/>
          <a:ext cx="237626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err="1" smtClean="0"/>
            <a:t>Trường</a:t>
          </a:r>
          <a:r>
            <a:rPr lang="en-US" sz="2000" b="1" dirty="0" smtClean="0"/>
            <a:t> </a:t>
          </a:r>
          <a:r>
            <a:rPr lang="en-US" sz="2000" b="1" dirty="0" err="1" smtClean="0"/>
            <a:t>Chuyên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0.29167</cdr:x>
      <cdr:y>0.23056</cdr:y>
    </cdr:from>
    <cdr:to>
      <cdr:x>0.39167</cdr:x>
      <cdr:y>0.30614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1537672"/>
          <a:ext cx="86409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FF0000"/>
              </a:solidFill>
            </a:rPr>
            <a:t>6,3%</a:t>
          </a:r>
          <a:endParaRPr lang="en-US" sz="20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90784-32DC-4B87-856E-8D2963720F1E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6CBD5-CCAA-4BDC-AC11-5B8E59CCE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21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6CBD5-CCAA-4BDC-AC11-5B8E59CCEB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8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6CBD5-CCAA-4BDC-AC11-5B8E59CCEB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57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034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215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0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38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0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415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021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20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26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90828-8C49-4298-B3C3-C3F1E6870147}" type="datetimeFigureOut">
              <a:rPr lang="vi-VN" smtClean="0"/>
              <a:t>20/08/2019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8CA64-9A3B-4D67-AFDA-0EFFF9E5B2D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5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2c2785ec661977afd4ff8488f40ea9e.mp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10830" y="1445875"/>
            <a:ext cx="823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THCS GIA THỤY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31482" y="1118530"/>
            <a:ext cx="7212926" cy="838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Diamond 21"/>
          <p:cNvSpPr/>
          <p:nvPr/>
        </p:nvSpPr>
        <p:spPr>
          <a:xfrm>
            <a:off x="311402" y="949337"/>
            <a:ext cx="1207525" cy="1183519"/>
          </a:xfrm>
          <a:prstGeom prst="diamond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7999" y="1237369"/>
            <a:ext cx="655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</a:rPr>
              <a:t>Công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</a:rPr>
              <a:t>tác</a:t>
            </a:r>
            <a:r>
              <a:rPr lang="vi-VN" sz="3200" b="1" i="1" smtClean="0">
                <a:solidFill>
                  <a:schemeClr val="bg1"/>
                </a:solidFill>
              </a:rPr>
              <a:t> chỉ đạo</a:t>
            </a:r>
            <a:r>
              <a:rPr lang="en-US" sz="3200" b="1" i="1" smtClean="0">
                <a:solidFill>
                  <a:schemeClr val="bg1"/>
                </a:solidFill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</a:rPr>
              <a:t>điều hành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637944" y="1957450"/>
            <a:ext cx="425985" cy="3194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1319515" y="2348880"/>
            <a:ext cx="6888890" cy="864096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BÁM SÁT CHỈ ĐẠO CỦA LÃNH ĐẠO CÁC CẤP</a:t>
            </a:r>
            <a:endParaRPr lang="vi-VN" sz="2800" b="1" dirty="0"/>
          </a:p>
        </p:txBody>
      </p:sp>
      <p:sp>
        <p:nvSpPr>
          <p:cNvPr id="26" name="Down Arrow 25"/>
          <p:cNvSpPr/>
          <p:nvPr/>
        </p:nvSpPr>
        <p:spPr>
          <a:xfrm>
            <a:off x="4648721" y="3255218"/>
            <a:ext cx="415208" cy="3177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ounded Rectangle 26"/>
          <p:cNvSpPr/>
          <p:nvPr/>
        </p:nvSpPr>
        <p:spPr>
          <a:xfrm>
            <a:off x="1826079" y="3655151"/>
            <a:ext cx="6214243" cy="864096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TĂNG CƯỜNG QUẢN LÍ CHUYÊN MÔN</a:t>
            </a:r>
            <a:endParaRPr lang="vi-VN" sz="2800" b="1" dirty="0"/>
          </a:p>
        </p:txBody>
      </p:sp>
      <p:sp>
        <p:nvSpPr>
          <p:cNvPr id="28" name="Rectangle 27"/>
          <p:cNvSpPr/>
          <p:nvPr/>
        </p:nvSpPr>
        <p:spPr>
          <a:xfrm>
            <a:off x="743450" y="5404939"/>
            <a:ext cx="2218776" cy="1327867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Phân công CM, phân công GVCN</a:t>
            </a:r>
            <a:endParaRPr lang="vi-VN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3695778" y="5373216"/>
            <a:ext cx="2311089" cy="1359590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Xếp thời khóa biểu</a:t>
            </a:r>
            <a:endParaRPr lang="vi-VN" sz="2800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779314" y="4572566"/>
            <a:ext cx="1" cy="8006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039594" y="4572566"/>
            <a:ext cx="273972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82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16461"/>
              </p:ext>
            </p:extLst>
          </p:nvPr>
        </p:nvGraphicFramePr>
        <p:xfrm>
          <a:off x="467544" y="1412780"/>
          <a:ext cx="8387480" cy="529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2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36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109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932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509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vi-VN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3</a:t>
                      </a:r>
                      <a:endParaRPr lang="vi-VN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4</a:t>
                      </a:r>
                      <a:endParaRPr lang="vi-VN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5</a:t>
                      </a:r>
                      <a:endParaRPr lang="vi-VN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6</a:t>
                      </a:r>
                      <a:endParaRPr lang="vi-VN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vi-VN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0940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CC"/>
                          </a:solidFill>
                        </a:rPr>
                        <a:t>BUỔI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</a:rPr>
                        <a:t> SÁNG TUẦN THỨ 1,3/THÁNG</a:t>
                      </a:r>
                      <a:endParaRPr lang="vi-VN" sz="28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C00000"/>
                          </a:solidFill>
                        </a:rPr>
                        <a:t>Tiếng</a:t>
                      </a:r>
                      <a:r>
                        <a:rPr lang="en-US" sz="2800" b="1" baseline="0" smtClean="0">
                          <a:solidFill>
                            <a:srgbClr val="C00000"/>
                          </a:solidFill>
                        </a:rPr>
                        <a:t> Anh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Toán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</a:rPr>
                        <a:t> - Lý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Văn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</a:rPr>
                        <a:t> - Sử - GDCD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Hóa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</a:rPr>
                        <a:t> - Sinh - Địa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094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0033CC"/>
                          </a:solidFill>
                        </a:rPr>
                        <a:t>BUỔI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</a:rPr>
                        <a:t> CHIỀU TUẦN THỨ 2/THÁNG</a:t>
                      </a:r>
                      <a:endParaRPr lang="vi-VN" sz="2800" b="1" dirty="0" smtClean="0">
                        <a:solidFill>
                          <a:srgbClr val="0033CC"/>
                        </a:solidFill>
                      </a:endParaRPr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vi-VN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Ngày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</a:rPr>
                        <a:t> chuyên môn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0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vi-VN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201134" y="620688"/>
            <a:ext cx="68990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LỊCH SINH HOẠT CHUYÊN MÔN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1412776"/>
            <a:ext cx="1224136" cy="7200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3608" y="1475492"/>
            <a:ext cx="97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THỨ</a:t>
            </a:r>
            <a:endParaRPr lang="vi-VN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788907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TIẾT</a:t>
            </a:r>
            <a:endParaRPr lang="vi-V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43608" y="1128657"/>
            <a:ext cx="7212926" cy="838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Diamond 21"/>
          <p:cNvSpPr/>
          <p:nvPr/>
        </p:nvSpPr>
        <p:spPr>
          <a:xfrm>
            <a:off x="323528" y="959464"/>
            <a:ext cx="1207525" cy="1183519"/>
          </a:xfrm>
          <a:prstGeom prst="diamond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0125" y="1247496"/>
            <a:ext cx="655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Công tác điều hành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650070" y="1998967"/>
            <a:ext cx="425985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1331641" y="2359007"/>
            <a:ext cx="6888890" cy="864096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BÁM SÁT CHỈ ĐẠO CỦA LÃNH ĐẠO CÁC CẤP</a:t>
            </a:r>
            <a:endParaRPr lang="vi-VN" sz="2800" b="1" dirty="0"/>
          </a:p>
        </p:txBody>
      </p:sp>
      <p:sp>
        <p:nvSpPr>
          <p:cNvPr id="26" name="Down Arrow 25"/>
          <p:cNvSpPr/>
          <p:nvPr/>
        </p:nvSpPr>
        <p:spPr>
          <a:xfrm>
            <a:off x="4650070" y="3223103"/>
            <a:ext cx="415208" cy="389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ounded Rectangle 26"/>
          <p:cNvSpPr/>
          <p:nvPr/>
        </p:nvSpPr>
        <p:spPr>
          <a:xfrm>
            <a:off x="1838205" y="3655151"/>
            <a:ext cx="6214243" cy="864096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TĂNG CƯỜNG QUẢN LÍ CHUYÊN MÔN</a:t>
            </a:r>
            <a:endParaRPr lang="vi-VN" sz="2800" b="1" dirty="0"/>
          </a:p>
        </p:txBody>
      </p:sp>
      <p:sp>
        <p:nvSpPr>
          <p:cNvPr id="28" name="Rectangle 27"/>
          <p:cNvSpPr/>
          <p:nvPr/>
        </p:nvSpPr>
        <p:spPr>
          <a:xfrm>
            <a:off x="755576" y="5485509"/>
            <a:ext cx="2218776" cy="1327867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Phân công CM, phân công GVCN</a:t>
            </a:r>
            <a:endParaRPr lang="vi-VN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3707904" y="5453786"/>
            <a:ext cx="2311089" cy="1359590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Xếp thời khóa biểu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88224" y="5445224"/>
            <a:ext cx="2304256" cy="1224136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X</a:t>
            </a:r>
            <a:r>
              <a:rPr lang="en-US" sz="2800" b="1" dirty="0" err="1" smtClean="0"/>
              <a:t>ây</a:t>
            </a:r>
            <a:r>
              <a:rPr lang="en-US" sz="2800" b="1" dirty="0" smtClean="0"/>
              <a:t> dựng ngân hàng đề</a:t>
            </a:r>
            <a:endParaRPr lang="vi-VN" sz="28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791440" y="4572566"/>
            <a:ext cx="1" cy="8006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051720" y="4572566"/>
            <a:ext cx="273972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791441" y="4572566"/>
            <a:ext cx="2588871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5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ownloads\IMG_8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0" y="404664"/>
            <a:ext cx="446611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Downloads\IMG_8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16" y="404664"/>
            <a:ext cx="43831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30932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Công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văn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128/ PGD&amp;ĐT </a:t>
            </a:r>
            <a:r>
              <a:rPr lang="en-US" b="1" dirty="0" err="1" smtClean="0">
                <a:solidFill>
                  <a:srgbClr val="FF0000"/>
                </a:solidFill>
              </a:rPr>
              <a:t>quận</a:t>
            </a:r>
            <a:r>
              <a:rPr lang="en-US" b="1" dirty="0" smtClean="0">
                <a:solidFill>
                  <a:srgbClr val="FF0000"/>
                </a:solidFill>
              </a:rPr>
              <a:t> Long </a:t>
            </a:r>
            <a:r>
              <a:rPr lang="en-US" b="1" dirty="0" err="1" smtClean="0">
                <a:solidFill>
                  <a:srgbClr val="FF0000"/>
                </a:solidFill>
              </a:rPr>
              <a:t>Biên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về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việc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hướng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dẫn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đề</a:t>
            </a:r>
            <a:r>
              <a:rPr lang="en-US" b="1" dirty="0" smtClean="0">
                <a:solidFill>
                  <a:srgbClr val="FF0000"/>
                </a:solidFill>
              </a:rPr>
              <a:t> TNKQ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362272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979712" y="4509120"/>
            <a:ext cx="1512168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55884" y="3789040"/>
            <a:ext cx="1368152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4959" y="1124744"/>
            <a:ext cx="4176464" cy="83892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iamond 4"/>
          <p:cNvSpPr/>
          <p:nvPr/>
        </p:nvSpPr>
        <p:spPr>
          <a:xfrm>
            <a:off x="44879" y="955551"/>
            <a:ext cx="1207525" cy="1183519"/>
          </a:xfrm>
          <a:prstGeom prst="diamond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1" y="1260049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Bồi dưỡng đội ngũ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52991" y="2588691"/>
            <a:ext cx="3816424" cy="984325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Giao nhiệm vụ cho TTCM, NTCM</a:t>
            </a:r>
            <a:endParaRPr lang="vi-VN" sz="2800" b="1" dirty="0"/>
          </a:p>
        </p:txBody>
      </p:sp>
      <p:sp>
        <p:nvSpPr>
          <p:cNvPr id="10" name="Curved Right Arrow 9"/>
          <p:cNvSpPr/>
          <p:nvPr/>
        </p:nvSpPr>
        <p:spPr>
          <a:xfrm rot="19941089">
            <a:off x="124103" y="2140085"/>
            <a:ext cx="659529" cy="1292412"/>
          </a:xfrm>
          <a:prstGeom prst="curvedRightArrow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5536" y="4100859"/>
            <a:ext cx="3816424" cy="984325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Tổ chức chuyên đề</a:t>
            </a:r>
            <a:endParaRPr lang="vi-VN" sz="2800" b="1" dirty="0"/>
          </a:p>
        </p:txBody>
      </p:sp>
      <p:sp>
        <p:nvSpPr>
          <p:cNvPr id="15" name="Curved Left Arrow 14"/>
          <p:cNvSpPr/>
          <p:nvPr/>
        </p:nvSpPr>
        <p:spPr>
          <a:xfrm rot="1665933">
            <a:off x="4442821" y="3761542"/>
            <a:ext cx="464418" cy="1105910"/>
          </a:xfrm>
          <a:prstGeom prst="curvedLeftArrow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0983" y="5685035"/>
            <a:ext cx="3816424" cy="984325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BGH trực tiếp dự</a:t>
            </a:r>
          </a:p>
          <a:p>
            <a:pPr algn="ctr"/>
            <a:r>
              <a:rPr lang="en-US" sz="2800" b="1" dirty="0" smtClean="0"/>
              <a:t> sinh hoạt CM</a:t>
            </a:r>
            <a:endParaRPr lang="vi-VN" sz="2800" b="1" dirty="0"/>
          </a:p>
        </p:txBody>
      </p:sp>
      <p:sp>
        <p:nvSpPr>
          <p:cNvPr id="17" name="Curved Right Arrow 16"/>
          <p:cNvSpPr/>
          <p:nvPr/>
        </p:nvSpPr>
        <p:spPr>
          <a:xfrm rot="19941089">
            <a:off x="59240" y="5153695"/>
            <a:ext cx="659529" cy="1292412"/>
          </a:xfrm>
          <a:prstGeom prst="curvedRightArrow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4098" name="Picture 2" descr="C:\Users\pc\Desktop\1819\Anh\BGH du to T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42" y="1046288"/>
            <a:ext cx="3732483" cy="24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\Desktop\1819\Anh\Hoai d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46" y="3825040"/>
            <a:ext cx="3746011" cy="26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c\Desktop\1819\Anh\Chuyen de Su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59" y="3884835"/>
            <a:ext cx="3555028" cy="2338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c\Desktop\1819\Anh\chuyen de S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68" y="590618"/>
            <a:ext cx="3646030" cy="2482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pc\Desktop\1819\Anh\BGH du gio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9140" y="368122"/>
            <a:ext cx="3110160" cy="3555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2" descr="C:\Users\pc\Desktop\1819\Anh\BGH du gi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59" y="4419617"/>
            <a:ext cx="3537364" cy="2321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873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8917" y="773341"/>
            <a:ext cx="6730586" cy="83892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iamond 4"/>
          <p:cNvSpPr/>
          <p:nvPr/>
        </p:nvSpPr>
        <p:spPr>
          <a:xfrm>
            <a:off x="138837" y="604148"/>
            <a:ext cx="1207525" cy="1183519"/>
          </a:xfrm>
          <a:prstGeom prst="diamond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3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254" y="845349"/>
            <a:ext cx="664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Tổ chức ôn luyện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687" y="2173141"/>
            <a:ext cx="1966240" cy="9678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Xây dựng KH ôn luyện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404927" y="2213426"/>
            <a:ext cx="2311089" cy="927542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Phân nhóm đối tượng HS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199" y="2264741"/>
            <a:ext cx="1584176" cy="8762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Thi thử</a:t>
            </a:r>
            <a:endParaRPr lang="vi-VN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60472" y="1628800"/>
            <a:ext cx="500639" cy="584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35067" y="1666420"/>
            <a:ext cx="273972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77135" y="1612261"/>
            <a:ext cx="1061037" cy="652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53399" y="2274335"/>
            <a:ext cx="2311089" cy="866633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Chấm bài và xử lí KQ</a:t>
            </a:r>
            <a:endParaRPr lang="vi-VN" sz="28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84250" y="1612261"/>
            <a:ext cx="3005253" cy="652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232093"/>
              </p:ext>
            </p:extLst>
          </p:nvPr>
        </p:nvGraphicFramePr>
        <p:xfrm>
          <a:off x="378491" y="3573016"/>
          <a:ext cx="8585996" cy="223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499"/>
                <a:gridCol w="2146499"/>
                <a:gridCol w="2146499"/>
                <a:gridCol w="2146499"/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Vòng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1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Vòng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Vòng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3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Thời gian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15/8 đến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15/3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16/3 đến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30/4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2/5 đến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29/5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Nội dung ôn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luyện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Kiến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thức cơ bản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Ôn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tập chủ đề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33CC"/>
                          </a:solidFill>
                        </a:rPr>
                        <a:t>Luyện</a:t>
                      </a:r>
                      <a:r>
                        <a:rPr lang="en-US" sz="2400" b="1" baseline="0" dirty="0" smtClean="0">
                          <a:solidFill>
                            <a:srgbClr val="0033CC"/>
                          </a:solidFill>
                        </a:rPr>
                        <a:t> đề và rèn kĩ năng</a:t>
                      </a:r>
                      <a:endParaRPr lang="vi-VN" sz="24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6146" name="Picture 2" descr="Káº¿t quáº£ hÃ¬nh áº£nh cho luyá»n Äá» Viettel Stu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9070338" cy="678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6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53782" y="773341"/>
            <a:ext cx="4354322" cy="83892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179512" y="2173141"/>
            <a:ext cx="1966240" cy="9678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Xây dựng KH ôn luyện</a:t>
            </a:r>
            <a:endParaRPr lang="vi-VN" sz="2800" b="1" dirty="0"/>
          </a:p>
        </p:txBody>
      </p:sp>
      <p:sp>
        <p:nvSpPr>
          <p:cNvPr id="10" name="Diamond 9"/>
          <p:cNvSpPr/>
          <p:nvPr/>
        </p:nvSpPr>
        <p:spPr>
          <a:xfrm>
            <a:off x="412147" y="604148"/>
            <a:ext cx="1207525" cy="1183519"/>
          </a:xfrm>
          <a:prstGeom prst="diamond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3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39752" y="2213426"/>
            <a:ext cx="2311089" cy="927542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Phân nhóm đối tượng HS</a:t>
            </a:r>
            <a:endParaRPr lang="vi-VN" sz="28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95297" y="1628800"/>
            <a:ext cx="500639" cy="584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69892" y="1666420"/>
            <a:ext cx="273972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20079" y="845349"/>
            <a:ext cx="664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Tổ chức ôn luyện</a:t>
            </a: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7170" name="Picture 2" descr="Káº¿t quáº£ hÃ¬nh áº£nh cho MÃ´ hÃ¬nh nhÃ³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5" y="3218750"/>
            <a:ext cx="3937084" cy="3228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áº¿t quáº£ hÃ¬nh áº£nh cho MÃ´ hÃ¬nh nhÃ³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212976"/>
            <a:ext cx="3888432" cy="3162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7584" y="630932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NHÓM HS KHÁ – GIỎI</a:t>
            </a:r>
            <a:endParaRPr lang="vi-VN" sz="2400" b="1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8104" y="625670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NHÓM HS TRUNG BÌNH</a:t>
            </a:r>
            <a:endParaRPr lang="vi-VN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-1"/>
            <a:ext cx="9249428" cy="692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2210" y="795469"/>
            <a:ext cx="8311789" cy="838920"/>
          </a:xfrm>
          <a:prstGeom prst="rect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832210" y="891764"/>
            <a:ext cx="831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Những lưu ý trong quá trình luyện thi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684" y="2008653"/>
            <a:ext cx="5079444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1. Lựa chọn bài tập  phù hợp</a:t>
            </a:r>
            <a:endParaRPr lang="vi-VN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520979" y="3107242"/>
            <a:ext cx="6363389" cy="7736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2. Hướng </a:t>
            </a:r>
            <a:r>
              <a:rPr lang="en-US" sz="3200" b="1" dirty="0" err="1" smtClean="0">
                <a:solidFill>
                  <a:schemeClr val="bg1"/>
                </a:solidFill>
              </a:rPr>
              <a:t>dẫn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phương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pháp</a:t>
            </a:r>
            <a:r>
              <a:rPr lang="en-US" sz="3200" b="1" dirty="0" smtClean="0">
                <a:solidFill>
                  <a:schemeClr val="bg1"/>
                </a:solidFill>
              </a:rPr>
              <a:t> làm bài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1760" y="4346936"/>
            <a:ext cx="6048672" cy="7580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3. Tạo môi trường học tập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1840" y="5579455"/>
            <a:ext cx="5832648" cy="7496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4. Qui định thời gian làm bài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 rot="19941089">
            <a:off x="258736" y="2453764"/>
            <a:ext cx="659529" cy="129241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 rot="19941089">
            <a:off x="1111325" y="3754694"/>
            <a:ext cx="625728" cy="13569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 rot="19941089">
            <a:off x="2098896" y="5172707"/>
            <a:ext cx="625728" cy="13569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6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3742" y="773341"/>
            <a:ext cx="6730586" cy="83892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iamond 4"/>
          <p:cNvSpPr/>
          <p:nvPr/>
        </p:nvSpPr>
        <p:spPr>
          <a:xfrm>
            <a:off x="73662" y="604148"/>
            <a:ext cx="1207525" cy="1183519"/>
          </a:xfrm>
          <a:prstGeom prst="diamond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3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079" y="845349"/>
            <a:ext cx="664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Tổ chức ôn luyện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173141"/>
            <a:ext cx="1966240" cy="9678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Xây dựng KH ôn luyện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339752" y="2213426"/>
            <a:ext cx="2311089" cy="927542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Phân nhóm đối tượng HS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2264741"/>
            <a:ext cx="1584176" cy="8762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Thi thử</a:t>
            </a:r>
            <a:endParaRPr lang="vi-VN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95297" y="1628800"/>
            <a:ext cx="500639" cy="584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69892" y="1666420"/>
            <a:ext cx="273972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11960" y="1612261"/>
            <a:ext cx="1061037" cy="652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194" name="Picture 2" descr="Káº¿t quáº£ hÃ¬nh áº£nh cho há»C SINH VÃO PHÃNG T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536504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ownloads\20190816_10095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210379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0985" y="1601070"/>
            <a:ext cx="1847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" y="-19903"/>
            <a:ext cx="91821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66" y="2021646"/>
            <a:ext cx="9212586" cy="143116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 SỐ GIẢI PHÁP 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NÂNG CAO CHẤT LƯỢNG thi vào 10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thpt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8997" y="3861048"/>
            <a:ext cx="69127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Thị Hải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Vân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Phó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Trường THCS Gia Thụy</a:t>
            </a:r>
            <a:endParaRPr lang="vi-VN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3742" y="1133381"/>
            <a:ext cx="6730586" cy="83892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iamond 4"/>
          <p:cNvSpPr/>
          <p:nvPr/>
        </p:nvSpPr>
        <p:spPr>
          <a:xfrm>
            <a:off x="73662" y="964188"/>
            <a:ext cx="1207525" cy="1183519"/>
          </a:xfrm>
          <a:prstGeom prst="diamond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3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079" y="1205389"/>
            <a:ext cx="664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Tổ chức ôn luyện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533181"/>
            <a:ext cx="1966240" cy="9678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Xây dựng KH ôn luyện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339752" y="2573466"/>
            <a:ext cx="2311089" cy="927542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Phân nhóm đối tượng HS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2624781"/>
            <a:ext cx="1584176" cy="87622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Thi thử</a:t>
            </a:r>
            <a:endParaRPr lang="vi-VN" sz="28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95297" y="1988840"/>
            <a:ext cx="500639" cy="584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69892" y="2026460"/>
            <a:ext cx="273972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11960" y="1972301"/>
            <a:ext cx="1061037" cy="652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88224" y="2634375"/>
            <a:ext cx="2311089" cy="866633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Chấm bài và xử </a:t>
            </a:r>
            <a:r>
              <a:rPr lang="en-US" sz="2800" b="1" dirty="0" err="1" smtClean="0">
                <a:solidFill>
                  <a:schemeClr val="bg1"/>
                </a:solidFill>
              </a:rPr>
              <a:t>lí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kết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quả</a:t>
            </a:r>
            <a:endParaRPr lang="vi-VN" sz="28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519075" y="1972301"/>
            <a:ext cx="3005253" cy="652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hlinkClick r:id="rId3" action="ppaction://hlinkfile"/>
          </p:cNvPr>
          <p:cNvSpPr/>
          <p:nvPr/>
        </p:nvSpPr>
        <p:spPr>
          <a:xfrm>
            <a:off x="179512" y="6021288"/>
            <a:ext cx="61423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576" y="812436"/>
            <a:ext cx="7212926" cy="838920"/>
          </a:xfrm>
          <a:prstGeom prst="rect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Diamond 10"/>
          <p:cNvSpPr/>
          <p:nvPr/>
        </p:nvSpPr>
        <p:spPr>
          <a:xfrm>
            <a:off x="55385" y="643243"/>
            <a:ext cx="1207525" cy="1183519"/>
          </a:xfrm>
          <a:prstGeom prst="diamond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4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8612" y="87149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C</a:t>
            </a:r>
            <a:r>
              <a:rPr lang="vi-VN" sz="2800" b="1" i="1" dirty="0" smtClean="0">
                <a:solidFill>
                  <a:schemeClr val="bg1"/>
                </a:solidFill>
              </a:rPr>
              <a:t>hú</a:t>
            </a:r>
            <a:r>
              <a:rPr lang="en-US" sz="2800" b="1" i="1" dirty="0" smtClean="0">
                <a:solidFill>
                  <a:schemeClr val="bg1"/>
                </a:solidFill>
              </a:rPr>
              <a:t> trọng công tác thi đua, khen thưởng</a:t>
            </a:r>
            <a:endParaRPr lang="vi-VN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Káº¿t quáº£ hÃ¬nh áº£nh cho mÃ´ hÃ¬nh KHEN THÆ¯á»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37" y="1723363"/>
            <a:ext cx="2860999" cy="187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70644" y="4077072"/>
            <a:ext cx="2284367" cy="1008112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HỌC SINH</a:t>
            </a:r>
            <a:endParaRPr lang="vi-VN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424525" y="4174872"/>
            <a:ext cx="2284367" cy="936104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GIÁO VIÊN</a:t>
            </a:r>
            <a:endParaRPr lang="vi-VN" sz="32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898042" y="3573016"/>
            <a:ext cx="245793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73648" y="3573016"/>
            <a:ext cx="218658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948264" y="5841808"/>
            <a:ext cx="1800200" cy="732989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GVCN</a:t>
            </a:r>
            <a:endParaRPr lang="vi-VN" sz="24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4520929" y="5841808"/>
            <a:ext cx="1707255" cy="732989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GV </a:t>
            </a:r>
            <a:r>
              <a:rPr lang="en-US" sz="2400" b="1" dirty="0" err="1" smtClean="0"/>
              <a:t>bộ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môn</a:t>
            </a:r>
            <a:endParaRPr lang="vi-VN" sz="24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2390823" y="5841808"/>
            <a:ext cx="1800200" cy="732989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HS </a:t>
            </a:r>
            <a:r>
              <a:rPr lang="en-US" sz="2400" b="1" dirty="0" err="1" smtClean="0"/>
              <a:t>tiến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bộ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nhất</a:t>
            </a:r>
            <a:endParaRPr lang="vi-VN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90787" y="5841808"/>
            <a:ext cx="1707255" cy="732989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HS </a:t>
            </a:r>
            <a:r>
              <a:rPr lang="en-US" sz="2400" b="1" dirty="0" err="1" smtClean="0"/>
              <a:t>giỏi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nhất</a:t>
            </a:r>
            <a:endParaRPr lang="vi-VN" sz="2400" b="1" dirty="0"/>
          </a:p>
        </p:txBody>
      </p:sp>
      <p:cxnSp>
        <p:nvCxnSpPr>
          <p:cNvPr id="20" name="Straight Arrow Connector 19"/>
          <p:cNvCxnSpPr>
            <a:stCxn id="3" idx="2"/>
          </p:cNvCxnSpPr>
          <p:nvPr/>
        </p:nvCxnSpPr>
        <p:spPr>
          <a:xfrm flipH="1">
            <a:off x="1147459" y="5085184"/>
            <a:ext cx="965369" cy="7339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2"/>
            <a:endCxn id="15" idx="0"/>
          </p:cNvCxnSpPr>
          <p:nvPr/>
        </p:nvCxnSpPr>
        <p:spPr>
          <a:xfrm>
            <a:off x="2112828" y="5085184"/>
            <a:ext cx="1178095" cy="7566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2"/>
          </p:cNvCxnSpPr>
          <p:nvPr/>
        </p:nvCxnSpPr>
        <p:spPr>
          <a:xfrm flipH="1">
            <a:off x="5374556" y="5110976"/>
            <a:ext cx="1192153" cy="7308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6566709" y="5110976"/>
            <a:ext cx="1142183" cy="7637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2" name="Picture 7" descr="_DSC84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" y="581716"/>
            <a:ext cx="9223216" cy="6209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7" descr="Description: C:\Users\Admin_PTIT\Downloads\ngvn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4" y="609673"/>
            <a:ext cx="9124906" cy="610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4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8" grpId="0" animBg="1"/>
      <p:bldP spid="1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30231"/>
              </p:ext>
            </p:extLst>
          </p:nvPr>
        </p:nvGraphicFramePr>
        <p:xfrm>
          <a:off x="251520" y="980728"/>
          <a:ext cx="8640960" cy="504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8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/>
                <a:gridCol w="2088232"/>
              </a:tblGrid>
              <a:tr h="11810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</a:rPr>
                        <a:t>Năm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effectLst/>
                        </a:rPr>
                        <a:t>học</a:t>
                      </a:r>
                      <a:endParaRPr lang="vi-VN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vi-VN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TB các môn thi</a:t>
                      </a:r>
                      <a:endParaRPr lang="en-US" sz="2400" b="1" baseline="0" dirty="0" smtClean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kỳ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thi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tuyển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sinh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vào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lớp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10 THPT</a:t>
                      </a:r>
                      <a:endParaRPr lang="vi-VN" sz="24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6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6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6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78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Văn</a:t>
                      </a:r>
                      <a:endParaRPr lang="vi-VN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Toán</a:t>
                      </a:r>
                      <a:endParaRPr lang="vi-VN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vi-VN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iếng Anh</a:t>
                      </a:r>
                      <a:endParaRPr lang="vi-VN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Lịch</a:t>
                      </a:r>
                      <a:r>
                        <a:rPr lang="vi-VN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sử</a:t>
                      </a:r>
                      <a:endParaRPr lang="vi-VN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2015-2016</a:t>
                      </a:r>
                      <a:endParaRPr lang="vi-VN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</a:rPr>
                        <a:t>7.48</a:t>
                      </a: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7.89</a:t>
                      </a: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2016-2017</a:t>
                      </a:r>
                      <a:endParaRPr lang="vi-VN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7.31</a:t>
                      </a: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</a:rPr>
                        <a:t>7.82</a:t>
                      </a: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2017-2018</a:t>
                      </a:r>
                      <a:endParaRPr lang="vi-VN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</a:rPr>
                        <a:t>6.99</a:t>
                      </a: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b="1" dirty="0">
                          <a:solidFill>
                            <a:srgbClr val="FF0000"/>
                          </a:solidFill>
                          <a:effectLst/>
                        </a:rPr>
                        <a:t>7.74</a:t>
                      </a: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  <a:effectLst/>
                        </a:rPr>
                        <a:t>2018-2019</a:t>
                      </a:r>
                      <a:endParaRPr lang="vi-VN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6.65</a:t>
                      </a:r>
                      <a:endParaRPr lang="vi-VN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6.93</a:t>
                      </a:r>
                      <a:endParaRPr lang="vi-VN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7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vi-VN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19-20</a:t>
                      </a:r>
                      <a:r>
                        <a:rPr lang="en-US" sz="20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  <a:endParaRPr lang="vi-VN" sz="20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0033CC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7.59</a:t>
                      </a:r>
                      <a:endParaRPr lang="vi-VN" sz="2400" b="1" dirty="0">
                        <a:solidFill>
                          <a:srgbClr val="0033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0033CC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7.14</a:t>
                      </a:r>
                      <a:endParaRPr lang="vi-VN" sz="2400" b="1" dirty="0">
                        <a:solidFill>
                          <a:srgbClr val="0033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0033CC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7.29</a:t>
                      </a:r>
                      <a:endParaRPr lang="vi-VN" sz="2400" b="1" dirty="0">
                        <a:solidFill>
                          <a:srgbClr val="0033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 smtClean="0">
                          <a:solidFill>
                            <a:srgbClr val="0033CC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8.23</a:t>
                      </a:r>
                      <a:endParaRPr lang="vi-VN" sz="2400" b="1" dirty="0">
                        <a:solidFill>
                          <a:srgbClr val="0033CC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9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92530867"/>
              </p:ext>
            </p:extLst>
          </p:nvPr>
        </p:nvGraphicFramePr>
        <p:xfrm>
          <a:off x="395536" y="0"/>
          <a:ext cx="784887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3808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92,8%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98102"/>
            <a:ext cx="3096344" cy="31310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818"/>
            <a:ext cx="2808312" cy="2775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85" y="2492896"/>
            <a:ext cx="2978839" cy="2902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2" y="4285840"/>
            <a:ext cx="2866856" cy="2549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12188"/>
            <a:ext cx="2974512" cy="2766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2078"/>
            <a:ext cx="2860266" cy="27439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7384"/>
            <a:ext cx="3034363" cy="2800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7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01956267"/>
              </p:ext>
            </p:extLst>
          </p:nvPr>
        </p:nvGraphicFramePr>
        <p:xfrm>
          <a:off x="107504" y="163136"/>
          <a:ext cx="8640960" cy="66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08520" y="5550331"/>
            <a:ext cx="9289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0033CC"/>
                </a:solidFill>
              </a:rPr>
              <a:t>TỈ LỆ HỌC SINH ĐỖ CÁC TRƯỜNG THPT CÔNG LẬP VÀ TRƯỜNG CHUYÊN</a:t>
            </a:r>
          </a:p>
          <a:p>
            <a:pPr algn="ctr"/>
            <a:r>
              <a:rPr lang="en-US" sz="2400" b="1" dirty="0" smtClean="0">
                <a:solidFill>
                  <a:srgbClr val="0033CC"/>
                </a:solidFill>
              </a:rPr>
              <a:t>NĂM HỌC 2019-2020</a:t>
            </a:r>
            <a:endParaRPr lang="en-US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ownloads\IMG_20190815_124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966828"/>
            <a:ext cx="4608512" cy="3614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pc\Downloads\IMG_20190815_124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14900"/>
            <a:ext cx="4248471" cy="3614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TextBox 17"/>
          <p:cNvSpPr txBox="1"/>
          <p:nvPr/>
        </p:nvSpPr>
        <p:spPr>
          <a:xfrm>
            <a:off x="179512" y="5518973"/>
            <a:ext cx="818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Cha mẹ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hỗ</a:t>
            </a:r>
            <a:r>
              <a:rPr lang="en-US" sz="3600" b="1" dirty="0" smtClean="0">
                <a:solidFill>
                  <a:srgbClr val="FF0000"/>
                </a:solidFill>
              </a:rPr>
              <a:t> trợ truy bài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" y="772944"/>
            <a:ext cx="9139944" cy="6093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720"/>
            <a:ext cx="9151992" cy="6101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442600"/>
            <a:ext cx="9135769" cy="60827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34" descr="Description: C:\Users\Admin_PTIT\Downloads\ngvn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" y="442600"/>
            <a:ext cx="9156963" cy="642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3" descr="https://scontent.fhan3-1.fna.fbcdn.net/v/t34.0-12/29134405_2101411890091884_1487438883_n.jpg?_nc_cat=0&amp;oh=862d893bd87c5df8bbd8a13681195e6f&amp;oe=5AB3A2F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" y="442600"/>
            <a:ext cx="9379656" cy="70656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2" name="Picture 62" descr="Description: https://scontent.fhan3-3.fna.fbcdn.net/v/t1.15752-9/47170943_302871346996710_8650374900797669376_n.jpg?_nc_cat=106&amp;_nc_ht=scontent.fhan3-3.fna&amp;oh=24b5daa56ea12e07905eae6ed05075b8&amp;oe=5C67EC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" y="442600"/>
            <a:ext cx="9140013" cy="64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Description: https://lh3.googleusercontent.com/rQdvuJIZngAUZf--KF3aGN4A_B91IBRmRHZC5JVJU8fvHZKUBaI4vVrfqgoOjao3d6QMkvLG2PKt1fH9SzraEQF4xsdMk423VVhUd3bULnjm68pqW8WE1XTx9qnO5GabFuI2zKKBLg=w875-h625-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" y="442600"/>
            <a:ext cx="9158741" cy="637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39" y="-20926"/>
            <a:ext cx="9179737" cy="684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692696"/>
            <a:ext cx="8478688" cy="27192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 HỘI NGHỊ</a:t>
            </a:r>
          </a:p>
          <a:p>
            <a:pPr algn="ctr">
              <a:lnSpc>
                <a:spcPct val="150000"/>
              </a:lnSpc>
            </a:pP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THÀNH CÔNG TỐT ĐẸP!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7904" y="3789040"/>
            <a:ext cx="535988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Trân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trọng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5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10830" y="1124744"/>
            <a:ext cx="8238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2009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HP\Downloads\IMG_6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6888"/>
            <a:ext cx="951085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ownloads\IMG_1566015856580_1566015866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" y="836712"/>
            <a:ext cx="8969434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071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ownloads\IMG_1566015856675_15660158666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9035" y="-928875"/>
            <a:ext cx="6297410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2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ownloads\IMG20190817113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3100" y="-796652"/>
            <a:ext cx="616530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36327"/>
              </p:ext>
            </p:extLst>
          </p:nvPr>
        </p:nvGraphicFramePr>
        <p:xfrm>
          <a:off x="395537" y="2028449"/>
          <a:ext cx="8208911" cy="4360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894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C00000"/>
                          </a:solidFill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</a:rPr>
                        <a:t>năm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</a:rPr>
                        <a:t>học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2006-2007 </a:t>
                      </a:r>
                    </a:p>
                    <a:p>
                      <a:pPr algn="ctr"/>
                      <a:r>
                        <a:rPr lang="en-US" sz="2800" baseline="0" dirty="0" err="1" smtClean="0">
                          <a:solidFill>
                            <a:srgbClr val="C00000"/>
                          </a:solidFill>
                        </a:rPr>
                        <a:t>đến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2018-2019</a:t>
                      </a:r>
                      <a:endParaRPr lang="vi-VN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Năm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học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2019-2020</a:t>
                      </a:r>
                      <a:endParaRPr lang="vi-VN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5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Xét</a:t>
                      </a:r>
                      <a:r>
                        <a:rPr lang="en-US" sz="32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tuyển</a:t>
                      </a:r>
                      <a:endParaRPr lang="en-US" sz="3200" b="1" kern="1200" baseline="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kết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hợp</a:t>
                      </a:r>
                      <a:r>
                        <a:rPr lang="en-US" sz="28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</a:t>
                      </a:r>
                      <a:r>
                        <a:rPr lang="en-US" sz="28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tuyển</a:t>
                      </a:r>
                      <a:endParaRPr lang="vi-VN" sz="28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baseline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</a:t>
                      </a:r>
                      <a:r>
                        <a:rPr lang="en-US" sz="3200" b="1" kern="1200" baseline="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baseline="0" dirty="0" err="1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tuyển</a:t>
                      </a:r>
                      <a:endParaRPr lang="vi-VN" sz="3200" b="1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824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</a:rPr>
                        <a:t>Thi</a:t>
                      </a:r>
                      <a:r>
                        <a:rPr lang="en-US" sz="3200" b="1" baseline="0" dirty="0" smtClean="0">
                          <a:solidFill>
                            <a:srgbClr val="0033CC"/>
                          </a:solidFill>
                        </a:rPr>
                        <a:t> 2 </a:t>
                      </a:r>
                      <a:r>
                        <a:rPr lang="en-US" sz="3200" b="1" baseline="0" dirty="0" err="1" smtClean="0">
                          <a:solidFill>
                            <a:srgbClr val="0033CC"/>
                          </a:solidFill>
                        </a:rPr>
                        <a:t>môn</a:t>
                      </a:r>
                      <a:endParaRPr lang="vi-VN" sz="32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8000"/>
                          </a:solidFill>
                        </a:rPr>
                        <a:t>Thi</a:t>
                      </a:r>
                      <a:r>
                        <a:rPr lang="en-US" sz="3200" b="1" dirty="0" smtClean="0">
                          <a:solidFill>
                            <a:srgbClr val="008000"/>
                          </a:solidFill>
                        </a:rPr>
                        <a:t> 4 </a:t>
                      </a:r>
                      <a:r>
                        <a:rPr lang="en-US" sz="3200" b="1" dirty="0" err="1" smtClean="0">
                          <a:solidFill>
                            <a:srgbClr val="008000"/>
                          </a:solidFill>
                        </a:rPr>
                        <a:t>môn</a:t>
                      </a:r>
                      <a:r>
                        <a:rPr lang="en-US" sz="3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vi-VN" sz="32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159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</a:rPr>
                        <a:t>Cộng</a:t>
                      </a:r>
                      <a:r>
                        <a:rPr lang="en-US" sz="3200" b="1" baseline="0" dirty="0" smtClean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33CC"/>
                          </a:solidFill>
                        </a:rPr>
                        <a:t>điểm</a:t>
                      </a:r>
                      <a:endParaRPr lang="en-US" sz="3200" b="1" baseline="0" dirty="0" smtClean="0">
                        <a:solidFill>
                          <a:srgbClr val="0033CC"/>
                        </a:solidFill>
                      </a:endParaRPr>
                    </a:p>
                    <a:p>
                      <a:pPr algn="ctr"/>
                      <a:r>
                        <a:rPr lang="en-US" sz="3200" b="1" baseline="0" dirty="0" smtClean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33CC"/>
                          </a:solidFill>
                        </a:rPr>
                        <a:t>khuyến</a:t>
                      </a:r>
                      <a:r>
                        <a:rPr lang="en-US" sz="3200" b="1" baseline="0" dirty="0" smtClean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33CC"/>
                          </a:solidFill>
                        </a:rPr>
                        <a:t>khích</a:t>
                      </a:r>
                      <a:endParaRPr lang="vi-VN" sz="32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8000"/>
                          </a:solidFill>
                        </a:rPr>
                        <a:t>Không</a:t>
                      </a:r>
                      <a:r>
                        <a:rPr lang="en-US" sz="3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8000"/>
                          </a:solidFill>
                        </a:rPr>
                        <a:t>cộng</a:t>
                      </a:r>
                      <a:r>
                        <a:rPr lang="en-US" sz="3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8000"/>
                          </a:solidFill>
                        </a:rPr>
                        <a:t>điểm</a:t>
                      </a:r>
                      <a:r>
                        <a:rPr lang="en-US" sz="3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8000"/>
                          </a:solidFill>
                        </a:rPr>
                        <a:t>khuyến</a:t>
                      </a:r>
                      <a:r>
                        <a:rPr lang="en-US" sz="3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8000"/>
                          </a:solidFill>
                        </a:rPr>
                        <a:t>khích</a:t>
                      </a:r>
                      <a:endParaRPr lang="vi-VN" sz="32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6" y="1236361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PHƯƠNG THỨC TUYỂN SINH VÀO LỚP 10 THPT</a:t>
            </a:r>
            <a:endParaRPr lang="vi-V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52267"/>
              </p:ext>
            </p:extLst>
          </p:nvPr>
        </p:nvGraphicFramePr>
        <p:xfrm>
          <a:off x="323528" y="2124233"/>
          <a:ext cx="8496945" cy="4473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33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73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3881">
                <a:tc>
                  <a:txBody>
                    <a:bodyPr/>
                    <a:lstStyle/>
                    <a:p>
                      <a:pPr algn="ctr"/>
                      <a:endParaRPr lang="vi-VN" sz="2800" b="1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</a:rPr>
                        <a:t>MÔN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rgbClr val="FFFF00"/>
                          </a:solidFill>
                        </a:rPr>
                        <a:t>ĐIỂM</a:t>
                      </a:r>
                      <a:r>
                        <a:rPr lang="vi-VN" sz="2800" b="1" baseline="0" dirty="0" smtClean="0">
                          <a:solidFill>
                            <a:srgbClr val="FFFF00"/>
                          </a:solidFill>
                        </a:rPr>
                        <a:t> TB </a:t>
                      </a:r>
                    </a:p>
                    <a:p>
                      <a:pPr algn="ctr"/>
                      <a:r>
                        <a:rPr lang="vi-VN" sz="2800" b="1" baseline="0" dirty="0" smtClean="0">
                          <a:solidFill>
                            <a:srgbClr val="FFFF00"/>
                          </a:solidFill>
                        </a:rPr>
                        <a:t>BÀI THI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/>
                      <a:r>
                        <a:rPr lang="vi-VN" sz="2800" b="1" dirty="0" smtClean="0">
                          <a:solidFill>
                            <a:srgbClr val="FFFF00"/>
                          </a:solidFill>
                        </a:rPr>
                        <a:t>XẾP</a:t>
                      </a:r>
                      <a:r>
                        <a:rPr lang="vi-VN" sz="2800" b="1" baseline="0" dirty="0" smtClean="0">
                          <a:solidFill>
                            <a:srgbClr val="FFFF00"/>
                          </a:solidFill>
                        </a:rPr>
                        <a:t> THỨ</a:t>
                      </a:r>
                      <a:endParaRPr lang="vi-VN" sz="28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2542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Ngữ</a:t>
                      </a:r>
                      <a:r>
                        <a:rPr lang="vi-VN" sz="2800" b="1" baseline="0" dirty="0" smtClean="0">
                          <a:solidFill>
                            <a:srgbClr val="FF0000"/>
                          </a:solidFill>
                        </a:rPr>
                        <a:t> văn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33CC"/>
                          </a:solidFill>
                        </a:rPr>
                        <a:t>7.59</a:t>
                      </a:r>
                      <a:endParaRPr lang="vi-VN" sz="32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vi-VN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7122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Toán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rgbClr val="0033CC"/>
                          </a:solidFill>
                        </a:rPr>
                        <a:t>7.14</a:t>
                      </a:r>
                      <a:endParaRPr lang="en-US" sz="32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793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Lịch</a:t>
                      </a:r>
                      <a:r>
                        <a:rPr lang="vi-VN" sz="2800" b="1" baseline="0" dirty="0" smtClean="0">
                          <a:solidFill>
                            <a:srgbClr val="FF0000"/>
                          </a:solidFill>
                        </a:rPr>
                        <a:t> sử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rgbClr val="0033CC"/>
                          </a:solidFill>
                        </a:rPr>
                        <a:t>8.23</a:t>
                      </a:r>
                      <a:endParaRPr lang="en-US" sz="32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9615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r>
                        <a:rPr lang="vi-VN" sz="2800" b="1" baseline="0" dirty="0" smtClean="0">
                          <a:solidFill>
                            <a:srgbClr val="FF0000"/>
                          </a:solidFill>
                        </a:rPr>
                        <a:t> Anh</a:t>
                      </a:r>
                      <a:endParaRPr lang="vi-VN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rgbClr val="0033CC"/>
                          </a:solidFill>
                        </a:rPr>
                        <a:t>7.29</a:t>
                      </a:r>
                      <a:endParaRPr lang="vi-VN" sz="3200" b="1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vi-VN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5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CC"/>
                          </a:solidFill>
                        </a:rPr>
                        <a:t>ĐIỂM</a:t>
                      </a:r>
                      <a:r>
                        <a:rPr lang="en-US" sz="2800" b="1" baseline="0" dirty="0" smtClean="0">
                          <a:solidFill>
                            <a:srgbClr val="0033CC"/>
                          </a:solidFill>
                        </a:rPr>
                        <a:t> XÉT TUYỂN</a:t>
                      </a:r>
                      <a:r>
                        <a:rPr lang="vi-VN" sz="2800" b="1" baseline="0" dirty="0" smtClean="0">
                          <a:solidFill>
                            <a:srgbClr val="0033CC"/>
                          </a:solidFill>
                        </a:rPr>
                        <a:t>   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</a:rPr>
                        <a:t>45.01</a:t>
                      </a:r>
                      <a:endParaRPr lang="vi-VN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b="1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528" y="1022704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ĐIỂM TB CÁC BÀI THI TRONG KỲ THI TUYỂN SINH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 VÀO LỚP 10 THPT - NĂM HỌC 2019-2020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902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6759" y="674693"/>
            <a:ext cx="76336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 GIẢI PHÁP </a:t>
            </a:r>
          </a:p>
          <a:p>
            <a:pPr algn="ctr"/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NÂNG CAO CHẤT LƯỢNG THI VÀO</a:t>
            </a:r>
            <a:r>
              <a:rPr lang="vi-V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LỚP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10 THPT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1187" y="1841717"/>
            <a:ext cx="7212926" cy="838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Diamond 6"/>
          <p:cNvSpPr/>
          <p:nvPr/>
        </p:nvSpPr>
        <p:spPr>
          <a:xfrm>
            <a:off x="561106" y="1669417"/>
            <a:ext cx="1207525" cy="1183519"/>
          </a:xfrm>
          <a:prstGeom prst="diamond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198012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bg1"/>
                </a:solidFill>
              </a:rPr>
              <a:t>Chỉ đạo </a:t>
            </a:r>
            <a:r>
              <a:rPr lang="en-US" sz="3200" b="1" i="1" dirty="0" err="1" smtClean="0">
                <a:solidFill>
                  <a:schemeClr val="bg1"/>
                </a:solidFill>
              </a:rPr>
              <a:t>điều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</a:rPr>
              <a:t>hành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</a:rPr>
              <a:t>của</a:t>
            </a:r>
            <a:r>
              <a:rPr lang="en-US" sz="3200" b="1" i="1" dirty="0" smtClean="0">
                <a:solidFill>
                  <a:schemeClr val="bg1"/>
                </a:solidFill>
              </a:rPr>
              <a:t> Ban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giám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</a:rPr>
              <a:t>hiệu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5183" y="3206762"/>
            <a:ext cx="7212926" cy="83892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Diamond 9"/>
          <p:cNvSpPr/>
          <p:nvPr/>
        </p:nvSpPr>
        <p:spPr>
          <a:xfrm>
            <a:off x="525103" y="3037569"/>
            <a:ext cx="1207525" cy="1183519"/>
          </a:xfrm>
          <a:prstGeom prst="diamond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6234" y="3364612"/>
            <a:ext cx="6809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Bồi dưỡng đội ngũ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1187" y="4472570"/>
            <a:ext cx="7212926" cy="83892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iamond 12"/>
          <p:cNvSpPr/>
          <p:nvPr/>
        </p:nvSpPr>
        <p:spPr>
          <a:xfrm>
            <a:off x="561107" y="4303377"/>
            <a:ext cx="1207525" cy="1183519"/>
          </a:xfrm>
          <a:prstGeom prst="diamond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3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7524" y="4544578"/>
            <a:ext cx="664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Tổ chức ôn luyện</a:t>
            </a:r>
            <a:endParaRPr lang="vi-VN" sz="3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557" y="5728097"/>
            <a:ext cx="7212926" cy="838920"/>
          </a:xfrm>
          <a:prstGeom prst="rect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iamond 18"/>
          <p:cNvSpPr/>
          <p:nvPr/>
        </p:nvSpPr>
        <p:spPr>
          <a:xfrm>
            <a:off x="584477" y="5558904"/>
            <a:ext cx="1207525" cy="1183519"/>
          </a:xfrm>
          <a:prstGeom prst="diamond">
            <a:avLst/>
          </a:prstGeom>
          <a:solidFill>
            <a:srgbClr val="0033CC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4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7704" y="5787155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Chú trọng công tác thi đua, khen thưởng</a:t>
            </a:r>
            <a:endParaRPr lang="vi-V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8" grpId="0" animBg="1"/>
      <p:bldP spid="1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60&quot;/&gt;&lt;/object&gt;&lt;object type=&quot;3&quot; unique_id=&quot;10863&quot;&gt;&lt;property id=&quot;20148&quot; value=&quot;5&quot;/&gt;&lt;property id=&quot;20300&quot; value=&quot;Slide 5&quot;/&gt;&lt;property id=&quot;20307&quot; value=&quot;270&quot;/&gt;&lt;/object&gt;&lt;object type=&quot;3&quot; unique_id=&quot;10870&quot;&gt;&lt;property id=&quot;20148&quot; value=&quot;5&quot;/&gt;&lt;property id=&quot;20300&quot; value=&quot;Slide 22&quot;/&gt;&lt;property id=&quot;20307&quot; value=&quot;282&quot;/&gt;&lt;/object&gt;&lt;object type=&quot;3&quot; unique_id=&quot;11045&quot;&gt;&lt;property id=&quot;20148&quot; value=&quot;5&quot;/&gt;&lt;property id=&quot;20300&quot; value=&quot;Slide 18&quot;/&gt;&lt;property id=&quot;20307&quot; value=&quot;285&quot;/&gt;&lt;/object&gt;&lt;object type=&quot;3&quot; unique_id=&quot;11046&quot;&gt;&lt;property id=&quot;20148&quot; value=&quot;5&quot;/&gt;&lt;property id=&quot;20300&quot; value=&quot;Slide 19&quot;/&gt;&lt;property id=&quot;20307&quot; value=&quot;286&quot;/&gt;&lt;/object&gt;&lt;object type=&quot;3&quot; unique_id=&quot;11291&quot;&gt;&lt;property id=&quot;20148&quot; value=&quot;5&quot;/&gt;&lt;property id=&quot;20300&quot; value=&quot;Slide 20&quot;/&gt;&lt;property id=&quot;20307&quot; value=&quot;290&quot;/&gt;&lt;/object&gt;&lt;object type=&quot;3&quot; unique_id=&quot;11405&quot;&gt;&lt;property id=&quot;20148&quot; value=&quot;5&quot;/&gt;&lt;property id=&quot;20300&quot; value=&quot;Slide 2&quot;/&gt;&lt;property id=&quot;20307&quot; value=&quot;293&quot;/&gt;&lt;/object&gt;&lt;object type=&quot;3&quot; unique_id=&quot;11539&quot;&gt;&lt;property id=&quot;20148&quot; value=&quot;5&quot;/&gt;&lt;property id=&quot;20300&quot; value=&quot;Slide 4&quot;/&gt;&lt;property id=&quot;20307&quot; value=&quot;294&quot;/&gt;&lt;/object&gt;&lt;object type=&quot;3&quot; unique_id=&quot;11540&quot;&gt;&lt;property id=&quot;20148&quot; value=&quot;5&quot;/&gt;&lt;property id=&quot;20300&quot; value=&quot;Slide 6&quot;/&gt;&lt;property id=&quot;20307&quot; value=&quot;295&quot;/&gt;&lt;/object&gt;&lt;object type=&quot;3&quot; unique_id=&quot;11541&quot;&gt;&lt;property id=&quot;20148&quot; value=&quot;5&quot;/&gt;&lt;property id=&quot;20300&quot; value=&quot;Slide 7&quot;/&gt;&lt;property id=&quot;20307&quot; value=&quot;296&quot;/&gt;&lt;/object&gt;&lt;object type=&quot;3&quot; unique_id=&quot;11542&quot;&gt;&lt;property id=&quot;20148&quot; value=&quot;5&quot;/&gt;&lt;property id=&quot;20300&quot; value=&quot;Slide 10&quot;/&gt;&lt;property id=&quot;20307&quot; value=&quot;297&quot;/&gt;&lt;/object&gt;&lt;object type=&quot;3&quot; unique_id=&quot;11594&quot;&gt;&lt;property id=&quot;20148&quot; value=&quot;5&quot;/&gt;&lt;property id=&quot;20300&quot; value=&quot;Slide 11&quot;/&gt;&lt;property id=&quot;20307&quot; value=&quot;298&quot;/&gt;&lt;/object&gt;&lt;object type=&quot;3&quot; unique_id=&quot;11649&quot;&gt;&lt;property id=&quot;20148&quot; value=&quot;5&quot;/&gt;&lt;property id=&quot;20300&quot; value=&quot;Slide 12&quot;/&gt;&lt;property id=&quot;20307&quot; value=&quot;299&quot;/&gt;&lt;/object&gt;&lt;object type=&quot;3&quot; unique_id=&quot;12027&quot;&gt;&lt;property id=&quot;20148&quot; value=&quot;5&quot;/&gt;&lt;property id=&quot;20300&quot; value=&quot;Slide 21&quot;/&gt;&lt;property id=&quot;20307&quot; value=&quot;304&quot;/&gt;&lt;/object&gt;&lt;object type=&quot;3&quot; unique_id=&quot;12427&quot;&gt;&lt;property id=&quot;20148&quot; value=&quot;5&quot;/&gt;&lt;property id=&quot;20300&quot; value=&quot;Slide 8&quot;/&gt;&lt;property id=&quot;20307&quot; value=&quot;305&quot;/&gt;&lt;/object&gt;&lt;object type=&quot;3&quot; unique_id=&quot;12428&quot;&gt;&lt;property id=&quot;20148&quot; value=&quot;5&quot;/&gt;&lt;property id=&quot;20300&quot; value=&quot;Slide 9&quot;/&gt;&lt;property id=&quot;20307&quot; value=&quot;306&quot;/&gt;&lt;/object&gt;&lt;object type=&quot;3&quot; unique_id=&quot;12849&quot;&gt;&lt;property id=&quot;20148&quot; value=&quot;5&quot;/&gt;&lt;property id=&quot;20300&quot; value=&quot;Slide 13&quot;/&gt;&lt;property id=&quot;20307&quot; value=&quot;307&quot;/&gt;&lt;/object&gt;&lt;object type=&quot;3&quot; unique_id=&quot;12995&quot;&gt;&lt;property id=&quot;20148&quot; value=&quot;5&quot;/&gt;&lt;property id=&quot;20300&quot; value=&quot;Slide 15&quot;/&gt;&lt;property id=&quot;20307&quot; value=&quot;309&quot;/&gt;&lt;/object&gt;&lt;object type=&quot;3&quot; unique_id=&quot;13126&quot;&gt;&lt;property id=&quot;20148&quot; value=&quot;5&quot;/&gt;&lt;property id=&quot;20300&quot; value=&quot;Slide 16&quot;/&gt;&lt;property id=&quot;20307&quot; value=&quot;310&quot;/&gt;&lt;/object&gt;&lt;object type=&quot;3&quot; unique_id=&quot;13397&quot;&gt;&lt;property id=&quot;20148&quot; value=&quot;5&quot;/&gt;&lt;property id=&quot;20300&quot; value=&quot;Slide 14&quot;/&gt;&lt;property id=&quot;20307&quot; value=&quot;311&quot;/&gt;&lt;/object&gt;&lt;object type=&quot;3&quot; unique_id=&quot;13534&quot;&gt;&lt;property id=&quot;20148&quot; value=&quot;5&quot;/&gt;&lt;property id=&quot;20300&quot; value=&quot;Slide 17&quot;/&gt;&lt;property id=&quot;20307&quot; value=&quot;31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608</Words>
  <Application>Microsoft Office PowerPoint</Application>
  <PresentationFormat>On-screen Show (4:3)</PresentationFormat>
  <Paragraphs>176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199</cp:revision>
  <dcterms:created xsi:type="dcterms:W3CDTF">2018-10-21T15:46:18Z</dcterms:created>
  <dcterms:modified xsi:type="dcterms:W3CDTF">2019-08-20T00:42:22Z</dcterms:modified>
</cp:coreProperties>
</file>