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custDataLst>
    <p:tags r:id="rId15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3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E279C16-D8C8-4029-B5D2-14F62E55F5AB}" type="datetimeFigureOut">
              <a:rPr lang="vi-VN" smtClean="0"/>
              <a:t>30/01/2018</a:t>
            </a:fld>
            <a:endParaRPr lang="vi-V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vi-V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D8C494-12AA-4C54-B39F-51D86A962049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279C16-D8C8-4029-B5D2-14F62E55F5AB}" type="datetimeFigureOut">
              <a:rPr lang="vi-VN" smtClean="0"/>
              <a:t>30/01/2018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D8C494-12AA-4C54-B39F-51D86A962049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279C16-D8C8-4029-B5D2-14F62E55F5AB}" type="datetimeFigureOut">
              <a:rPr lang="vi-VN" smtClean="0"/>
              <a:t>30/01/2018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D8C494-12AA-4C54-B39F-51D86A962049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279C16-D8C8-4029-B5D2-14F62E55F5AB}" type="datetimeFigureOut">
              <a:rPr lang="vi-VN" smtClean="0"/>
              <a:t>30/01/2018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D8C494-12AA-4C54-B39F-51D86A962049}" type="slidenum">
              <a:rPr lang="vi-VN" smtClean="0"/>
              <a:t>‹#›</a:t>
            </a:fld>
            <a:endParaRPr lang="vi-V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279C16-D8C8-4029-B5D2-14F62E55F5AB}" type="datetimeFigureOut">
              <a:rPr lang="vi-VN" smtClean="0"/>
              <a:t>30/01/2018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D8C494-12AA-4C54-B39F-51D86A962049}" type="slidenum">
              <a:rPr lang="vi-VN" smtClean="0"/>
              <a:t>‹#›</a:t>
            </a:fld>
            <a:endParaRPr lang="vi-V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279C16-D8C8-4029-B5D2-14F62E55F5AB}" type="datetimeFigureOut">
              <a:rPr lang="vi-VN" smtClean="0"/>
              <a:t>30/01/2018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D8C494-12AA-4C54-B39F-51D86A962049}" type="slidenum">
              <a:rPr lang="vi-VN" smtClean="0"/>
              <a:t>‹#›</a:t>
            </a:fld>
            <a:endParaRPr lang="vi-V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279C16-D8C8-4029-B5D2-14F62E55F5AB}" type="datetimeFigureOut">
              <a:rPr lang="vi-VN" smtClean="0"/>
              <a:t>30/01/2018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D8C494-12AA-4C54-B39F-51D86A962049}" type="slidenum">
              <a:rPr lang="vi-VN" smtClean="0"/>
              <a:t>‹#›</a:t>
            </a:fld>
            <a:endParaRPr lang="vi-V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279C16-D8C8-4029-B5D2-14F62E55F5AB}" type="datetimeFigureOut">
              <a:rPr lang="vi-VN" smtClean="0"/>
              <a:t>30/01/2018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D8C494-12AA-4C54-B39F-51D86A962049}" type="slidenum">
              <a:rPr lang="vi-VN" smtClean="0"/>
              <a:t>‹#›</a:t>
            </a:fld>
            <a:endParaRPr lang="vi-V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279C16-D8C8-4029-B5D2-14F62E55F5AB}" type="datetimeFigureOut">
              <a:rPr lang="vi-VN" smtClean="0"/>
              <a:t>30/01/2018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D8C494-12AA-4C54-B39F-51D86A962049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E279C16-D8C8-4029-B5D2-14F62E55F5AB}" type="datetimeFigureOut">
              <a:rPr lang="vi-VN" smtClean="0"/>
              <a:t>30/01/2018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D8C494-12AA-4C54-B39F-51D86A962049}" type="slidenum">
              <a:rPr lang="vi-VN" smtClean="0"/>
              <a:t>‹#›</a:t>
            </a:fld>
            <a:endParaRPr lang="vi-V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E279C16-D8C8-4029-B5D2-14F62E55F5AB}" type="datetimeFigureOut">
              <a:rPr lang="vi-VN" smtClean="0"/>
              <a:t>30/01/2018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D8C494-12AA-4C54-B39F-51D86A962049}" type="slidenum">
              <a:rPr lang="vi-VN" smtClean="0"/>
              <a:t>‹#›</a:t>
            </a:fld>
            <a:endParaRPr lang="vi-V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E279C16-D8C8-4029-B5D2-14F62E55F5AB}" type="datetimeFigureOut">
              <a:rPr lang="vi-VN" smtClean="0"/>
              <a:t>30/01/2018</a:t>
            </a:fld>
            <a:endParaRPr lang="vi-V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vi-V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9D8C494-12AA-4C54-B39F-51D86A962049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3.bin"/><Relationship Id="rId18" Type="http://schemas.openxmlformats.org/officeDocument/2006/relationships/oleObject" Target="../embeddings/oleObject26.bin"/><Relationship Id="rId3" Type="http://schemas.openxmlformats.org/officeDocument/2006/relationships/oleObject" Target="../embeddings/oleObject18.bin"/><Relationship Id="rId21" Type="http://schemas.openxmlformats.org/officeDocument/2006/relationships/oleObject" Target="../embeddings/oleObject2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wmf"/><Relationship Id="rId20" Type="http://schemas.openxmlformats.org/officeDocument/2006/relationships/oleObject" Target="../embeddings/oleObject27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10" Type="http://schemas.openxmlformats.org/officeDocument/2006/relationships/image" Target="../media/image20.wmf"/><Relationship Id="rId19" Type="http://schemas.openxmlformats.org/officeDocument/2006/relationships/image" Target="../media/image24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2.wmf"/><Relationship Id="rId22" Type="http://schemas.openxmlformats.org/officeDocument/2006/relationships/image" Target="../media/image2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1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10" Type="http://schemas.openxmlformats.org/officeDocument/2006/relationships/image" Target="../media/image28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1428736"/>
            <a:ext cx="8072494" cy="2000264"/>
          </a:xfrm>
        </p:spPr>
        <p:txBody>
          <a:bodyPr>
            <a:prstTxWarp prst="textArchUp">
              <a:avLst/>
            </a:prstTxWarp>
            <a:normAutofit/>
          </a:bodyPr>
          <a:lstStyle/>
          <a:p>
            <a:r>
              <a:rPr lang="vi-VN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Chào Mừng Các Thầy Cô giáo </a:t>
            </a:r>
            <a:br>
              <a:rPr lang="vi-VN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vi-VN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928662" y="3143248"/>
            <a:ext cx="7072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000" i="1" dirty="0" smtClean="0">
                <a:solidFill>
                  <a:srgbClr val="00B050"/>
                </a:solidFill>
              </a:rPr>
              <a:t>Về dự giờ môn toán lớp </a:t>
            </a:r>
            <a:r>
              <a:rPr lang="vi-VN" sz="4000" i="1" dirty="0" smtClean="0">
                <a:solidFill>
                  <a:srgbClr val="00B050"/>
                </a:solidFill>
              </a:rPr>
              <a:t>6</a:t>
            </a:r>
            <a:endParaRPr lang="vi-VN" sz="4000" i="1" dirty="0">
              <a:solidFill>
                <a:srgbClr val="00B05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vi-VN" dirty="0" smtClean="0"/>
              <a:t>Điền các số thíc hợp vào bảng sau:</a:t>
            </a:r>
          </a:p>
          <a:p>
            <a:pPr>
              <a:buNone/>
            </a:pPr>
            <a:endParaRPr lang="vi-V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2800" i="1" dirty="0" smtClean="0"/>
              <a:t>Bài 74(SGK):</a:t>
            </a:r>
            <a:endParaRPr lang="vi-VN" sz="2800" i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85852" y="2428867"/>
          <a:ext cx="6858048" cy="342902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143008"/>
                <a:gridCol w="1143008"/>
                <a:gridCol w="1143007"/>
                <a:gridCol w="1143009"/>
                <a:gridCol w="1143008"/>
                <a:gridCol w="1143008"/>
              </a:tblGrid>
              <a:tr h="1143008">
                <a:tc>
                  <a:txBody>
                    <a:bodyPr/>
                    <a:lstStyle/>
                    <a:p>
                      <a:r>
                        <a:rPr lang="vi-VN" sz="3200" baseline="0" dirty="0" smtClean="0"/>
                        <a:t> a</a:t>
                      </a:r>
                      <a:endParaRPr lang="vi-VN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1143008">
                <a:tc>
                  <a:txBody>
                    <a:bodyPr/>
                    <a:lstStyle/>
                    <a:p>
                      <a:r>
                        <a:rPr lang="vi-VN" sz="3200" baseline="0" dirty="0" smtClean="0"/>
                        <a:t> b</a:t>
                      </a:r>
                      <a:endParaRPr lang="vi-VN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1143008">
                <a:tc>
                  <a:txBody>
                    <a:bodyPr/>
                    <a:lstStyle/>
                    <a:p>
                      <a:r>
                        <a:rPr lang="vi-VN" sz="3200" baseline="0" dirty="0" smtClean="0"/>
                        <a:t> a.b</a:t>
                      </a:r>
                      <a:endParaRPr lang="vi-VN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02150" y="3213100"/>
          <a:ext cx="139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quation" r:id="rId3" imgW="139680" imgH="431640" progId="Equation.3">
                  <p:embed/>
                </p:oleObj>
              </mc:Choice>
              <mc:Fallback>
                <p:oleObj name="Equation" r:id="rId3" imgW="13968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2150" y="3213100"/>
                        <a:ext cx="1397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2643174" y="2500306"/>
          <a:ext cx="642942" cy="205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Equation" r:id="rId5" imgW="253800" imgH="812520" progId="Equation.3">
                  <p:embed/>
                </p:oleObj>
              </mc:Choice>
              <mc:Fallback>
                <p:oleObj name="Equation" r:id="rId5" imgW="253800" imgH="8125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74" y="2500306"/>
                        <a:ext cx="642942" cy="205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3857620" y="2571744"/>
          <a:ext cx="500066" cy="200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Equation" r:id="rId7" imgW="203040" imgH="812520" progId="Equation.3">
                  <p:embed/>
                </p:oleObj>
              </mc:Choice>
              <mc:Fallback>
                <p:oleObj name="Equation" r:id="rId7" imgW="203040" imgH="8125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0" y="2571744"/>
                        <a:ext cx="500066" cy="2000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5000628" y="2428868"/>
          <a:ext cx="527282" cy="22145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9" imgW="253800" imgH="812520" progId="Equation.3">
                  <p:embed/>
                </p:oleObj>
              </mc:Choice>
              <mc:Fallback>
                <p:oleObj name="Equation" r:id="rId9" imgW="253800" imgH="8125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8" y="2428868"/>
                        <a:ext cx="527282" cy="22145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6143636" y="2500306"/>
          <a:ext cx="517926" cy="2071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quation" r:id="rId11" imgW="203040" imgH="812520" progId="Equation.3">
                  <p:embed/>
                </p:oleObj>
              </mc:Choice>
              <mc:Fallback>
                <p:oleObj name="Equation" r:id="rId11" imgW="203040" imgH="81252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36" y="2500306"/>
                        <a:ext cx="517926" cy="20717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7215206" y="2500306"/>
          <a:ext cx="642942" cy="2057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Equation" r:id="rId13" imgW="253800" imgH="812520" progId="Equation.3">
                  <p:embed/>
                </p:oleObj>
              </mc:Choice>
              <mc:Fallback>
                <p:oleObj name="Equation" r:id="rId13" imgW="253800" imgH="81252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5206" y="2500306"/>
                        <a:ext cx="642942" cy="20574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2643174" y="4786321"/>
          <a:ext cx="642942" cy="996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quation" r:id="rId15" imgW="253800" imgH="393480" progId="Equation.3">
                  <p:embed/>
                </p:oleObj>
              </mc:Choice>
              <mc:Fallback>
                <p:oleObj name="Equation" r:id="rId15" imgW="25380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74" y="4786321"/>
                        <a:ext cx="642942" cy="9965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7215206" y="4857760"/>
          <a:ext cx="642942" cy="996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Equation" r:id="rId17" imgW="253800" imgH="393480" progId="Equation.3">
                  <p:embed/>
                </p:oleObj>
              </mc:Choice>
              <mc:Fallback>
                <p:oleObj name="Equation" r:id="rId17" imgW="25380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5206" y="4857760"/>
                        <a:ext cx="642942" cy="9965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4000496" y="4786322"/>
          <a:ext cx="357190" cy="952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Equation" r:id="rId18" imgW="152280" imgH="393480" progId="Equation.3">
                  <p:embed/>
                </p:oleObj>
              </mc:Choice>
              <mc:Fallback>
                <p:oleObj name="Equation" r:id="rId18" imgW="15228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496" y="4786322"/>
                        <a:ext cx="357190" cy="9525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9" name="Object 11"/>
          <p:cNvGraphicFramePr>
            <a:graphicFrameLocks noChangeAspect="1"/>
          </p:cNvGraphicFramePr>
          <p:nvPr/>
        </p:nvGraphicFramePr>
        <p:xfrm>
          <a:off x="6286512" y="4857760"/>
          <a:ext cx="357190" cy="9227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Equation" r:id="rId20" imgW="152280" imgH="393480" progId="Equation.3">
                  <p:embed/>
                </p:oleObj>
              </mc:Choice>
              <mc:Fallback>
                <p:oleObj name="Equation" r:id="rId20" imgW="15228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12" y="4857760"/>
                        <a:ext cx="357190" cy="9227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0" name="Object 12"/>
          <p:cNvGraphicFramePr>
            <a:graphicFrameLocks noChangeAspect="1"/>
          </p:cNvGraphicFramePr>
          <p:nvPr/>
        </p:nvGraphicFramePr>
        <p:xfrm>
          <a:off x="5000628" y="4786322"/>
          <a:ext cx="599157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Equation" r:id="rId21" imgW="253800" imgH="393480" progId="Equation.3">
                  <p:embed/>
                </p:oleObj>
              </mc:Choice>
              <mc:Fallback>
                <p:oleObj name="Equation" r:id="rId21" imgW="253800" imgH="393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8" y="4786322"/>
                        <a:ext cx="599157" cy="9286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Hoàn thành bảng sau:</a:t>
            </a:r>
            <a:endParaRPr lang="vi-V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2800" i="1" dirty="0" smtClean="0"/>
              <a:t>Bài 75 (SGK):</a:t>
            </a:r>
            <a:endParaRPr lang="vi-VN" sz="2800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2976" y="1928802"/>
          <a:ext cx="7215235" cy="435771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443047"/>
                <a:gridCol w="1443047"/>
                <a:gridCol w="1443047"/>
                <a:gridCol w="1443047"/>
                <a:gridCol w="1443047"/>
              </a:tblGrid>
              <a:tr h="871543">
                <a:tc>
                  <a:txBody>
                    <a:bodyPr/>
                    <a:lstStyle/>
                    <a:p>
                      <a:pPr algn="ctr"/>
                      <a:endParaRPr lang="vi-VN" dirty="0" smtClean="0"/>
                    </a:p>
                    <a:p>
                      <a:pPr algn="ctr"/>
                      <a:r>
                        <a:rPr lang="vi-VN" dirty="0" smtClean="0"/>
                        <a:t>X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/>
                    </a:p>
                  </a:txBody>
                  <a:tcPr/>
                </a:tc>
              </a:tr>
              <a:tr h="871543">
                <a:tc>
                  <a:txBody>
                    <a:bodyPr/>
                    <a:lstStyle/>
                    <a:p>
                      <a:pPr algn="ctr"/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/>
                    </a:p>
                  </a:txBody>
                  <a:tcPr/>
                </a:tc>
              </a:tr>
              <a:tr h="871543">
                <a:tc>
                  <a:txBody>
                    <a:bodyPr/>
                    <a:lstStyle/>
                    <a:p>
                      <a:pPr algn="ctr"/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/>
                    </a:p>
                  </a:txBody>
                  <a:tcPr/>
                </a:tc>
              </a:tr>
              <a:tr h="871543">
                <a:tc>
                  <a:txBody>
                    <a:bodyPr/>
                    <a:lstStyle/>
                    <a:p>
                      <a:pPr algn="ctr"/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/>
                    </a:p>
                  </a:txBody>
                  <a:tcPr/>
                </a:tc>
              </a:tr>
              <a:tr h="871543">
                <a:tc>
                  <a:txBody>
                    <a:bodyPr/>
                    <a:lstStyle/>
                    <a:p>
                      <a:pPr algn="ctr"/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1714480" y="2786058"/>
          <a:ext cx="327526" cy="350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5" imgW="253800" imgH="1625400" progId="Equation.3">
                  <p:embed/>
                </p:oleObj>
              </mc:Choice>
              <mc:Fallback>
                <p:oleObj name="Equation" r:id="rId5" imgW="253800" imgH="1625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480" y="2786058"/>
                        <a:ext cx="327526" cy="3500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14850" y="3092450"/>
          <a:ext cx="1143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7" imgW="114120" imgH="672840" progId="Equation.3">
                  <p:embed/>
                </p:oleObj>
              </mc:Choice>
              <mc:Fallback>
                <p:oleObj name="Equation" r:id="rId7" imgW="114120" imgH="6728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092450"/>
                        <a:ext cx="1143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3000364" y="2000240"/>
          <a:ext cx="285752" cy="1699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tion" r:id="rId9" imgW="152280" imgH="812520" progId="Equation.3">
                  <p:embed/>
                </p:oleObj>
              </mc:Choice>
              <mc:Fallback>
                <p:oleObj name="Equation" r:id="rId9" imgW="152280" imgH="8125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64" y="2000240"/>
                        <a:ext cx="285752" cy="16996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4500562" y="1928802"/>
          <a:ext cx="500067" cy="900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tion" r:id="rId11" imgW="253800" imgH="393480" progId="Equation.3">
                  <p:embed/>
                </p:oleObj>
              </mc:Choice>
              <mc:Fallback>
                <p:oleObj name="Equation" r:id="rId11" imgW="25380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2" y="1928802"/>
                        <a:ext cx="500067" cy="9001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5857884" y="2000239"/>
          <a:ext cx="428628" cy="8304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Equation" r:id="rId13" imgW="203040" imgH="393480" progId="Equation.3">
                  <p:embed/>
                </p:oleObj>
              </mc:Choice>
              <mc:Fallback>
                <p:oleObj name="Equation" r:id="rId13" imgW="20304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84" y="2000239"/>
                        <a:ext cx="428628" cy="8304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7286644" y="1928802"/>
          <a:ext cx="500066" cy="86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Equation" r:id="rId15" imgW="228600" imgH="393480" progId="Equation.3">
                  <p:embed/>
                </p:oleObj>
              </mc:Choice>
              <mc:Fallback>
                <p:oleObj name="Equation" r:id="rId15" imgW="22860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6644" y="1928802"/>
                        <a:ext cx="500066" cy="86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vi-VN" sz="3200" i="1" dirty="0" smtClean="0">
                <a:latin typeface="Arial" pitchFamily="34" charset="0"/>
                <a:cs typeface="Arial" pitchFamily="34" charset="0"/>
              </a:rPr>
              <a:t>Bài 76(SGK) a)</a:t>
            </a:r>
            <a:br>
              <a:rPr lang="vi-VN" sz="3200" i="1" dirty="0" smtClean="0">
                <a:latin typeface="Arial" pitchFamily="34" charset="0"/>
                <a:cs typeface="Arial" pitchFamily="34" charset="0"/>
              </a:rPr>
            </a:br>
            <a:r>
              <a:rPr lang="vi-VN" sz="3200" i="1" dirty="0" smtClean="0">
                <a:latin typeface="Arial" pitchFamily="34" charset="0"/>
                <a:cs typeface="Arial" pitchFamily="34" charset="0"/>
              </a:rPr>
              <a:t>Tính giá trị biểu thức sau một cách hợp lí:</a:t>
            </a:r>
            <a:endParaRPr lang="vi-VN" sz="32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428729" y="2357430"/>
          <a:ext cx="5715040" cy="1527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3" imgW="1473120" imgH="393480" progId="Equation.3">
                  <p:embed/>
                </p:oleObj>
              </mc:Choice>
              <mc:Fallback>
                <p:oleObj name="Equation" r:id="rId3" imgW="147312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9" y="2357430"/>
                        <a:ext cx="5715040" cy="15272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1472" y="4714884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i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Muốn tính hợp lí biểu thức trên ta làm như thế nào?</a:t>
            </a:r>
            <a:endParaRPr lang="vi-VN" sz="2400" i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>
                <a:solidFill>
                  <a:srgbClr val="7030A0"/>
                </a:solidFill>
              </a:rPr>
              <a:t>Học thuộc những tính chất cơ bản của phép nhân phân số.</a:t>
            </a:r>
          </a:p>
          <a:p>
            <a:r>
              <a:rPr lang="vi-VN" dirty="0" smtClean="0">
                <a:solidFill>
                  <a:srgbClr val="7030A0"/>
                </a:solidFill>
              </a:rPr>
              <a:t>Làm bài tập còn lại trong SGK,SBT</a:t>
            </a:r>
          </a:p>
          <a:p>
            <a:r>
              <a:rPr lang="vi-VN" dirty="0" smtClean="0">
                <a:solidFill>
                  <a:srgbClr val="7030A0"/>
                </a:solidFill>
              </a:rPr>
              <a:t>Chuẩn bị bài tập cho tiết Luyện tập sau.</a:t>
            </a:r>
            <a:endParaRPr lang="vi-VN" dirty="0">
              <a:solidFill>
                <a:srgbClr val="7030A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b="0" i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Nhiệm vụ về nhà</a:t>
            </a:r>
            <a:endParaRPr lang="vi-VN" b="0" i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TÍNH VÀ SO SÁNH:</a:t>
            </a:r>
          </a:p>
          <a:p>
            <a:pPr>
              <a:buNone/>
            </a:pPr>
            <a:r>
              <a:rPr lang="vi-VN" dirty="0" smtClean="0"/>
              <a:t>a) </a:t>
            </a:r>
            <a:endParaRPr lang="vi-V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vi-VN" sz="40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KIỂM TRA BÀI CŨ</a:t>
            </a:r>
            <a:endParaRPr lang="vi-VN" sz="4000" i="1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928662" y="2000240"/>
          <a:ext cx="3500462" cy="1261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5" imgW="1091880" imgH="393480" progId="Equation.3">
                  <p:embed/>
                </p:oleObj>
              </mc:Choice>
              <mc:Fallback>
                <p:oleObj name="Equation" r:id="rId5" imgW="10918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2000240"/>
                        <a:ext cx="3500462" cy="12617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00033" y="3857628"/>
          <a:ext cx="5597377" cy="1285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7" imgW="1879560" imgH="431640" progId="Equation.3">
                  <p:embed/>
                </p:oleObj>
              </mc:Choice>
              <mc:Fallback>
                <p:oleObj name="Equation" r:id="rId7" imgW="187956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3" y="3857628"/>
                        <a:ext cx="5597377" cy="12858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vi-VN" sz="2800" i="1" dirty="0" smtClean="0">
                <a:solidFill>
                  <a:srgbClr val="7030A0"/>
                </a:solidFill>
              </a:rPr>
              <a:t>Tính chất cơ bản của phép nhân số nguyên</a:t>
            </a:r>
            <a:endParaRPr lang="vi-VN" sz="2800" i="1" dirty="0">
              <a:solidFill>
                <a:srgbClr val="7030A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805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26846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/>
                        <a:t>Tính</a:t>
                      </a:r>
                      <a:r>
                        <a:rPr lang="vi-VN" sz="2800" baseline="0" dirty="0" smtClean="0"/>
                        <a:t> chất</a:t>
                      </a:r>
                      <a:endParaRPr lang="vi-V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/>
                        <a:t>Tổng</a:t>
                      </a:r>
                      <a:r>
                        <a:rPr lang="vi-VN" sz="2800" baseline="0" dirty="0" smtClean="0"/>
                        <a:t> quát</a:t>
                      </a:r>
                      <a:endParaRPr lang="vi-VN" sz="2800" dirty="0"/>
                    </a:p>
                  </a:txBody>
                  <a:tcPr/>
                </a:tc>
              </a:tr>
              <a:tr h="726846">
                <a:tc>
                  <a:txBody>
                    <a:bodyPr/>
                    <a:lstStyle/>
                    <a:p>
                      <a:pPr algn="just"/>
                      <a:r>
                        <a:rPr lang="vi-VN" sz="1800" dirty="0" smtClean="0"/>
                        <a:t>Giao</a:t>
                      </a:r>
                      <a:r>
                        <a:rPr lang="vi-VN" sz="1800" baseline="0" dirty="0" smtClean="0"/>
                        <a:t> hoán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/>
                        <a:t>a.b=b.a</a:t>
                      </a:r>
                      <a:endParaRPr lang="vi-VN" sz="2800" dirty="0"/>
                    </a:p>
                  </a:txBody>
                  <a:tcPr/>
                </a:tc>
              </a:tr>
              <a:tr h="726846">
                <a:tc>
                  <a:txBody>
                    <a:bodyPr/>
                    <a:lstStyle/>
                    <a:p>
                      <a:pPr algn="just"/>
                      <a:r>
                        <a:rPr lang="vi-VN" sz="1800" dirty="0" smtClean="0"/>
                        <a:t>Kết hợp</a:t>
                      </a:r>
                      <a:endParaRPr lang="vi-V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/>
                        <a:t>(a.b).c=a.(b.c)</a:t>
                      </a:r>
                      <a:endParaRPr lang="vi-VN" sz="2800" dirty="0"/>
                    </a:p>
                  </a:txBody>
                  <a:tcPr/>
                </a:tc>
              </a:tr>
              <a:tr h="726846">
                <a:tc>
                  <a:txBody>
                    <a:bodyPr/>
                    <a:lstStyle/>
                    <a:p>
                      <a:pPr algn="just"/>
                      <a:r>
                        <a:rPr lang="vi-VN" sz="1800" dirty="0" smtClean="0"/>
                        <a:t>Nhân</a:t>
                      </a:r>
                      <a:r>
                        <a:rPr lang="vi-VN" sz="1800" baseline="0" dirty="0" smtClean="0"/>
                        <a:t> với 1</a:t>
                      </a:r>
                      <a:endParaRPr lang="vi-V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/>
                        <a:t>a.1=1.a=a</a:t>
                      </a:r>
                      <a:endParaRPr lang="vi-VN" sz="2800" dirty="0"/>
                    </a:p>
                  </a:txBody>
                  <a:tcPr/>
                </a:tc>
              </a:tr>
              <a:tr h="897868">
                <a:tc>
                  <a:txBody>
                    <a:bodyPr/>
                    <a:lstStyle/>
                    <a:p>
                      <a:pPr algn="just"/>
                      <a:r>
                        <a:rPr lang="vi-VN" sz="1800" dirty="0" smtClean="0"/>
                        <a:t>Phân</a:t>
                      </a:r>
                      <a:r>
                        <a:rPr lang="vi-VN" sz="1800" baseline="0" dirty="0" smtClean="0"/>
                        <a:t> phối của phép nhân với phép cộng</a:t>
                      </a:r>
                      <a:endParaRPr lang="vi-V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/>
                        <a:t>a.(b+c)=a.b+a.c</a:t>
                      </a:r>
                      <a:endParaRPr lang="vi-VN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1481329"/>
            <a:ext cx="7643866" cy="590349"/>
          </a:xfrm>
        </p:spPr>
        <p:txBody>
          <a:bodyPr/>
          <a:lstStyle/>
          <a:p>
            <a:r>
              <a:rPr lang="vi-VN" i="1" dirty="0" smtClean="0"/>
              <a:t>1.CÁC TÍNH CHẤT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vi-VN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TIẾT 85: TÍNH CHẤT CƠ BẢN CỦA PHÉP NHÂN PHÂN SỐ</a:t>
            </a:r>
            <a:endParaRPr lang="vi-VN" sz="28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500298" y="3500438"/>
          <a:ext cx="3851726" cy="178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3" imgW="761760" imgH="393480" progId="Equation.3">
                  <p:embed/>
                </p:oleObj>
              </mc:Choice>
              <mc:Fallback>
                <p:oleObj name="Equation" r:id="rId3" imgW="7617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298" y="3500438"/>
                        <a:ext cx="3851726" cy="178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5715008" y="5643578"/>
          <a:ext cx="571504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5" imgW="139680" imgH="139680" progId="Equation.3">
                  <p:embed/>
                </p:oleObj>
              </mc:Choice>
              <mc:Fallback>
                <p:oleObj name="Equation" r:id="rId5" imgW="139680" imgH="1396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8" y="5643578"/>
                        <a:ext cx="571504" cy="5715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14546" y="5715016"/>
            <a:ext cx="5357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/>
              <a:t>(a,b,c,d      Z; b,d      0)</a:t>
            </a:r>
            <a:endParaRPr lang="vi-VN" sz="3200" dirty="0"/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3929058" y="5786454"/>
          <a:ext cx="428628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7" imgW="126720" imgH="126720" progId="Equation.3">
                  <p:embed/>
                </p:oleObj>
              </mc:Choice>
              <mc:Fallback>
                <p:oleObj name="Equation" r:id="rId7" imgW="126720" imgH="12672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58" y="5786454"/>
                        <a:ext cx="428628" cy="4286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85786" y="2071678"/>
            <a:ext cx="5429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/>
              <a:t>a) Tính chất giao hoán</a:t>
            </a:r>
            <a:endParaRPr lang="vi-VN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214414" y="2571744"/>
            <a:ext cx="6929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i="1" dirty="0" smtClean="0">
                <a:solidFill>
                  <a:schemeClr val="accent2"/>
                </a:solidFill>
              </a:rPr>
              <a:t>Tích của các phân số không đổi nếu ta đổi chỗ các phân số.</a:t>
            </a:r>
            <a:endParaRPr lang="vi-VN" sz="3200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857232"/>
            <a:ext cx="8358246" cy="3143272"/>
          </a:xfrm>
        </p:spPr>
        <p:txBody>
          <a:bodyPr>
            <a:normAutofit fontScale="92500" lnSpcReduction="10000"/>
          </a:bodyPr>
          <a:lstStyle/>
          <a:p>
            <a:r>
              <a:rPr lang="vi-VN" dirty="0" smtClean="0"/>
              <a:t>b) Tính chất kết hợp</a:t>
            </a:r>
          </a:p>
          <a:p>
            <a:pPr>
              <a:buNone/>
            </a:pPr>
            <a:endParaRPr lang="vi-VN" dirty="0" smtClean="0"/>
          </a:p>
          <a:p>
            <a:pPr>
              <a:buNone/>
            </a:pPr>
            <a:endParaRPr lang="vi-VN" dirty="0" smtClean="0"/>
          </a:p>
          <a:p>
            <a:pPr>
              <a:buNone/>
            </a:pPr>
            <a:endParaRPr lang="vi-VN" dirty="0" smtClean="0"/>
          </a:p>
          <a:p>
            <a:pPr>
              <a:buNone/>
            </a:pPr>
            <a:endParaRPr lang="vi-VN" dirty="0" smtClean="0"/>
          </a:p>
          <a:p>
            <a:pPr>
              <a:buNone/>
            </a:pPr>
            <a:endParaRPr lang="vi-VN" sz="3200" dirty="0" smtClean="0"/>
          </a:p>
          <a:p>
            <a:pPr algn="r">
              <a:buNone/>
            </a:pPr>
            <a:r>
              <a:rPr lang="vi-VN" sz="3600" dirty="0" smtClean="0"/>
              <a:t>(b,d,q      0)</a:t>
            </a:r>
          </a:p>
          <a:p>
            <a:pPr>
              <a:buNone/>
            </a:pPr>
            <a:endParaRPr lang="vi-VN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vi-VN" dirty="0" smtClean="0"/>
          </a:p>
          <a:p>
            <a:pPr>
              <a:buNone/>
            </a:pPr>
            <a:endParaRPr lang="vi-VN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357290" y="1428736"/>
          <a:ext cx="5643602" cy="1863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5" imgW="1384200" imgH="457200" progId="Equation.3">
                  <p:embed/>
                </p:oleObj>
              </mc:Choice>
              <mc:Fallback>
                <p:oleObj name="Equation" r:id="rId5" imgW="138420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0" y="1428736"/>
                        <a:ext cx="5643602" cy="18639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7643834" y="3143248"/>
          <a:ext cx="642942" cy="694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7" imgW="139680" imgH="139680" progId="Equation.3">
                  <p:embed/>
                </p:oleObj>
              </mc:Choice>
              <mc:Fallback>
                <p:oleObj name="Equation" r:id="rId7" imgW="139680" imgH="1396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3834" y="3143248"/>
                        <a:ext cx="642942" cy="6941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57224" y="4357694"/>
            <a:ext cx="74295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 dirty="0" smtClean="0">
                <a:solidFill>
                  <a:schemeClr val="accent2">
                    <a:lumMod val="75000"/>
                  </a:schemeClr>
                </a:solidFill>
              </a:rPr>
              <a:t>Muốn nhân tích 2 phân số với phân số thứ 3 ta có thể nhân phân số thứ nhất với tích của phân số thứ 2 và phân số thứ 3.</a:t>
            </a:r>
          </a:p>
          <a:p>
            <a:endParaRPr lang="vi-VN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158" y="928671"/>
            <a:ext cx="8229600" cy="3000396"/>
          </a:xfrm>
        </p:spPr>
        <p:txBody>
          <a:bodyPr/>
          <a:lstStyle/>
          <a:p>
            <a:r>
              <a:rPr lang="vi-VN" dirty="0" smtClean="0"/>
              <a:t>Tính chất nhân với 1</a:t>
            </a:r>
          </a:p>
          <a:p>
            <a:endParaRPr lang="vi-VN" dirty="0" smtClean="0"/>
          </a:p>
          <a:p>
            <a:endParaRPr lang="vi-VN" dirty="0" smtClean="0"/>
          </a:p>
          <a:p>
            <a:endParaRPr lang="vi-VN" dirty="0" smtClean="0"/>
          </a:p>
          <a:p>
            <a:endParaRPr lang="vi-VN" dirty="0" smtClean="0"/>
          </a:p>
          <a:p>
            <a:pPr algn="r">
              <a:buNone/>
            </a:pPr>
            <a:r>
              <a:rPr lang="vi-VN" sz="3600" dirty="0" smtClean="0"/>
              <a:t>(b    0)</a:t>
            </a:r>
            <a:endParaRPr lang="vi-VN" sz="36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500298" y="1643050"/>
          <a:ext cx="3680209" cy="1629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5" imgW="888840" imgH="393480" progId="Equation.3">
                  <p:embed/>
                </p:oleObj>
              </mc:Choice>
              <mc:Fallback>
                <p:oleObj name="Equation" r:id="rId5" imgW="88884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298" y="1643050"/>
                        <a:ext cx="3680209" cy="16298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7500958" y="3214686"/>
          <a:ext cx="572660" cy="571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7" imgW="139680" imgH="139680" progId="Equation.3">
                  <p:embed/>
                </p:oleObj>
              </mc:Choice>
              <mc:Fallback>
                <p:oleObj name="Equation" r:id="rId7" imgW="139680" imgH="1396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0958" y="3214686"/>
                        <a:ext cx="572660" cy="5715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42910" y="4357694"/>
            <a:ext cx="81439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 dirty="0" smtClean="0">
                <a:solidFill>
                  <a:schemeClr val="accent2"/>
                </a:solidFill>
              </a:rPr>
              <a:t>Tích của một phân số với 1 bằng chính phân số đó.</a:t>
            </a:r>
            <a:endParaRPr lang="vi-VN" sz="2800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158" y="285728"/>
            <a:ext cx="8229600" cy="3500462"/>
          </a:xfrm>
        </p:spPr>
        <p:txBody>
          <a:bodyPr>
            <a:normAutofit/>
          </a:bodyPr>
          <a:lstStyle/>
          <a:p>
            <a:r>
              <a:rPr lang="vi-VN" sz="2800" dirty="0" smtClean="0"/>
              <a:t>Tính chất phân phối của phép nhân với phép cộng.</a:t>
            </a:r>
          </a:p>
          <a:p>
            <a:endParaRPr lang="vi-VN" sz="2800" dirty="0" smtClean="0"/>
          </a:p>
          <a:p>
            <a:endParaRPr lang="vi-VN" sz="2800" dirty="0" smtClean="0"/>
          </a:p>
          <a:p>
            <a:endParaRPr lang="vi-VN" sz="2800" dirty="0" smtClean="0"/>
          </a:p>
          <a:p>
            <a:endParaRPr lang="vi-VN" sz="2800" dirty="0" smtClean="0"/>
          </a:p>
          <a:p>
            <a:pPr algn="r">
              <a:buNone/>
            </a:pPr>
            <a:r>
              <a:rPr lang="vi-VN" sz="3200" dirty="0" smtClean="0"/>
              <a:t>(b,d,q     0)</a:t>
            </a:r>
          </a:p>
          <a:p>
            <a:pPr>
              <a:buNone/>
            </a:pPr>
            <a:endParaRPr lang="vi-VN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2071670" y="1571612"/>
          <a:ext cx="4944430" cy="1643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5" imgW="1587240" imgH="457200" progId="Equation.3">
                  <p:embed/>
                </p:oleObj>
              </mc:Choice>
              <mc:Fallback>
                <p:oleObj name="Equation" r:id="rId5" imgW="158724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70" y="1571612"/>
                        <a:ext cx="4944430" cy="16430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7572396" y="3143248"/>
          <a:ext cx="500066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7" imgW="139680" imgH="139680" progId="Equation.3">
                  <p:embed/>
                </p:oleObj>
              </mc:Choice>
              <mc:Fallback>
                <p:oleObj name="Equation" r:id="rId7" imgW="139680" imgH="1396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96" y="3143248"/>
                        <a:ext cx="500066" cy="5000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14348" y="4071942"/>
            <a:ext cx="77153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Muốn nhân một phân số với một tổng ta có thể nhân phân số với từng số hạng của tổng rồi cộng kết quả lại.</a:t>
            </a:r>
            <a:endParaRPr lang="vi-VN" sz="2800" i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8596" y="1643050"/>
            <a:ext cx="1000132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 b="1" dirty="0" smtClean="0"/>
              <a:t>?2</a:t>
            </a:r>
            <a:endParaRPr lang="vi-VN" sz="3600" b="1" dirty="0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214282" y="2714620"/>
          <a:ext cx="3287264" cy="2214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3" imgW="1206360" imgH="812520" progId="Equation.3">
                  <p:embed/>
                </p:oleObj>
              </mc:Choice>
              <mc:Fallback>
                <p:oleObj name="Equation" r:id="rId3" imgW="1206360" imgH="8125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2714620"/>
                        <a:ext cx="3287264" cy="22145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3857620" y="2643182"/>
          <a:ext cx="5072098" cy="3214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5" imgW="2641320" imgH="1307880" progId="Equation.3">
                  <p:embed/>
                </p:oleObj>
              </mc:Choice>
              <mc:Fallback>
                <p:oleObj name="Equation" r:id="rId5" imgW="2641320" imgH="13078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0" y="2643182"/>
                        <a:ext cx="5072098" cy="32147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42910" y="357166"/>
            <a:ext cx="7572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i="1" dirty="0" smtClean="0">
                <a:solidFill>
                  <a:schemeClr val="accent2"/>
                </a:solidFill>
              </a:rPr>
              <a:t>2.ÁP DỤNG</a:t>
            </a:r>
            <a:endParaRPr lang="vi-VN" sz="3200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Bài 73(SGK):</a:t>
            </a:r>
          </a:p>
          <a:p>
            <a:pPr>
              <a:buNone/>
            </a:pPr>
            <a:r>
              <a:rPr lang="vi-VN" b="1" i="1" dirty="0" smtClean="0">
                <a:latin typeface="Arial" pitchFamily="34" charset="0"/>
                <a:cs typeface="Arial" pitchFamily="34" charset="0"/>
              </a:rPr>
              <a:t>Câu thứ nhất</a:t>
            </a:r>
            <a:r>
              <a:rPr lang="vi-VN" i="1" dirty="0" smtClean="0">
                <a:latin typeface="Arial" pitchFamily="34" charset="0"/>
                <a:cs typeface="Arial" pitchFamily="34" charset="0"/>
              </a:rPr>
              <a:t>: Để nhân hai phân số cùng mẫu ta nhân hai tử với nhau và mẫu giữ nguyên.</a:t>
            </a:r>
          </a:p>
          <a:p>
            <a:pPr>
              <a:buNone/>
            </a:pPr>
            <a:endParaRPr lang="vi-VN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vi-VN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vi-VN" b="1" i="1" dirty="0" smtClean="0">
                <a:latin typeface="Arial" pitchFamily="34" charset="0"/>
                <a:cs typeface="Arial" pitchFamily="34" charset="0"/>
              </a:rPr>
              <a:t>Câu thứ hai: </a:t>
            </a:r>
            <a:r>
              <a:rPr lang="vi-VN" i="1" dirty="0" smtClean="0">
                <a:latin typeface="Arial" pitchFamily="34" charset="0"/>
                <a:cs typeface="Arial" pitchFamily="34" charset="0"/>
              </a:rPr>
              <a:t>Tích của hai phân số bất kì là một phân số có tử là tích của hai tử và mẫu là tích của hai mẫu.</a:t>
            </a:r>
            <a:endParaRPr lang="vi-VN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b="0" i="1" dirty="0" smtClean="0">
                <a:solidFill>
                  <a:schemeClr val="accent2"/>
                </a:solidFill>
              </a:rPr>
              <a:t>3.LUYỆN TẬP</a:t>
            </a:r>
            <a:endParaRPr lang="vi-VN" b="0" i="1" dirty="0">
              <a:solidFill>
                <a:schemeClr val="accent2"/>
              </a:solidFill>
            </a:endParaRPr>
          </a:p>
        </p:txBody>
      </p:sp>
      <p:sp>
        <p:nvSpPr>
          <p:cNvPr id="5" name="Explosion 1 4"/>
          <p:cNvSpPr/>
          <p:nvPr/>
        </p:nvSpPr>
        <p:spPr>
          <a:xfrm>
            <a:off x="4857752" y="4714884"/>
            <a:ext cx="3500462" cy="135732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Câu thứ hai ĐÚNG </a:t>
            </a: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26ae251564ee7878cb7df41f52fd109fb0cc7b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293</TotalTime>
  <Words>360</Words>
  <Application>Microsoft Office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Concourse</vt:lpstr>
      <vt:lpstr>Equation</vt:lpstr>
      <vt:lpstr>Chào Mừng Các Thầy Cô giáo  </vt:lpstr>
      <vt:lpstr>KIỂM TRA BÀI CŨ</vt:lpstr>
      <vt:lpstr>Tính chất cơ bản của phép nhân số nguyên</vt:lpstr>
      <vt:lpstr>TIẾT 85: TÍNH CHẤT CƠ BẢN CỦA PHÉP NHÂN PHÂN SỐ</vt:lpstr>
      <vt:lpstr>PowerPoint Presentation</vt:lpstr>
      <vt:lpstr>PowerPoint Presentation</vt:lpstr>
      <vt:lpstr>PowerPoint Presentation</vt:lpstr>
      <vt:lpstr>PowerPoint Presentation</vt:lpstr>
      <vt:lpstr>3.LUYỆN TẬP</vt:lpstr>
      <vt:lpstr>Bài 74(SGK):</vt:lpstr>
      <vt:lpstr>Bài 75 (SGK):</vt:lpstr>
      <vt:lpstr>Bài 76(SGK) a) Tính giá trị biểu thức sau một cách hợp lí:</vt:lpstr>
      <vt:lpstr>Nhiệm vụ về nhà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 asus</dc:creator>
  <cp:lastModifiedBy>Admin</cp:lastModifiedBy>
  <cp:revision>30</cp:revision>
  <dcterms:created xsi:type="dcterms:W3CDTF">2015-03-15T13:39:29Z</dcterms:created>
  <dcterms:modified xsi:type="dcterms:W3CDTF">2018-01-30T09:10:29Z</dcterms:modified>
</cp:coreProperties>
</file>