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9897-4DB4-4944-86A6-3CA2B401F862}" type="datetimeFigureOut">
              <a:rPr lang="en-US" smtClean="0"/>
              <a:pPr/>
              <a:t>07/10/2017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299B-FC24-4236-AA3F-4C8C15B32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9897-4DB4-4944-86A6-3CA2B401F862}" type="datetimeFigureOut">
              <a:rPr lang="en-US" smtClean="0"/>
              <a:pPr/>
              <a:t>07/10/2017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299B-FC24-4236-AA3F-4C8C15B32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9897-4DB4-4944-86A6-3CA2B401F862}" type="datetimeFigureOut">
              <a:rPr lang="en-US" smtClean="0"/>
              <a:pPr/>
              <a:t>07/10/2017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299B-FC24-4236-AA3F-4C8C15B32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9897-4DB4-4944-86A6-3CA2B401F862}" type="datetimeFigureOut">
              <a:rPr lang="en-US" smtClean="0"/>
              <a:pPr/>
              <a:t>07/10/2017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299B-FC24-4236-AA3F-4C8C15B32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9897-4DB4-4944-86A6-3CA2B401F862}" type="datetimeFigureOut">
              <a:rPr lang="en-US" smtClean="0"/>
              <a:pPr/>
              <a:t>07/10/2017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299B-FC24-4236-AA3F-4C8C15B32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9897-4DB4-4944-86A6-3CA2B401F862}" type="datetimeFigureOut">
              <a:rPr lang="en-US" smtClean="0"/>
              <a:pPr/>
              <a:t>07/10/2017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299B-FC24-4236-AA3F-4C8C15B32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9897-4DB4-4944-86A6-3CA2B401F862}" type="datetimeFigureOut">
              <a:rPr lang="en-US" smtClean="0"/>
              <a:pPr/>
              <a:t>07/10/2017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299B-FC24-4236-AA3F-4C8C15B32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9897-4DB4-4944-86A6-3CA2B401F862}" type="datetimeFigureOut">
              <a:rPr lang="en-US" smtClean="0"/>
              <a:pPr/>
              <a:t>07/10/2017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299B-FC24-4236-AA3F-4C8C15B32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9897-4DB4-4944-86A6-3CA2B401F862}" type="datetimeFigureOut">
              <a:rPr lang="en-US" smtClean="0"/>
              <a:pPr/>
              <a:t>07/10/2017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299B-FC24-4236-AA3F-4C8C15B32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9897-4DB4-4944-86A6-3CA2B401F862}" type="datetimeFigureOut">
              <a:rPr lang="en-US" smtClean="0"/>
              <a:pPr/>
              <a:t>07/10/2017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299B-FC24-4236-AA3F-4C8C15B32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9897-4DB4-4944-86A6-3CA2B401F862}" type="datetimeFigureOut">
              <a:rPr lang="en-US" smtClean="0"/>
              <a:pPr/>
              <a:t>07/10/2017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299B-FC24-4236-AA3F-4C8C15B32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B9897-4DB4-4944-86A6-3CA2B401F862}" type="datetimeFigureOut">
              <a:rPr lang="en-US" smtClean="0"/>
              <a:pPr/>
              <a:t>07/10/2017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5299B-FC24-4236-AA3F-4C8C15B32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62000" y="1219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1. </a:t>
            </a:r>
            <a:r>
              <a:rPr lang="en-US" sz="3600" b="1" u="sng" dirty="0" err="1">
                <a:solidFill>
                  <a:srgbClr val="E51C07"/>
                </a:solidFill>
                <a:latin typeface="VNI-Times" pitchFamily="2" charset="0"/>
              </a:rPr>
              <a:t>Ñieåm</a:t>
            </a:r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 :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38200" y="1752600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b="1" dirty="0">
                <a:latin typeface="VNI-Times" pitchFamily="2" charset="0"/>
              </a:rPr>
              <a:t>* </a:t>
            </a:r>
            <a:r>
              <a:rPr lang="en-US" sz="3600" b="1" dirty="0" err="1">
                <a:latin typeface="VNI-Times" pitchFamily="2" charset="0"/>
              </a:rPr>
              <a:t>Caùch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veõ</a:t>
            </a:r>
            <a:r>
              <a:rPr lang="en-US" sz="3600" b="1" dirty="0">
                <a:latin typeface="VNI-Times" pitchFamily="2" charset="0"/>
              </a:rPr>
              <a:t> :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143000" y="2286000"/>
            <a:ext cx="6705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dirty="0" err="1">
                <a:latin typeface="VNI-Times" pitchFamily="2" charset="0"/>
              </a:rPr>
              <a:t>Chaám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treân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giaáy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moät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chaám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nhoû</a:t>
            </a:r>
            <a:r>
              <a:rPr lang="en-US" sz="3600" dirty="0">
                <a:latin typeface="VNI-Times" pitchFamily="2" charset="0"/>
              </a:rPr>
              <a:t>, </a:t>
            </a:r>
            <a:r>
              <a:rPr lang="en-US" sz="3600" dirty="0" err="1">
                <a:latin typeface="VNI-Times" pitchFamily="2" charset="0"/>
              </a:rPr>
              <a:t>ta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ñöôïc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moät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ñieåm</a:t>
            </a:r>
            <a:r>
              <a:rPr lang="en-US" sz="3600" dirty="0">
                <a:latin typeface="VNI-Times" pitchFamily="2" charset="0"/>
              </a:rPr>
              <a:t> 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133600" y="38100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ym typeface="Symbol" pitchFamily="18" charset="2"/>
              </a:rPr>
              <a:t>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114800" y="41910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ym typeface="Symbol" pitchFamily="18" charset="2"/>
              </a:rPr>
              <a:t>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791200" y="35814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ym typeface="Symbol" pitchFamily="18" charset="2"/>
              </a:rPr>
              <a:t>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43000" y="2286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BÀI 1. ĐIỂM. ĐƯỜNG THẲNG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914400" y="4724400"/>
            <a:ext cx="472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b="1" dirty="0">
                <a:latin typeface="VNI-Times" pitchFamily="2" charset="0"/>
              </a:rPr>
              <a:t>* </a:t>
            </a:r>
            <a:r>
              <a:rPr lang="en-US" sz="3600" b="1" dirty="0" err="1">
                <a:latin typeface="VNI-Times" pitchFamily="2" charset="0"/>
              </a:rPr>
              <a:t>Caùch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ñaët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teân</a:t>
            </a:r>
            <a:r>
              <a:rPr lang="en-US" sz="3600" b="1" dirty="0">
                <a:latin typeface="VNI-Times" pitchFamily="2" charset="0"/>
              </a:rPr>
              <a:t> :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295400" y="5500687"/>
            <a:ext cx="655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dirty="0" err="1">
                <a:latin typeface="VNI-Times" pitchFamily="2" charset="0"/>
              </a:rPr>
              <a:t>Duøng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chöõ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caùi</a:t>
            </a:r>
            <a:r>
              <a:rPr lang="en-US" sz="3600" dirty="0">
                <a:latin typeface="VNI-Times" pitchFamily="2" charset="0"/>
              </a:rPr>
              <a:t> in </a:t>
            </a:r>
            <a:r>
              <a:rPr lang="en-US" sz="3600" dirty="0" err="1">
                <a:latin typeface="VNI-Times" pitchFamily="2" charset="0"/>
              </a:rPr>
              <a:t>hoa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ñeå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ñaët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teân</a:t>
            </a:r>
            <a:endParaRPr lang="en-US" sz="3600" dirty="0">
              <a:latin typeface="VNI-Times" pitchFamily="2" charset="0"/>
            </a:endParaRP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1752600" y="3657600"/>
            <a:ext cx="53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VNI-Times" pitchFamily="2" charset="0"/>
                <a:sym typeface="Symbol" pitchFamily="18" charset="2"/>
              </a:rPr>
              <a:t>A</a:t>
            </a: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3886200" y="3849469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VNI-Times" pitchFamily="2" charset="0"/>
                <a:sym typeface="Symbol" pitchFamily="18" charset="2"/>
              </a:rPr>
              <a:t>B</a:t>
            </a:r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6019800" y="3581400"/>
            <a:ext cx="60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VNI-Times" pitchFamily="2" charset="0"/>
                <a:sym typeface="Symbol" pitchFamily="18" charset="2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9"/>
          <p:cNvSpPr>
            <a:spLocks noChangeShapeType="1"/>
          </p:cNvSpPr>
          <p:nvPr/>
        </p:nvSpPr>
        <p:spPr bwMode="auto">
          <a:xfrm>
            <a:off x="762000" y="3124200"/>
            <a:ext cx="609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" name="Line 20"/>
          <p:cNvSpPr>
            <a:spLocks noChangeShapeType="1"/>
          </p:cNvSpPr>
          <p:nvPr/>
        </p:nvSpPr>
        <p:spPr bwMode="auto">
          <a:xfrm>
            <a:off x="3276600" y="2590800"/>
            <a:ext cx="297180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 flipH="1">
            <a:off x="1447800" y="2362200"/>
            <a:ext cx="358140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6248400" y="25908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Helve" pitchFamily="2" charset="0"/>
              </a:rPr>
              <a:t>m</a:t>
            </a: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4343400" y="19812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Helve" pitchFamily="2" charset="0"/>
              </a:rPr>
              <a:t>n</a:t>
            </a:r>
          </a:p>
        </p:txBody>
      </p:sp>
      <p:sp>
        <p:nvSpPr>
          <p:cNvPr id="8" name="Text Box 24"/>
          <p:cNvSpPr txBox="1">
            <a:spLocks noChangeArrowheads="1"/>
          </p:cNvSpPr>
          <p:nvPr/>
        </p:nvSpPr>
        <p:spPr bwMode="auto">
          <a:xfrm>
            <a:off x="3413125" y="220345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VNI-Helve" pitchFamily="2" charset="0"/>
              </a:rPr>
              <a:t>p</a:t>
            </a:r>
          </a:p>
        </p:txBody>
      </p:sp>
      <p:sp>
        <p:nvSpPr>
          <p:cNvPr id="9" name="Line 25"/>
          <p:cNvSpPr>
            <a:spLocks noChangeShapeType="1"/>
          </p:cNvSpPr>
          <p:nvPr/>
        </p:nvSpPr>
        <p:spPr bwMode="auto">
          <a:xfrm>
            <a:off x="838200" y="4495800"/>
            <a:ext cx="609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6477000" y="4419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Helve" pitchFamily="2" charset="0"/>
              </a:rPr>
              <a:t>q</a:t>
            </a: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1828800" y="41910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E51C07"/>
                </a:solidFill>
                <a:latin typeface="VNI-Helve" pitchFamily="2" charset="0"/>
                <a:sym typeface="Symbol" pitchFamily="18" charset="2"/>
              </a:rPr>
              <a:t></a:t>
            </a:r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1676400" y="45720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VNI-Times" pitchFamily="2" charset="0"/>
              </a:rPr>
              <a:t>A</a:t>
            </a:r>
          </a:p>
        </p:txBody>
      </p: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3768725" y="28336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E51C07"/>
                </a:solidFill>
                <a:latin typeface="VNI-Helve" pitchFamily="2" charset="0"/>
                <a:sym typeface="Symbol" pitchFamily="18" charset="2"/>
              </a:rPr>
              <a:t></a:t>
            </a: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3733800" y="3165475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VNI-Times" pitchFamily="2" charset="0"/>
              </a:rPr>
              <a:t>B</a:t>
            </a:r>
          </a:p>
        </p:txBody>
      </p:sp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5348288" y="42052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E51C07"/>
                </a:solidFill>
                <a:latin typeface="VNI-Helve" pitchFamily="2" charset="0"/>
                <a:sym typeface="Symbol" pitchFamily="18" charset="2"/>
              </a:rPr>
              <a:t></a:t>
            </a:r>
          </a:p>
        </p:txBody>
      </p:sp>
      <p:sp>
        <p:nvSpPr>
          <p:cNvPr id="16" name="Rectangle 32"/>
          <p:cNvSpPr>
            <a:spLocks noChangeArrowheads="1"/>
          </p:cNvSpPr>
          <p:nvPr/>
        </p:nvSpPr>
        <p:spPr bwMode="auto">
          <a:xfrm>
            <a:off x="609600" y="51816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b="1" dirty="0" err="1">
                <a:solidFill>
                  <a:schemeClr val="tx2"/>
                </a:solidFill>
                <a:latin typeface="VNI-Times" pitchFamily="2" charset="0"/>
              </a:rPr>
              <a:t>Nhöõng</a:t>
            </a:r>
            <a:r>
              <a:rPr lang="en-US" sz="3600" b="1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VNI-Times" pitchFamily="2" charset="0"/>
              </a:rPr>
              <a:t>ñöôøng</a:t>
            </a:r>
            <a:r>
              <a:rPr lang="en-US" sz="3600" b="1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VNI-Times" pitchFamily="2" charset="0"/>
              </a:rPr>
              <a:t>thaúng</a:t>
            </a:r>
            <a:r>
              <a:rPr lang="en-US" sz="3600" b="1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VNI-Times" pitchFamily="2" charset="0"/>
              </a:rPr>
              <a:t>naøo</a:t>
            </a:r>
            <a:r>
              <a:rPr lang="en-US" sz="3600" b="1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VNI-Times" pitchFamily="2" charset="0"/>
              </a:rPr>
              <a:t>ñi</a:t>
            </a:r>
            <a:r>
              <a:rPr lang="en-US" sz="3600" b="1" dirty="0">
                <a:solidFill>
                  <a:schemeClr val="tx2"/>
                </a:solidFill>
                <a:latin typeface="VNI-Times" pitchFamily="2" charset="0"/>
              </a:rPr>
              <a:t> qua </a:t>
            </a:r>
            <a:r>
              <a:rPr lang="en-US" sz="3600" b="1" dirty="0" err="1">
                <a:solidFill>
                  <a:schemeClr val="tx2"/>
                </a:solidFill>
                <a:latin typeface="VNI-Times" pitchFamily="2" charset="0"/>
              </a:rPr>
              <a:t>ñieåm</a:t>
            </a:r>
            <a:r>
              <a:rPr lang="en-US" sz="3600" b="1" dirty="0">
                <a:solidFill>
                  <a:schemeClr val="tx2"/>
                </a:solidFill>
                <a:latin typeface="VNI-Times" pitchFamily="2" charset="0"/>
              </a:rPr>
              <a:t> B ?</a:t>
            </a:r>
          </a:p>
        </p:txBody>
      </p:sp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2362200" y="5791200"/>
            <a:ext cx="449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b="1" dirty="0">
                <a:solidFill>
                  <a:srgbClr val="E51C07"/>
                </a:solidFill>
                <a:latin typeface="VNI-Times" pitchFamily="2" charset="0"/>
              </a:rPr>
              <a:t>B </a:t>
            </a:r>
            <a:r>
              <a:rPr lang="en-US" sz="3600" b="1" dirty="0">
                <a:solidFill>
                  <a:srgbClr val="E51C07"/>
                </a:solidFill>
                <a:latin typeface="VNI-Times" pitchFamily="2" charset="0"/>
                <a:sym typeface="Symbol" pitchFamily="18" charset="2"/>
              </a:rPr>
              <a:t> n</a:t>
            </a:r>
            <a:r>
              <a:rPr lang="en-US" sz="3600" b="1" dirty="0">
                <a:solidFill>
                  <a:srgbClr val="E51C07"/>
                </a:solidFill>
                <a:latin typeface="VNI-Times" pitchFamily="2" charset="0"/>
              </a:rPr>
              <a:t> ; B </a:t>
            </a:r>
            <a:r>
              <a:rPr lang="en-US" sz="3600" b="1" dirty="0">
                <a:solidFill>
                  <a:srgbClr val="E51C07"/>
                </a:solidFill>
                <a:latin typeface="VNI-Times" pitchFamily="2" charset="0"/>
                <a:sym typeface="Symbol" pitchFamily="18" charset="2"/>
              </a:rPr>
              <a:t> p ; B</a:t>
            </a:r>
            <a:r>
              <a:rPr lang="en-US" sz="3600" b="1" dirty="0">
                <a:solidFill>
                  <a:srgbClr val="E51C07"/>
                </a:solidFill>
                <a:latin typeface="VNI-Times" pitchFamily="2" charset="0"/>
              </a:rPr>
              <a:t> </a:t>
            </a:r>
            <a:r>
              <a:rPr lang="en-US" sz="3600" b="1" dirty="0">
                <a:solidFill>
                  <a:srgbClr val="E51C07"/>
                </a:solidFill>
                <a:latin typeface="VNI-Times" pitchFamily="2" charset="0"/>
                <a:sym typeface="Symbol" pitchFamily="18" charset="2"/>
              </a:rPr>
              <a:t> m</a:t>
            </a:r>
          </a:p>
        </p:txBody>
      </p:sp>
      <p:sp>
        <p:nvSpPr>
          <p:cNvPr id="18" name="Line 34"/>
          <p:cNvSpPr>
            <a:spLocks noChangeShapeType="1"/>
          </p:cNvSpPr>
          <p:nvPr/>
        </p:nvSpPr>
        <p:spPr bwMode="auto">
          <a:xfrm>
            <a:off x="3262313" y="2570163"/>
            <a:ext cx="2971800" cy="2514600"/>
          </a:xfrm>
          <a:prstGeom prst="line">
            <a:avLst/>
          </a:prstGeom>
          <a:noFill/>
          <a:ln w="38100">
            <a:solidFill>
              <a:srgbClr val="E51C07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35"/>
          <p:cNvSpPr>
            <a:spLocks noChangeShapeType="1"/>
          </p:cNvSpPr>
          <p:nvPr/>
        </p:nvSpPr>
        <p:spPr bwMode="auto">
          <a:xfrm flipH="1">
            <a:off x="1447800" y="2362200"/>
            <a:ext cx="3581400" cy="2514600"/>
          </a:xfrm>
          <a:prstGeom prst="line">
            <a:avLst/>
          </a:prstGeom>
          <a:noFill/>
          <a:ln w="38100">
            <a:solidFill>
              <a:srgbClr val="E51C07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36"/>
          <p:cNvSpPr>
            <a:spLocks noChangeShapeType="1"/>
          </p:cNvSpPr>
          <p:nvPr/>
        </p:nvSpPr>
        <p:spPr bwMode="auto">
          <a:xfrm>
            <a:off x="817563" y="3124200"/>
            <a:ext cx="6096000" cy="0"/>
          </a:xfrm>
          <a:prstGeom prst="line">
            <a:avLst/>
          </a:prstGeom>
          <a:noFill/>
          <a:ln w="38100">
            <a:solidFill>
              <a:srgbClr val="E51C07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838200" y="1066800"/>
            <a:ext cx="335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  <a:latin typeface="VNI-Times" pitchFamily="2" charset="0"/>
              </a:rPr>
              <a:t>Baøi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VNI-Times" pitchFamily="2" charset="0"/>
              </a:rPr>
              <a:t>3(SGK)</a:t>
            </a:r>
            <a:endParaRPr lang="en-US" sz="3600" dirty="0">
              <a:solidFill>
                <a:schemeClr val="accent1">
                  <a:lumMod val="75000"/>
                </a:schemeClr>
              </a:solidFill>
              <a:latin typeface="VNI-Times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4400" y="762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BÀI 1. ĐIỂM. ĐƯỜNG THẲNG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5181600" y="4459069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VNI-Times" pitchFamily="2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8" presetClass="entr" presetSubtype="12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  <p:bldP spid="18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*HƯỚNG DẪN VỀ NHÀ: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4; 6 SGK; 3 (CBNC-110)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8229600" cy="1752600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 &amp; 3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 &amp; 4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62000" y="1219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1. </a:t>
            </a:r>
            <a:r>
              <a:rPr lang="en-US" sz="3600" b="1" u="sng" dirty="0" err="1">
                <a:solidFill>
                  <a:srgbClr val="E51C07"/>
                </a:solidFill>
                <a:latin typeface="VNI-Times" pitchFamily="2" charset="0"/>
              </a:rPr>
              <a:t>Ñieåm</a:t>
            </a:r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 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2286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BÀI 1. ĐIỂM. ĐƯỜNG THẲNG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18"/>
          <p:cNvSpPr>
            <a:spLocks noChangeArrowheads="1"/>
          </p:cNvSpPr>
          <p:nvPr/>
        </p:nvSpPr>
        <p:spPr bwMode="auto">
          <a:xfrm>
            <a:off x="990600" y="4419600"/>
            <a:ext cx="7620000" cy="76200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 err="1">
                <a:latin typeface="VNI-Times" pitchFamily="2" charset="0"/>
              </a:rPr>
              <a:t>Treân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hình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veõ</a:t>
            </a:r>
            <a:r>
              <a:rPr lang="en-US" sz="3600" b="1" dirty="0">
                <a:latin typeface="VNI-Times" pitchFamily="2" charset="0"/>
              </a:rPr>
              <a:t>, </a:t>
            </a:r>
            <a:r>
              <a:rPr lang="en-US" sz="3600" b="1" dirty="0" err="1">
                <a:latin typeface="VNI-Times" pitchFamily="2" charset="0"/>
              </a:rPr>
              <a:t>chuùng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ta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coù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maáy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ñieåm</a:t>
            </a:r>
            <a:r>
              <a:rPr lang="en-US" sz="3600" b="1" dirty="0">
                <a:latin typeface="VNI-Times" pitchFamily="2" charset="0"/>
              </a:rPr>
              <a:t> ?</a:t>
            </a: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1143000" y="3276600"/>
            <a:ext cx="7391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dirty="0" err="1">
                <a:solidFill>
                  <a:schemeClr val="tx2"/>
                </a:solidFill>
                <a:latin typeface="VNI-Times" pitchFamily="2" charset="0"/>
              </a:rPr>
              <a:t>Ba</a:t>
            </a:r>
            <a:r>
              <a:rPr lang="en-US" sz="3600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VNI-Times" pitchFamily="2" charset="0"/>
              </a:rPr>
              <a:t>ñieåm</a:t>
            </a:r>
            <a:r>
              <a:rPr lang="en-US" sz="3600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VNI-Times" pitchFamily="2" charset="0"/>
              </a:rPr>
              <a:t>phaân</a:t>
            </a:r>
            <a:r>
              <a:rPr lang="en-US" sz="3600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VNI-Times" pitchFamily="2" charset="0"/>
              </a:rPr>
              <a:t>bieät</a:t>
            </a:r>
            <a:r>
              <a:rPr lang="en-US" sz="3600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VNI-Times" pitchFamily="2" charset="0"/>
              </a:rPr>
              <a:t>: </a:t>
            </a:r>
            <a:r>
              <a:rPr lang="en-US" sz="3600" dirty="0" err="1" smtClean="0">
                <a:solidFill>
                  <a:schemeClr val="tx2"/>
                </a:solidFill>
                <a:latin typeface="VNI-Times" pitchFamily="2" charset="0"/>
              </a:rPr>
              <a:t>ñieåm</a:t>
            </a:r>
            <a:r>
              <a:rPr lang="en-US" sz="3600" dirty="0" smtClean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VNI-Times" pitchFamily="2" charset="0"/>
              </a:rPr>
              <a:t>A, </a:t>
            </a:r>
            <a:r>
              <a:rPr lang="en-US" sz="3600" dirty="0" err="1">
                <a:solidFill>
                  <a:schemeClr val="tx2"/>
                </a:solidFill>
                <a:latin typeface="VNI-Times" pitchFamily="2" charset="0"/>
              </a:rPr>
              <a:t>ñieåm</a:t>
            </a:r>
            <a:r>
              <a:rPr lang="en-US" sz="3600" dirty="0">
                <a:solidFill>
                  <a:schemeClr val="tx2"/>
                </a:solidFill>
                <a:latin typeface="VNI-Times" pitchFamily="2" charset="0"/>
              </a:rPr>
              <a:t> B</a:t>
            </a:r>
            <a:r>
              <a:rPr lang="en-US" sz="3600" dirty="0" smtClean="0">
                <a:solidFill>
                  <a:schemeClr val="tx2"/>
                </a:solidFill>
                <a:latin typeface="VNI-Times" pitchFamily="2" charset="0"/>
              </a:rPr>
              <a:t>, </a:t>
            </a:r>
            <a:r>
              <a:rPr lang="en-US" sz="3600" dirty="0" err="1">
                <a:solidFill>
                  <a:schemeClr val="tx2"/>
                </a:solidFill>
                <a:latin typeface="VNI-Times" pitchFamily="2" charset="0"/>
              </a:rPr>
              <a:t>ñieåm</a:t>
            </a:r>
            <a:r>
              <a:rPr lang="en-US" sz="3600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VNI-Times" pitchFamily="2" charset="0"/>
              </a:rPr>
              <a:t>C.</a:t>
            </a:r>
            <a:endParaRPr lang="en-US" sz="3600" dirty="0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133600" y="21336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ym typeface="Symbol" pitchFamily="18" charset="2"/>
              </a:rPr>
              <a:t>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4114800" y="25146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ym typeface="Symbol" pitchFamily="18" charset="2"/>
              </a:rPr>
              <a:t>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5791200" y="19050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ym typeface="Symbol" pitchFamily="18" charset="2"/>
              </a:rPr>
              <a:t></a:t>
            </a: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1752600" y="1981200"/>
            <a:ext cx="53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VNI-Times" pitchFamily="2" charset="0"/>
                <a:sym typeface="Symbol" pitchFamily="18" charset="2"/>
              </a:rPr>
              <a:t>A</a:t>
            </a: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3886200" y="2173069"/>
            <a:ext cx="76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VNI-Times" pitchFamily="2" charset="0"/>
                <a:sym typeface="Symbol" pitchFamily="18" charset="2"/>
              </a:rPr>
              <a:t>B</a:t>
            </a:r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6019800" y="1905000"/>
            <a:ext cx="60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VNI-Times" pitchFamily="2" charset="0"/>
                <a:sym typeface="Symbol" pitchFamily="18" charset="2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4" grpId="2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7"/>
          <p:cNvSpPr>
            <a:spLocks noChangeArrowheads="1"/>
          </p:cNvSpPr>
          <p:nvPr/>
        </p:nvSpPr>
        <p:spPr bwMode="auto">
          <a:xfrm>
            <a:off x="838200" y="4267200"/>
            <a:ext cx="7848600" cy="8382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 err="1">
                <a:latin typeface="VNI-Times" pitchFamily="2" charset="0"/>
              </a:rPr>
              <a:t>Treân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hình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veõ</a:t>
            </a:r>
            <a:r>
              <a:rPr lang="en-US" sz="3600" b="1" dirty="0">
                <a:latin typeface="VNI-Times" pitchFamily="2" charset="0"/>
              </a:rPr>
              <a:t>, </a:t>
            </a:r>
            <a:r>
              <a:rPr lang="en-US" sz="3600" b="1" dirty="0" err="1">
                <a:latin typeface="VNI-Times" pitchFamily="2" charset="0"/>
              </a:rPr>
              <a:t>chuùng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ta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coù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maáy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ñieåm</a:t>
            </a:r>
            <a:r>
              <a:rPr lang="en-US" sz="3600" b="1" dirty="0">
                <a:latin typeface="VNI-Times" pitchFamily="2" charset="0"/>
              </a:rPr>
              <a:t> ?</a:t>
            </a:r>
          </a:p>
        </p:txBody>
      </p:sp>
      <p:sp>
        <p:nvSpPr>
          <p:cNvPr id="3" name="AutoShape 19"/>
          <p:cNvSpPr>
            <a:spLocks noChangeArrowheads="1"/>
          </p:cNvSpPr>
          <p:nvPr/>
        </p:nvSpPr>
        <p:spPr bwMode="auto">
          <a:xfrm>
            <a:off x="1295400" y="4572000"/>
            <a:ext cx="6553200" cy="6858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 err="1">
                <a:latin typeface="VNI-Times" pitchFamily="2" charset="0"/>
              </a:rPr>
              <a:t>Ñieåm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naøy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coù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teân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goïi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laø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gì</a:t>
            </a:r>
            <a:r>
              <a:rPr lang="en-US" sz="3600" b="1" dirty="0">
                <a:latin typeface="VNI-Times" pitchFamily="2" charset="0"/>
              </a:rPr>
              <a:t> ?</a:t>
            </a:r>
          </a:p>
        </p:txBody>
      </p:sp>
      <p:sp>
        <p:nvSpPr>
          <p:cNvPr id="4" name="AutoShape 20"/>
          <p:cNvSpPr>
            <a:spLocks noChangeArrowheads="1"/>
          </p:cNvSpPr>
          <p:nvPr/>
        </p:nvSpPr>
        <p:spPr bwMode="auto">
          <a:xfrm>
            <a:off x="914400" y="4800600"/>
            <a:ext cx="7467600" cy="6858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 err="1">
                <a:latin typeface="VNI-Times" pitchFamily="2" charset="0"/>
              </a:rPr>
              <a:t>Coøn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coù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teân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goïi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naøo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khaùc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nöõa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khoâng</a:t>
            </a:r>
            <a:r>
              <a:rPr lang="en-US" sz="3600" b="1" dirty="0">
                <a:latin typeface="VNI-Times" pitchFamily="2" charset="0"/>
              </a:rPr>
              <a:t> ?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1371600" y="3352800"/>
            <a:ext cx="655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dirty="0" err="1">
                <a:latin typeface="VNI-Times" pitchFamily="2" charset="0"/>
              </a:rPr>
              <a:t>Ñieåm</a:t>
            </a:r>
            <a:r>
              <a:rPr lang="en-US" sz="3600" dirty="0">
                <a:latin typeface="VNI-Times" pitchFamily="2" charset="0"/>
              </a:rPr>
              <a:t> M </a:t>
            </a:r>
            <a:r>
              <a:rPr lang="en-US" sz="3600" dirty="0" err="1">
                <a:latin typeface="VNI-Times" pitchFamily="2" charset="0"/>
              </a:rPr>
              <a:t>vaø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ñieåm</a:t>
            </a:r>
            <a:r>
              <a:rPr lang="en-US" sz="3600" dirty="0">
                <a:latin typeface="VNI-Times" pitchFamily="2" charset="0"/>
              </a:rPr>
              <a:t> N </a:t>
            </a:r>
            <a:r>
              <a:rPr lang="en-US" sz="3600" dirty="0" err="1">
                <a:latin typeface="VNI-Times" pitchFamily="2" charset="0"/>
              </a:rPr>
              <a:t>truøng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nhau</a:t>
            </a:r>
            <a:endParaRPr lang="en-US" sz="3600" dirty="0">
              <a:latin typeface="VNI-Times" pitchFamily="2" charset="0"/>
            </a:endParaRPr>
          </a:p>
        </p:txBody>
      </p: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2895600" y="1981200"/>
            <a:ext cx="2667000" cy="1027112"/>
            <a:chOff x="1536" y="2160"/>
            <a:chExt cx="1680" cy="647"/>
          </a:xfrm>
        </p:grpSpPr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968" y="2160"/>
              <a:ext cx="124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chemeClr val="bg1"/>
                  </a:solidFill>
                  <a:sym typeface="Symbol" pitchFamily="18" charset="2"/>
                </a:rPr>
                <a:t></a:t>
              </a:r>
            </a:p>
          </p:txBody>
        </p:sp>
        <p:sp>
          <p:nvSpPr>
            <p:cNvPr id="9" name="Text Box 25"/>
            <p:cNvSpPr txBox="1">
              <a:spLocks noChangeArrowheads="1"/>
            </p:cNvSpPr>
            <p:nvPr/>
          </p:nvSpPr>
          <p:spPr bwMode="auto">
            <a:xfrm>
              <a:off x="1536" y="2400"/>
              <a:ext cx="124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dirty="0">
                  <a:latin typeface="VNI-Times" pitchFamily="2" charset="0"/>
                  <a:sym typeface="Symbol" pitchFamily="18" charset="2"/>
                </a:rPr>
                <a:t>M</a:t>
              </a:r>
            </a:p>
          </p:txBody>
        </p:sp>
      </p:grp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3581400" y="1981200"/>
            <a:ext cx="2438400" cy="1027112"/>
            <a:chOff x="3024" y="1776"/>
            <a:chExt cx="1536" cy="647"/>
          </a:xfrm>
        </p:grpSpPr>
        <p:sp>
          <p:nvSpPr>
            <p:cNvPr id="11" name="Text Box 27"/>
            <p:cNvSpPr txBox="1">
              <a:spLocks noChangeArrowheads="1"/>
            </p:cNvSpPr>
            <p:nvPr/>
          </p:nvSpPr>
          <p:spPr bwMode="auto">
            <a:xfrm>
              <a:off x="3024" y="1776"/>
              <a:ext cx="124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chemeClr val="bg1"/>
                  </a:solidFill>
                  <a:sym typeface="Symbol" pitchFamily="18" charset="2"/>
                </a:rPr>
                <a:t></a:t>
              </a:r>
            </a:p>
          </p:txBody>
        </p:sp>
        <p:sp>
          <p:nvSpPr>
            <p:cNvPr id="12" name="Text Box 28"/>
            <p:cNvSpPr txBox="1">
              <a:spLocks noChangeArrowheads="1"/>
            </p:cNvSpPr>
            <p:nvPr/>
          </p:nvSpPr>
          <p:spPr bwMode="auto">
            <a:xfrm>
              <a:off x="3312" y="2016"/>
              <a:ext cx="124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dirty="0">
                  <a:latin typeface="VNI-Times" pitchFamily="2" charset="0"/>
                  <a:sym typeface="Symbol" pitchFamily="18" charset="2"/>
                </a:rPr>
                <a:t>N</a:t>
              </a:r>
            </a:p>
          </p:txBody>
        </p:sp>
      </p:grp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3581400" y="1981200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E51C07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762000" y="1219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1. </a:t>
            </a:r>
            <a:r>
              <a:rPr lang="en-US" sz="3600" b="1" u="sng" dirty="0" err="1">
                <a:solidFill>
                  <a:srgbClr val="E51C07"/>
                </a:solidFill>
                <a:latin typeface="VNI-Times" pitchFamily="2" charset="0"/>
              </a:rPr>
              <a:t>Ñieåm</a:t>
            </a:r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 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43000" y="2286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1. ĐIỂM. ĐƯỜNG THẲNG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9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9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9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/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685800" y="838200"/>
            <a:ext cx="381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2. </a:t>
            </a:r>
            <a:r>
              <a:rPr lang="en-US" sz="3600" b="1" u="sng" dirty="0" err="1">
                <a:solidFill>
                  <a:srgbClr val="E51C07"/>
                </a:solidFill>
                <a:latin typeface="VNI-Times" pitchFamily="2" charset="0"/>
              </a:rPr>
              <a:t>Ñöôøng</a:t>
            </a:r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 </a:t>
            </a:r>
            <a:r>
              <a:rPr lang="en-US" sz="3600" b="1" u="sng" dirty="0" err="1">
                <a:solidFill>
                  <a:srgbClr val="E51C07"/>
                </a:solidFill>
                <a:latin typeface="VNI-Times" pitchFamily="2" charset="0"/>
              </a:rPr>
              <a:t>thaúng</a:t>
            </a:r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 :</a:t>
            </a: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685800" y="1600200"/>
            <a:ext cx="2971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b="1" dirty="0">
                <a:latin typeface="VNI-Times" pitchFamily="2" charset="0"/>
              </a:rPr>
              <a:t>* </a:t>
            </a:r>
            <a:r>
              <a:rPr lang="en-US" sz="3600" b="1" dirty="0" err="1">
                <a:latin typeface="VNI-Times" pitchFamily="2" charset="0"/>
              </a:rPr>
              <a:t>Caùch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veõ</a:t>
            </a:r>
            <a:r>
              <a:rPr lang="en-US" sz="3600" b="1" dirty="0">
                <a:latin typeface="VNI-Times" pitchFamily="2" charset="0"/>
              </a:rPr>
              <a:t> :</a:t>
            </a:r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685800" y="20574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dirty="0" err="1">
                <a:latin typeface="VNI-Times" pitchFamily="2" charset="0"/>
              </a:rPr>
              <a:t>Duøng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buùt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chì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vaïch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theo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meùp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thöôùc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thaúng</a:t>
            </a:r>
            <a:endParaRPr lang="en-US" sz="3600" dirty="0">
              <a:latin typeface="VNI-Times" pitchFamily="2" charset="0"/>
            </a:endParaRPr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>
            <a:off x="1981200" y="3124200"/>
            <a:ext cx="3892550" cy="15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0600" y="762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1. ĐIỂM. ĐƯỜNG THẲNG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905000" y="3141568"/>
            <a:ext cx="5398194" cy="897032"/>
            <a:chOff x="4763528" y="2669058"/>
            <a:chExt cx="4355758" cy="762000"/>
          </a:xfrm>
        </p:grpSpPr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2"/>
            <a:srcRect r="25782"/>
            <a:stretch>
              <a:fillRect/>
            </a:stretch>
          </p:blipFill>
          <p:spPr bwMode="auto">
            <a:xfrm>
              <a:off x="4763528" y="2669058"/>
              <a:ext cx="4355758" cy="762000"/>
            </a:xfrm>
            <a:prstGeom prst="rect">
              <a:avLst/>
            </a:prstGeom>
            <a:noFill/>
          </p:spPr>
        </p:pic>
        <p:sp>
          <p:nvSpPr>
            <p:cNvPr id="11" name="TextBox 10"/>
            <p:cNvSpPr txBox="1"/>
            <p:nvPr/>
          </p:nvSpPr>
          <p:spPr>
            <a:xfrm>
              <a:off x="4788242" y="2745258"/>
              <a:ext cx="322649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b="1" smtClean="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</p:grp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685800" y="42672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b="1" dirty="0">
                <a:latin typeface="VNI-Times" pitchFamily="2" charset="0"/>
              </a:rPr>
              <a:t>* </a:t>
            </a:r>
            <a:r>
              <a:rPr lang="en-US" sz="3600" b="1" dirty="0" err="1">
                <a:latin typeface="VNI-Times" pitchFamily="2" charset="0"/>
              </a:rPr>
              <a:t>Caùch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ñaët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teân</a:t>
            </a:r>
            <a:r>
              <a:rPr lang="en-US" sz="3600" b="1" dirty="0">
                <a:latin typeface="VNI-Times" pitchFamily="2" charset="0"/>
              </a:rPr>
              <a:t> :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143000" y="4814887"/>
            <a:ext cx="6477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dirty="0" err="1">
                <a:latin typeface="VNI-Times" pitchFamily="2" charset="0"/>
              </a:rPr>
              <a:t>Duøng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chöõ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caùi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thöôøng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ñeå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ñaët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teân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 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1524000" y="28588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VNI-Times" pitchFamily="2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40"/>
                            </p:stCondLst>
                            <p:childTnLst>
                              <p:par>
                                <p:cTn id="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92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12" grpId="0"/>
      <p:bldP spid="13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685800" y="838200"/>
            <a:ext cx="381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2. </a:t>
            </a:r>
            <a:r>
              <a:rPr lang="en-US" sz="3600" b="1" u="sng" dirty="0" err="1">
                <a:solidFill>
                  <a:srgbClr val="E51C07"/>
                </a:solidFill>
                <a:latin typeface="VNI-Times" pitchFamily="2" charset="0"/>
              </a:rPr>
              <a:t>Ñöôøng</a:t>
            </a:r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 </a:t>
            </a:r>
            <a:r>
              <a:rPr lang="en-US" sz="3600" b="1" u="sng" dirty="0" err="1">
                <a:solidFill>
                  <a:srgbClr val="E51C07"/>
                </a:solidFill>
                <a:latin typeface="VNI-Times" pitchFamily="2" charset="0"/>
              </a:rPr>
              <a:t>thaúng</a:t>
            </a:r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 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762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1. ĐIỂM. ĐƯỜNG THẲNG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914400" y="2667000"/>
            <a:ext cx="6477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990601" y="4495800"/>
            <a:ext cx="7467600" cy="1600200"/>
          </a:xfrm>
          <a:prstGeom prst="flowChartTerminator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dirty="0" err="1">
                <a:solidFill>
                  <a:srgbClr val="002060"/>
                </a:solidFill>
                <a:latin typeface="VNI-Times" pitchFamily="2" charset="0"/>
              </a:rPr>
              <a:t>Khi</a:t>
            </a:r>
            <a:r>
              <a:rPr lang="en-US" sz="3600" dirty="0">
                <a:solidFill>
                  <a:srgbClr val="00206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VNI-Times" pitchFamily="2" charset="0"/>
              </a:rPr>
              <a:t>keùo</a:t>
            </a:r>
            <a:r>
              <a:rPr lang="en-US" sz="3600" dirty="0">
                <a:solidFill>
                  <a:srgbClr val="00206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VNI-Times" pitchFamily="2" charset="0"/>
              </a:rPr>
              <a:t>daøi</a:t>
            </a:r>
            <a:r>
              <a:rPr lang="en-US" sz="3600" dirty="0">
                <a:solidFill>
                  <a:srgbClr val="00206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VNI-Times" pitchFamily="2" charset="0"/>
              </a:rPr>
              <a:t>ñöôøng</a:t>
            </a:r>
            <a:r>
              <a:rPr lang="en-US" sz="3600" dirty="0">
                <a:solidFill>
                  <a:srgbClr val="00206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VNI-Times" pitchFamily="2" charset="0"/>
              </a:rPr>
              <a:t>thaúng</a:t>
            </a:r>
            <a:r>
              <a:rPr lang="en-US" sz="3600" dirty="0">
                <a:solidFill>
                  <a:srgbClr val="00206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VNI-Times" pitchFamily="2" charset="0"/>
              </a:rPr>
              <a:t>veà</a:t>
            </a:r>
            <a:r>
              <a:rPr lang="en-US" sz="3600" dirty="0">
                <a:solidFill>
                  <a:srgbClr val="00206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VNI-Times" pitchFamily="2" charset="0"/>
              </a:rPr>
              <a:t>hai</a:t>
            </a:r>
            <a:r>
              <a:rPr lang="en-US" sz="3600" dirty="0">
                <a:solidFill>
                  <a:srgbClr val="00206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VNI-Times" pitchFamily="2" charset="0"/>
              </a:rPr>
              <a:t>phía</a:t>
            </a:r>
            <a:r>
              <a:rPr lang="en-US" sz="3600" dirty="0">
                <a:solidFill>
                  <a:srgbClr val="002060"/>
                </a:solidFill>
                <a:latin typeface="VNI-Times" pitchFamily="2" charset="0"/>
              </a:rPr>
              <a:t>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VNI-Times" pitchFamily="2" charset="0"/>
              </a:rPr>
              <a:t>ta</a:t>
            </a:r>
            <a:r>
              <a:rPr lang="en-US" sz="3600" dirty="0">
                <a:solidFill>
                  <a:srgbClr val="00206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VNI-Times" pitchFamily="2" charset="0"/>
              </a:rPr>
              <a:t>thaáy</a:t>
            </a:r>
            <a:r>
              <a:rPr lang="en-US" sz="3600" dirty="0">
                <a:solidFill>
                  <a:srgbClr val="00206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VNI-Times" pitchFamily="2" charset="0"/>
              </a:rPr>
              <a:t>noù</a:t>
            </a:r>
            <a:r>
              <a:rPr lang="en-US" sz="3600" dirty="0">
                <a:solidFill>
                  <a:srgbClr val="00206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VNI-Times" pitchFamily="2" charset="0"/>
              </a:rPr>
              <a:t>bò</a:t>
            </a:r>
            <a:r>
              <a:rPr lang="en-US" sz="3600" dirty="0">
                <a:solidFill>
                  <a:srgbClr val="00206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VNI-Times" pitchFamily="2" charset="0"/>
              </a:rPr>
              <a:t>giôùi</a:t>
            </a:r>
            <a:r>
              <a:rPr lang="en-US" sz="3600" dirty="0">
                <a:solidFill>
                  <a:srgbClr val="00206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VNI-Times" pitchFamily="2" charset="0"/>
              </a:rPr>
              <a:t>haïn</a:t>
            </a:r>
            <a:r>
              <a:rPr lang="en-US" sz="3600" dirty="0">
                <a:solidFill>
                  <a:srgbClr val="00206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VNI-Times" pitchFamily="2" charset="0"/>
              </a:rPr>
              <a:t>khoâng</a:t>
            </a:r>
            <a:r>
              <a:rPr lang="en-US" sz="3600" dirty="0">
                <a:solidFill>
                  <a:srgbClr val="002060"/>
                </a:solidFill>
                <a:latin typeface="VNI-Times" pitchFamily="2" charset="0"/>
              </a:rPr>
              <a:t> ? 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143000" y="3048000"/>
            <a:ext cx="7162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latin typeface="VNI-Times" pitchFamily="2" charset="0"/>
              </a:rPr>
              <a:t>Ñöôøng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thaúng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khoâng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bò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giôùi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haïn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veà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hai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phía</a:t>
            </a:r>
            <a:endParaRPr lang="en-US" sz="3600" dirty="0">
              <a:latin typeface="VNI-Times" pitchFamily="2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1295400" y="1600200"/>
            <a:ext cx="2895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 smtClean="0">
                <a:latin typeface="VNI-Times" pitchFamily="2" charset="0"/>
              </a:rPr>
              <a:t>Nhaän</a:t>
            </a:r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xeùt</a:t>
            </a:r>
            <a:r>
              <a:rPr lang="en-US" sz="3600" b="1" dirty="0">
                <a:latin typeface="VNI-Times" pitchFamily="2" charset="0"/>
              </a:rPr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762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BÀI 1. ĐIỂM. ĐƯỜNG THẲNG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838200" y="838200"/>
            <a:ext cx="2362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b="1" dirty="0" err="1">
                <a:solidFill>
                  <a:schemeClr val="tx2"/>
                </a:solidFill>
                <a:latin typeface="VNI-Times" pitchFamily="2" charset="0"/>
              </a:rPr>
              <a:t>Baøi</a:t>
            </a:r>
            <a:r>
              <a:rPr lang="en-US" sz="3600" b="1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VNI-Times" pitchFamily="2" charset="0"/>
              </a:rPr>
              <a:t>taäp</a:t>
            </a:r>
            <a:endParaRPr lang="en-US" sz="3600" b="1" dirty="0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447800" y="2133600"/>
            <a:ext cx="541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6096000" y="2065338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VNI-Times" pitchFamily="2" charset="0"/>
              </a:rPr>
              <a:t>a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286000" y="18430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E51C07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711575" y="1828800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E51C07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4648200" y="25146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E51C07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505200" y="2300288"/>
            <a:ext cx="60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VNI-Times" pitchFamily="2" charset="0"/>
              </a:rPr>
              <a:t>M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057400" y="2209800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VNI-Times" pitchFamily="2" charset="0"/>
              </a:rPr>
              <a:t>A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953000" y="24384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VNI-Times" pitchFamily="2" charset="0"/>
              </a:rPr>
              <a:t>N</a:t>
            </a: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838200" y="3352800"/>
            <a:ext cx="746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VNI-Times" pitchFamily="2" charset="0"/>
              </a:rPr>
              <a:t>Ñieåm</a:t>
            </a:r>
            <a:r>
              <a:rPr lang="en-US" sz="36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VNI-Times" pitchFamily="2" charset="0"/>
              </a:rPr>
              <a:t>naøo</a:t>
            </a:r>
            <a:r>
              <a:rPr lang="en-US" sz="3600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VNI-Times" pitchFamily="2" charset="0"/>
              </a:rPr>
              <a:t>naèm</a:t>
            </a:r>
            <a:r>
              <a:rPr lang="en-US" sz="3600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VNI-Times" pitchFamily="2" charset="0"/>
              </a:rPr>
              <a:t>treân</a:t>
            </a:r>
            <a:r>
              <a:rPr lang="en-US" sz="3600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VNI-Times" pitchFamily="2" charset="0"/>
              </a:rPr>
              <a:t>ñöôøng</a:t>
            </a:r>
            <a:r>
              <a:rPr lang="en-US" sz="3600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VNI-Times" pitchFamily="2" charset="0"/>
              </a:rPr>
              <a:t>thaúng</a:t>
            </a:r>
            <a:r>
              <a:rPr lang="en-US" sz="3600" dirty="0">
                <a:solidFill>
                  <a:srgbClr val="7030A0"/>
                </a:solidFill>
                <a:latin typeface="VNI-Times" pitchFamily="2" charset="0"/>
              </a:rPr>
              <a:t> a ?</a:t>
            </a: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990600" y="396240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Ñieåm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A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vaø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ñieåm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M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naèm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VNI-Times" pitchFamily="2" charset="0"/>
              </a:rPr>
              <a:t>treân</a:t>
            </a:r>
            <a:r>
              <a:rPr lang="en-US" sz="3600" dirty="0" smtClean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VNI-Times" pitchFamily="2" charset="0"/>
              </a:rPr>
              <a:t>ñöôøng</a:t>
            </a:r>
            <a:r>
              <a:rPr lang="en-US" sz="3600" dirty="0" smtClean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thaúng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a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838200" y="4876800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dirty="0" smtClean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VNI-Times" pitchFamily="2" charset="0"/>
              </a:rPr>
              <a:t>Ñieåm</a:t>
            </a:r>
            <a:r>
              <a:rPr lang="en-US" sz="3600" dirty="0" smtClean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VNI-Times" pitchFamily="2" charset="0"/>
              </a:rPr>
              <a:t>naøo</a:t>
            </a:r>
            <a:r>
              <a:rPr lang="en-US" sz="3600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VNI-Times" pitchFamily="2" charset="0"/>
              </a:rPr>
              <a:t>khoâng</a:t>
            </a:r>
            <a:r>
              <a:rPr lang="en-US" sz="3600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VNI-Times" pitchFamily="2" charset="0"/>
              </a:rPr>
              <a:t>naèm</a:t>
            </a:r>
            <a:r>
              <a:rPr lang="en-US" sz="3600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VNI-Times" pitchFamily="2" charset="0"/>
              </a:rPr>
              <a:t>treân</a:t>
            </a:r>
            <a:r>
              <a:rPr lang="en-US" sz="3600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VNI-Times" pitchFamily="2" charset="0"/>
              </a:rPr>
              <a:t>ñöôøng</a:t>
            </a:r>
            <a:r>
              <a:rPr lang="en-US" sz="3600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VNI-Times" pitchFamily="2" charset="0"/>
              </a:rPr>
              <a:t>thaúng</a:t>
            </a:r>
            <a:r>
              <a:rPr lang="en-US" sz="3600" dirty="0">
                <a:solidFill>
                  <a:schemeClr val="tx2"/>
                </a:solidFill>
                <a:latin typeface="VNI-Times" pitchFamily="2" charset="0"/>
              </a:rPr>
              <a:t> a ?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838200" y="5638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Ñieåm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N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khoâng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naèm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treân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ñöôøng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thaúng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2" grpId="1"/>
      <p:bldP spid="13" grpId="0"/>
      <p:bldP spid="14" grpId="0"/>
      <p:bldP spid="14" grpId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762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BÀI 1. ĐIỂM. ĐƯỜNG THẲNG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685800" y="1066800"/>
            <a:ext cx="784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3. </a:t>
            </a:r>
            <a:r>
              <a:rPr lang="en-US" sz="3600" b="1" u="sng" dirty="0" err="1">
                <a:solidFill>
                  <a:srgbClr val="E51C07"/>
                </a:solidFill>
                <a:latin typeface="VNI-Times" pitchFamily="2" charset="0"/>
              </a:rPr>
              <a:t>Ñieåm</a:t>
            </a:r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 </a:t>
            </a:r>
            <a:r>
              <a:rPr lang="en-US" sz="3600" b="1" u="sng" dirty="0" err="1">
                <a:solidFill>
                  <a:srgbClr val="E51C07"/>
                </a:solidFill>
                <a:latin typeface="VNI-Times" pitchFamily="2" charset="0"/>
              </a:rPr>
              <a:t>thuoäc</a:t>
            </a:r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 </a:t>
            </a:r>
            <a:r>
              <a:rPr lang="en-US" sz="3600" b="1" u="sng" dirty="0" err="1">
                <a:solidFill>
                  <a:srgbClr val="E51C07"/>
                </a:solidFill>
                <a:latin typeface="VNI-Times" pitchFamily="2" charset="0"/>
              </a:rPr>
              <a:t>ñöôøng</a:t>
            </a:r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 </a:t>
            </a:r>
            <a:r>
              <a:rPr lang="en-US" sz="3600" b="1" u="sng" dirty="0" err="1">
                <a:solidFill>
                  <a:srgbClr val="E51C07"/>
                </a:solidFill>
                <a:latin typeface="VNI-Times" pitchFamily="2" charset="0"/>
              </a:rPr>
              <a:t>thaúng</a:t>
            </a:r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. </a:t>
            </a:r>
            <a:endParaRPr lang="en-US" sz="3600" b="1" u="sng" dirty="0" smtClean="0">
              <a:solidFill>
                <a:srgbClr val="E51C07"/>
              </a:solidFill>
              <a:latin typeface="VNI-Times" pitchFamily="2" charset="0"/>
            </a:endParaRPr>
          </a:p>
          <a:p>
            <a:pPr eaLnBrk="1" hangingPunct="1"/>
            <a:r>
              <a:rPr lang="en-US" sz="3600" b="1" dirty="0">
                <a:solidFill>
                  <a:srgbClr val="E51C07"/>
                </a:solidFill>
                <a:latin typeface="VNI-Times" pitchFamily="2" charset="0"/>
              </a:rPr>
              <a:t> </a:t>
            </a:r>
            <a:r>
              <a:rPr lang="en-US" sz="3600" b="1" dirty="0" smtClean="0">
                <a:solidFill>
                  <a:srgbClr val="E51C07"/>
                </a:solidFill>
                <a:latin typeface="VNI-Times" pitchFamily="2" charset="0"/>
              </a:rPr>
              <a:t>   </a:t>
            </a:r>
            <a:r>
              <a:rPr lang="en-US" sz="3600" b="1" u="sng" dirty="0" err="1" smtClean="0">
                <a:solidFill>
                  <a:srgbClr val="E51C07"/>
                </a:solidFill>
                <a:latin typeface="VNI-Times" pitchFamily="2" charset="0"/>
              </a:rPr>
              <a:t>Ñieåm</a:t>
            </a:r>
            <a:r>
              <a:rPr lang="en-US" sz="3600" b="1" u="sng" dirty="0" smtClean="0">
                <a:solidFill>
                  <a:srgbClr val="E51C07"/>
                </a:solidFill>
                <a:latin typeface="VNI-Times" pitchFamily="2" charset="0"/>
              </a:rPr>
              <a:t> </a:t>
            </a:r>
            <a:r>
              <a:rPr lang="en-US" sz="3600" b="1" u="sng" dirty="0" err="1">
                <a:solidFill>
                  <a:srgbClr val="E51C07"/>
                </a:solidFill>
                <a:latin typeface="VNI-Times" pitchFamily="2" charset="0"/>
              </a:rPr>
              <a:t>khoâng</a:t>
            </a:r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 </a:t>
            </a:r>
            <a:r>
              <a:rPr lang="en-US" sz="3600" b="1" u="sng" dirty="0" err="1">
                <a:solidFill>
                  <a:srgbClr val="E51C07"/>
                </a:solidFill>
                <a:latin typeface="VNI-Times" pitchFamily="2" charset="0"/>
              </a:rPr>
              <a:t>thuoäc</a:t>
            </a:r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 </a:t>
            </a:r>
            <a:r>
              <a:rPr lang="en-US" sz="3600" b="1" u="sng" dirty="0" err="1">
                <a:solidFill>
                  <a:srgbClr val="E51C07"/>
                </a:solidFill>
                <a:latin typeface="VNI-Times" pitchFamily="2" charset="0"/>
              </a:rPr>
              <a:t>ñöôøng</a:t>
            </a:r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 </a:t>
            </a:r>
            <a:r>
              <a:rPr lang="en-US" sz="3600" b="1" u="sng" dirty="0" err="1">
                <a:solidFill>
                  <a:srgbClr val="E51C07"/>
                </a:solidFill>
                <a:latin typeface="VNI-Times" pitchFamily="2" charset="0"/>
              </a:rPr>
              <a:t>thaúng</a:t>
            </a:r>
            <a:r>
              <a:rPr lang="en-US" sz="3600" dirty="0">
                <a:solidFill>
                  <a:srgbClr val="E51C07"/>
                </a:solidFill>
                <a:latin typeface="VNI-Times" pitchFamily="2" charset="0"/>
              </a:rPr>
              <a:t> </a:t>
            </a:r>
            <a:r>
              <a:rPr lang="en-US" sz="3600" b="1" u="sng" dirty="0">
                <a:solidFill>
                  <a:srgbClr val="E51C07"/>
                </a:solidFill>
                <a:latin typeface="VNI-Times" pitchFamily="2" charset="0"/>
              </a:rPr>
              <a:t>:</a:t>
            </a:r>
          </a:p>
        </p:txBody>
      </p:sp>
      <p:sp>
        <p:nvSpPr>
          <p:cNvPr id="4" name="Line 16"/>
          <p:cNvSpPr>
            <a:spLocks noChangeShapeType="1"/>
          </p:cNvSpPr>
          <p:nvPr/>
        </p:nvSpPr>
        <p:spPr bwMode="auto">
          <a:xfrm>
            <a:off x="1295400" y="2514600"/>
            <a:ext cx="541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5943600" y="244633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1828800" y="22240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E51C07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4114800" y="2605088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E51C07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1676400" y="27432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</a:t>
            </a: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4572000" y="29860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N</a:t>
            </a:r>
          </a:p>
        </p:txBody>
      </p:sp>
      <p:sp>
        <p:nvSpPr>
          <p:cNvPr id="10" name="Rectangle 22"/>
          <p:cNvSpPr>
            <a:spLocks noChangeArrowheads="1"/>
          </p:cNvSpPr>
          <p:nvPr/>
        </p:nvSpPr>
        <p:spPr bwMode="auto">
          <a:xfrm>
            <a:off x="1143000" y="3657600"/>
            <a:ext cx="6934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dirty="0" smtClean="0">
                <a:latin typeface="VNI-Times" pitchFamily="2" charset="0"/>
              </a:rPr>
              <a:t>- </a:t>
            </a:r>
            <a:r>
              <a:rPr lang="en-US" sz="3600" dirty="0" err="1" smtClean="0">
                <a:latin typeface="VNI-Times" pitchFamily="2" charset="0"/>
              </a:rPr>
              <a:t>Ñieåm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>
                <a:latin typeface="VNI-Times" pitchFamily="2" charset="0"/>
              </a:rPr>
              <a:t>A </a:t>
            </a:r>
            <a:r>
              <a:rPr lang="en-US" sz="3600" dirty="0" err="1">
                <a:latin typeface="VNI-Times" pitchFamily="2" charset="0"/>
              </a:rPr>
              <a:t>thuoäc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ñöôøng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thaúng</a:t>
            </a:r>
            <a:r>
              <a:rPr lang="en-US" sz="3600" dirty="0">
                <a:latin typeface="VNI-Times" pitchFamily="2" charset="0"/>
              </a:rPr>
              <a:t> a</a:t>
            </a:r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1447800" y="3886200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dirty="0" smtClean="0">
                <a:latin typeface="VNI-Times" pitchFamily="2" charset="0"/>
              </a:rPr>
              <a:t>       </a:t>
            </a:r>
          </a:p>
          <a:p>
            <a:pPr eaLnBrk="1" hangingPunct="1"/>
            <a:r>
              <a:rPr lang="en-US" sz="3600" dirty="0" smtClean="0">
                <a:latin typeface="VNI-Times" pitchFamily="2" charset="0"/>
              </a:rPr>
              <a:t>        </a:t>
            </a:r>
            <a:r>
              <a:rPr lang="en-US" sz="3600" dirty="0" err="1" smtClean="0">
                <a:latin typeface="VNI-Times" pitchFamily="2" charset="0"/>
              </a:rPr>
              <a:t>Kíù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hieäu</a:t>
            </a:r>
            <a:r>
              <a:rPr lang="en-US" sz="3600" dirty="0">
                <a:latin typeface="VNI-Times" pitchFamily="2" charset="0"/>
              </a:rPr>
              <a:t> : </a:t>
            </a:r>
            <a:r>
              <a:rPr lang="en-US" sz="3600" dirty="0" err="1" smtClean="0">
                <a:latin typeface="VNI-Times" pitchFamily="2" charset="0"/>
              </a:rPr>
              <a:t>A</a:t>
            </a:r>
            <a:r>
              <a:rPr lang="en-US" sz="3600" dirty="0" err="1" smtClean="0">
                <a:latin typeface="VNI-Times" pitchFamily="2" charset="0"/>
                <a:sym typeface="Symbol" pitchFamily="18" charset="2"/>
              </a:rPr>
              <a:t>a</a:t>
            </a:r>
            <a:r>
              <a:rPr lang="en-US" sz="3600" dirty="0" smtClean="0">
                <a:latin typeface="VNI-Times" pitchFamily="2" charset="0"/>
              </a:rPr>
              <a:t> </a:t>
            </a:r>
            <a:endParaRPr lang="en-US" sz="3600" dirty="0">
              <a:latin typeface="VNI-Times" pitchFamily="2" charset="0"/>
            </a:endParaRPr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1143000" y="4724400"/>
            <a:ext cx="7543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dirty="0" smtClean="0">
                <a:latin typeface="VNI-Times" pitchFamily="2" charset="0"/>
              </a:rPr>
              <a:t>-</a:t>
            </a:r>
            <a:r>
              <a:rPr lang="en-US" sz="3600" dirty="0" err="1" smtClean="0">
                <a:latin typeface="VNI-Times" pitchFamily="2" charset="0"/>
              </a:rPr>
              <a:t>Ñieåm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>
                <a:latin typeface="VNI-Times" pitchFamily="2" charset="0"/>
              </a:rPr>
              <a:t>N </a:t>
            </a:r>
            <a:r>
              <a:rPr lang="en-US" sz="3600" dirty="0" err="1">
                <a:latin typeface="VNI-Times" pitchFamily="2" charset="0"/>
              </a:rPr>
              <a:t>khoâng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thuoäc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ñöôøng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thaúng</a:t>
            </a:r>
            <a:r>
              <a:rPr lang="en-US" sz="3600" dirty="0">
                <a:latin typeface="VNI-Times" pitchFamily="2" charset="0"/>
              </a:rPr>
              <a:t> a</a:t>
            </a:r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2286000" y="55626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dirty="0" err="1" smtClean="0">
                <a:latin typeface="VNI-Times" pitchFamily="2" charset="0"/>
              </a:rPr>
              <a:t>Kíù</a:t>
            </a: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hieäu</a:t>
            </a:r>
            <a:r>
              <a:rPr lang="en-US" sz="3600" dirty="0">
                <a:latin typeface="VNI-Times" pitchFamily="2" charset="0"/>
              </a:rPr>
              <a:t> : N </a:t>
            </a:r>
            <a:r>
              <a:rPr lang="en-US" sz="3600" dirty="0">
                <a:latin typeface="VNI-Times" pitchFamily="2" charset="0"/>
                <a:sym typeface="Symbol" pitchFamily="18" charset="2"/>
              </a:rPr>
              <a:t> </a:t>
            </a:r>
            <a:r>
              <a:rPr lang="en-US" sz="3600" dirty="0" smtClean="0">
                <a:latin typeface="VNI-Times" pitchFamily="2" charset="0"/>
                <a:sym typeface="Symbol" pitchFamily="18" charset="2"/>
              </a:rPr>
              <a:t>a</a:t>
            </a:r>
            <a:endParaRPr lang="en-US" sz="3600" dirty="0"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914400" y="1066800"/>
            <a:ext cx="74676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2/104/SGK: HS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VNI-Times" pitchFamily="2" charset="0"/>
              </a:rPr>
              <a:t>.</a:t>
            </a:r>
            <a:endParaRPr lang="en-US" sz="3600" dirty="0">
              <a:solidFill>
                <a:schemeClr val="accent1">
                  <a:lumMod val="75000"/>
                </a:schemeClr>
              </a:solidFill>
              <a:latin typeface="VNI-Times" pitchFamily="2" charset="0"/>
            </a:endParaRP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533400" y="2286000"/>
            <a:ext cx="3276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err="1">
                <a:latin typeface="VNI-Times" pitchFamily="2" charset="0"/>
              </a:rPr>
              <a:t>Haõy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veõ</a:t>
            </a:r>
            <a:r>
              <a:rPr lang="en-US" sz="3600" dirty="0">
                <a:latin typeface="VNI-Times" pitchFamily="2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3600" dirty="0">
                <a:latin typeface="VNI-Times" pitchFamily="2" charset="0"/>
              </a:rPr>
              <a:t>3 </a:t>
            </a:r>
            <a:r>
              <a:rPr lang="en-US" sz="3600" dirty="0" err="1">
                <a:latin typeface="VNI-Times" pitchFamily="2" charset="0"/>
              </a:rPr>
              <a:t>ñieåm</a:t>
            </a:r>
            <a:r>
              <a:rPr lang="en-US" sz="3600" dirty="0">
                <a:latin typeface="VNI-Times" pitchFamily="2" charset="0"/>
              </a:rPr>
              <a:t> A, B, C</a:t>
            </a: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3927474" y="2286000"/>
            <a:ext cx="483552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err="1">
                <a:latin typeface="VNI-Times" pitchFamily="2" charset="0"/>
              </a:rPr>
              <a:t>Haõy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veõ</a:t>
            </a:r>
            <a:r>
              <a:rPr lang="en-US" sz="3600" dirty="0">
                <a:latin typeface="VNI-Times" pitchFamily="2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3600" dirty="0">
                <a:latin typeface="VNI-Times" pitchFamily="2" charset="0"/>
              </a:rPr>
              <a:t>3 </a:t>
            </a:r>
            <a:r>
              <a:rPr lang="en-US" sz="3600" dirty="0" err="1">
                <a:latin typeface="VNI-Times" pitchFamily="2" charset="0"/>
              </a:rPr>
              <a:t>ñöôøng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thaúng</a:t>
            </a:r>
            <a:r>
              <a:rPr lang="en-US" sz="3600" dirty="0">
                <a:latin typeface="VNI-Times" pitchFamily="2" charset="0"/>
              </a:rPr>
              <a:t> a, b, c</a:t>
            </a:r>
          </a:p>
        </p:txBody>
      </p:sp>
      <p:sp>
        <p:nvSpPr>
          <p:cNvPr id="6" name="Line 17"/>
          <p:cNvSpPr>
            <a:spLocks noChangeShapeType="1"/>
          </p:cNvSpPr>
          <p:nvPr/>
        </p:nvSpPr>
        <p:spPr bwMode="auto">
          <a:xfrm>
            <a:off x="3962400" y="28194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1066800" y="4738687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E51C07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1981200" y="4129087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E51C07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2819400" y="4433887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E51C07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685800" y="5119687"/>
            <a:ext cx="99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VNI-Times" pitchFamily="2" charset="0"/>
              </a:rPr>
              <a:t>A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1676400" y="4419600"/>
            <a:ext cx="99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VNI-Times" pitchFamily="2" charset="0"/>
              </a:rPr>
              <a:t>B</a:t>
            </a: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2743200" y="4572000"/>
            <a:ext cx="99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VNI-Times" pitchFamily="2" charset="0"/>
              </a:rPr>
              <a:t>C</a:t>
            </a:r>
          </a:p>
        </p:txBody>
      </p:sp>
      <p:sp>
        <p:nvSpPr>
          <p:cNvPr id="13" name="Line 24"/>
          <p:cNvSpPr>
            <a:spLocks noChangeShapeType="1"/>
          </p:cNvSpPr>
          <p:nvPr/>
        </p:nvSpPr>
        <p:spPr bwMode="auto">
          <a:xfrm flipV="1">
            <a:off x="4343400" y="4191000"/>
            <a:ext cx="2286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25"/>
          <p:cNvSpPr>
            <a:spLocks noChangeShapeType="1"/>
          </p:cNvSpPr>
          <p:nvPr/>
        </p:nvSpPr>
        <p:spPr bwMode="auto">
          <a:xfrm>
            <a:off x="6172200" y="4735513"/>
            <a:ext cx="1143000" cy="67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Line 26"/>
          <p:cNvSpPr>
            <a:spLocks noChangeShapeType="1"/>
          </p:cNvSpPr>
          <p:nvPr/>
        </p:nvSpPr>
        <p:spPr bwMode="auto">
          <a:xfrm>
            <a:off x="4648200" y="60198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4038600" y="4433887"/>
            <a:ext cx="99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latin typeface="VNI-Times" pitchFamily="2" charset="0"/>
              </a:rPr>
              <a:t>a</a:t>
            </a: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934200" y="5334000"/>
            <a:ext cx="99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latin typeface="VNI-Times" pitchFamily="2" charset="0"/>
              </a:rPr>
              <a:t>b</a:t>
            </a:r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4267200" y="6019800"/>
            <a:ext cx="99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latin typeface="VNI-Times" pitchFamily="2" charset="0"/>
              </a:rPr>
              <a:t>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14400" y="762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BÀI 1. ĐIỂM. ĐƯỜNG THẲNG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60"/>
                            </p:stCondLst>
                            <p:childTnLst>
                              <p:par>
                                <p:cTn id="1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6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3" presetClass="entr" presetSubtype="16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3" presetClass="entr" presetSubtype="16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"/>
                            </p:stCondLst>
                            <p:childTnLst>
                              <p:par>
                                <p:cTn id="80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build="p"/>
      <p:bldP spid="8" grpId="0" build="p"/>
      <p:bldP spid="9" grpId="0" build="p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762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BÀI 1. ĐIỂM. ĐƯỜNG THẲNG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304800" y="762000"/>
            <a:ext cx="861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VNI-Times" pitchFamily="2" charset="0"/>
              </a:rPr>
              <a:t>*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HĐ NHÓM NHỎ;3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;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Nội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dung:Baøi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3(SGK)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VNI-Times" pitchFamily="2" charset="0"/>
            </a:endParaRPr>
          </a:p>
        </p:txBody>
      </p:sp>
      <p:sp>
        <p:nvSpPr>
          <p:cNvPr id="5" name="Line 20"/>
          <p:cNvSpPr>
            <a:spLocks noChangeShapeType="1"/>
          </p:cNvSpPr>
          <p:nvPr/>
        </p:nvSpPr>
        <p:spPr bwMode="auto">
          <a:xfrm>
            <a:off x="1447800" y="2971800"/>
            <a:ext cx="533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Line 21"/>
          <p:cNvSpPr>
            <a:spLocks noChangeShapeType="1"/>
          </p:cNvSpPr>
          <p:nvPr/>
        </p:nvSpPr>
        <p:spPr bwMode="auto">
          <a:xfrm>
            <a:off x="3962400" y="2438400"/>
            <a:ext cx="297180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Line 22"/>
          <p:cNvSpPr>
            <a:spLocks noChangeShapeType="1"/>
          </p:cNvSpPr>
          <p:nvPr/>
        </p:nvSpPr>
        <p:spPr bwMode="auto">
          <a:xfrm flipH="1">
            <a:off x="2133600" y="2209800"/>
            <a:ext cx="358140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6172200" y="24384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Helve" pitchFamily="2" charset="0"/>
              </a:rPr>
              <a:t>m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5029200" y="18288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Helve" pitchFamily="2" charset="0"/>
              </a:rPr>
              <a:t>n</a:t>
            </a:r>
          </a:p>
        </p:txBody>
      </p:sp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4098925" y="205105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Helve" pitchFamily="2" charset="0"/>
              </a:rPr>
              <a:t>p</a:t>
            </a:r>
          </a:p>
        </p:txBody>
      </p:sp>
      <p:sp>
        <p:nvSpPr>
          <p:cNvPr id="11" name="Line 26"/>
          <p:cNvSpPr>
            <a:spLocks noChangeShapeType="1"/>
          </p:cNvSpPr>
          <p:nvPr/>
        </p:nvSpPr>
        <p:spPr bwMode="auto">
          <a:xfrm>
            <a:off x="1524000" y="4343400"/>
            <a:ext cx="525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6477000" y="38100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VNI-Helve" pitchFamily="2" charset="0"/>
              </a:rPr>
              <a:t>q</a:t>
            </a:r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2514600" y="40386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E51C07"/>
                </a:solidFill>
                <a:latin typeface="VNI-Helve" pitchFamily="2" charset="0"/>
                <a:sym typeface="Symbol" pitchFamily="18" charset="2"/>
              </a:rPr>
              <a:t></a:t>
            </a:r>
          </a:p>
        </p:txBody>
      </p: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2362200" y="4419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5" name="Text Box 30"/>
          <p:cNvSpPr txBox="1">
            <a:spLocks noChangeArrowheads="1"/>
          </p:cNvSpPr>
          <p:nvPr/>
        </p:nvSpPr>
        <p:spPr bwMode="auto">
          <a:xfrm>
            <a:off x="4454525" y="26812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E51C07"/>
                </a:solidFill>
                <a:latin typeface="VNI-Helve" pitchFamily="2" charset="0"/>
                <a:sym typeface="Symbol" pitchFamily="18" charset="2"/>
              </a:rPr>
              <a:t></a:t>
            </a: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4419600" y="3013075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VNI-Times" pitchFamily="2" charset="0"/>
              </a:rPr>
              <a:t>B</a:t>
            </a:r>
          </a:p>
        </p:txBody>
      </p:sp>
      <p:sp>
        <p:nvSpPr>
          <p:cNvPr id="17" name="Text Box 32"/>
          <p:cNvSpPr txBox="1">
            <a:spLocks noChangeArrowheads="1"/>
          </p:cNvSpPr>
          <p:nvPr/>
        </p:nvSpPr>
        <p:spPr bwMode="auto">
          <a:xfrm>
            <a:off x="6034088" y="40528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E51C07"/>
                </a:solidFill>
                <a:latin typeface="VNI-Helve" pitchFamily="2" charset="0"/>
                <a:sym typeface="Symbol" pitchFamily="18" charset="2"/>
              </a:rPr>
              <a:t></a:t>
            </a:r>
          </a:p>
        </p:txBody>
      </p:sp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685800" y="5105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b="1" dirty="0" err="1">
                <a:solidFill>
                  <a:schemeClr val="tx2"/>
                </a:solidFill>
                <a:latin typeface="VNI-Times" pitchFamily="2" charset="0"/>
              </a:rPr>
              <a:t>Ñieåm</a:t>
            </a:r>
            <a:r>
              <a:rPr lang="en-US" sz="3600" b="1" dirty="0">
                <a:solidFill>
                  <a:schemeClr val="tx2"/>
                </a:solidFill>
                <a:latin typeface="VNI-Times" pitchFamily="2" charset="0"/>
              </a:rPr>
              <a:t> A </a:t>
            </a:r>
            <a:r>
              <a:rPr lang="en-US" sz="3600" b="1" dirty="0" err="1">
                <a:solidFill>
                  <a:schemeClr val="tx2"/>
                </a:solidFill>
                <a:latin typeface="VNI-Times" pitchFamily="2" charset="0"/>
              </a:rPr>
              <a:t>thuoäc</a:t>
            </a:r>
            <a:r>
              <a:rPr lang="en-US" sz="3600" b="1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VNI-Times" pitchFamily="2" charset="0"/>
              </a:rPr>
              <a:t>nhöõng</a:t>
            </a:r>
            <a:r>
              <a:rPr lang="en-US" sz="3600" b="1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VNI-Times" pitchFamily="2" charset="0"/>
              </a:rPr>
              <a:t>ñöôøng</a:t>
            </a:r>
            <a:r>
              <a:rPr lang="en-US" sz="3600" b="1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VNI-Times" pitchFamily="2" charset="0"/>
              </a:rPr>
              <a:t>thaúng</a:t>
            </a:r>
            <a:r>
              <a:rPr lang="en-US" sz="3600" b="1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VNI-Times" pitchFamily="2" charset="0"/>
              </a:rPr>
              <a:t>naøo</a:t>
            </a:r>
            <a:r>
              <a:rPr lang="en-US" sz="3600" b="1" dirty="0" smtClean="0">
                <a:solidFill>
                  <a:schemeClr val="tx2"/>
                </a:solidFill>
                <a:latin typeface="VNI-Times" pitchFamily="2" charset="0"/>
              </a:rPr>
              <a:t>?</a:t>
            </a:r>
            <a:endParaRPr lang="en-US" sz="3600" b="1" dirty="0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19" name="Rectangle 34"/>
          <p:cNvSpPr>
            <a:spLocks noChangeArrowheads="1"/>
          </p:cNvSpPr>
          <p:nvPr/>
        </p:nvSpPr>
        <p:spPr bwMode="auto">
          <a:xfrm>
            <a:off x="2667000" y="5638800"/>
            <a:ext cx="304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600" b="1" dirty="0">
                <a:solidFill>
                  <a:srgbClr val="E51C07"/>
                </a:solidFill>
                <a:latin typeface="VNI-Times" pitchFamily="2" charset="0"/>
              </a:rPr>
              <a:t>A </a:t>
            </a:r>
            <a:r>
              <a:rPr lang="en-US" sz="3600" b="1" dirty="0">
                <a:solidFill>
                  <a:srgbClr val="E51C07"/>
                </a:solidFill>
                <a:latin typeface="VNI-Times" pitchFamily="2" charset="0"/>
                <a:sym typeface="Symbol" pitchFamily="18" charset="2"/>
              </a:rPr>
              <a:t> n</a:t>
            </a:r>
            <a:r>
              <a:rPr lang="en-US" sz="3600" b="1" dirty="0">
                <a:solidFill>
                  <a:srgbClr val="E51C07"/>
                </a:solidFill>
                <a:latin typeface="VNI-Times" pitchFamily="2" charset="0"/>
              </a:rPr>
              <a:t> ; A </a:t>
            </a:r>
            <a:r>
              <a:rPr lang="en-US" sz="3600" b="1" dirty="0">
                <a:solidFill>
                  <a:srgbClr val="E51C07"/>
                </a:solidFill>
                <a:latin typeface="VNI-Times" pitchFamily="2" charset="0"/>
                <a:sym typeface="Symbol" pitchFamily="18" charset="2"/>
              </a:rPr>
              <a:t> q</a:t>
            </a:r>
            <a:endParaRPr lang="en-US" sz="3600" b="1" dirty="0">
              <a:solidFill>
                <a:srgbClr val="E51C07"/>
              </a:solidFill>
              <a:latin typeface="VNI-Times" pitchFamily="2" charset="0"/>
            </a:endParaRPr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5791200" y="4419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VNI-Times" pitchFamily="2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5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5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500"/>
                            </p:stCondLst>
                            <p:childTnLst>
                              <p:par>
                                <p:cTn id="7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500"/>
                            </p:stCondLst>
                            <p:childTnLst>
                              <p:par>
                                <p:cTn id="8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5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3500"/>
                            </p:stCondLst>
                            <p:childTnLst>
                              <p:par>
                                <p:cTn id="92" presetID="22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3" dur="3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3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5" dur="3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6" dur="3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8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7" presetClass="emph" presetSubtype="2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51C07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7" presetClass="emph" presetSubtype="2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51C07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 animBg="1"/>
      <p:bldP spid="12" grpId="0"/>
      <p:bldP spid="13" grpId="0" build="allAtOnce"/>
      <p:bldP spid="13" grpId="1" build="p"/>
      <p:bldP spid="14" grpId="0" build="allAtOnce"/>
      <p:bldP spid="14" grpId="1" build="p"/>
      <p:bldP spid="15" grpId="0"/>
      <p:bldP spid="16" grpId="0"/>
      <p:bldP spid="17" grpId="0"/>
      <p:bldP spid="18" grpId="0"/>
      <p:bldP spid="19" grpId="0"/>
      <p:bldP spid="20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506</Words>
  <Application>Microsoft Office PowerPoint</Application>
  <PresentationFormat>On-screen Show (4:3)</PresentationFormat>
  <Paragraphs>120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*HƯỚNG DẪN VỀ NHÀ: -Học thuộc lí thuyết. Làm bài tập 4; 6 SGK; 3 (CBNC-110)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</dc:creator>
  <cp:lastModifiedBy>Windows User</cp:lastModifiedBy>
  <cp:revision>22</cp:revision>
  <dcterms:created xsi:type="dcterms:W3CDTF">2017-06-21T03:48:32Z</dcterms:created>
  <dcterms:modified xsi:type="dcterms:W3CDTF">2017-10-07T16:37:18Z</dcterms:modified>
</cp:coreProperties>
</file>