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8" r:id="rId2"/>
    <p:sldId id="257" r:id="rId3"/>
    <p:sldId id="260" r:id="rId4"/>
    <p:sldId id="261" r:id="rId5"/>
    <p:sldId id="262" r:id="rId6"/>
    <p:sldId id="263" r:id="rId7"/>
    <p:sldId id="266" r:id="rId8"/>
    <p:sldId id="271" r:id="rId9"/>
    <p:sldId id="264" r:id="rId10"/>
    <p:sldId id="267" r:id="rId11"/>
    <p:sldId id="275" r:id="rId12"/>
    <p:sldId id="268" r:id="rId13"/>
    <p:sldId id="272" r:id="rId14"/>
    <p:sldId id="273" r:id="rId15"/>
    <p:sldId id="274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8"/>
  <p:clrMru>
    <a:srgbClr val="0000FF"/>
    <a:srgbClr val="FFFFFF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3" autoAdjust="0"/>
    <p:restoredTop sz="94662" autoAdjust="0"/>
  </p:normalViewPr>
  <p:slideViewPr>
    <p:cSldViewPr>
      <p:cViewPr varScale="1">
        <p:scale>
          <a:sx n="65" d="100"/>
          <a:sy n="65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E23CC-B8E9-4500-A645-A17E254F4B28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F7409-12A9-4376-805A-1588F234D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029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598FC74C-FE4F-4092-A407-DBB8BE8FE22C}" type="slidenum">
              <a:rPr lang="en-US" sz="1200" b="0">
                <a:latin typeface="Arial" charset="0"/>
              </a:rPr>
              <a:pPr eaLnBrk="1" hangingPunct="1"/>
              <a:t>1</a:t>
            </a:fld>
            <a:endParaRPr lang="en-US" sz="1200" b="0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0E2F1A-3601-44D4-8283-7F8414F2795B}" type="datetimeFigureOut">
              <a:rPr lang="en-US" smtClean="0"/>
              <a:pPr/>
              <a:t>08/10/2017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94B1E8-66A1-4236-B195-BCBF5F049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5" name="Text Box 303"/>
          <p:cNvSpPr txBox="1">
            <a:spLocks noChangeArrowheads="1"/>
          </p:cNvSpPr>
          <p:nvPr/>
        </p:nvSpPr>
        <p:spPr bwMode="auto">
          <a:xfrm>
            <a:off x="381000" y="22098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 err="1" smtClean="0"/>
              <a:t>Câu</a:t>
            </a:r>
            <a:r>
              <a:rPr lang="en-US" sz="2800" i="1" dirty="0" smtClean="0"/>
              <a:t> 1: Cho </a:t>
            </a:r>
            <a:r>
              <a:rPr lang="en-US" sz="2800" i="1" dirty="0" err="1"/>
              <a:t>điểm</a:t>
            </a:r>
            <a:r>
              <a:rPr lang="en-US" sz="2800" i="1" dirty="0"/>
              <a:t> O </a:t>
            </a:r>
            <a:r>
              <a:rPr lang="en-US" sz="2800" i="1" dirty="0" err="1"/>
              <a:t>va</a:t>
            </a:r>
            <a:r>
              <a:rPr lang="en-US" sz="2800" i="1" dirty="0"/>
              <a:t>̀ </a:t>
            </a:r>
            <a:r>
              <a:rPr lang="en-US" sz="2800" i="1" dirty="0" err="1"/>
              <a:t>điểm</a:t>
            </a:r>
            <a:r>
              <a:rPr lang="en-US" sz="2800" i="1" dirty="0"/>
              <a:t> A. </a:t>
            </a:r>
            <a:r>
              <a:rPr lang="en-US" sz="2800" i="1" dirty="0" err="1"/>
              <a:t>Hãy</a:t>
            </a:r>
            <a:r>
              <a:rPr lang="en-US" sz="2800" i="1" dirty="0"/>
              <a:t> </a:t>
            </a:r>
            <a:r>
              <a:rPr lang="en-US" sz="2800" i="1" dirty="0" err="1"/>
              <a:t>ve</a:t>
            </a:r>
            <a:r>
              <a:rPr lang="en-US" sz="2800" i="1" dirty="0"/>
              <a:t>̃ </a:t>
            </a:r>
            <a:r>
              <a:rPr lang="en-US" sz="2800" i="1" dirty="0" err="1"/>
              <a:t>điểm</a:t>
            </a:r>
            <a:r>
              <a:rPr lang="en-US" sz="2800" i="1" dirty="0"/>
              <a:t> A’ </a:t>
            </a:r>
            <a:r>
              <a:rPr lang="en-US" sz="2800" i="1" dirty="0" err="1"/>
              <a:t>sao</a:t>
            </a:r>
            <a:r>
              <a:rPr lang="en-US" sz="2800" i="1" dirty="0"/>
              <a:t> </a:t>
            </a:r>
            <a:r>
              <a:rPr lang="en-US" sz="2800" i="1" dirty="0" err="1"/>
              <a:t>cho</a:t>
            </a:r>
            <a:r>
              <a:rPr lang="en-US" sz="2800" i="1" dirty="0"/>
              <a:t> O là </a:t>
            </a:r>
            <a:r>
              <a:rPr lang="en-US" sz="2800" i="1" dirty="0" err="1"/>
              <a:t>trung</a:t>
            </a:r>
            <a:r>
              <a:rPr lang="en-US" sz="2800" i="1" dirty="0"/>
              <a:t> </a:t>
            </a:r>
            <a:r>
              <a:rPr lang="en-US" sz="2800" i="1" dirty="0" err="1"/>
              <a:t>điểm</a:t>
            </a:r>
            <a:r>
              <a:rPr lang="en-US" sz="2800" i="1" dirty="0"/>
              <a:t> </a:t>
            </a:r>
            <a:r>
              <a:rPr lang="en-US" sz="2800" i="1" dirty="0" err="1"/>
              <a:t>của</a:t>
            </a:r>
            <a:r>
              <a:rPr lang="en-US" sz="2800" i="1" dirty="0"/>
              <a:t> </a:t>
            </a:r>
            <a:r>
              <a:rPr lang="en-US" sz="2800" i="1" dirty="0" err="1"/>
              <a:t>đoạn</a:t>
            </a:r>
            <a:r>
              <a:rPr lang="en-US" sz="2800" i="1" dirty="0"/>
              <a:t> </a:t>
            </a:r>
            <a:r>
              <a:rPr lang="en-US" sz="2800" i="1" dirty="0" err="1"/>
              <a:t>thẳng</a:t>
            </a:r>
            <a:r>
              <a:rPr lang="en-US" sz="2800" i="1" dirty="0"/>
              <a:t> AA’.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76400" y="1066800"/>
            <a:ext cx="5119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KIỂM TRA BÀI CŨ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35814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2: Cho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ABCD,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ABCD 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04028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5" grpId="0"/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81000" y="152400"/>
            <a:ext cx="6096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?3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219200" y="150813"/>
            <a:ext cx="76962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/>
              <a:t>Gọi O là giao điểm hai đường chéo của hình bình hành ABCD (h.79). Tìm hình đối xứng với mỗi cạnh của hình bình hành qua điểm O.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5410200" y="19050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4495800" y="38862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4495800" y="1905000"/>
            <a:ext cx="9144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7543800" y="1905000"/>
            <a:ext cx="9906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5410200" y="1905000"/>
            <a:ext cx="213360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4495800" y="1905000"/>
            <a:ext cx="40386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4191000" y="3810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D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5181600" y="1447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8458200" y="1524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7391400" y="3810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248400" y="2895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O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5486400" y="4114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 i="1"/>
              <a:t>Hình 79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28600" y="1492250"/>
            <a:ext cx="472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FF0000"/>
                </a:solidFill>
              </a:rPr>
              <a:t>Hình đối xứng của cạnh AB, của cạnh AD qua tâm O?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304800" y="1524000"/>
            <a:ext cx="4191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solidFill>
                  <a:srgbClr val="0000FF"/>
                </a:solidFill>
              </a:rPr>
              <a:t>-</a:t>
            </a:r>
            <a:r>
              <a:rPr lang="en-US" sz="2800" i="1" dirty="0" err="1">
                <a:solidFill>
                  <a:srgbClr val="0000FF"/>
                </a:solidFill>
              </a:rPr>
              <a:t>Hình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đối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xứng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với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cạnh</a:t>
            </a:r>
            <a:r>
              <a:rPr lang="en-US" sz="2800" i="1" dirty="0">
                <a:solidFill>
                  <a:srgbClr val="0000FF"/>
                </a:solidFill>
              </a:rPr>
              <a:t> AB qua </a:t>
            </a:r>
            <a:r>
              <a:rPr lang="en-US" sz="2800" i="1" dirty="0" err="1">
                <a:solidFill>
                  <a:srgbClr val="0000FF"/>
                </a:solidFill>
              </a:rPr>
              <a:t>tâm</a:t>
            </a:r>
            <a:r>
              <a:rPr lang="en-US" sz="2800" i="1" dirty="0">
                <a:solidFill>
                  <a:srgbClr val="0000FF"/>
                </a:solidFill>
              </a:rPr>
              <a:t> O là </a:t>
            </a:r>
            <a:r>
              <a:rPr lang="en-US" sz="2800" i="1" dirty="0" err="1">
                <a:solidFill>
                  <a:srgbClr val="0000FF"/>
                </a:solidFill>
              </a:rPr>
              <a:t>cạnh</a:t>
            </a:r>
            <a:r>
              <a:rPr lang="en-US" sz="2800" i="1" dirty="0">
                <a:solidFill>
                  <a:srgbClr val="0000FF"/>
                </a:solidFill>
              </a:rPr>
              <a:t> CD, </a:t>
            </a:r>
            <a:r>
              <a:rPr lang="en-US" sz="2800" i="1" dirty="0" err="1">
                <a:solidFill>
                  <a:srgbClr val="0000FF"/>
                </a:solidFill>
              </a:rPr>
              <a:t>hình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đối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xứng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với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cạnh</a:t>
            </a:r>
            <a:r>
              <a:rPr lang="en-US" sz="2800" i="1" dirty="0">
                <a:solidFill>
                  <a:srgbClr val="0000FF"/>
                </a:solidFill>
              </a:rPr>
              <a:t> AD qua </a:t>
            </a:r>
            <a:r>
              <a:rPr lang="en-US" sz="2800" i="1" dirty="0" err="1">
                <a:solidFill>
                  <a:srgbClr val="0000FF"/>
                </a:solidFill>
              </a:rPr>
              <a:t>tâm</a:t>
            </a:r>
            <a:r>
              <a:rPr lang="en-US" sz="2800" i="1" dirty="0">
                <a:solidFill>
                  <a:srgbClr val="0000FF"/>
                </a:solidFill>
              </a:rPr>
              <a:t> O là </a:t>
            </a:r>
            <a:r>
              <a:rPr lang="en-US" sz="2800" i="1" dirty="0" err="1">
                <a:solidFill>
                  <a:srgbClr val="0000FF"/>
                </a:solidFill>
              </a:rPr>
              <a:t>cạnh</a:t>
            </a:r>
            <a:r>
              <a:rPr lang="en-US" sz="2800" i="1" dirty="0">
                <a:solidFill>
                  <a:srgbClr val="0000FF"/>
                </a:solidFill>
              </a:rPr>
              <a:t> BC.</a:t>
            </a: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5029200" y="2743200"/>
            <a:ext cx="28956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4495800" y="2438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8001000" y="2895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M’</a:t>
            </a:r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5638800" y="2743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7315200" y="2895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381000" y="3276600"/>
            <a:ext cx="3810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FF0000"/>
                </a:solidFill>
              </a:rPr>
              <a:t>Lấy điểm M bất kì thuộc hình bình hành ABCD, tìm điểm đối xứng với M qua tâm O?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304800" y="3352800"/>
            <a:ext cx="3810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D60093"/>
                </a:solidFill>
              </a:rPr>
              <a:t>-Điểm đối xứng với điểm M qua tâm O là điểm M’ cũng thuộc hình bình hành ABCD.</a:t>
            </a:r>
          </a:p>
        </p:txBody>
      </p:sp>
    </p:spTree>
    <p:extLst>
      <p:ext uri="{BB962C8B-B14F-4D97-AF65-F5344CB8AC3E}">
        <p14:creationId xmlns="" xmlns:p14="http://schemas.microsoft.com/office/powerpoint/2010/main" val="160628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7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2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7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/>
      <p:bldP spid="16390" grpId="0" animBg="1"/>
      <p:bldP spid="16391" grpId="0" animBg="1"/>
      <p:bldP spid="16392" grpId="0" animBg="1"/>
      <p:bldP spid="16393" grpId="0" animBg="1"/>
      <p:bldP spid="16394" grpId="0" animBg="1"/>
      <p:bldP spid="16395" grpId="0" animBg="1"/>
      <p:bldP spid="16402" grpId="0"/>
      <p:bldP spid="16403" grpId="0"/>
      <p:bldP spid="16404" grpId="0"/>
      <p:bldP spid="16405" grpId="0"/>
      <p:bldP spid="16406" grpId="0"/>
      <p:bldP spid="16407" grpId="0"/>
      <p:bldP spid="16408" grpId="0"/>
      <p:bldP spid="16408" grpId="1"/>
      <p:bldP spid="16409" grpId="0"/>
      <p:bldP spid="16410" grpId="0" animBg="1"/>
      <p:bldP spid="16411" grpId="0"/>
      <p:bldP spid="16413" grpId="0"/>
      <p:bldP spid="16414" grpId="0" animBg="1"/>
      <p:bldP spid="16416" grpId="0" animBg="1"/>
      <p:bldP spid="16417" grpId="0"/>
      <p:bldP spid="16417" grpId="1"/>
      <p:bldP spid="164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11430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447800"/>
            <a:ext cx="8839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hận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vi-VN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Điểm đối xứng với mỗi điểm thuộc cạnh của hình bình hành  ABCD qua điểm O cũng thuộc cạnh của hình bình hành.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152400" y="3657600"/>
            <a:ext cx="807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 err="1">
                <a:solidFill>
                  <a:srgbClr val="000000"/>
                </a:solidFill>
              </a:rPr>
              <a:t>Điểm</a:t>
            </a:r>
            <a:r>
              <a:rPr lang="en-US" sz="2800" i="1" dirty="0">
                <a:solidFill>
                  <a:srgbClr val="000000"/>
                </a:solidFill>
              </a:rPr>
              <a:t> O là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tâm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đối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xứng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000000"/>
                </a:solidFill>
              </a:rPr>
              <a:t>của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>
                <a:solidFill>
                  <a:srgbClr val="000000"/>
                </a:solidFill>
              </a:rPr>
              <a:t>hình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>
                <a:solidFill>
                  <a:srgbClr val="000000"/>
                </a:solidFill>
              </a:rPr>
              <a:t>bình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>
                <a:solidFill>
                  <a:srgbClr val="000000"/>
                </a:solidFill>
              </a:rPr>
              <a:t>hành</a:t>
            </a:r>
            <a:r>
              <a:rPr lang="en-US" sz="2800" i="1" dirty="0">
                <a:solidFill>
                  <a:srgbClr val="000000"/>
                </a:solidFill>
              </a:rPr>
              <a:t> ABCD.</a:t>
            </a:r>
          </a:p>
        </p:txBody>
      </p:sp>
    </p:spTree>
    <p:extLst>
      <p:ext uri="{BB962C8B-B14F-4D97-AF65-F5344CB8AC3E}">
        <p14:creationId xmlns="" xmlns:p14="http://schemas.microsoft.com/office/powerpoint/2010/main" val="370142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62000" y="228600"/>
            <a:ext cx="731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FF00FF"/>
                </a:solidFill>
              </a:rPr>
              <a:t>Định nghĩa tâm đối xứng của một hình: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152400" y="762000"/>
            <a:ext cx="8839200" cy="13716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52400" y="838200"/>
            <a:ext cx="8991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/>
              <a:t>Điểm O gọi là </a:t>
            </a:r>
            <a:r>
              <a:rPr lang="en-US" sz="2800" i="1">
                <a:solidFill>
                  <a:srgbClr val="0000FF"/>
                </a:solidFill>
              </a:rPr>
              <a:t>tâm đối xứng</a:t>
            </a:r>
            <a:r>
              <a:rPr lang="en-US" sz="2800" i="1"/>
              <a:t> của hình </a:t>
            </a:r>
            <a:r>
              <a:rPr lang="en-US" sz="3600" i="1">
                <a:solidFill>
                  <a:srgbClr val="FF0000"/>
                </a:solidFill>
                <a:latin typeface=".VnCommercial Script" pitchFamily="34" charset="0"/>
              </a:rPr>
              <a:t>H</a:t>
            </a:r>
            <a:r>
              <a:rPr lang="en-US" sz="3200" i="1">
                <a:solidFill>
                  <a:srgbClr val="FF0000"/>
                </a:solidFill>
                <a:latin typeface=".VnCommercial Script" pitchFamily="34" charset="0"/>
              </a:rPr>
              <a:t> </a:t>
            </a:r>
            <a:r>
              <a:rPr lang="en-US" sz="2800" i="1"/>
              <a:t>nếu điểm đối xứng với mỗi điểm thuộc hình </a:t>
            </a:r>
            <a:r>
              <a:rPr lang="en-US" sz="3600" i="1">
                <a:solidFill>
                  <a:srgbClr val="FF0000"/>
                </a:solidFill>
                <a:latin typeface=".VnCommercial Script" pitchFamily="34" charset="0"/>
              </a:rPr>
              <a:t>H</a:t>
            </a:r>
            <a:r>
              <a:rPr lang="en-US" sz="3600" i="1">
                <a:latin typeface=".VnCommercial Script" pitchFamily="34" charset="0"/>
              </a:rPr>
              <a:t> </a:t>
            </a:r>
            <a:r>
              <a:rPr lang="en-US" sz="2800" i="1"/>
              <a:t>qua điểm O cũng thuộc hình </a:t>
            </a:r>
            <a:r>
              <a:rPr lang="en-US" sz="3600" i="1">
                <a:solidFill>
                  <a:srgbClr val="FF0000"/>
                </a:solidFill>
                <a:latin typeface=".VnCommercial Script" pitchFamily="34" charset="0"/>
              </a:rPr>
              <a:t>H </a:t>
            </a:r>
            <a:r>
              <a:rPr lang="en-US" sz="2800" i="1">
                <a:latin typeface=".VnCommercial Script" pitchFamily="34" charset="0"/>
              </a:rPr>
              <a:t>.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066800" y="2133600"/>
            <a:ext cx="662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/>
              <a:t>(</a:t>
            </a:r>
            <a:r>
              <a:rPr lang="en-US" sz="2800"/>
              <a:t>Ta còn nói:</a:t>
            </a:r>
            <a:r>
              <a:rPr lang="en-US" sz="2800" i="1"/>
              <a:t> Hình </a:t>
            </a:r>
            <a:r>
              <a:rPr lang="en-US" sz="3600" i="1">
                <a:solidFill>
                  <a:srgbClr val="FF0000"/>
                </a:solidFill>
                <a:latin typeface=".VnCommercial Script" pitchFamily="34" charset="0"/>
              </a:rPr>
              <a:t>H </a:t>
            </a:r>
            <a:r>
              <a:rPr lang="en-US" sz="2800" i="1"/>
              <a:t>có tâm đối xứng O)</a:t>
            </a:r>
            <a:endParaRPr lang="en-US" sz="2800" i="1">
              <a:latin typeface=".VnCommercial Script" pitchFamily="34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81000" y="26670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/>
              <a:t>Định lí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152400" y="3200400"/>
            <a:ext cx="8839200" cy="10668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81000" y="3200400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FF0000"/>
                </a:solidFill>
              </a:rPr>
              <a:t>Giao điểm hai đường chéo</a:t>
            </a:r>
            <a:r>
              <a:rPr lang="en-US" sz="2800" i="1"/>
              <a:t> của hình bình hành </a:t>
            </a:r>
            <a:r>
              <a:rPr lang="en-US" sz="2800" i="1">
                <a:solidFill>
                  <a:srgbClr val="0000FF"/>
                </a:solidFill>
              </a:rPr>
              <a:t>là tâm đối xứng</a:t>
            </a:r>
            <a:r>
              <a:rPr lang="en-US" sz="2800" i="1"/>
              <a:t> của hình bình hành đó.</a:t>
            </a:r>
          </a:p>
        </p:txBody>
      </p:sp>
    </p:spTree>
    <p:extLst>
      <p:ext uri="{BB962C8B-B14F-4D97-AF65-F5344CB8AC3E}">
        <p14:creationId xmlns="" xmlns:p14="http://schemas.microsoft.com/office/powerpoint/2010/main" val="277154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4" grpId="0" animBg="1"/>
      <p:bldP spid="17415" grpId="0"/>
      <p:bldP spid="17416" grpId="0"/>
      <p:bldP spid="17417" grpId="0"/>
      <p:bldP spid="17419" grpId="0" animBg="1"/>
      <p:bldP spid="174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0" y="889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Cho vòng tròn  chứa các chữ cái (kiểu chữ in hoa)</a:t>
            </a:r>
            <a:endParaRPr lang="en-US" sz="2800" b="1">
              <a:latin typeface="Times New Roman" pitchFamily="18" charset="0"/>
            </a:endParaRPr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-76200" y="609600"/>
            <a:ext cx="6248400" cy="6248400"/>
          </a:xfrm>
          <a:prstGeom prst="star32">
            <a:avLst>
              <a:gd name="adj" fmla="val 44282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457200" indent="-457200" algn="ctr"/>
            <a:r>
              <a:rPr lang="en-US" sz="3600" b="1">
                <a:latin typeface="Times New Roman" pitchFamily="18" charset="0"/>
              </a:rPr>
              <a:t>         </a:t>
            </a:r>
          </a:p>
          <a:p>
            <a:pPr marL="457200" indent="-457200" algn="ctr"/>
            <a:r>
              <a:rPr lang="en-US" sz="3600" b="1">
                <a:latin typeface="Times New Roman" pitchFamily="18" charset="0"/>
              </a:rPr>
              <a:t>  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410200" y="704850"/>
            <a:ext cx="3505200" cy="2133600"/>
          </a:xfrm>
          <a:prstGeom prst="wedgeEllipseCallout">
            <a:avLst>
              <a:gd name="adj1" fmla="val -57880"/>
              <a:gd name="adj2" fmla="val 17486"/>
            </a:avLst>
          </a:prstGeom>
          <a:gradFill rotWithShape="0">
            <a:gsLst>
              <a:gs pos="0">
                <a:srgbClr val="00CC00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b="1"/>
              <a:t>Hãy tìm</a:t>
            </a:r>
          </a:p>
          <a:p>
            <a:pPr algn="ctr"/>
            <a:r>
              <a:rPr lang="en-US" sz="2800" b="1"/>
              <a:t>các chữ có tâm đối xứng</a:t>
            </a:r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4953000" y="4495800"/>
            <a:ext cx="3962400" cy="2362200"/>
          </a:xfrm>
          <a:prstGeom prst="wedgeEllipseCallout">
            <a:avLst>
              <a:gd name="adj1" fmla="val -48556"/>
              <a:gd name="adj2" fmla="val -6055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b="1"/>
              <a:t>Hãy tìm</a:t>
            </a:r>
          </a:p>
          <a:p>
            <a:pPr algn="ctr"/>
            <a:r>
              <a:rPr lang="en-US" sz="2800" b="1"/>
              <a:t>các chữ không có tâm đối xứng</a:t>
            </a:r>
            <a:endParaRPr lang="en-US" sz="2800" b="1">
              <a:sym typeface="Symbol" pitchFamily="18" charset="2"/>
            </a:endParaRP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2133600" y="12192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</a:t>
            </a:r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</a:t>
            </a:r>
          </a:p>
        </p:txBody>
      </p:sp>
      <p:sp>
        <p:nvSpPr>
          <p:cNvPr id="10248" name="WordArt 8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</a:t>
            </a:r>
          </a:p>
        </p:txBody>
      </p:sp>
      <p:sp>
        <p:nvSpPr>
          <p:cNvPr id="10249" name="WordArt 9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</a:t>
            </a:r>
          </a:p>
        </p:txBody>
      </p:sp>
      <p:sp>
        <p:nvSpPr>
          <p:cNvPr id="10250" name="WordArt 10"/>
          <p:cNvSpPr>
            <a:spLocks noChangeArrowheads="1" noChangeShapeType="1" noTextEdit="1"/>
          </p:cNvSpPr>
          <p:nvPr/>
        </p:nvSpPr>
        <p:spPr bwMode="auto">
          <a:xfrm>
            <a:off x="9906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D</a:t>
            </a:r>
          </a:p>
        </p:txBody>
      </p:sp>
      <p:sp>
        <p:nvSpPr>
          <p:cNvPr id="10251" name="WordArt 11"/>
          <p:cNvSpPr>
            <a:spLocks noChangeArrowheads="1" noChangeShapeType="1" noTextEdit="1"/>
          </p:cNvSpPr>
          <p:nvPr/>
        </p:nvSpPr>
        <p:spPr bwMode="auto">
          <a:xfrm>
            <a:off x="2209800" y="2590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</a:t>
            </a:r>
          </a:p>
        </p:txBody>
      </p:sp>
      <p:sp>
        <p:nvSpPr>
          <p:cNvPr id="10252" name="WordArt 12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152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</a:t>
            </a:r>
          </a:p>
        </p:txBody>
      </p:sp>
      <p:sp>
        <p:nvSpPr>
          <p:cNvPr id="10253" name="WordArt 13"/>
          <p:cNvSpPr>
            <a:spLocks noChangeArrowheads="1" noChangeShapeType="1" noTextEdit="1"/>
          </p:cNvSpPr>
          <p:nvPr/>
        </p:nvSpPr>
        <p:spPr bwMode="auto">
          <a:xfrm>
            <a:off x="3733800" y="2819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</a:t>
            </a:r>
          </a:p>
        </p:txBody>
      </p:sp>
      <p:sp>
        <p:nvSpPr>
          <p:cNvPr id="10254" name="WordArt 14"/>
          <p:cNvSpPr>
            <a:spLocks noChangeArrowheads="1" noChangeShapeType="1" noTextEdit="1"/>
          </p:cNvSpPr>
          <p:nvPr/>
        </p:nvSpPr>
        <p:spPr bwMode="auto">
          <a:xfrm>
            <a:off x="2209800" y="3657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</a:t>
            </a:r>
          </a:p>
        </p:txBody>
      </p:sp>
      <p:sp>
        <p:nvSpPr>
          <p:cNvPr id="10255" name="WordArt 15"/>
          <p:cNvSpPr>
            <a:spLocks noChangeArrowheads="1" noChangeShapeType="1" noTextEdit="1"/>
          </p:cNvSpPr>
          <p:nvPr/>
        </p:nvSpPr>
        <p:spPr bwMode="auto">
          <a:xfrm>
            <a:off x="47244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</a:t>
            </a:r>
          </a:p>
        </p:txBody>
      </p:sp>
      <p:sp>
        <p:nvSpPr>
          <p:cNvPr id="10256" name="WordArt 16"/>
          <p:cNvSpPr>
            <a:spLocks noChangeArrowheads="1" noChangeShapeType="1" noTextEdit="1"/>
          </p:cNvSpPr>
          <p:nvPr/>
        </p:nvSpPr>
        <p:spPr bwMode="auto">
          <a:xfrm>
            <a:off x="3200400" y="3505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</a:t>
            </a:r>
          </a:p>
        </p:txBody>
      </p:sp>
      <p:sp>
        <p:nvSpPr>
          <p:cNvPr id="10257" name="WordArt 17"/>
          <p:cNvSpPr>
            <a:spLocks noChangeArrowheads="1" noChangeShapeType="1" noTextEdit="1"/>
          </p:cNvSpPr>
          <p:nvPr/>
        </p:nvSpPr>
        <p:spPr bwMode="auto">
          <a:xfrm>
            <a:off x="2362200" y="4191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N</a:t>
            </a:r>
          </a:p>
        </p:txBody>
      </p:sp>
      <p:sp>
        <p:nvSpPr>
          <p:cNvPr id="10258" name="WordArt 18"/>
          <p:cNvSpPr>
            <a:spLocks noChangeArrowheads="1" noChangeShapeType="1" noTextEdit="1"/>
          </p:cNvSpPr>
          <p:nvPr/>
        </p:nvSpPr>
        <p:spPr bwMode="auto">
          <a:xfrm>
            <a:off x="838200" y="5029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O</a:t>
            </a:r>
          </a:p>
        </p:txBody>
      </p:sp>
      <p:sp>
        <p:nvSpPr>
          <p:cNvPr id="10259" name="WordArt 19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</a:t>
            </a:r>
          </a:p>
        </p:txBody>
      </p:sp>
      <p:sp>
        <p:nvSpPr>
          <p:cNvPr id="10260" name="WordArt 20"/>
          <p:cNvSpPr>
            <a:spLocks noChangeArrowheads="1" noChangeShapeType="1" noTextEdit="1"/>
          </p:cNvSpPr>
          <p:nvPr/>
        </p:nvSpPr>
        <p:spPr bwMode="auto">
          <a:xfrm>
            <a:off x="1524000" y="5562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</a:t>
            </a:r>
          </a:p>
        </p:txBody>
      </p:sp>
      <p:sp>
        <p:nvSpPr>
          <p:cNvPr id="10261" name="WordArt 21"/>
          <p:cNvSpPr>
            <a:spLocks noChangeArrowheads="1" noChangeShapeType="1" noTextEdit="1"/>
          </p:cNvSpPr>
          <p:nvPr/>
        </p:nvSpPr>
        <p:spPr bwMode="auto">
          <a:xfrm>
            <a:off x="5181600" y="32004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</a:t>
            </a:r>
          </a:p>
        </p:txBody>
      </p:sp>
      <p:sp>
        <p:nvSpPr>
          <p:cNvPr id="10262" name="WordArt 22"/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</a:t>
            </a:r>
          </a:p>
        </p:txBody>
      </p:sp>
      <p:sp>
        <p:nvSpPr>
          <p:cNvPr id="10263" name="WordArt 23"/>
          <p:cNvSpPr>
            <a:spLocks noChangeArrowheads="1" noChangeShapeType="1" noTextEdit="1"/>
          </p:cNvSpPr>
          <p:nvPr/>
        </p:nvSpPr>
        <p:spPr bwMode="auto">
          <a:xfrm>
            <a:off x="4495800" y="3581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Q</a:t>
            </a:r>
          </a:p>
        </p:txBody>
      </p:sp>
      <p:sp>
        <p:nvSpPr>
          <p:cNvPr id="10264" name="WordArt 24"/>
          <p:cNvSpPr>
            <a:spLocks noChangeArrowheads="1" noChangeShapeType="1" noTextEdit="1"/>
          </p:cNvSpPr>
          <p:nvPr/>
        </p:nvSpPr>
        <p:spPr bwMode="auto">
          <a:xfrm>
            <a:off x="2438400" y="51816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</a:t>
            </a:r>
          </a:p>
        </p:txBody>
      </p:sp>
      <p:sp>
        <p:nvSpPr>
          <p:cNvPr id="10265" name="WordArt 25"/>
          <p:cNvSpPr>
            <a:spLocks noChangeArrowheads="1" noChangeShapeType="1" noTextEdit="1"/>
          </p:cNvSpPr>
          <p:nvPr/>
        </p:nvSpPr>
        <p:spPr bwMode="auto">
          <a:xfrm>
            <a:off x="3505200" y="1447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U</a:t>
            </a:r>
          </a:p>
        </p:txBody>
      </p:sp>
      <p:sp>
        <p:nvSpPr>
          <p:cNvPr id="10266" name="WordArt 26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V</a:t>
            </a:r>
          </a:p>
        </p:txBody>
      </p:sp>
      <p:sp>
        <p:nvSpPr>
          <p:cNvPr id="10267" name="WordArt 27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</a:t>
            </a:r>
          </a:p>
        </p:txBody>
      </p:sp>
      <p:sp>
        <p:nvSpPr>
          <p:cNvPr id="10268" name="WordArt 28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V</a:t>
            </a:r>
          </a:p>
        </p:txBody>
      </p:sp>
      <p:sp>
        <p:nvSpPr>
          <p:cNvPr id="10269" name="WordArt 29"/>
          <p:cNvSpPr>
            <a:spLocks noChangeArrowheads="1" noChangeShapeType="1" noTextEdit="1"/>
          </p:cNvSpPr>
          <p:nvPr/>
        </p:nvSpPr>
        <p:spPr bwMode="auto">
          <a:xfrm>
            <a:off x="1371600" y="4343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Y</a:t>
            </a:r>
          </a:p>
        </p:txBody>
      </p:sp>
      <p:sp>
        <p:nvSpPr>
          <p:cNvPr id="10270" name="WordArt 30"/>
          <p:cNvSpPr>
            <a:spLocks noChangeArrowheads="1" noChangeShapeType="1" noTextEdit="1"/>
          </p:cNvSpPr>
          <p:nvPr/>
        </p:nvSpPr>
        <p:spPr bwMode="auto">
          <a:xfrm>
            <a:off x="3200400" y="2133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X</a:t>
            </a:r>
          </a:p>
        </p:txBody>
      </p:sp>
      <p:sp>
        <p:nvSpPr>
          <p:cNvPr id="10271" name="WordArt 31"/>
          <p:cNvSpPr>
            <a:spLocks noChangeArrowheads="1" noChangeShapeType="1" noTextEdit="1"/>
          </p:cNvSpPr>
          <p:nvPr/>
        </p:nvSpPr>
        <p:spPr bwMode="auto">
          <a:xfrm>
            <a:off x="3886200" y="45720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Z</a:t>
            </a:r>
          </a:p>
        </p:txBody>
      </p:sp>
      <p:sp>
        <p:nvSpPr>
          <p:cNvPr id="10272" name="WordArt 32"/>
          <p:cNvSpPr>
            <a:spLocks noChangeArrowheads="1" noChangeShapeType="1" noTextEdit="1"/>
          </p:cNvSpPr>
          <p:nvPr/>
        </p:nvSpPr>
        <p:spPr bwMode="auto">
          <a:xfrm>
            <a:off x="3429000" y="5486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W</a:t>
            </a:r>
          </a:p>
        </p:txBody>
      </p:sp>
    </p:spTree>
    <p:extLst>
      <p:ext uri="{BB962C8B-B14F-4D97-AF65-F5344CB8AC3E}">
        <p14:creationId xmlns="" xmlns:p14="http://schemas.microsoft.com/office/powerpoint/2010/main" val="8829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animBg="1" autoUpdateAnimBg="0"/>
      <p:bldP spid="37892" grpId="0" animBg="1" autoUpdateAnimBg="0"/>
      <p:bldP spid="3789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600" b="1">
              <a:latin typeface="Times New Roman" pitchFamily="18" charset="0"/>
            </a:endParaRPr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152400" y="641350"/>
            <a:ext cx="6248400" cy="6248400"/>
          </a:xfrm>
          <a:prstGeom prst="star32">
            <a:avLst>
              <a:gd name="adj" fmla="val 44282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457200" indent="-457200" algn="ctr"/>
            <a:r>
              <a:rPr lang="en-US" sz="3600" b="1">
                <a:latin typeface="Times New Roman" pitchFamily="18" charset="0"/>
              </a:rPr>
              <a:t>         </a:t>
            </a:r>
          </a:p>
          <a:p>
            <a:pPr marL="457200" indent="-457200" algn="ctr"/>
            <a:r>
              <a:rPr lang="en-US" sz="3600" b="1">
                <a:latin typeface="Times New Roman" pitchFamily="18" charset="0"/>
              </a:rPr>
              <a:t>  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5410200" y="762000"/>
            <a:ext cx="3505200" cy="2133600"/>
          </a:xfrm>
          <a:prstGeom prst="wedgeEllipseCallout">
            <a:avLst>
              <a:gd name="adj1" fmla="val -57880"/>
              <a:gd name="adj2" fmla="val 17486"/>
            </a:avLst>
          </a:prstGeom>
          <a:gradFill rotWithShape="1">
            <a:gsLst>
              <a:gs pos="0">
                <a:srgbClr val="767647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3200" b="1"/>
              <a:t>Các chữ có tâm đối xứng</a:t>
            </a:r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5181600" y="4267200"/>
            <a:ext cx="3962400" cy="2362200"/>
          </a:xfrm>
          <a:prstGeom prst="wedgeEllipseCallout">
            <a:avLst>
              <a:gd name="adj1" fmla="val -48556"/>
              <a:gd name="adj2" fmla="val -60551"/>
            </a:avLst>
          </a:prstGeom>
          <a:gradFill rotWithShape="1">
            <a:gsLst>
              <a:gs pos="0">
                <a:srgbClr val="760076"/>
              </a:gs>
              <a:gs pos="100000">
                <a:srgbClr val="FF00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Các chữ không có tâm đối xứng</a:t>
            </a:r>
            <a:endParaRPr lang="en-US" sz="3200" b="1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38918" name="WordArt 6"/>
          <p:cNvSpPr>
            <a:spLocks noChangeArrowheads="1" noChangeShapeType="1" noTextEdit="1"/>
          </p:cNvSpPr>
          <p:nvPr/>
        </p:nvSpPr>
        <p:spPr bwMode="auto">
          <a:xfrm>
            <a:off x="2133600" y="12192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A</a:t>
            </a:r>
          </a:p>
        </p:txBody>
      </p:sp>
      <p:sp>
        <p:nvSpPr>
          <p:cNvPr id="38919" name="WordArt 7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B</a:t>
            </a:r>
          </a:p>
        </p:txBody>
      </p:sp>
      <p:sp>
        <p:nvSpPr>
          <p:cNvPr id="11272" name="WordArt 8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</a:t>
            </a:r>
          </a:p>
        </p:txBody>
      </p:sp>
      <p:sp>
        <p:nvSpPr>
          <p:cNvPr id="38921" name="WordArt 9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C</a:t>
            </a:r>
          </a:p>
        </p:txBody>
      </p:sp>
      <p:sp>
        <p:nvSpPr>
          <p:cNvPr id="38922" name="WordArt 10"/>
          <p:cNvSpPr>
            <a:spLocks noChangeArrowheads="1" noChangeShapeType="1" noTextEdit="1"/>
          </p:cNvSpPr>
          <p:nvPr/>
        </p:nvSpPr>
        <p:spPr bwMode="auto">
          <a:xfrm>
            <a:off x="9906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D</a:t>
            </a:r>
          </a:p>
        </p:txBody>
      </p:sp>
      <p:sp>
        <p:nvSpPr>
          <p:cNvPr id="38923" name="WordArt 11"/>
          <p:cNvSpPr>
            <a:spLocks noChangeArrowheads="1" noChangeShapeType="1" noTextEdit="1"/>
          </p:cNvSpPr>
          <p:nvPr/>
        </p:nvSpPr>
        <p:spPr bwMode="auto">
          <a:xfrm>
            <a:off x="2209800" y="2590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E</a:t>
            </a:r>
          </a:p>
        </p:txBody>
      </p:sp>
      <p:sp>
        <p:nvSpPr>
          <p:cNvPr id="38924" name="WordArt 12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152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I</a:t>
            </a:r>
          </a:p>
        </p:txBody>
      </p:sp>
      <p:sp>
        <p:nvSpPr>
          <p:cNvPr id="38925" name="WordArt 13"/>
          <p:cNvSpPr>
            <a:spLocks noChangeArrowheads="1" noChangeShapeType="1" noTextEdit="1"/>
          </p:cNvSpPr>
          <p:nvPr/>
        </p:nvSpPr>
        <p:spPr bwMode="auto">
          <a:xfrm>
            <a:off x="3733800" y="2819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F</a:t>
            </a:r>
          </a:p>
        </p:txBody>
      </p:sp>
      <p:sp>
        <p:nvSpPr>
          <p:cNvPr id="38926" name="WordArt 14"/>
          <p:cNvSpPr>
            <a:spLocks noChangeArrowheads="1" noChangeShapeType="1" noTextEdit="1"/>
          </p:cNvSpPr>
          <p:nvPr/>
        </p:nvSpPr>
        <p:spPr bwMode="auto">
          <a:xfrm>
            <a:off x="2209800" y="3657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K</a:t>
            </a:r>
          </a:p>
        </p:txBody>
      </p:sp>
      <p:sp>
        <p:nvSpPr>
          <p:cNvPr id="38927" name="WordArt 15"/>
          <p:cNvSpPr>
            <a:spLocks noChangeArrowheads="1" noChangeShapeType="1" noTextEdit="1"/>
          </p:cNvSpPr>
          <p:nvPr/>
        </p:nvSpPr>
        <p:spPr bwMode="auto">
          <a:xfrm>
            <a:off x="47244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G</a:t>
            </a:r>
          </a:p>
        </p:txBody>
      </p:sp>
      <p:sp>
        <p:nvSpPr>
          <p:cNvPr id="38928" name="WordArt 16"/>
          <p:cNvSpPr>
            <a:spLocks noChangeArrowheads="1" noChangeShapeType="1" noTextEdit="1"/>
          </p:cNvSpPr>
          <p:nvPr/>
        </p:nvSpPr>
        <p:spPr bwMode="auto">
          <a:xfrm>
            <a:off x="3200400" y="3505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L</a:t>
            </a:r>
          </a:p>
        </p:txBody>
      </p:sp>
      <p:sp>
        <p:nvSpPr>
          <p:cNvPr id="38929" name="WordArt 17"/>
          <p:cNvSpPr>
            <a:spLocks noChangeArrowheads="1" noChangeShapeType="1" noTextEdit="1"/>
          </p:cNvSpPr>
          <p:nvPr/>
        </p:nvSpPr>
        <p:spPr bwMode="auto">
          <a:xfrm>
            <a:off x="2057400" y="41910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N</a:t>
            </a:r>
          </a:p>
        </p:txBody>
      </p:sp>
      <p:sp>
        <p:nvSpPr>
          <p:cNvPr id="38930" name="WordArt 18"/>
          <p:cNvSpPr>
            <a:spLocks noChangeArrowheads="1" noChangeShapeType="1" noTextEdit="1"/>
          </p:cNvSpPr>
          <p:nvPr/>
        </p:nvSpPr>
        <p:spPr bwMode="auto">
          <a:xfrm>
            <a:off x="838200" y="4876800"/>
            <a:ext cx="457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O</a:t>
            </a:r>
          </a:p>
        </p:txBody>
      </p:sp>
      <p:sp>
        <p:nvSpPr>
          <p:cNvPr id="11283" name="WordArt 19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</a:t>
            </a:r>
          </a:p>
        </p:txBody>
      </p:sp>
      <p:sp>
        <p:nvSpPr>
          <p:cNvPr id="38932" name="WordArt 20"/>
          <p:cNvSpPr>
            <a:spLocks noChangeArrowheads="1" noChangeShapeType="1" noTextEdit="1"/>
          </p:cNvSpPr>
          <p:nvPr/>
        </p:nvSpPr>
        <p:spPr bwMode="auto">
          <a:xfrm>
            <a:off x="1524000" y="53340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S</a:t>
            </a:r>
          </a:p>
        </p:txBody>
      </p:sp>
      <p:sp>
        <p:nvSpPr>
          <p:cNvPr id="38933" name="WordArt 21"/>
          <p:cNvSpPr>
            <a:spLocks noChangeArrowheads="1" noChangeShapeType="1" noTextEdit="1"/>
          </p:cNvSpPr>
          <p:nvPr/>
        </p:nvSpPr>
        <p:spPr bwMode="auto">
          <a:xfrm>
            <a:off x="5181600" y="3200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H</a:t>
            </a:r>
          </a:p>
        </p:txBody>
      </p:sp>
      <p:sp>
        <p:nvSpPr>
          <p:cNvPr id="38934" name="WordArt 22"/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M</a:t>
            </a:r>
          </a:p>
        </p:txBody>
      </p:sp>
      <p:sp>
        <p:nvSpPr>
          <p:cNvPr id="38935" name="WordArt 23"/>
          <p:cNvSpPr>
            <a:spLocks noChangeArrowheads="1" noChangeShapeType="1" noTextEdit="1"/>
          </p:cNvSpPr>
          <p:nvPr/>
        </p:nvSpPr>
        <p:spPr bwMode="auto">
          <a:xfrm>
            <a:off x="4495800" y="3581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Q</a:t>
            </a:r>
          </a:p>
        </p:txBody>
      </p:sp>
      <p:sp>
        <p:nvSpPr>
          <p:cNvPr id="38936" name="WordArt 24"/>
          <p:cNvSpPr>
            <a:spLocks noChangeArrowheads="1" noChangeShapeType="1" noTextEdit="1"/>
          </p:cNvSpPr>
          <p:nvPr/>
        </p:nvSpPr>
        <p:spPr bwMode="auto">
          <a:xfrm>
            <a:off x="2438400" y="51816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T</a:t>
            </a:r>
          </a:p>
        </p:txBody>
      </p:sp>
      <p:sp>
        <p:nvSpPr>
          <p:cNvPr id="38937" name="WordArt 25"/>
          <p:cNvSpPr>
            <a:spLocks noChangeArrowheads="1" noChangeShapeType="1" noTextEdit="1"/>
          </p:cNvSpPr>
          <p:nvPr/>
        </p:nvSpPr>
        <p:spPr bwMode="auto">
          <a:xfrm>
            <a:off x="3505200" y="1447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U</a:t>
            </a:r>
          </a:p>
        </p:txBody>
      </p:sp>
      <p:sp>
        <p:nvSpPr>
          <p:cNvPr id="11290" name="WordArt 26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V</a:t>
            </a:r>
          </a:p>
        </p:txBody>
      </p:sp>
      <p:sp>
        <p:nvSpPr>
          <p:cNvPr id="38939" name="WordArt 27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P</a:t>
            </a:r>
          </a:p>
        </p:txBody>
      </p:sp>
      <p:sp>
        <p:nvSpPr>
          <p:cNvPr id="38940" name="WordArt 28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V</a:t>
            </a:r>
          </a:p>
        </p:txBody>
      </p:sp>
      <p:sp>
        <p:nvSpPr>
          <p:cNvPr id="38941" name="WordArt 29"/>
          <p:cNvSpPr>
            <a:spLocks noChangeArrowheads="1" noChangeShapeType="1" noTextEdit="1"/>
          </p:cNvSpPr>
          <p:nvPr/>
        </p:nvSpPr>
        <p:spPr bwMode="auto">
          <a:xfrm>
            <a:off x="1371600" y="4343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Y</a:t>
            </a:r>
          </a:p>
        </p:txBody>
      </p:sp>
      <p:sp>
        <p:nvSpPr>
          <p:cNvPr id="38942" name="WordArt 30"/>
          <p:cNvSpPr>
            <a:spLocks noChangeArrowheads="1" noChangeShapeType="1" noTextEdit="1"/>
          </p:cNvSpPr>
          <p:nvPr/>
        </p:nvSpPr>
        <p:spPr bwMode="auto">
          <a:xfrm>
            <a:off x="2971800" y="23622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X</a:t>
            </a:r>
          </a:p>
        </p:txBody>
      </p:sp>
      <p:sp>
        <p:nvSpPr>
          <p:cNvPr id="38943" name="WordArt 31"/>
          <p:cNvSpPr>
            <a:spLocks noChangeArrowheads="1" noChangeShapeType="1" noTextEdit="1"/>
          </p:cNvSpPr>
          <p:nvPr/>
        </p:nvSpPr>
        <p:spPr bwMode="auto">
          <a:xfrm>
            <a:off x="4419600" y="4724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Z</a:t>
            </a:r>
          </a:p>
        </p:txBody>
      </p:sp>
      <p:sp>
        <p:nvSpPr>
          <p:cNvPr id="38944" name="WordArt 32"/>
          <p:cNvSpPr>
            <a:spLocks noChangeArrowheads="1" noChangeShapeType="1" noTextEdit="1"/>
          </p:cNvSpPr>
          <p:nvPr/>
        </p:nvSpPr>
        <p:spPr bwMode="auto">
          <a:xfrm>
            <a:off x="3429000" y="5486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W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457200" y="0"/>
            <a:ext cx="2286000" cy="64135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ĐÁP ÁN: </a:t>
            </a:r>
          </a:p>
        </p:txBody>
      </p:sp>
    </p:spTree>
    <p:extLst>
      <p:ext uri="{BB962C8B-B14F-4D97-AF65-F5344CB8AC3E}">
        <p14:creationId xmlns="" xmlns:p14="http://schemas.microsoft.com/office/powerpoint/2010/main" val="358615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9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6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3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7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8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4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6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1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2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3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8" dur="500" fill="hold"/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9" dur="500" fill="hold"/>
                                        <p:tgtEl>
                                          <p:spTgt spid="389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0" dur="500" fill="hold"/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389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8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9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0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5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6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7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2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4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9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0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1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6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3" dur="500" fill="hold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4" dur="500" fill="hold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5" dur="500" fill="hold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0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1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2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animBg="1" autoUpdateAnimBg="0"/>
      <p:bldP spid="38916" grpId="0" animBg="1" autoUpdateAnimBg="0"/>
      <p:bldP spid="38917" grpId="0" animBg="1" autoUpdateAnimBg="0"/>
      <p:bldP spid="38918" grpId="0" animBg="1"/>
      <p:bldP spid="38919" grpId="0" animBg="1"/>
      <p:bldP spid="38921" grpId="0" animBg="1"/>
      <p:bldP spid="38922" grpId="0" animBg="1"/>
      <p:bldP spid="38923" grpId="0" animBg="1"/>
      <p:bldP spid="38924" grpId="0" animBg="1"/>
      <p:bldP spid="38925" grpId="0" animBg="1"/>
      <p:bldP spid="38926" grpId="0" animBg="1"/>
      <p:bldP spid="38927" grpId="0" animBg="1"/>
      <p:bldP spid="38928" grpId="0" animBg="1"/>
      <p:bldP spid="38929" grpId="0" animBg="1"/>
      <p:bldP spid="38930" grpId="0" animBg="1"/>
      <p:bldP spid="38932" grpId="0" animBg="1"/>
      <p:bldP spid="38933" grpId="0" animBg="1"/>
      <p:bldP spid="38934" grpId="0" animBg="1"/>
      <p:bldP spid="38935" grpId="0" animBg="1"/>
      <p:bldP spid="38936" grpId="0" animBg="1"/>
      <p:bldP spid="38937" grpId="0" animBg="1"/>
      <p:bldP spid="38939" grpId="0" animBg="1"/>
      <p:bldP spid="38940" grpId="0" animBg="1"/>
      <p:bldP spid="38941" grpId="0" animBg="1"/>
      <p:bldP spid="38942" grpId="0" animBg="1"/>
      <p:bldP spid="38943" grpId="0" animBg="1"/>
      <p:bldP spid="389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unflowers_wave_hb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"/>
            <a:ext cx="1219200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 descr="79FAC5DEC6684C4A9EE7835BCE3A70A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724400"/>
            <a:ext cx="188436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87563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WordArt 6" descr="Paper bag"/>
          <p:cNvSpPr>
            <a:spLocks noChangeArrowheads="1" noChangeShapeType="1" noTextEdit="1"/>
          </p:cNvSpPr>
          <p:nvPr/>
        </p:nvSpPr>
        <p:spPr bwMode="auto">
          <a:xfrm>
            <a:off x="990600" y="2343150"/>
            <a:ext cx="63246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.VnAristote"/>
              </a:rPr>
              <a:t>Bµi häc kÕt thóc.</a:t>
            </a:r>
          </a:p>
          <a:p>
            <a:pPr algn="ctr"/>
            <a:r>
              <a:rPr lang="en-US" sz="72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.VnAristote"/>
              </a:rPr>
              <a:t>Xin c¶m ¬n Quý thÇy c« vµ c¸c em!</a:t>
            </a:r>
          </a:p>
        </p:txBody>
      </p:sp>
      <p:pic>
        <p:nvPicPr>
          <p:cNvPr id="14342" name="Picture 7" descr="sunflowers_wave_hb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029200"/>
            <a:ext cx="1219200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8" descr="sunflowers_wave_hb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0"/>
            <a:ext cx="1219200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9" descr="sunflowers_wave_hb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953000"/>
            <a:ext cx="1219200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19399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Picture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2066925"/>
            <a:ext cx="929640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228600"/>
            <a:ext cx="533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WordArt 5"/>
          <p:cNvSpPr>
            <a:spLocks noChangeArrowheads="1" noChangeShapeType="1" noTextEdit="1"/>
          </p:cNvSpPr>
          <p:nvPr/>
        </p:nvSpPr>
        <p:spPr bwMode="auto">
          <a:xfrm>
            <a:off x="2819400" y="304800"/>
            <a:ext cx="3581400" cy="1524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Tiết13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2053" name="Picture 8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14400"/>
            <a:ext cx="533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533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533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1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364288"/>
            <a:ext cx="533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2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914400"/>
            <a:ext cx="533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3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447800"/>
            <a:ext cx="533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4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9375"/>
            <a:ext cx="533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5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5250"/>
            <a:ext cx="533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6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364288"/>
            <a:ext cx="533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7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64288"/>
            <a:ext cx="533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8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364288"/>
            <a:ext cx="533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9" descr="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364288"/>
            <a:ext cx="533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en-US" sz="54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3345358"/>
            <a:ext cx="52197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sz="44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>
              <a:defRPr/>
            </a:pPr>
            <a:endParaRPr lang="en-US" sz="44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11195" y="3420070"/>
            <a:ext cx="553260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ĐỐI XỨNG TÂM</a:t>
            </a:r>
          </a:p>
        </p:txBody>
      </p:sp>
    </p:spTree>
    <p:extLst>
      <p:ext uri="{BB962C8B-B14F-4D97-AF65-F5344CB8AC3E}">
        <p14:creationId xmlns="" xmlns:p14="http://schemas.microsoft.com/office/powerpoint/2010/main" val="227976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85800" y="76200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/>
              <a:t>Định nghĩa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33400" y="1447800"/>
            <a:ext cx="8001000" cy="1066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85800" y="1524000"/>
            <a:ext cx="800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FF0000"/>
                </a:solidFill>
              </a:rPr>
              <a:t>Hai điểm gọi là đối xứng với nhau qua điểm O nếu O là trung điểm của đoạn thẳng nối hai điểm đó.</a:t>
            </a: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1143000" y="3124200"/>
            <a:ext cx="525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 b="0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533400" y="4114800"/>
            <a:ext cx="8001000" cy="9144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62000" y="4083050"/>
            <a:ext cx="7467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FF0000"/>
                </a:solidFill>
              </a:rPr>
              <a:t>Điểm đối xứng với điểm O qua điểm O cũng là điểm O. 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85800" y="34290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/>
              <a:t>Quy ước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38200" y="2286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/>
              <a:t>1. HAI ĐIỂM ĐỐI XỨNG QUA MỘT ĐIỂM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787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 animBg="1"/>
      <p:bldP spid="10247" grpId="0"/>
      <p:bldP spid="10253" grpId="0" animBg="1"/>
      <p:bldP spid="10254" grpId="0"/>
      <p:bldP spid="1025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81000" y="152400"/>
            <a:ext cx="6096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?2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219200" y="304800"/>
            <a:ext cx="7543800" cy="3416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Cho </a:t>
            </a:r>
            <a:r>
              <a:rPr lang="en-US" dirty="0" err="1"/>
              <a:t>điểm</a:t>
            </a:r>
            <a:r>
              <a:rPr lang="en-US" dirty="0"/>
              <a:t> O </a:t>
            </a:r>
            <a:r>
              <a:rPr lang="en-US" dirty="0" err="1"/>
              <a:t>va</a:t>
            </a:r>
            <a:r>
              <a:rPr lang="en-US" dirty="0"/>
              <a:t>̀ </a:t>
            </a:r>
            <a:r>
              <a:rPr lang="en-US" dirty="0" err="1"/>
              <a:t>đoạn</a:t>
            </a:r>
            <a:r>
              <a:rPr lang="en-US" dirty="0"/>
              <a:t> </a:t>
            </a:r>
            <a:r>
              <a:rPr lang="en-US" dirty="0" err="1"/>
              <a:t>thẳng</a:t>
            </a:r>
            <a:r>
              <a:rPr lang="en-US" dirty="0"/>
              <a:t> AB.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a) </a:t>
            </a:r>
            <a:r>
              <a:rPr lang="en-US" dirty="0" err="1" smtClean="0"/>
              <a:t>Ve</a:t>
            </a:r>
            <a:r>
              <a:rPr lang="en-US" dirty="0" smtClean="0"/>
              <a:t>̃ </a:t>
            </a:r>
            <a:r>
              <a:rPr lang="en-US" dirty="0" err="1"/>
              <a:t>điểm</a:t>
            </a:r>
            <a:r>
              <a:rPr lang="en-US" dirty="0"/>
              <a:t> A’ </a:t>
            </a:r>
            <a:r>
              <a:rPr lang="en-US" dirty="0" err="1"/>
              <a:t>đối</a:t>
            </a:r>
            <a:r>
              <a:rPr lang="en-US" dirty="0"/>
              <a:t> </a:t>
            </a:r>
            <a:r>
              <a:rPr lang="en-US" dirty="0" err="1"/>
              <a:t>xứng</a:t>
            </a:r>
            <a:r>
              <a:rPr lang="en-US" dirty="0"/>
              <a:t> </a:t>
            </a:r>
            <a:r>
              <a:rPr lang="en-US" dirty="0" err="1"/>
              <a:t>với</a:t>
            </a:r>
            <a:r>
              <a:rPr lang="en-US" dirty="0"/>
              <a:t> A qua O.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b) </a:t>
            </a:r>
            <a:r>
              <a:rPr lang="en-US" dirty="0" err="1" smtClean="0"/>
              <a:t>Ve</a:t>
            </a:r>
            <a:r>
              <a:rPr lang="en-US" dirty="0" smtClean="0"/>
              <a:t>̃ </a:t>
            </a:r>
            <a:r>
              <a:rPr lang="en-US" dirty="0" err="1"/>
              <a:t>điểm</a:t>
            </a:r>
            <a:r>
              <a:rPr lang="en-US" dirty="0"/>
              <a:t> B’ </a:t>
            </a:r>
            <a:r>
              <a:rPr lang="en-US" dirty="0" err="1"/>
              <a:t>đối</a:t>
            </a:r>
            <a:r>
              <a:rPr lang="en-US" dirty="0"/>
              <a:t> </a:t>
            </a:r>
            <a:r>
              <a:rPr lang="en-US" dirty="0" err="1"/>
              <a:t>xứng</a:t>
            </a:r>
            <a:r>
              <a:rPr lang="en-US" dirty="0"/>
              <a:t> </a:t>
            </a:r>
            <a:r>
              <a:rPr lang="en-US" dirty="0" err="1"/>
              <a:t>với</a:t>
            </a:r>
            <a:r>
              <a:rPr lang="en-US" dirty="0"/>
              <a:t> B qua O.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c) </a:t>
            </a:r>
            <a:r>
              <a:rPr lang="en-US" dirty="0" err="1" smtClean="0"/>
              <a:t>Lấy</a:t>
            </a:r>
            <a:r>
              <a:rPr lang="en-US" dirty="0" smtClean="0"/>
              <a:t> </a:t>
            </a:r>
            <a:r>
              <a:rPr lang="en-US" dirty="0" err="1"/>
              <a:t>điểm</a:t>
            </a:r>
            <a:r>
              <a:rPr lang="en-US" dirty="0"/>
              <a:t> C </a:t>
            </a:r>
            <a:r>
              <a:rPr lang="en-US" dirty="0" err="1"/>
              <a:t>thuộc</a:t>
            </a:r>
            <a:r>
              <a:rPr lang="en-US" dirty="0"/>
              <a:t> </a:t>
            </a:r>
            <a:r>
              <a:rPr lang="en-US" dirty="0" err="1"/>
              <a:t>đoạn</a:t>
            </a:r>
            <a:r>
              <a:rPr lang="en-US" dirty="0"/>
              <a:t> </a:t>
            </a:r>
            <a:r>
              <a:rPr lang="en-US" dirty="0" err="1"/>
              <a:t>thẳng</a:t>
            </a:r>
            <a:r>
              <a:rPr lang="en-US" dirty="0"/>
              <a:t> AB, </a:t>
            </a:r>
            <a:r>
              <a:rPr lang="en-US" dirty="0" err="1"/>
              <a:t>ve</a:t>
            </a:r>
            <a:r>
              <a:rPr lang="en-US" dirty="0"/>
              <a:t>̃ </a:t>
            </a:r>
            <a:r>
              <a:rPr lang="en-US" dirty="0" err="1"/>
              <a:t>điểm</a:t>
            </a:r>
            <a:r>
              <a:rPr lang="en-US" dirty="0"/>
              <a:t> C’ </a:t>
            </a:r>
            <a:r>
              <a:rPr lang="en-US" dirty="0" err="1"/>
              <a:t>đối</a:t>
            </a:r>
            <a:r>
              <a:rPr lang="en-US" dirty="0"/>
              <a:t> </a:t>
            </a:r>
            <a:r>
              <a:rPr lang="en-US" dirty="0" err="1"/>
              <a:t>xứng</a:t>
            </a:r>
            <a:r>
              <a:rPr lang="en-US" dirty="0"/>
              <a:t> </a:t>
            </a:r>
            <a:r>
              <a:rPr lang="en-US" dirty="0" err="1"/>
              <a:t>với</a:t>
            </a:r>
            <a:r>
              <a:rPr lang="en-US" dirty="0"/>
              <a:t> C qua O.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d) </a:t>
            </a:r>
            <a:r>
              <a:rPr lang="en-US" dirty="0" err="1" smtClean="0"/>
              <a:t>Dùng</a:t>
            </a:r>
            <a:r>
              <a:rPr lang="en-US" dirty="0" smtClean="0"/>
              <a:t> </a:t>
            </a:r>
            <a:r>
              <a:rPr lang="en-US" dirty="0" err="1"/>
              <a:t>thước</a:t>
            </a:r>
            <a:r>
              <a:rPr lang="en-US" dirty="0"/>
              <a:t> </a:t>
            </a:r>
            <a:r>
              <a:rPr lang="en-US" dirty="0" err="1"/>
              <a:t>đê</a:t>
            </a:r>
            <a:r>
              <a:rPr lang="en-US" dirty="0"/>
              <a:t>̉ </a:t>
            </a:r>
            <a:r>
              <a:rPr lang="en-US" dirty="0" err="1"/>
              <a:t>kiểm</a:t>
            </a:r>
            <a:r>
              <a:rPr lang="en-US" dirty="0"/>
              <a:t> </a:t>
            </a:r>
            <a:r>
              <a:rPr lang="en-US" dirty="0" err="1"/>
              <a:t>nghiệm</a:t>
            </a:r>
            <a:r>
              <a:rPr lang="en-US" dirty="0"/>
              <a:t> </a:t>
            </a:r>
            <a:r>
              <a:rPr lang="en-US" dirty="0" err="1"/>
              <a:t>rằng</a:t>
            </a:r>
            <a:r>
              <a:rPr lang="en-US" dirty="0"/>
              <a:t> </a:t>
            </a:r>
            <a:r>
              <a:rPr lang="en-US" dirty="0" err="1"/>
              <a:t>điểm</a:t>
            </a:r>
            <a:r>
              <a:rPr lang="en-US" dirty="0"/>
              <a:t> C’ </a:t>
            </a:r>
            <a:r>
              <a:rPr lang="en-US" dirty="0" err="1"/>
              <a:t>thuộc</a:t>
            </a:r>
            <a:r>
              <a:rPr lang="en-US" dirty="0"/>
              <a:t> </a:t>
            </a:r>
            <a:r>
              <a:rPr lang="en-US" dirty="0" err="1"/>
              <a:t>đoạn</a:t>
            </a:r>
            <a:r>
              <a:rPr lang="en-US" dirty="0"/>
              <a:t> </a:t>
            </a:r>
            <a:r>
              <a:rPr lang="en-US" dirty="0" err="1"/>
              <a:t>thẳng</a:t>
            </a:r>
            <a:r>
              <a:rPr lang="en-US" dirty="0"/>
              <a:t> A’B’.</a:t>
            </a:r>
          </a:p>
        </p:txBody>
      </p:sp>
      <p:sp>
        <p:nvSpPr>
          <p:cNvPr id="12485" name="Line 197"/>
          <p:cNvSpPr>
            <a:spLocks noChangeShapeType="1"/>
          </p:cNvSpPr>
          <p:nvPr/>
        </p:nvSpPr>
        <p:spPr bwMode="auto">
          <a:xfrm>
            <a:off x="3352800" y="4191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59" name="AutoShape 271"/>
          <p:cNvSpPr>
            <a:spLocks noChangeArrowheads="1"/>
          </p:cNvSpPr>
          <p:nvPr/>
        </p:nvSpPr>
        <p:spPr bwMode="auto">
          <a:xfrm>
            <a:off x="3124200" y="42672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60" name="AutoShape 272"/>
          <p:cNvSpPr>
            <a:spLocks noChangeArrowheads="1"/>
          </p:cNvSpPr>
          <p:nvPr/>
        </p:nvSpPr>
        <p:spPr bwMode="auto">
          <a:xfrm>
            <a:off x="5029200" y="42672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563" name="AutoShape 275"/>
          <p:cNvCxnSpPr>
            <a:cxnSpLocks noChangeShapeType="1"/>
            <a:stCxn id="12559" idx="5"/>
            <a:endCxn id="12560" idx="5"/>
          </p:cNvCxnSpPr>
          <p:nvPr/>
        </p:nvCxnSpPr>
        <p:spPr bwMode="auto">
          <a:xfrm>
            <a:off x="3189288" y="4332288"/>
            <a:ext cx="19050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65" name="AutoShape 277"/>
          <p:cNvSpPr>
            <a:spLocks noChangeArrowheads="1"/>
          </p:cNvSpPr>
          <p:nvPr/>
        </p:nvSpPr>
        <p:spPr bwMode="auto">
          <a:xfrm>
            <a:off x="4495800" y="50292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66" name="Text Box 278"/>
          <p:cNvSpPr txBox="1">
            <a:spLocks noChangeArrowheads="1"/>
          </p:cNvSpPr>
          <p:nvPr/>
        </p:nvSpPr>
        <p:spPr bwMode="auto">
          <a:xfrm>
            <a:off x="2590800" y="3886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     A                      B</a:t>
            </a:r>
          </a:p>
        </p:txBody>
      </p:sp>
      <p:sp>
        <p:nvSpPr>
          <p:cNvPr id="12567" name="Text Box 279"/>
          <p:cNvSpPr txBox="1">
            <a:spLocks noChangeArrowheads="1"/>
          </p:cNvSpPr>
          <p:nvPr/>
        </p:nvSpPr>
        <p:spPr bwMode="auto">
          <a:xfrm>
            <a:off x="4343400" y="5105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O</a:t>
            </a:r>
          </a:p>
        </p:txBody>
      </p:sp>
      <p:sp>
        <p:nvSpPr>
          <p:cNvPr id="12568" name="Text Box 280"/>
          <p:cNvSpPr txBox="1">
            <a:spLocks noChangeArrowheads="1"/>
          </p:cNvSpPr>
          <p:nvPr/>
        </p:nvSpPr>
        <p:spPr bwMode="auto">
          <a:xfrm>
            <a:off x="3581400" y="57912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 i="1"/>
              <a:t>Hình 75</a:t>
            </a:r>
          </a:p>
        </p:txBody>
      </p:sp>
    </p:spTree>
    <p:extLst>
      <p:ext uri="{BB962C8B-B14F-4D97-AF65-F5344CB8AC3E}">
        <p14:creationId xmlns="" xmlns:p14="http://schemas.microsoft.com/office/powerpoint/2010/main" val="107350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 animBg="1"/>
      <p:bldP spid="12485" grpId="0" animBg="1"/>
      <p:bldP spid="12559" grpId="0" animBg="1"/>
      <p:bldP spid="12560" grpId="0" animBg="1"/>
      <p:bldP spid="12565" grpId="0" animBg="1"/>
      <p:bldP spid="12566" grpId="0"/>
      <p:bldP spid="12567" grpId="0"/>
      <p:bldP spid="125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Oval 4"/>
          <p:cNvSpPr>
            <a:spLocks noChangeArrowheads="1"/>
          </p:cNvSpPr>
          <p:nvPr/>
        </p:nvSpPr>
        <p:spPr bwMode="auto">
          <a:xfrm flipH="1">
            <a:off x="5172075" y="731649"/>
            <a:ext cx="109538" cy="1095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 flipH="1">
            <a:off x="5205413" y="1750824"/>
            <a:ext cx="109537" cy="1095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 flipH="1">
            <a:off x="7140575" y="3314511"/>
            <a:ext cx="109538" cy="1095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 flipH="1">
            <a:off x="7065963" y="1155511"/>
            <a:ext cx="109537" cy="1095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 flipH="1">
            <a:off x="7099300" y="2327086"/>
            <a:ext cx="109538" cy="1095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5224463" y="820549"/>
            <a:ext cx="44450" cy="2011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5216525" y="830074"/>
            <a:ext cx="1952625" cy="248602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5346700" y="1247586"/>
            <a:ext cx="1763713" cy="1573213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5243513" y="1793686"/>
            <a:ext cx="1885950" cy="58102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7110413" y="1247586"/>
            <a:ext cx="79375" cy="20685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5705475" y="2369949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5748338" y="2346136"/>
            <a:ext cx="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6550025" y="1623824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6580188" y="1612711"/>
            <a:ext cx="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5683250" y="1293624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5713413" y="1307911"/>
            <a:ext cx="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6745288" y="2623949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6775450" y="2663636"/>
            <a:ext cx="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5743575" y="1350774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6716713" y="2595374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5713413" y="1854011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6578600" y="2122299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192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90575098"/>
              </p:ext>
            </p:extLst>
          </p:nvPr>
        </p:nvGraphicFramePr>
        <p:xfrm>
          <a:off x="4157663" y="3162111"/>
          <a:ext cx="114300" cy="215900"/>
        </p:xfrm>
        <a:graphic>
          <a:graphicData uri="http://schemas.openxmlformats.org/presentationml/2006/ole">
            <p:oleObj spid="_x0000_s1074" name="Equation" r:id="rId3" imgW="114151" imgH="215619" progId="Equation.3">
              <p:embed/>
            </p:oleObj>
          </a:graphicData>
        </a:graphic>
      </p:graphicFrame>
      <p:sp>
        <p:nvSpPr>
          <p:cNvPr id="13345" name="Oval 33"/>
          <p:cNvSpPr>
            <a:spLocks noChangeArrowheads="1"/>
          </p:cNvSpPr>
          <p:nvPr/>
        </p:nvSpPr>
        <p:spPr bwMode="auto">
          <a:xfrm flipH="1">
            <a:off x="6122988" y="2019111"/>
            <a:ext cx="109537" cy="1095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5973763" y="2069911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2000">
                <a:solidFill>
                  <a:srgbClr val="FF0000"/>
                </a:solidFill>
                <a:latin typeface=".VnArial" pitchFamily="34" charset="0"/>
              </a:rPr>
              <a:t>O</a:t>
            </a:r>
          </a:p>
        </p:txBody>
      </p:sp>
      <p:sp>
        <p:nvSpPr>
          <p:cNvPr id="13347" name="Oval 35"/>
          <p:cNvSpPr>
            <a:spLocks noChangeArrowheads="1"/>
          </p:cNvSpPr>
          <p:nvPr/>
        </p:nvSpPr>
        <p:spPr bwMode="auto">
          <a:xfrm flipH="1">
            <a:off x="5237163" y="2782699"/>
            <a:ext cx="109537" cy="1095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348" name="Picture 36" descr="ThuocK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76770">
            <a:off x="4892675" y="1944499"/>
            <a:ext cx="5421313" cy="795337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7129463" y="774511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B’</a:t>
            </a: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7129463" y="2146111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C’</a:t>
            </a: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7205663" y="3212911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990099"/>
                </a:solidFill>
              </a:rPr>
              <a:t>A’</a:t>
            </a: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4843463" y="317311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990099"/>
                </a:solidFill>
              </a:rPr>
              <a:t>A</a:t>
            </a: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4919663" y="2831911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4767263" y="1612711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381000" y="3365311"/>
            <a:ext cx="205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/>
              <a:t>Định nghĩa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304800" y="3898711"/>
            <a:ext cx="8610600" cy="14478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9" name="Text Box 47"/>
          <p:cNvSpPr txBox="1">
            <a:spLocks noChangeArrowheads="1"/>
          </p:cNvSpPr>
          <p:nvPr/>
        </p:nvSpPr>
        <p:spPr bwMode="auto">
          <a:xfrm>
            <a:off x="457200" y="3898711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FF0000"/>
                </a:solidFill>
              </a:rPr>
              <a:t>Hai hình gọi là đối xứng với nhau qua điểm O nếu mỗi điểm thuộc hình này đối xứng với một điểm thuộc hình kia qua điểm O và ngược lại.</a:t>
            </a:r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2286000" y="5498911"/>
            <a:ext cx="731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/>
              <a:t>Điểm</a:t>
            </a:r>
            <a:r>
              <a:rPr lang="en-US" sz="2800" dirty="0"/>
              <a:t> O </a:t>
            </a:r>
            <a:r>
              <a:rPr lang="en-US" sz="2800" dirty="0" err="1"/>
              <a:t>gọi</a:t>
            </a:r>
            <a:r>
              <a:rPr lang="en-US" sz="2800" dirty="0"/>
              <a:t> là</a:t>
            </a:r>
            <a:r>
              <a:rPr lang="en-US" sz="2800" i="1" dirty="0"/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tâm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đối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xứng</a:t>
            </a:r>
            <a:r>
              <a:rPr lang="en-US" sz="2800" i="1" dirty="0"/>
              <a:t> </a:t>
            </a:r>
            <a:r>
              <a:rPr lang="en-US" sz="2800" dirty="0" err="1"/>
              <a:t>của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hình</a:t>
            </a:r>
            <a:r>
              <a:rPr lang="en-US" sz="2800" dirty="0"/>
              <a:t> </a:t>
            </a:r>
            <a:r>
              <a:rPr lang="en-US" sz="2800" dirty="0" err="1"/>
              <a:t>đo</a:t>
            </a:r>
            <a:r>
              <a:rPr lang="en-US" sz="2800" dirty="0"/>
              <a:t>́.</a:t>
            </a:r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5486400" y="3517711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 i="1"/>
              <a:t>Hình 76</a:t>
            </a:r>
          </a:p>
        </p:txBody>
      </p:sp>
      <p:sp>
        <p:nvSpPr>
          <p:cNvPr id="13362" name="Text Box 50"/>
          <p:cNvSpPr txBox="1">
            <a:spLocks noChangeArrowheads="1"/>
          </p:cNvSpPr>
          <p:nvPr/>
        </p:nvSpPr>
        <p:spPr bwMode="auto">
          <a:xfrm>
            <a:off x="228600" y="1079311"/>
            <a:ext cx="4572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FF0000"/>
                </a:solidFill>
              </a:rPr>
              <a:t>Hai đoạn thẳng AB và A’B’ đối xứng nhau qua điểm O.</a:t>
            </a:r>
          </a:p>
        </p:txBody>
      </p:sp>
    </p:spTree>
    <p:extLst>
      <p:ext uri="{BB962C8B-B14F-4D97-AF65-F5344CB8AC3E}">
        <p14:creationId xmlns="" xmlns:p14="http://schemas.microsoft.com/office/powerpoint/2010/main" val="248497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2" dur="10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7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 animBg="1"/>
      <p:bldP spid="13318" grpId="0" animBg="1"/>
      <p:bldP spid="13319" grpId="0" animBg="1"/>
      <p:bldP spid="13320" grpId="0" animBg="1"/>
      <p:bldP spid="13321" grpId="0" animBg="1"/>
      <p:bldP spid="13322" grpId="0" animBg="1"/>
      <p:bldP spid="13323" grpId="0" animBg="1"/>
      <p:bldP spid="13324" grpId="0" animBg="1"/>
      <p:bldP spid="13325" grpId="0" animBg="1"/>
      <p:bldP spid="13326" grpId="0" animBg="1"/>
      <p:bldP spid="13327" grpId="0" animBg="1"/>
      <p:bldP spid="13328" grpId="0" animBg="1"/>
      <p:bldP spid="13329" grpId="0" animBg="1"/>
      <p:bldP spid="13330" grpId="0" animBg="1"/>
      <p:bldP spid="13331" grpId="0" animBg="1"/>
      <p:bldP spid="13332" grpId="0" animBg="1"/>
      <p:bldP spid="13333" grpId="0" animBg="1"/>
      <p:bldP spid="13334" grpId="0" animBg="1"/>
      <p:bldP spid="13335" grpId="0" animBg="1"/>
      <p:bldP spid="13336" grpId="0" animBg="1"/>
      <p:bldP spid="13337" grpId="0" animBg="1"/>
      <p:bldP spid="13345" grpId="0" animBg="1"/>
      <p:bldP spid="13346" grpId="0"/>
      <p:bldP spid="13347" grpId="0" animBg="1"/>
      <p:bldP spid="13349" grpId="0"/>
      <p:bldP spid="13350" grpId="0"/>
      <p:bldP spid="13351" grpId="0"/>
      <p:bldP spid="13352" grpId="0"/>
      <p:bldP spid="13353" grpId="0"/>
      <p:bldP spid="13354" grpId="0"/>
      <p:bldP spid="13356" grpId="0"/>
      <p:bldP spid="13358" grpId="0" animBg="1"/>
      <p:bldP spid="13359" grpId="0"/>
      <p:bldP spid="13360" grpId="0"/>
      <p:bldP spid="13361" grpId="0"/>
      <p:bldP spid="133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28600" y="5759450"/>
            <a:ext cx="533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-</a:t>
            </a:r>
            <a:endParaRPr lang="en-US" sz="28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2403593" y="4648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.VnTime" pitchFamily="34" charset="0"/>
              </a:rPr>
              <a:t>M</a:t>
            </a:r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4689593" y="4953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.VnTime" pitchFamily="34" charset="0"/>
              </a:rPr>
              <a:t>P</a:t>
            </a:r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5222993" y="2971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B</a:t>
            </a:r>
          </a:p>
        </p:txBody>
      </p:sp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2860793" y="2590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A</a:t>
            </a:r>
          </a:p>
        </p:txBody>
      </p:sp>
      <p:sp>
        <p:nvSpPr>
          <p:cNvPr id="8201" name="Line 15"/>
          <p:cNvSpPr>
            <a:spLocks noChangeShapeType="1"/>
          </p:cNvSpPr>
          <p:nvPr/>
        </p:nvSpPr>
        <p:spPr bwMode="auto">
          <a:xfrm rot="1928702">
            <a:off x="4618156" y="3468688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6"/>
          <p:cNvSpPr>
            <a:spLocks noChangeShapeType="1"/>
          </p:cNvSpPr>
          <p:nvPr/>
        </p:nvSpPr>
        <p:spPr bwMode="auto">
          <a:xfrm rot="1928702">
            <a:off x="4657843" y="3403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7"/>
          <p:cNvSpPr>
            <a:spLocks noChangeShapeType="1"/>
          </p:cNvSpPr>
          <p:nvPr/>
        </p:nvSpPr>
        <p:spPr bwMode="auto">
          <a:xfrm rot="2897668">
            <a:off x="3176706" y="4648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8"/>
          <p:cNvSpPr>
            <a:spLocks noChangeShapeType="1"/>
          </p:cNvSpPr>
          <p:nvPr/>
        </p:nvSpPr>
        <p:spPr bwMode="auto">
          <a:xfrm rot="2897668">
            <a:off x="3233856" y="4597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20"/>
          <p:cNvSpPr>
            <a:spLocks noChangeShapeType="1"/>
          </p:cNvSpPr>
          <p:nvPr/>
        </p:nvSpPr>
        <p:spPr bwMode="auto">
          <a:xfrm rot="1238909">
            <a:off x="3121143" y="3200400"/>
            <a:ext cx="10668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21"/>
          <p:cNvSpPr>
            <a:spLocks noChangeShapeType="1"/>
          </p:cNvSpPr>
          <p:nvPr/>
        </p:nvSpPr>
        <p:spPr bwMode="auto">
          <a:xfrm rot="-2736066">
            <a:off x="3520400" y="3479006"/>
            <a:ext cx="1524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22"/>
          <p:cNvSpPr>
            <a:spLocks noChangeShapeType="1"/>
          </p:cNvSpPr>
          <p:nvPr/>
        </p:nvSpPr>
        <p:spPr bwMode="auto">
          <a:xfrm rot="1238909">
            <a:off x="3875206" y="4216400"/>
            <a:ext cx="10668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23"/>
          <p:cNvSpPr>
            <a:spLocks noChangeShapeType="1"/>
          </p:cNvSpPr>
          <p:nvPr/>
        </p:nvSpPr>
        <p:spPr bwMode="auto">
          <a:xfrm rot="-2736066">
            <a:off x="4274462" y="4496594"/>
            <a:ext cx="152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24"/>
          <p:cNvSpPr>
            <a:spLocks noChangeShapeType="1"/>
          </p:cNvSpPr>
          <p:nvPr/>
        </p:nvSpPr>
        <p:spPr bwMode="auto">
          <a:xfrm rot="1238909" flipV="1">
            <a:off x="3317993" y="2667000"/>
            <a:ext cx="1828800" cy="6858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Text Box 26"/>
          <p:cNvSpPr txBox="1">
            <a:spLocks noChangeArrowheads="1"/>
          </p:cNvSpPr>
          <p:nvPr/>
        </p:nvSpPr>
        <p:spPr bwMode="auto">
          <a:xfrm>
            <a:off x="4079993" y="3810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>
                <a:solidFill>
                  <a:srgbClr val="D60093"/>
                </a:solidFill>
                <a:latin typeface=".VnTime" pitchFamily="34" charset="0"/>
              </a:rPr>
              <a:t>O</a:t>
            </a:r>
            <a:endParaRPr lang="en-US">
              <a:solidFill>
                <a:srgbClr val="D60093"/>
              </a:solidFill>
              <a:latin typeface=".VnTime" pitchFamily="34" charset="0"/>
            </a:endParaRPr>
          </a:p>
        </p:txBody>
      </p:sp>
      <p:sp>
        <p:nvSpPr>
          <p:cNvPr id="8211" name="Line 27"/>
          <p:cNvSpPr>
            <a:spLocks noChangeShapeType="1"/>
          </p:cNvSpPr>
          <p:nvPr/>
        </p:nvSpPr>
        <p:spPr bwMode="auto">
          <a:xfrm flipH="1">
            <a:off x="4003793" y="2209800"/>
            <a:ext cx="53340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8"/>
          <p:cNvSpPr>
            <a:spLocks noChangeShapeType="1"/>
          </p:cNvSpPr>
          <p:nvPr/>
        </p:nvSpPr>
        <p:spPr bwMode="auto">
          <a:xfrm flipH="1">
            <a:off x="3470393" y="4038600"/>
            <a:ext cx="53340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13" name="Group 29"/>
          <p:cNvGrpSpPr>
            <a:grpSpLocks/>
          </p:cNvGrpSpPr>
          <p:nvPr/>
        </p:nvGrpSpPr>
        <p:grpSpPr bwMode="auto">
          <a:xfrm rot="1309489">
            <a:off x="3698993" y="4724400"/>
            <a:ext cx="152400" cy="152400"/>
            <a:chOff x="2112" y="1632"/>
            <a:chExt cx="96" cy="96"/>
          </a:xfrm>
        </p:grpSpPr>
        <p:sp>
          <p:nvSpPr>
            <p:cNvPr id="8235" name="Line 30"/>
            <p:cNvSpPr>
              <a:spLocks noChangeShapeType="1"/>
            </p:cNvSpPr>
            <p:nvPr/>
          </p:nvSpPr>
          <p:spPr bwMode="auto">
            <a:xfrm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Line 31"/>
            <p:cNvSpPr>
              <a:spLocks noChangeShapeType="1"/>
            </p:cNvSpPr>
            <p:nvPr/>
          </p:nvSpPr>
          <p:spPr bwMode="auto">
            <a:xfrm rot="-4453155"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4" name="Group 32"/>
          <p:cNvGrpSpPr>
            <a:grpSpLocks/>
          </p:cNvGrpSpPr>
          <p:nvPr/>
        </p:nvGrpSpPr>
        <p:grpSpPr bwMode="auto">
          <a:xfrm rot="1309489">
            <a:off x="4156193" y="3200400"/>
            <a:ext cx="152400" cy="152400"/>
            <a:chOff x="2112" y="1632"/>
            <a:chExt cx="96" cy="96"/>
          </a:xfrm>
        </p:grpSpPr>
        <p:sp>
          <p:nvSpPr>
            <p:cNvPr id="8233" name="Line 33"/>
            <p:cNvSpPr>
              <a:spLocks noChangeShapeType="1"/>
            </p:cNvSpPr>
            <p:nvPr/>
          </p:nvSpPr>
          <p:spPr bwMode="auto">
            <a:xfrm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Line 34"/>
            <p:cNvSpPr>
              <a:spLocks noChangeShapeType="1"/>
            </p:cNvSpPr>
            <p:nvPr/>
          </p:nvSpPr>
          <p:spPr bwMode="auto">
            <a:xfrm rot="-4453155"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5" name="Text Box 35"/>
          <p:cNvSpPr txBox="1">
            <a:spLocks noChangeArrowheads="1"/>
          </p:cNvSpPr>
          <p:nvPr/>
        </p:nvSpPr>
        <p:spPr bwMode="auto">
          <a:xfrm>
            <a:off x="4232393" y="1752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.VnTime" pitchFamily="34" charset="0"/>
              </a:rPr>
              <a:t>C</a:t>
            </a:r>
            <a:endParaRPr lang="en-US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8216" name="Text Box 36"/>
          <p:cNvSpPr txBox="1">
            <a:spLocks noChangeArrowheads="1"/>
          </p:cNvSpPr>
          <p:nvPr/>
        </p:nvSpPr>
        <p:spPr bwMode="auto">
          <a:xfrm>
            <a:off x="3317993" y="5867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dirty="0">
                <a:solidFill>
                  <a:srgbClr val="0000FF"/>
                </a:solidFill>
                <a:latin typeface=".VnTime" pitchFamily="34" charset="0"/>
              </a:rPr>
              <a:t>N</a:t>
            </a:r>
            <a:endParaRPr lang="en-US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8217" name="Line 37"/>
          <p:cNvSpPr>
            <a:spLocks noChangeShapeType="1"/>
          </p:cNvSpPr>
          <p:nvPr/>
        </p:nvSpPr>
        <p:spPr bwMode="auto">
          <a:xfrm rot="20948203" flipV="1">
            <a:off x="2367081" y="2062163"/>
            <a:ext cx="2971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38"/>
          <p:cNvSpPr>
            <a:spLocks noChangeShapeType="1"/>
          </p:cNvSpPr>
          <p:nvPr/>
        </p:nvSpPr>
        <p:spPr bwMode="auto">
          <a:xfrm rot="14426851" flipV="1">
            <a:off x="4370506" y="2517775"/>
            <a:ext cx="990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39"/>
          <p:cNvSpPr>
            <a:spLocks noChangeShapeType="1"/>
          </p:cNvSpPr>
          <p:nvPr/>
        </p:nvSpPr>
        <p:spPr bwMode="auto">
          <a:xfrm rot="20948203" flipV="1">
            <a:off x="2486143" y="4886325"/>
            <a:ext cx="3082925" cy="1227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40"/>
          <p:cNvSpPr>
            <a:spLocks noChangeShapeType="1"/>
          </p:cNvSpPr>
          <p:nvPr/>
        </p:nvSpPr>
        <p:spPr bwMode="auto">
          <a:xfrm rot="14426851" flipV="1">
            <a:off x="2603618" y="5338763"/>
            <a:ext cx="104775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43"/>
          <p:cNvSpPr>
            <a:spLocks noChangeShapeType="1"/>
          </p:cNvSpPr>
          <p:nvPr/>
        </p:nvSpPr>
        <p:spPr bwMode="auto">
          <a:xfrm rot="1238909" flipV="1">
            <a:off x="3317993" y="2667000"/>
            <a:ext cx="1828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44"/>
          <p:cNvSpPr>
            <a:spLocks noChangeShapeType="1"/>
          </p:cNvSpPr>
          <p:nvPr/>
        </p:nvSpPr>
        <p:spPr bwMode="auto">
          <a:xfrm rot="1238909" flipV="1">
            <a:off x="2848093" y="4675188"/>
            <a:ext cx="1841500" cy="730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Line 46"/>
          <p:cNvSpPr>
            <a:spLocks noChangeShapeType="1"/>
          </p:cNvSpPr>
          <p:nvPr/>
        </p:nvSpPr>
        <p:spPr bwMode="auto">
          <a:xfrm rot="1238909" flipH="1">
            <a:off x="4221281" y="2830513"/>
            <a:ext cx="76835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Line 47"/>
          <p:cNvSpPr>
            <a:spLocks noChangeShapeType="1"/>
          </p:cNvSpPr>
          <p:nvPr/>
        </p:nvSpPr>
        <p:spPr bwMode="auto">
          <a:xfrm rot="1238909" flipH="1">
            <a:off x="3006843" y="3824288"/>
            <a:ext cx="771525" cy="14176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Text Box 53"/>
          <p:cNvSpPr txBox="1">
            <a:spLocks noChangeArrowheads="1"/>
          </p:cNvSpPr>
          <p:nvPr/>
        </p:nvSpPr>
        <p:spPr bwMode="auto">
          <a:xfrm>
            <a:off x="496784" y="265093"/>
            <a:ext cx="7885216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Bài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tập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Quan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sát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hình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vẽ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điền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từ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thích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hợp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vào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chỗ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chấm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6431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62000" y="228600"/>
            <a:ext cx="48768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514350" indent="-514350">
              <a:spcBef>
                <a:spcPct val="50000"/>
              </a:spcBef>
              <a:buAutoNum type="alphaLcParenR"/>
            </a:pP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Đ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o¹n 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th¼ng AB vµ </a:t>
            </a:r>
            <a:r>
              <a:rPr lang="en-US" sz="2800" dirty="0" err="1">
                <a:solidFill>
                  <a:srgbClr val="0000FF"/>
                </a:solidFill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…… 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®</a:t>
            </a:r>
            <a:r>
              <a:rPr lang="en-US" sz="2800" dirty="0" err="1">
                <a:solidFill>
                  <a:srgbClr val="0000FF"/>
                </a:solidFill>
                <a:latin typeface=".VnTime" pitchFamily="34" charset="0"/>
              </a:rPr>
              <a:t>èi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.VnTime" pitchFamily="34" charset="0"/>
              </a:rPr>
              <a:t>xøng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.VnTime" pitchFamily="34" charset="0"/>
              </a:rPr>
              <a:t>víi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.VnTime" pitchFamily="34" charset="0"/>
              </a:rPr>
              <a:t>nhau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qua </a:t>
            </a:r>
            <a:r>
              <a:rPr lang="en-US" sz="2800" dirty="0" err="1">
                <a:solidFill>
                  <a:srgbClr val="0000FF"/>
                </a:solidFill>
                <a:latin typeface=".VnTime" pitchFamily="34" charset="0"/>
              </a:rPr>
              <a:t>t©m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O.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    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Đ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o¹n th¼ng MN vµ </a:t>
            </a:r>
            <a:r>
              <a:rPr lang="en-US" sz="2800" dirty="0" err="1" smtClean="0">
                <a:solidFill>
                  <a:srgbClr val="0000FF"/>
                </a:solidFill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…… ®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èi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xøng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víi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nhau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qua 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t©m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O.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    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Đ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o¹n th¼ng …. vµ </a:t>
            </a:r>
            <a:r>
              <a:rPr lang="en-US" sz="2800" dirty="0" err="1">
                <a:solidFill>
                  <a:srgbClr val="0000FF"/>
                </a:solidFill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cs typeface="Times New Roman" pitchFamily="18" charset="0"/>
              </a:rPr>
              <a:t>thẳng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……. ®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èi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xøng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víi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nhau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qua 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t©m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O.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sz="28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" name="Text Box 45"/>
          <p:cNvSpPr txBox="1">
            <a:spLocks noChangeArrowheads="1"/>
          </p:cNvSpPr>
          <p:nvPr/>
        </p:nvSpPr>
        <p:spPr bwMode="auto">
          <a:xfrm>
            <a:off x="762000" y="4648200"/>
            <a:ext cx="4419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b) </a:t>
            </a:r>
            <a:r>
              <a:rPr lang="en-US" sz="2800" dirty="0" err="1" smtClean="0">
                <a:solidFill>
                  <a:srgbClr val="0000FF"/>
                </a:solidFill>
                <a:cs typeface="Times New Roman" pitchFamily="18" charset="0"/>
              </a:rPr>
              <a:t>Đườ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ng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th¼ng AC vµ </a:t>
            </a:r>
            <a:r>
              <a:rPr lang="en-US" sz="2800" dirty="0" err="1" smtClean="0">
                <a:solidFill>
                  <a:srgbClr val="0000FF"/>
                </a:solidFill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…… ®</a:t>
            </a:r>
            <a:r>
              <a:rPr lang="en-US" sz="2800" dirty="0" err="1" smtClean="0">
                <a:solidFill>
                  <a:srgbClr val="0000FF"/>
                </a:solidFill>
                <a:latin typeface=".VnTime" pitchFamily="34" charset="0"/>
              </a:rPr>
              <a:t>èi</a:t>
            </a:r>
            <a:r>
              <a:rPr lang="en-US" sz="28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.VnTime" pitchFamily="34" charset="0"/>
              </a:rPr>
              <a:t>xøng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.VnTime" pitchFamily="34" charset="0"/>
              </a:rPr>
              <a:t>víi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.VnTime" pitchFamily="34" charset="0"/>
              </a:rPr>
              <a:t>nhau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qua </a:t>
            </a:r>
            <a:r>
              <a:rPr lang="en-US" sz="2800" dirty="0" err="1">
                <a:solidFill>
                  <a:srgbClr val="0000FF"/>
                </a:solidFill>
                <a:latin typeface=".VnTime" pitchFamily="34" charset="0"/>
              </a:rPr>
              <a:t>t©m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O. 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585711" y="4503618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.VnTime" pitchFamily="34" charset="0"/>
              </a:rPr>
              <a:t>M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871711" y="4808418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.VnTime" pitchFamily="34" charset="0"/>
              </a:rPr>
              <a:t>P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8405111" y="282721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B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6042911" y="244621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A</a:t>
            </a:r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 rot="1928702">
            <a:off x="7800274" y="3324106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rot="1928702">
            <a:off x="7839961" y="3259018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 rot="2897668">
            <a:off x="6358824" y="4503618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 rot="2897668">
            <a:off x="6415974" y="4452818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rot="1238909">
            <a:off x="6303261" y="3055818"/>
            <a:ext cx="10668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rot="-2736066">
            <a:off x="6702518" y="3334424"/>
            <a:ext cx="1524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 rot="1238909">
            <a:off x="7057324" y="4071818"/>
            <a:ext cx="10668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 rot="-2736066">
            <a:off x="7456580" y="4352012"/>
            <a:ext cx="152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 rot="1238909" flipV="1">
            <a:off x="6500111" y="2522418"/>
            <a:ext cx="1828800" cy="6858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7262111" y="366541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>
                <a:solidFill>
                  <a:srgbClr val="D60093"/>
                </a:solidFill>
                <a:latin typeface=".VnTime" pitchFamily="34" charset="0"/>
              </a:rPr>
              <a:t>O</a:t>
            </a:r>
            <a:endParaRPr lang="en-US">
              <a:solidFill>
                <a:srgbClr val="D60093"/>
              </a:solidFill>
              <a:latin typeface=".VnTime" pitchFamily="34" charset="0"/>
            </a:endParaRPr>
          </a:p>
        </p:txBody>
      </p:sp>
      <p:sp>
        <p:nvSpPr>
          <p:cNvPr id="20" name="Line 27"/>
          <p:cNvSpPr>
            <a:spLocks noChangeShapeType="1"/>
          </p:cNvSpPr>
          <p:nvPr/>
        </p:nvSpPr>
        <p:spPr bwMode="auto">
          <a:xfrm flipH="1">
            <a:off x="7185911" y="2065218"/>
            <a:ext cx="53340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 flipH="1">
            <a:off x="6652511" y="3894018"/>
            <a:ext cx="53340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" name="Group 29"/>
          <p:cNvGrpSpPr>
            <a:grpSpLocks/>
          </p:cNvGrpSpPr>
          <p:nvPr/>
        </p:nvGrpSpPr>
        <p:grpSpPr bwMode="auto">
          <a:xfrm rot="1309489">
            <a:off x="6881111" y="4579818"/>
            <a:ext cx="152400" cy="152400"/>
            <a:chOff x="2112" y="1632"/>
            <a:chExt cx="96" cy="96"/>
          </a:xfrm>
        </p:grpSpPr>
        <p:sp>
          <p:nvSpPr>
            <p:cNvPr id="23" name="Line 30"/>
            <p:cNvSpPr>
              <a:spLocks noChangeShapeType="1"/>
            </p:cNvSpPr>
            <p:nvPr/>
          </p:nvSpPr>
          <p:spPr bwMode="auto">
            <a:xfrm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 rot="-4453155"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32"/>
          <p:cNvGrpSpPr>
            <a:grpSpLocks/>
          </p:cNvGrpSpPr>
          <p:nvPr/>
        </p:nvGrpSpPr>
        <p:grpSpPr bwMode="auto">
          <a:xfrm rot="1309489">
            <a:off x="7338311" y="3055818"/>
            <a:ext cx="152400" cy="152400"/>
            <a:chOff x="2112" y="1632"/>
            <a:chExt cx="96" cy="96"/>
          </a:xfrm>
        </p:grpSpPr>
        <p:sp>
          <p:nvSpPr>
            <p:cNvPr id="26" name="Line 33"/>
            <p:cNvSpPr>
              <a:spLocks noChangeShapeType="1"/>
            </p:cNvSpPr>
            <p:nvPr/>
          </p:nvSpPr>
          <p:spPr bwMode="auto">
            <a:xfrm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4"/>
            <p:cNvSpPr>
              <a:spLocks noChangeShapeType="1"/>
            </p:cNvSpPr>
            <p:nvPr/>
          </p:nvSpPr>
          <p:spPr bwMode="auto">
            <a:xfrm rot="-4453155"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7414511" y="160801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.VnTime" pitchFamily="34" charset="0"/>
              </a:rPr>
              <a:t>C</a:t>
            </a:r>
            <a:endParaRPr lang="en-US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9" name="Text Box 36"/>
          <p:cNvSpPr txBox="1">
            <a:spLocks noChangeArrowheads="1"/>
          </p:cNvSpPr>
          <p:nvPr/>
        </p:nvSpPr>
        <p:spPr bwMode="auto">
          <a:xfrm>
            <a:off x="6500111" y="572281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dirty="0">
                <a:solidFill>
                  <a:srgbClr val="0000FF"/>
                </a:solidFill>
                <a:latin typeface=".VnTime" pitchFamily="34" charset="0"/>
              </a:rPr>
              <a:t>N</a:t>
            </a:r>
            <a:endParaRPr lang="en-US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0" name="Line 37"/>
          <p:cNvSpPr>
            <a:spLocks noChangeShapeType="1"/>
          </p:cNvSpPr>
          <p:nvPr/>
        </p:nvSpPr>
        <p:spPr bwMode="auto">
          <a:xfrm rot="20948203" flipV="1">
            <a:off x="5549199" y="1917581"/>
            <a:ext cx="2971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8"/>
          <p:cNvSpPr>
            <a:spLocks noChangeShapeType="1"/>
          </p:cNvSpPr>
          <p:nvPr/>
        </p:nvSpPr>
        <p:spPr bwMode="auto">
          <a:xfrm rot="14426851" flipV="1">
            <a:off x="7552624" y="2373193"/>
            <a:ext cx="990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9"/>
          <p:cNvSpPr>
            <a:spLocks noChangeShapeType="1"/>
          </p:cNvSpPr>
          <p:nvPr/>
        </p:nvSpPr>
        <p:spPr bwMode="auto">
          <a:xfrm rot="20948203" flipV="1">
            <a:off x="5668261" y="4741743"/>
            <a:ext cx="3082925" cy="1227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40"/>
          <p:cNvSpPr>
            <a:spLocks noChangeShapeType="1"/>
          </p:cNvSpPr>
          <p:nvPr/>
        </p:nvSpPr>
        <p:spPr bwMode="auto">
          <a:xfrm rot="14426851" flipV="1">
            <a:off x="5785736" y="5194181"/>
            <a:ext cx="104775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43"/>
          <p:cNvSpPr>
            <a:spLocks noChangeShapeType="1"/>
          </p:cNvSpPr>
          <p:nvPr/>
        </p:nvSpPr>
        <p:spPr bwMode="auto">
          <a:xfrm rot="1238909" flipV="1">
            <a:off x="6500111" y="2522418"/>
            <a:ext cx="1828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44"/>
          <p:cNvSpPr>
            <a:spLocks noChangeShapeType="1"/>
          </p:cNvSpPr>
          <p:nvPr/>
        </p:nvSpPr>
        <p:spPr bwMode="auto">
          <a:xfrm rot="1238909" flipV="1">
            <a:off x="6030211" y="4530606"/>
            <a:ext cx="1841500" cy="730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46"/>
          <p:cNvSpPr>
            <a:spLocks noChangeShapeType="1"/>
          </p:cNvSpPr>
          <p:nvPr/>
        </p:nvSpPr>
        <p:spPr bwMode="auto">
          <a:xfrm rot="1238909" flipH="1">
            <a:off x="7403399" y="2685931"/>
            <a:ext cx="76835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47"/>
          <p:cNvSpPr>
            <a:spLocks noChangeShapeType="1"/>
          </p:cNvSpPr>
          <p:nvPr/>
        </p:nvSpPr>
        <p:spPr bwMode="auto">
          <a:xfrm rot="1238909" flipH="1">
            <a:off x="6188961" y="3679706"/>
            <a:ext cx="771525" cy="14176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286000" y="63731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MP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828800" y="2129925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CB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48000" y="32105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05000" y="3581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71800" y="50393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6-Point Star 42"/>
          <p:cNvSpPr/>
          <p:nvPr/>
        </p:nvSpPr>
        <p:spPr>
          <a:xfrm>
            <a:off x="5791200" y="304800"/>
            <a:ext cx="2057400" cy="1143000"/>
          </a:xfrm>
          <a:prstGeom prst="star6">
            <a:avLst/>
          </a:prstGeom>
          <a:blipFill dpi="0" rotWithShape="1"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841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8" grpId="0"/>
      <p:bldP spid="39" grpId="0"/>
      <p:bldP spid="40" grpId="0"/>
      <p:bldP spid="41" grpId="0"/>
      <p:bldP spid="42" grpId="0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04800" y="4343400"/>
            <a:ext cx="57150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MNP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Tam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….….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  <a:p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6-Point Star 2"/>
          <p:cNvSpPr/>
          <p:nvPr/>
        </p:nvSpPr>
        <p:spPr>
          <a:xfrm>
            <a:off x="2743200" y="304800"/>
            <a:ext cx="3733800" cy="1676400"/>
          </a:xfrm>
          <a:prstGeom prst="star6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3,4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0" y="2209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PMN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305818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BCA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389638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3733800" y="3886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MPN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473458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519178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MPN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585711" y="4572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.VnTime" pitchFamily="34" charset="0"/>
              </a:rPr>
              <a:t>M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71711" y="4876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.VnTime" pitchFamily="34" charset="0"/>
              </a:rPr>
              <a:t>P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8405111" y="2895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B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042911" y="2514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A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rot="1928702">
            <a:off x="7800274" y="3392488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rot="1928702">
            <a:off x="7839961" y="3327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rot="2897668">
            <a:off x="6358824" y="4572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rot="2897668">
            <a:off x="6415974" y="4521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rot="1238909">
            <a:off x="6303261" y="3124200"/>
            <a:ext cx="10668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-2736066">
            <a:off x="6702518" y="3402806"/>
            <a:ext cx="1524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rot="1238909">
            <a:off x="7057324" y="4140200"/>
            <a:ext cx="10668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-2736066">
            <a:off x="7456580" y="4420394"/>
            <a:ext cx="152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rot="1238909" flipV="1">
            <a:off x="6500111" y="2590800"/>
            <a:ext cx="1828800" cy="6858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7262111" y="3733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>
                <a:solidFill>
                  <a:srgbClr val="D60093"/>
                </a:solidFill>
                <a:latin typeface=".VnTime" pitchFamily="34" charset="0"/>
              </a:rPr>
              <a:t>O</a:t>
            </a:r>
            <a:endParaRPr lang="en-US">
              <a:solidFill>
                <a:srgbClr val="D60093"/>
              </a:solidFill>
              <a:latin typeface=".VnTime" pitchFamily="34" charset="0"/>
            </a:endParaRPr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7185911" y="2133600"/>
            <a:ext cx="53340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6652511" y="3962400"/>
            <a:ext cx="53340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29"/>
          <p:cNvGrpSpPr>
            <a:grpSpLocks/>
          </p:cNvGrpSpPr>
          <p:nvPr/>
        </p:nvGrpSpPr>
        <p:grpSpPr bwMode="auto">
          <a:xfrm rot="1309489">
            <a:off x="6881111" y="4648200"/>
            <a:ext cx="152400" cy="152400"/>
            <a:chOff x="2112" y="1632"/>
            <a:chExt cx="96" cy="96"/>
          </a:xfrm>
        </p:grpSpPr>
        <p:sp>
          <p:nvSpPr>
            <p:cNvPr id="28" name="Line 30"/>
            <p:cNvSpPr>
              <a:spLocks noChangeShapeType="1"/>
            </p:cNvSpPr>
            <p:nvPr/>
          </p:nvSpPr>
          <p:spPr bwMode="auto">
            <a:xfrm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rot="-4453155"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32"/>
          <p:cNvGrpSpPr>
            <a:grpSpLocks/>
          </p:cNvGrpSpPr>
          <p:nvPr/>
        </p:nvGrpSpPr>
        <p:grpSpPr bwMode="auto">
          <a:xfrm rot="1309489">
            <a:off x="7338311" y="3124200"/>
            <a:ext cx="152400" cy="152400"/>
            <a:chOff x="2112" y="1632"/>
            <a:chExt cx="96" cy="96"/>
          </a:xfrm>
        </p:grpSpPr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4"/>
            <p:cNvSpPr>
              <a:spLocks noChangeShapeType="1"/>
            </p:cNvSpPr>
            <p:nvPr/>
          </p:nvSpPr>
          <p:spPr bwMode="auto">
            <a:xfrm rot="-4453155">
              <a:off x="2112" y="163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7414511" y="1676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.VnTime" pitchFamily="34" charset="0"/>
              </a:rPr>
              <a:t>C</a:t>
            </a:r>
            <a:endParaRPr lang="en-US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6500111" y="5791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dirty="0">
                <a:solidFill>
                  <a:srgbClr val="0000FF"/>
                </a:solidFill>
                <a:latin typeface=".VnTime" pitchFamily="34" charset="0"/>
              </a:rPr>
              <a:t>N</a:t>
            </a:r>
            <a:endParaRPr lang="en-US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 rot="20948203" flipV="1">
            <a:off x="5549199" y="1985963"/>
            <a:ext cx="2971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 rot="14426851" flipV="1">
            <a:off x="7552624" y="2441575"/>
            <a:ext cx="990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 rot="20948203" flipV="1">
            <a:off x="5668261" y="4810125"/>
            <a:ext cx="3082925" cy="1227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 rot="14426851" flipV="1">
            <a:off x="5785736" y="5262563"/>
            <a:ext cx="104775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 rot="1238909" flipV="1">
            <a:off x="6500111" y="2590800"/>
            <a:ext cx="1828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4"/>
          <p:cNvSpPr>
            <a:spLocks noChangeShapeType="1"/>
          </p:cNvSpPr>
          <p:nvPr/>
        </p:nvSpPr>
        <p:spPr bwMode="auto">
          <a:xfrm rot="1238909" flipV="1">
            <a:off x="6030211" y="4598988"/>
            <a:ext cx="1841500" cy="730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6"/>
          <p:cNvSpPr>
            <a:spLocks noChangeShapeType="1"/>
          </p:cNvSpPr>
          <p:nvPr/>
        </p:nvSpPr>
        <p:spPr bwMode="auto">
          <a:xfrm rot="1238909" flipH="1">
            <a:off x="7403399" y="2754313"/>
            <a:ext cx="76835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 rot="1238909" flipH="1">
            <a:off x="6188961" y="3748088"/>
            <a:ext cx="771525" cy="14176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311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4"/>
          <p:cNvSpPr txBox="1">
            <a:spLocks noChangeArrowheads="1"/>
          </p:cNvSpPr>
          <p:nvPr/>
        </p:nvSpPr>
        <p:spPr bwMode="auto">
          <a:xfrm>
            <a:off x="533400" y="1752600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 err="1"/>
              <a:t>Tính</a:t>
            </a:r>
            <a:r>
              <a:rPr lang="en-US" sz="2800" i="1" dirty="0"/>
              <a:t> </a:t>
            </a:r>
            <a:r>
              <a:rPr lang="en-US" sz="2800" i="1" dirty="0" err="1"/>
              <a:t>chất</a:t>
            </a:r>
            <a:endParaRPr lang="en-US" sz="2800" i="1" dirty="0"/>
          </a:p>
        </p:txBody>
      </p:sp>
      <p:sp>
        <p:nvSpPr>
          <p:cNvPr id="3" name="Text Box 58"/>
          <p:cNvSpPr txBox="1">
            <a:spLocks noChangeArrowheads="1"/>
          </p:cNvSpPr>
          <p:nvPr/>
        </p:nvSpPr>
        <p:spPr bwMode="auto">
          <a:xfrm>
            <a:off x="457200" y="2590800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FF0000"/>
                </a:solidFill>
              </a:rPr>
              <a:t>Nếu hai đoạn thẳng (góc, tam giác) đối xứng với nhau qua một điểm thì chúng bằng nhau.</a:t>
            </a:r>
          </a:p>
        </p:txBody>
      </p:sp>
      <p:sp>
        <p:nvSpPr>
          <p:cNvPr id="4" name="AutoShape 56"/>
          <p:cNvSpPr>
            <a:spLocks noChangeArrowheads="1"/>
          </p:cNvSpPr>
          <p:nvPr/>
        </p:nvSpPr>
        <p:spPr bwMode="auto">
          <a:xfrm>
            <a:off x="381000" y="2590800"/>
            <a:ext cx="8458200" cy="1143000"/>
          </a:xfrm>
          <a:prstGeom prst="flowChartAlternateProcess">
            <a:avLst/>
          </a:prstGeom>
          <a:noFill/>
          <a:ln w="28575">
            <a:solidFill>
              <a:srgbClr val="9966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43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8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60&quot;/&gt;&lt;/object&gt;&lt;object type=&quot;3&quot; unique_id=&quot;10007&quot;&gt;&lt;property id=&quot;20148&quot; value=&quot;5&quot;/&gt;&lt;property id=&quot;20300&quot; value=&quot;Slide 4&quot;/&gt;&lt;property id=&quot;20307&quot; value=&quot;261&quot;/&gt;&lt;/object&gt;&lt;object type=&quot;3&quot; unique_id=&quot;10008&quot;&gt;&lt;property id=&quot;20148&quot; value=&quot;5&quot;/&gt;&lt;property id=&quot;20300&quot; value=&quot;Slide 5&quot;/&gt;&lt;property id=&quot;20307&quot; value=&quot;262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66&quot;/&gt;&lt;/object&gt;&lt;object type=&quot;3&quot; unique_id=&quot;10013&quot;&gt;&lt;property id=&quot;20148&quot; value=&quot;5&quot;/&gt;&lt;property id=&quot;20300&quot; value=&quot;Slide 8&quot;/&gt;&lt;property id=&quot;20307&quot; value=&quot;271&quot;/&gt;&lt;/object&gt;&lt;object type=&quot;3&quot; unique_id=&quot;10014&quot;&gt;&lt;property id=&quot;20148&quot; value=&quot;5&quot;/&gt;&lt;property id=&quot;20300&quot; value=&quot;Slide 9&quot;/&gt;&lt;property id=&quot;20307&quot; value=&quot;264&quot;/&gt;&lt;/object&gt;&lt;object type=&quot;3&quot; unique_id=&quot;10015&quot;&gt;&lt;property id=&quot;20148&quot; value=&quot;5&quot;/&gt;&lt;property id=&quot;20300&quot; value=&quot;Slide 10&quot;/&gt;&lt;property id=&quot;20307&quot; value=&quot;267&quot;/&gt;&lt;/object&gt;&lt;object type=&quot;3&quot; unique_id=&quot;10016&quot;&gt;&lt;property id=&quot;20148&quot; value=&quot;5&quot;/&gt;&lt;property id=&quot;20300&quot; value=&quot;Slide 11&quot;/&gt;&lt;property id=&quot;20307&quot; value=&quot;275&quot;/&gt;&lt;/object&gt;&lt;object type=&quot;3&quot; unique_id=&quot;10017&quot;&gt;&lt;property id=&quot;20148&quot; value=&quot;5&quot;/&gt;&lt;property id=&quot;20300&quot; value=&quot;Slide 12&quot;/&gt;&lt;property id=&quot;20307&quot; value=&quot;268&quot;/&gt;&lt;/object&gt;&lt;object type=&quot;3&quot; unique_id=&quot;10018&quot;&gt;&lt;property id=&quot;20148&quot; value=&quot;5&quot;/&gt;&lt;property id=&quot;20300&quot; value=&quot;Slide 13&quot;/&gt;&lt;property id=&quot;20307&quot; value=&quot;272&quot;/&gt;&lt;/object&gt;&lt;object type=&quot;3&quot; unique_id=&quot;10019&quot;&gt;&lt;property id=&quot;20148&quot; value=&quot;5&quot;/&gt;&lt;property id=&quot;20300&quot; value=&quot;Slide 14&quot;/&gt;&lt;property id=&quot;20307&quot; value=&quot;273&quot;/&gt;&lt;/object&gt;&lt;object type=&quot;3&quot; unique_id=&quot;10020&quot;&gt;&lt;property id=&quot;20148&quot; value=&quot;5&quot;/&gt;&lt;property id=&quot;20300&quot; value=&quot;Slide 15&quot;/&gt;&lt;property id=&quot;20307&quot; value=&quot;274&quot;/&gt;&lt;/object&gt;&lt;/object&gt;&lt;/object&gt;&lt;/database&gt;"/>
  <p:tag name="SECTOMILLISECCONVERTED" val="1"/>
  <p:tag name="ISPRING_RESOURCE_PATHS_HASH_2" val="78b1bd9a1d4318cb823da1e3ee66c2f6835968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669</TotalTime>
  <Words>817</Words>
  <Application>Microsoft Office PowerPoint</Application>
  <PresentationFormat>On-screen Show (4:3)</PresentationFormat>
  <Paragraphs>170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Concourse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Ben74NKT</cp:lastModifiedBy>
  <cp:revision>44</cp:revision>
  <dcterms:created xsi:type="dcterms:W3CDTF">2016-10-04T02:17:51Z</dcterms:created>
  <dcterms:modified xsi:type="dcterms:W3CDTF">2017-10-08T13:41:25Z</dcterms:modified>
</cp:coreProperties>
</file>