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8" r:id="rId4"/>
    <p:sldId id="259" r:id="rId5"/>
    <p:sldId id="290" r:id="rId6"/>
    <p:sldId id="284" r:id="rId7"/>
    <p:sldId id="260" r:id="rId8"/>
    <p:sldId id="261" r:id="rId9"/>
    <p:sldId id="262" r:id="rId10"/>
    <p:sldId id="285" r:id="rId11"/>
    <p:sldId id="287" r:id="rId12"/>
    <p:sldId id="288" r:id="rId13"/>
    <p:sldId id="289" r:id="rId14"/>
    <p:sldId id="286" r:id="rId15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FFFF"/>
    <a:srgbClr val="0033CC"/>
    <a:srgbClr val="0A59C2"/>
    <a:srgbClr val="9E0000"/>
    <a:srgbClr val="A50021"/>
    <a:srgbClr val="CC3399"/>
    <a:srgbClr val="FA9500"/>
    <a:srgbClr val="0A5BC8"/>
    <a:srgbClr val="4893F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191" autoAdjust="0"/>
    <p:restoredTop sz="87302" autoAdjust="0"/>
  </p:normalViewPr>
  <p:slideViewPr>
    <p:cSldViewPr>
      <p:cViewPr varScale="1">
        <p:scale>
          <a:sx n="79" d="100"/>
          <a:sy n="7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1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07FC2E-577D-42FA-8497-F9F626B114E3}" type="datetimeFigureOut">
              <a:rPr lang="en-US" smtClean="0"/>
              <a:pPr/>
              <a:t>07/10/2017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116AC-CE44-4E9B-B2F0-F76861F86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6373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A3941-4762-4EDA-AC9A-A8E930E04BDB}" type="datetimeFigureOut">
              <a:rPr lang="en-US" smtClean="0"/>
              <a:pPr/>
              <a:t>07/10/2017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64AD8-31A4-4731-8B07-846E05298D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6018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64AD8-31A4-4731-8B07-846E05298DF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1877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3"/>
          <p:cNvSpPr>
            <a:spLocks noChangeArrowheads="1"/>
          </p:cNvSpPr>
          <p:nvPr/>
        </p:nvSpPr>
        <p:spPr bwMode="gray">
          <a:xfrm>
            <a:off x="3124200" y="2133600"/>
            <a:ext cx="19812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gray">
          <a:xfrm>
            <a:off x="2057400" y="6629400"/>
            <a:ext cx="7086600" cy="228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8" name="Group 16"/>
          <p:cNvGrpSpPr>
            <a:grpSpLocks/>
          </p:cNvGrpSpPr>
          <p:nvPr/>
        </p:nvGrpSpPr>
        <p:grpSpPr bwMode="auto">
          <a:xfrm>
            <a:off x="0" y="6629400"/>
            <a:ext cx="2590800" cy="228600"/>
            <a:chOff x="0" y="4080"/>
            <a:chExt cx="2400" cy="144"/>
          </a:xfrm>
        </p:grpSpPr>
        <p:sp>
          <p:nvSpPr>
            <p:cNvPr id="19" name="Rectangle 17"/>
            <p:cNvSpPr>
              <a:spLocks noChangeArrowheads="1"/>
            </p:cNvSpPr>
            <p:nvPr userDrawn="1"/>
          </p:nvSpPr>
          <p:spPr bwMode="gray">
            <a:xfrm>
              <a:off x="0" y="4080"/>
              <a:ext cx="2207" cy="14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gray">
            <a:xfrm>
              <a:off x="2207" y="4080"/>
              <a:ext cx="193" cy="144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0" y="0"/>
                </a:cxn>
                <a:cxn ang="0">
                  <a:pos x="0" y="192"/>
                </a:cxn>
                <a:cxn ang="0">
                  <a:pos x="192" y="0"/>
                </a:cxn>
              </a:cxnLst>
              <a:rect l="0" t="0" r="r" b="b"/>
              <a:pathLst>
                <a:path w="192" h="192">
                  <a:moveTo>
                    <a:pt x="192" y="0"/>
                  </a:moveTo>
                  <a:lnTo>
                    <a:pt x="0" y="0"/>
                  </a:lnTo>
                  <a:lnTo>
                    <a:pt x="0" y="192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5621" name="Rectangle 21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381000" y="2667000"/>
            <a:ext cx="8382000" cy="933450"/>
          </a:xfrm>
        </p:spPr>
        <p:txBody>
          <a:bodyPr/>
          <a:lstStyle>
            <a:lvl1pPr algn="ctr">
              <a:defRPr sz="48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2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57600"/>
            <a:ext cx="6400800" cy="609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hlink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13525"/>
            <a:ext cx="2895600" cy="24447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13525"/>
            <a:ext cx="2133600" cy="24447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3F740BC5-2013-4A97-A1F9-D9D1F5D43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1" name="Rectangle 2"/>
          <p:cNvSpPr>
            <a:spLocks noChangeArrowheads="1"/>
          </p:cNvSpPr>
          <p:nvPr userDrawn="1"/>
        </p:nvSpPr>
        <p:spPr bwMode="auto">
          <a:xfrm>
            <a:off x="0" y="1052513"/>
            <a:ext cx="9144000" cy="215900"/>
          </a:xfrm>
          <a:prstGeom prst="rect">
            <a:avLst/>
          </a:prstGeom>
          <a:gradFill rotWithShape="1">
            <a:gsLst>
              <a:gs pos="0">
                <a:srgbClr val="080808"/>
              </a:gs>
              <a:gs pos="100000">
                <a:srgbClr val="080808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2" name="Rectangle 3"/>
          <p:cNvSpPr>
            <a:spLocks noChangeArrowheads="1"/>
          </p:cNvSpPr>
          <p:nvPr userDrawn="1"/>
        </p:nvSpPr>
        <p:spPr bwMode="gray">
          <a:xfrm>
            <a:off x="0" y="0"/>
            <a:ext cx="9144000" cy="83820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gray">
          <a:xfrm>
            <a:off x="0" y="338138"/>
            <a:ext cx="9144000" cy="736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44" name="Group 8"/>
          <p:cNvGrpSpPr>
            <a:grpSpLocks/>
          </p:cNvGrpSpPr>
          <p:nvPr userDrawn="1"/>
        </p:nvGrpSpPr>
        <p:grpSpPr bwMode="auto">
          <a:xfrm>
            <a:off x="139700" y="342900"/>
            <a:ext cx="1295400" cy="685800"/>
            <a:chOff x="96" y="0"/>
            <a:chExt cx="1248" cy="912"/>
          </a:xfrm>
        </p:grpSpPr>
        <p:sp>
          <p:nvSpPr>
            <p:cNvPr id="45" name="Oval 9" descr="80%"/>
            <p:cNvSpPr>
              <a:spLocks noChangeArrowheads="1"/>
            </p:cNvSpPr>
            <p:nvPr userDrawn="1"/>
          </p:nvSpPr>
          <p:spPr bwMode="gray">
            <a:xfrm>
              <a:off x="96" y="0"/>
              <a:ext cx="1248" cy="912"/>
            </a:xfrm>
            <a:prstGeom prst="ellipse">
              <a:avLst/>
            </a:prstGeom>
            <a:pattFill prst="pct80">
              <a:fgClr>
                <a:schemeClr val="accent2"/>
              </a:fgClr>
              <a:bgClr>
                <a:schemeClr val="tx2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" name="Oval 10" descr="75%"/>
            <p:cNvSpPr>
              <a:spLocks noChangeArrowheads="1"/>
            </p:cNvSpPr>
            <p:nvPr userDrawn="1"/>
          </p:nvSpPr>
          <p:spPr bwMode="gray">
            <a:xfrm>
              <a:off x="289" y="103"/>
              <a:ext cx="815" cy="673"/>
            </a:xfrm>
            <a:prstGeom prst="ellipse">
              <a:avLst/>
            </a:prstGeom>
            <a:pattFill prst="pct75">
              <a:fgClr>
                <a:schemeClr val="accent2"/>
              </a:fgClr>
              <a:bgClr>
                <a:schemeClr val="tx1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7" name="Oval 11" descr="80%"/>
            <p:cNvSpPr>
              <a:spLocks noChangeArrowheads="1"/>
            </p:cNvSpPr>
            <p:nvPr userDrawn="1"/>
          </p:nvSpPr>
          <p:spPr bwMode="gray">
            <a:xfrm>
              <a:off x="440" y="247"/>
              <a:ext cx="480" cy="384"/>
            </a:xfrm>
            <a:prstGeom prst="ellipse">
              <a:avLst/>
            </a:prstGeom>
            <a:pattFill prst="pct80">
              <a:fgClr>
                <a:schemeClr val="accent2"/>
              </a:fgClr>
              <a:bgClr>
                <a:schemeClr val="tx1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8" name="Group 12"/>
          <p:cNvGrpSpPr>
            <a:grpSpLocks/>
          </p:cNvGrpSpPr>
          <p:nvPr userDrawn="1"/>
        </p:nvGrpSpPr>
        <p:grpSpPr bwMode="auto">
          <a:xfrm>
            <a:off x="0" y="914400"/>
            <a:ext cx="9144000" cy="219075"/>
            <a:chOff x="0" y="576"/>
            <a:chExt cx="5760" cy="138"/>
          </a:xfrm>
        </p:grpSpPr>
        <p:sp>
          <p:nvSpPr>
            <p:cNvPr id="49" name="Rectangle 13"/>
            <p:cNvSpPr>
              <a:spLocks noChangeArrowheads="1"/>
            </p:cNvSpPr>
            <p:nvPr/>
          </p:nvSpPr>
          <p:spPr bwMode="gray">
            <a:xfrm flipH="1" flipV="1">
              <a:off x="0" y="666"/>
              <a:ext cx="5760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0" name="Rectangle 14"/>
            <p:cNvSpPr>
              <a:spLocks noChangeArrowheads="1"/>
            </p:cNvSpPr>
            <p:nvPr/>
          </p:nvSpPr>
          <p:spPr bwMode="gray">
            <a:xfrm flipH="1" flipV="1">
              <a:off x="4656" y="576"/>
              <a:ext cx="1104" cy="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" name="Freeform 15"/>
            <p:cNvSpPr>
              <a:spLocks/>
            </p:cNvSpPr>
            <p:nvPr/>
          </p:nvSpPr>
          <p:spPr bwMode="gray">
            <a:xfrm flipH="1" flipV="1">
              <a:off x="4560" y="576"/>
              <a:ext cx="96" cy="96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0" y="0"/>
                </a:cxn>
                <a:cxn ang="0">
                  <a:pos x="0" y="192"/>
                </a:cxn>
                <a:cxn ang="0">
                  <a:pos x="192" y="0"/>
                </a:cxn>
              </a:cxnLst>
              <a:rect l="0" t="0" r="r" b="b"/>
              <a:pathLst>
                <a:path w="192" h="192">
                  <a:moveTo>
                    <a:pt x="192" y="0"/>
                  </a:moveTo>
                  <a:lnTo>
                    <a:pt x="0" y="0"/>
                  </a:lnTo>
                  <a:lnTo>
                    <a:pt x="0" y="192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2" name="Line 16"/>
          <p:cNvSpPr>
            <a:spLocks noChangeShapeType="1"/>
          </p:cNvSpPr>
          <p:nvPr userDrawn="1"/>
        </p:nvSpPr>
        <p:spPr bwMode="auto">
          <a:xfrm>
            <a:off x="11113" y="1050925"/>
            <a:ext cx="7239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" name="Line 17"/>
          <p:cNvSpPr>
            <a:spLocks noChangeShapeType="1"/>
          </p:cNvSpPr>
          <p:nvPr userDrawn="1"/>
        </p:nvSpPr>
        <p:spPr bwMode="auto">
          <a:xfrm>
            <a:off x="7391400" y="914400"/>
            <a:ext cx="17462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810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40BC5-2013-4A97-A1F9-D9D1F5D438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001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6049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6049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40BC5-2013-4A97-A1F9-D9D1F5D438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3597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406D-0B25-40DF-B9CB-564455B15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659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406D-0B25-40DF-B9CB-564455B15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5758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406D-0B25-40DF-B9CB-564455B15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6286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406D-0B25-40DF-B9CB-564455B15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2948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406D-0B25-40DF-B9CB-564455B15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548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406D-0B25-40DF-B9CB-564455B15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35999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406D-0B25-40DF-B9CB-564455B15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2836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406D-0B25-40DF-B9CB-564455B15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33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9445"/>
            <a:ext cx="7543800" cy="868362"/>
          </a:xfrm>
        </p:spPr>
        <p:txBody>
          <a:bodyPr/>
          <a:lstStyle>
            <a:lvl1pPr>
              <a:defRPr sz="3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>
            <a:lvl1pPr>
              <a:buClr>
                <a:schemeClr val="tx1"/>
              </a:buClr>
              <a:defRPr sz="26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buClr>
                <a:schemeClr val="tx1"/>
              </a:buClr>
              <a:defRPr sz="26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buClr>
                <a:schemeClr val="tx1"/>
              </a:buClr>
              <a:defRPr sz="26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buClr>
                <a:schemeClr val="tx1"/>
              </a:buClr>
              <a:defRPr sz="26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buClr>
                <a:schemeClr val="tx1"/>
              </a:buClr>
              <a:defRPr sz="26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40BC5-2013-4A97-A1F9-D9D1F5D438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5720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406D-0B25-40DF-B9CB-564455B15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35984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406D-0B25-40DF-B9CB-564455B15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298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406D-0B25-40DF-B9CB-564455B15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70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40BC5-2013-4A97-A1F9-D9D1F5D438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843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40BC5-2013-4A97-A1F9-D9D1F5D438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515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40BC5-2013-4A97-A1F9-D9D1F5D438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9508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40BC5-2013-4A97-A1F9-D9D1F5D438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410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40BC5-2013-4A97-A1F9-D9D1F5D438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589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40BC5-2013-4A97-A1F9-D9D1F5D438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817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40BC5-2013-4A97-A1F9-D9D1F5D438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530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1052513"/>
            <a:ext cx="9144000" cy="215900"/>
          </a:xfrm>
          <a:prstGeom prst="rect">
            <a:avLst/>
          </a:prstGeom>
          <a:gradFill rotWithShape="1">
            <a:gsLst>
              <a:gs pos="0">
                <a:srgbClr val="080808"/>
              </a:gs>
              <a:gs pos="100000">
                <a:srgbClr val="080808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gray">
          <a:xfrm>
            <a:off x="0" y="0"/>
            <a:ext cx="9144000" cy="83820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gray">
          <a:xfrm>
            <a:off x="0" y="338138"/>
            <a:ext cx="9144000" cy="736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139700" y="342900"/>
            <a:ext cx="1295400" cy="685800"/>
            <a:chOff x="96" y="0"/>
            <a:chExt cx="1248" cy="912"/>
          </a:xfrm>
        </p:grpSpPr>
        <p:sp>
          <p:nvSpPr>
            <p:cNvPr id="24585" name="Oval 9" descr="80%"/>
            <p:cNvSpPr>
              <a:spLocks noChangeArrowheads="1"/>
            </p:cNvSpPr>
            <p:nvPr userDrawn="1"/>
          </p:nvSpPr>
          <p:spPr bwMode="gray">
            <a:xfrm>
              <a:off x="96" y="0"/>
              <a:ext cx="1248" cy="912"/>
            </a:xfrm>
            <a:prstGeom prst="ellipse">
              <a:avLst/>
            </a:prstGeom>
            <a:pattFill prst="pct80">
              <a:fgClr>
                <a:schemeClr val="accent2"/>
              </a:fgClr>
              <a:bgClr>
                <a:schemeClr val="tx2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586" name="Oval 10" descr="75%"/>
            <p:cNvSpPr>
              <a:spLocks noChangeArrowheads="1"/>
            </p:cNvSpPr>
            <p:nvPr userDrawn="1"/>
          </p:nvSpPr>
          <p:spPr bwMode="gray">
            <a:xfrm>
              <a:off x="289" y="103"/>
              <a:ext cx="815" cy="673"/>
            </a:xfrm>
            <a:prstGeom prst="ellipse">
              <a:avLst/>
            </a:prstGeom>
            <a:pattFill prst="pct75">
              <a:fgClr>
                <a:schemeClr val="accent2"/>
              </a:fgClr>
              <a:bgClr>
                <a:schemeClr val="tx1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587" name="Oval 11" descr="80%"/>
            <p:cNvSpPr>
              <a:spLocks noChangeArrowheads="1"/>
            </p:cNvSpPr>
            <p:nvPr userDrawn="1"/>
          </p:nvSpPr>
          <p:spPr bwMode="gray">
            <a:xfrm>
              <a:off x="440" y="247"/>
              <a:ext cx="480" cy="384"/>
            </a:xfrm>
            <a:prstGeom prst="ellipse">
              <a:avLst/>
            </a:prstGeom>
            <a:pattFill prst="pct80">
              <a:fgClr>
                <a:schemeClr val="accent2"/>
              </a:fgClr>
              <a:bgClr>
                <a:schemeClr val="tx1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33" name="Group 12"/>
          <p:cNvGrpSpPr>
            <a:grpSpLocks/>
          </p:cNvGrpSpPr>
          <p:nvPr/>
        </p:nvGrpSpPr>
        <p:grpSpPr bwMode="auto">
          <a:xfrm>
            <a:off x="0" y="914400"/>
            <a:ext cx="9144000" cy="219075"/>
            <a:chOff x="0" y="576"/>
            <a:chExt cx="5760" cy="138"/>
          </a:xfrm>
        </p:grpSpPr>
        <p:sp>
          <p:nvSpPr>
            <p:cNvPr id="24589" name="Rectangle 13"/>
            <p:cNvSpPr>
              <a:spLocks noChangeArrowheads="1"/>
            </p:cNvSpPr>
            <p:nvPr/>
          </p:nvSpPr>
          <p:spPr bwMode="gray">
            <a:xfrm flipH="1" flipV="1">
              <a:off x="0" y="666"/>
              <a:ext cx="5760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gray">
            <a:xfrm flipH="1" flipV="1">
              <a:off x="4656" y="576"/>
              <a:ext cx="1104" cy="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gray">
            <a:xfrm flipH="1" flipV="1">
              <a:off x="4560" y="576"/>
              <a:ext cx="96" cy="96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0" y="0"/>
                </a:cxn>
                <a:cxn ang="0">
                  <a:pos x="0" y="192"/>
                </a:cxn>
                <a:cxn ang="0">
                  <a:pos x="192" y="0"/>
                </a:cxn>
              </a:cxnLst>
              <a:rect l="0" t="0" r="r" b="b"/>
              <a:pathLst>
                <a:path w="192" h="192">
                  <a:moveTo>
                    <a:pt x="192" y="0"/>
                  </a:moveTo>
                  <a:lnTo>
                    <a:pt x="0" y="0"/>
                  </a:lnTo>
                  <a:lnTo>
                    <a:pt x="0" y="192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11113" y="1050925"/>
            <a:ext cx="7239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7391400" y="914400"/>
            <a:ext cx="17462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6" name="Rectangle 18"/>
          <p:cNvSpPr>
            <a:spLocks noGrp="1" noChangeArrowheads="1"/>
          </p:cNvSpPr>
          <p:nvPr>
            <p:ph type="title"/>
          </p:nvPr>
        </p:nvSpPr>
        <p:spPr bwMode="white">
          <a:xfrm>
            <a:off x="381000" y="274638"/>
            <a:ext cx="75438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597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24598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fld id="{3F740BC5-2013-4A97-A1F9-D9D1F5D43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1406D-0B25-40DF-B9CB-564455B15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239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3718264" y="2468344"/>
            <a:ext cx="1800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TIẾT 23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116" y="3073327"/>
            <a:ext cx="9036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smtClean="0">
                <a:ln>
                  <a:solidFill>
                    <a:schemeClr val="tx2"/>
                  </a:solidFill>
                </a:ln>
                <a:solidFill>
                  <a:srgbClr val="0A59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6000" b="1" dirty="0">
              <a:ln>
                <a:solidFill>
                  <a:schemeClr val="tx2"/>
                </a:solidFill>
              </a:ln>
              <a:solidFill>
                <a:srgbClr val="0A59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59065" y="5126561"/>
            <a:ext cx="75258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NguyễnThị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Ninh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737574" y="285704"/>
            <a:ext cx="759684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 THCS NGÔ GIA TỰ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40BC5-2013-4A97-A1F9-D9D1F5D438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3536631" y="1782758"/>
            <a:ext cx="217824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TOÁN 6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16437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40BC5-2013-4A97-A1F9-D9D1F5D4385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2132856"/>
            <a:ext cx="8867328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3200" b="1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giải:</a:t>
            </a:r>
          </a:p>
          <a:p>
            <a:pPr marL="0" lvl="0" indent="0">
              <a:buClr>
                <a:prstClr val="black"/>
              </a:buClr>
              <a:buNone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ker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kern="0" baseline="30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ker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kern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3200" kern="0" baseline="300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kern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216 – 100 </a:t>
            </a:r>
          </a:p>
          <a:p>
            <a:pPr marL="0" indent="0">
              <a:buNone/>
            </a:pPr>
            <a:r>
              <a:rPr lang="en-US" sz="3200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 216 ⋮ 9 và 100 </a:t>
            </a:r>
            <a:r>
              <a:rPr lang="en-US" sz="3200" kern="0">
                <a:latin typeface="Times New Roman" panose="02020603050405020304" pitchFamily="18" charset="0"/>
                <a:cs typeface="Times New Roman" panose="02020603050405020304" pitchFamily="18" charset="0"/>
              </a:rPr>
              <a:t>⋮ </a:t>
            </a:r>
            <a:r>
              <a:rPr lang="en-US" sz="3200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nên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216 </a:t>
            </a:r>
            <a:r>
              <a:rPr lang="en-US" sz="3200" ker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sz="3200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⋮ 9</a:t>
            </a:r>
          </a:p>
          <a:p>
            <a:pPr marL="0" indent="0">
              <a:buNone/>
            </a:pPr>
            <a:r>
              <a:rPr lang="en-US" sz="3200" kern="0">
                <a:latin typeface="Times New Roman" panose="02020603050405020304" pitchFamily="18" charset="0"/>
                <a:cs typeface="Times New Roman" panose="02020603050405020304" pitchFamily="18" charset="0"/>
              </a:rPr>
              <a:t>Vì 216 ⋮ </a:t>
            </a:r>
            <a:r>
              <a:rPr lang="en-US" sz="3200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kern="0">
                <a:latin typeface="Times New Roman" panose="02020603050405020304" pitchFamily="18" charset="0"/>
                <a:cs typeface="Times New Roman" panose="02020603050405020304" pitchFamily="18" charset="0"/>
              </a:rPr>
              <a:t>và 100 ⋮ </a:t>
            </a:r>
            <a:r>
              <a:rPr lang="en-US" sz="3200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kern="0">
                <a:latin typeface="Times New Roman" panose="02020603050405020304" pitchFamily="18" charset="0"/>
                <a:cs typeface="Times New Roman" panose="02020603050405020304" pitchFamily="18" charset="0"/>
              </a:rPr>
              <a:t>nên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216 </a:t>
            </a:r>
            <a:r>
              <a:rPr lang="en-US" sz="3200" ker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sz="3200" kern="0">
                <a:latin typeface="Times New Roman" panose="02020603050405020304" pitchFamily="18" charset="0"/>
                <a:cs typeface="Times New Roman" panose="02020603050405020304" pitchFamily="18" charset="0"/>
              </a:rPr>
              <a:t>⋮ </a:t>
            </a:r>
            <a:r>
              <a:rPr lang="en-US" sz="3200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200" ker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kern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8783" y="1126342"/>
            <a:ext cx="8532440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120000"/>
            </a:pPr>
            <a:r>
              <a:rPr lang="en-US" sz="3200" b="1" ker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Tổng, hiệu sau có chia hết cho 9, cho 3 không</a:t>
            </a:r>
            <a:r>
              <a:rPr lang="en-US" sz="3200" b="1" kern="0" smtClean="0">
                <a:solidFill>
                  <a:prstClr val="black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?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120000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b) 6</a:t>
            </a:r>
            <a:r>
              <a:rPr lang="en-US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– 10</a:t>
            </a:r>
            <a:r>
              <a:rPr lang="en-US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086263">
            <a:off x="3320377" y="3384117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/>
              <a:t>/</a:t>
            </a:r>
            <a:endParaRPr lang="en-US" sz="3000"/>
          </a:p>
        </p:txBody>
      </p:sp>
      <p:sp>
        <p:nvSpPr>
          <p:cNvPr id="9" name="TextBox 8"/>
          <p:cNvSpPr txBox="1"/>
          <p:nvPr/>
        </p:nvSpPr>
        <p:spPr>
          <a:xfrm rot="1086263">
            <a:off x="6275657" y="3372493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/>
              <a:t>/</a:t>
            </a:r>
            <a:endParaRPr lang="en-US" sz="3000"/>
          </a:p>
        </p:txBody>
      </p:sp>
      <p:sp>
        <p:nvSpPr>
          <p:cNvPr id="10" name="TextBox 9"/>
          <p:cNvSpPr txBox="1"/>
          <p:nvPr/>
        </p:nvSpPr>
        <p:spPr>
          <a:xfrm rot="1086263">
            <a:off x="3320378" y="3969238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/>
              <a:t>/</a:t>
            </a:r>
            <a:endParaRPr lang="en-US" sz="3000"/>
          </a:p>
        </p:txBody>
      </p:sp>
      <p:sp>
        <p:nvSpPr>
          <p:cNvPr id="11" name="TextBox 10"/>
          <p:cNvSpPr txBox="1"/>
          <p:nvPr/>
        </p:nvSpPr>
        <p:spPr>
          <a:xfrm rot="1086263">
            <a:off x="6272557" y="3969239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/>
              <a:t>/</a:t>
            </a:r>
            <a:endParaRPr lang="en-US" sz="3000"/>
          </a:p>
        </p:txBody>
      </p:sp>
      <p:sp>
        <p:nvSpPr>
          <p:cNvPr id="12" name="Title 1"/>
          <p:cNvSpPr txBox="1">
            <a:spLocks/>
          </p:cNvSpPr>
          <p:nvPr/>
        </p:nvSpPr>
        <p:spPr bwMode="white">
          <a:xfrm>
            <a:off x="539552" y="275394"/>
            <a:ext cx="75438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 23: Luyện tập</a:t>
            </a:r>
            <a:endParaRPr lang="en-US" ker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871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7"/>
            <a:ext cx="9144000" cy="5380707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300000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19000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ạ!”.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</a:p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300,000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19000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300000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19000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281000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281000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281000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!”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40BC5-2013-4A97-A1F9-D9D1F5D4385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834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1) </a:t>
            </a:r>
            <a:r>
              <a:rPr lang="en-US" dirty="0" err="1" smtClean="0"/>
              <a:t>Ôn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hết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2, 3, 5 , 9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2) </a:t>
            </a:r>
            <a:r>
              <a:rPr lang="en-US" dirty="0" err="1" smtClean="0"/>
              <a:t>Xem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chưa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(</a:t>
            </a:r>
            <a:r>
              <a:rPr lang="en-US" dirty="0" err="1" smtClean="0"/>
              <a:t>sgk</a:t>
            </a:r>
            <a:r>
              <a:rPr lang="en-US" dirty="0" smtClean="0"/>
              <a:t>/43)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3)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+ 136, 138 (</a:t>
            </a:r>
            <a:r>
              <a:rPr lang="en-US" dirty="0" err="1" smtClean="0"/>
              <a:t>sbt</a:t>
            </a:r>
            <a:r>
              <a:rPr lang="en-US" dirty="0" smtClean="0"/>
              <a:t>/23)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+ 139, 140 (</a:t>
            </a:r>
            <a:r>
              <a:rPr lang="en-US" dirty="0" err="1" smtClean="0"/>
              <a:t>sbt</a:t>
            </a:r>
            <a:r>
              <a:rPr lang="en-US" dirty="0" smtClean="0"/>
              <a:t>/23) – HSKG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4)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hiểu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: </a:t>
            </a:r>
            <a:r>
              <a:rPr lang="en-US" dirty="0" err="1" smtClean="0"/>
              <a:t>Ước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Bội</a:t>
            </a:r>
            <a:r>
              <a:rPr lang="en-US" dirty="0" smtClean="0"/>
              <a:t> (</a:t>
            </a:r>
            <a:r>
              <a:rPr lang="en-US" dirty="0" err="1" smtClean="0"/>
              <a:t>sgk</a:t>
            </a:r>
            <a:r>
              <a:rPr lang="en-US" dirty="0" smtClean="0"/>
              <a:t>/43)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 smtClean="0"/>
              <a:t>Soạn</a:t>
            </a:r>
            <a:r>
              <a:rPr lang="en-US" dirty="0" smtClean="0"/>
              <a:t> ?1, ?2, ?3, ?4)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40BC5-2013-4A97-A1F9-D9D1F5D4385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908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40BC5-2013-4A97-A1F9-D9D1F5D4385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 bwMode="white">
          <a:xfrm>
            <a:off x="215008" y="2636912"/>
            <a:ext cx="8928992" cy="156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CHÂN THÀNH CÁM </a:t>
            </a:r>
            <a:r>
              <a:rPr lang="en-US" ker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 </a:t>
            </a:r>
          </a:p>
          <a:p>
            <a:pPr algn="ctr"/>
            <a:r>
              <a:rPr lang="en-US" ker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 </a:t>
            </a:r>
            <a:r>
              <a:rPr lang="en-US" kern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 CÔ VÀ CÁC EM</a:t>
            </a:r>
          </a:p>
          <a:p>
            <a:pPr algn="ctr"/>
            <a:r>
              <a:rPr lang="en-US" kern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 CHÚ Ý THEO DÕI</a:t>
            </a:r>
          </a:p>
        </p:txBody>
      </p:sp>
    </p:spTree>
    <p:extLst>
      <p:ext uri="{BB962C8B-B14F-4D97-AF65-F5344CB8AC3E}">
        <p14:creationId xmlns="" xmlns:p14="http://schemas.microsoft.com/office/powerpoint/2010/main" val="48417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672408"/>
          </a:xfrm>
        </p:spPr>
        <p:txBody>
          <a:bodyPr/>
          <a:lstStyle/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1430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</a:t>
            </a:r>
          </a:p>
          <a:p>
            <a:pPr marL="11430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1430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40BC5-2013-4A97-A1F9-D9D1F5D4385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983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 23: Luyện tập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168" y="1137807"/>
            <a:ext cx="8686800" cy="2376264"/>
          </a:xfrm>
        </p:spPr>
        <p:txBody>
          <a:bodyPr/>
          <a:lstStyle/>
          <a:p>
            <a:pPr marL="0" indent="0">
              <a:buNone/>
            </a:pP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5319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3240 ; 831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?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?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2, 3, 5,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40BC5-2013-4A97-A1F9-D9D1F5D438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3352800"/>
            <a:ext cx="8791631" cy="1102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30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0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b="1" i="1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3000" b="1" i="1" kern="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000" b="1" i="1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kern="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3000" b="1" i="1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kern="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3000" b="1" i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5319; 3240; 831</a:t>
            </a:r>
            <a:r>
              <a:rPr lang="en-US" sz="3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12438" y="4419600"/>
            <a:ext cx="194796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5319; 3240</a:t>
            </a:r>
            <a:endParaRPr lang="en-US" sz="3000" b="1" dirty="0"/>
          </a:p>
        </p:txBody>
      </p:sp>
      <p:sp>
        <p:nvSpPr>
          <p:cNvPr id="7" name="Rectangle 6"/>
          <p:cNvSpPr/>
          <p:nvPr/>
        </p:nvSpPr>
        <p:spPr>
          <a:xfrm>
            <a:off x="382462" y="4419600"/>
            <a:ext cx="371608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372168" y="4876800"/>
            <a:ext cx="83762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000" dirty="0"/>
          </a:p>
        </p:txBody>
      </p:sp>
      <p:sp>
        <p:nvSpPr>
          <p:cNvPr id="9" name="Rectangle 8"/>
          <p:cNvSpPr/>
          <p:nvPr/>
        </p:nvSpPr>
        <p:spPr>
          <a:xfrm>
            <a:off x="381000" y="5313402"/>
            <a:ext cx="540564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0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2, 3, 5, 9 </a:t>
            </a:r>
            <a:r>
              <a:rPr lang="en-US" sz="3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000" dirty="0"/>
          </a:p>
        </p:txBody>
      </p:sp>
      <p:sp>
        <p:nvSpPr>
          <p:cNvPr id="10" name="Rectangle 9"/>
          <p:cNvSpPr/>
          <p:nvPr/>
        </p:nvSpPr>
        <p:spPr>
          <a:xfrm>
            <a:off x="7812360" y="4876800"/>
            <a:ext cx="76174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831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581159" y="5313402"/>
            <a:ext cx="95410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3240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4400" y="586740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a, b </a:t>
            </a:r>
            <a:r>
              <a:rPr lang="en-US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đươc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endParaRPr lang="en-US" sz="2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776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381000" y="2190750"/>
            <a:ext cx="8382000" cy="93345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3200" dirty="0" smtClean="0"/>
              <a:t>*HOẠT ĐỘNG NHÓM:NHÓM 8 HS; </a:t>
            </a:r>
            <a:r>
              <a:rPr lang="en-US" sz="3200" dirty="0" err="1" smtClean="0"/>
              <a:t>Thời</a:t>
            </a:r>
            <a:r>
              <a:rPr lang="en-US" sz="3200" dirty="0" smtClean="0"/>
              <a:t> </a:t>
            </a:r>
            <a:r>
              <a:rPr lang="en-US" sz="3200" dirty="0" err="1" smtClean="0"/>
              <a:t>gian</a:t>
            </a:r>
            <a:r>
              <a:rPr lang="en-US" sz="3200" dirty="0" smtClean="0"/>
              <a:t> 3 </a:t>
            </a:r>
            <a:r>
              <a:rPr lang="en-US" sz="3200" dirty="0" err="1" smtClean="0"/>
              <a:t>phút</a:t>
            </a:r>
            <a:r>
              <a:rPr lang="en-US" sz="3200" dirty="0" smtClean="0"/>
              <a:t>; </a:t>
            </a:r>
            <a:r>
              <a:rPr lang="en-US" sz="3200" dirty="0" err="1" smtClean="0"/>
              <a:t>Nội</a:t>
            </a:r>
            <a:r>
              <a:rPr lang="en-US" sz="3200" dirty="0" smtClean="0"/>
              <a:t> </a:t>
            </a:r>
            <a:r>
              <a:rPr lang="en-US" sz="3200" dirty="0" err="1" smtClean="0"/>
              <a:t>dung:Làm</a:t>
            </a:r>
            <a:r>
              <a:rPr lang="en-US" sz="3200" dirty="0" smtClean="0"/>
              <a:t> </a:t>
            </a:r>
            <a:r>
              <a:rPr lang="en-US" sz="3200" dirty="0" err="1" smtClean="0"/>
              <a:t>bài</a:t>
            </a:r>
            <a:r>
              <a:rPr lang="en-US" sz="3200" dirty="0" smtClean="0"/>
              <a:t> 2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40BC5-2013-4A97-A1F9-D9D1F5D4385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 23: Luyện tập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72168" y="1137807"/>
                <a:ext cx="8686800" cy="237626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30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2: Điền chữ số vào dấu * để:</a:t>
                </a:r>
              </a:p>
              <a:p>
                <a:pPr marL="0" indent="0">
                  <a:buNone/>
                </a:pPr>
                <a:r>
                  <a:rPr lang="en-US" sz="3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	Số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3000" i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sz="30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m:rPr>
                            <m:nor/>
                          </m:rPr>
                          <a:rPr lang="en-US" sz="3000" i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acc>
                  </m:oMath>
                </a14:m>
                <a:r>
                  <a:rPr lang="en-US" sz="3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  <a:r>
                  <a:rPr lang="en-US" sz="3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hết cho 3</a:t>
                </a:r>
              </a:p>
              <a:p>
                <a:pPr marL="0" indent="0">
                  <a:buNone/>
                </a:pPr>
                <a:r>
                  <a:rPr lang="en-US" sz="3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	Số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30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7∗2</m:t>
                        </m:r>
                      </m:e>
                    </m:acc>
                  </m:oMath>
                </a14:m>
                <a:r>
                  <a:rPr lang="en-US" sz="3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chia hết cho 9</a:t>
                </a:r>
              </a:p>
              <a:p>
                <a:pPr marL="514350" indent="-514350">
                  <a:buAutoNum type="alphaLcParenR" startAt="3"/>
                </a:pPr>
                <a:r>
                  <a:rPr lang="en-US" sz="3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30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∗63∗</m:t>
                        </m:r>
                      </m:e>
                    </m:acc>
                  </m:oMath>
                </a14:m>
                <a:r>
                  <a:rPr lang="en-US" sz="3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chia hết cho cả 2, 3, 5, </a:t>
                </a:r>
                <a:r>
                  <a:rPr lang="en-US" sz="3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</a:p>
              <a:p>
                <a:pPr marL="0" indent="0">
                  <a:buNone/>
                </a:pPr>
                <a:endParaRPr lang="en-US" sz="3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3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2168" y="1137807"/>
                <a:ext cx="8686800" cy="2376264"/>
              </a:xfrm>
              <a:blipFill rotWithShape="0">
                <a:blip r:embed="rId2"/>
                <a:stretch>
                  <a:fillRect l="-1895" t="-3342" b="-1799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40BC5-2013-4A97-A1F9-D9D1F5D43851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81000" y="3657600"/>
            <a:ext cx="8791631" cy="2013361"/>
            <a:chOff x="381000" y="3514072"/>
            <a:chExt cx="8791631" cy="2013361"/>
          </a:xfrm>
        </p:grpSpPr>
        <p:sp>
          <p:nvSpPr>
            <p:cNvPr id="5" name="Content Placeholder 2"/>
            <p:cNvSpPr txBox="1">
              <a:spLocks/>
            </p:cNvSpPr>
            <p:nvPr/>
          </p:nvSpPr>
          <p:spPr bwMode="auto">
            <a:xfrm>
              <a:off x="381000" y="3514072"/>
              <a:ext cx="8791631" cy="509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20000"/>
                <a:buFont typeface="Wingdings" pitchFamily="2" charset="2"/>
                <a:buChar char="§"/>
                <a:defRPr sz="260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sz="3000" b="1" kern="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3000" b="1" kern="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kern="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</a:t>
              </a:r>
              <a:r>
                <a:rPr lang="en-US" sz="3000" b="1" kern="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sz="3000" b="1" kern="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="" xmlns:a14="http://schemas.microsoft.com/office/drawing/2010/main" Requires="a14">
            <p:sp>
              <p:nvSpPr>
                <p:cNvPr id="7" name="Rectangle 6"/>
                <p:cNvSpPr/>
                <p:nvPr/>
              </p:nvSpPr>
              <p:spPr>
                <a:xfrm>
                  <a:off x="381000" y="4020372"/>
                  <a:ext cx="5977919" cy="55560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3000" ker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a) </a:t>
                  </a: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m:rPr>
                              <m:nor/>
                            </m:rPr>
                            <a:rPr lang="en-US" sz="30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3∗5</m:t>
                          </m:r>
                        </m:e>
                      </m:acc>
                    </m:oMath>
                  </a14:m>
                  <a:r>
                    <a:rPr lang="en-US" sz="3000" kern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⋮ </a:t>
                  </a:r>
                  <a:r>
                    <a:rPr lang="en-US" sz="3000" ker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 khi 3 + * + 5 ⋮ 3 (0 ≤ * ≤ 9)</a:t>
                  </a:r>
                </a:p>
              </p:txBody>
            </p:sp>
          </mc:Choice>
          <mc:Fallback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4020372"/>
                  <a:ext cx="5977919" cy="55560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449" t="-14286" r="-1531" b="-3406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="" xmlns:a14="http://schemas.microsoft.com/office/drawing/2010/main" Requires="a14">
            <p:sp>
              <p:nvSpPr>
                <p:cNvPr id="14" name="Rectangle 13"/>
                <p:cNvSpPr/>
                <p:nvPr/>
              </p:nvSpPr>
              <p:spPr>
                <a:xfrm>
                  <a:off x="2051720" y="4529454"/>
                  <a:ext cx="1912703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US" sz="3000" i="0" kern="0" smtClean="0"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</m:oMath>
                  </a14:m>
                  <a:r>
                    <a:rPr lang="en-US" sz="3000" kern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* </a:t>
                  </a:r>
                  <a:r>
                    <a:rPr lang="en-US" sz="3000" ker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+ 8 ⋮ 3</a:t>
                  </a:r>
                </a:p>
              </p:txBody>
            </p:sp>
          </mc:Choice>
          <mc:Fallback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1720" y="4529454"/>
                  <a:ext cx="1912703" cy="553998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t="-15385" r="-6709" b="-329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="" xmlns:a14="http://schemas.microsoft.com/office/drawing/2010/main" Requires="a14">
            <p:sp>
              <p:nvSpPr>
                <p:cNvPr id="15" name="Rectangle 14"/>
                <p:cNvSpPr/>
                <p:nvPr/>
              </p:nvSpPr>
              <p:spPr>
                <a:xfrm>
                  <a:off x="2051720" y="4973435"/>
                  <a:ext cx="2592376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US" sz="3000" i="0" kern="0" smtClean="0"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</m:oMath>
                  </a14:m>
                  <a:r>
                    <a:rPr lang="en-US" sz="3000" ker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* ∈ {1; 4; 7}</a:t>
                  </a:r>
                </a:p>
              </p:txBody>
            </p:sp>
          </mc:Choice>
          <mc:Fallback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1720" y="4973435"/>
                  <a:ext cx="2592376" cy="553998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t="-15385" r="-4706" b="-329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="" xmlns:p14="http://schemas.microsoft.com/office/powerpoint/2010/main" val="48652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 23: Luyện tập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40BC5-2013-4A97-A1F9-D9D1F5D4385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79512" y="1754629"/>
            <a:ext cx="8791631" cy="509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3000" b="1" kern="0"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r>
              <a:rPr lang="en-US" sz="3000" b="1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000" b="1" ker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79512" y="2260929"/>
                <a:ext cx="4246675" cy="562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30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7∗2</m:t>
                        </m:r>
                      </m:e>
                    </m:acc>
                  </m:oMath>
                </a14:m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⋮ 9 </a:t>
                </a:r>
                <a:r>
                  <a:rPr lang="en-US" sz="3000" ker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 7 + * + 2 ⋮ 9</a:t>
                </a: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260929"/>
                <a:ext cx="4246675" cy="562718"/>
              </a:xfrm>
              <a:prstGeom prst="rect">
                <a:avLst/>
              </a:prstGeom>
              <a:blipFill rotWithShape="0">
                <a:blip r:embed="rId2"/>
                <a:stretch>
                  <a:fillRect l="-3300" t="-14130" r="-2869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4640497" y="2244596"/>
                <a:ext cx="1912703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000" i="0" kern="0" smtClea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 + * ⋮ 9</a:t>
                </a:r>
                <a:endParaRPr lang="en-US" sz="3000" ker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497" y="2244596"/>
                <a:ext cx="1912703" cy="553998"/>
              </a:xfrm>
              <a:prstGeom prst="rect">
                <a:avLst/>
              </a:prstGeom>
              <a:blipFill rotWithShape="0">
                <a:blip r:embed="rId3"/>
                <a:stretch>
                  <a:fillRect t="-15385" r="-6688" b="-329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4640497" y="2764576"/>
                <a:ext cx="2484976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000" i="0" kern="0" smtClea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3000" ker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∈ </a:t>
                </a:r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{ 9 ; 0 }</a:t>
                </a:r>
                <a:endParaRPr lang="en-US" sz="3000" ker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497" y="2764576"/>
                <a:ext cx="2484976" cy="553998"/>
              </a:xfrm>
              <a:prstGeom prst="rect">
                <a:avLst/>
              </a:prstGeom>
              <a:blipFill rotWithShape="0">
                <a:blip r:embed="rId4"/>
                <a:stretch>
                  <a:fillRect t="-15556" r="-4902" b="-3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177838" y="3373497"/>
                <a:ext cx="4886274" cy="562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 Xét số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30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m:rPr>
                            <m:nor/>
                          </m:rPr>
                          <a:rPr lang="en-US" sz="30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63</m:t>
                        </m:r>
                        <m:r>
                          <m:rPr>
                            <m:nor/>
                          </m:rPr>
                          <a:rPr lang="en-US" sz="30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e>
                    </m:acc>
                  </m:oMath>
                </a14:m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30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30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63</m:t>
                        </m:r>
                        <m:r>
                          <m:rPr>
                            <m:nor/>
                          </m:rPr>
                          <a:rPr lang="en-US" sz="30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</m:acc>
                    <m:r>
                      <a:rPr lang="en-US" sz="3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(a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000" i="0" kern="0" smtClea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m:rPr>
                        <m:nor/>
                      </m:rPr>
                      <a:rPr lang="en-US" sz="3000" b="0" i="0" kern="0" smtClea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0)</m:t>
                    </m:r>
                  </m:oMath>
                </a14:m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endParaRPr lang="en-US" sz="3000" ker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38" y="3373497"/>
                <a:ext cx="4886274" cy="562718"/>
              </a:xfrm>
              <a:prstGeom prst="rect">
                <a:avLst/>
              </a:prstGeom>
              <a:blipFill rotWithShape="0">
                <a:blip r:embed="rId5"/>
                <a:stretch>
                  <a:fillRect l="-2868" t="-11828" b="-322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196888" y="3914838"/>
                <a:ext cx="6680034" cy="562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30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30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63</m:t>
                        </m:r>
                        <m:r>
                          <m:rPr>
                            <m:nor/>
                          </m:rPr>
                          <a:rPr lang="en-US" sz="30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</m:acc>
                  </m:oMath>
                </a14:m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chia hết cho cả 2 và 5 nên b = 0</a:t>
                </a: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88" y="3914838"/>
                <a:ext cx="6680034" cy="562718"/>
              </a:xfrm>
              <a:prstGeom prst="rect">
                <a:avLst/>
              </a:prstGeom>
              <a:blipFill rotWithShape="0">
                <a:blip r:embed="rId6"/>
                <a:stretch>
                  <a:fillRect l="-2099" t="-11828" r="-1277" b="-322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96888" y="4474363"/>
                <a:ext cx="6552728" cy="24093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 đó: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30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30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63</m:t>
                        </m:r>
                        <m:r>
                          <a:rPr lang="en-US" sz="3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en-US" sz="3000" ker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chia hết cho cả 3 và </a:t>
                </a:r>
                <a:r>
                  <a:rPr lang="en-US" sz="3000" ker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 nên </a:t>
                </a:r>
                <a:endParaRPr lang="en-US" sz="3000" kern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sz="3000" ker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+ 6 + 3 + 0 ⋮ </a:t>
                </a:r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</a:p>
              <a:p>
                <a:r>
                  <a:rPr lang="en-US" sz="3000" ker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+ 9 ⋮ 9</a:t>
                </a:r>
              </a:p>
              <a:p>
                <a:r>
                  <a:rPr lang="en-US" sz="3000" ker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000" ker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⟹</m:t>
                    </m:r>
                  </m:oMath>
                </a14:m>
                <a:r>
                  <a:rPr lang="en-US" sz="3000" ker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= 9 (vì a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000" ker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 0</m:t>
                    </m:r>
                  </m:oMath>
                </a14:m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sz="3000" kern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số 9630 chia hết cho cả 2, 3, 5, 9</a:t>
                </a:r>
                <a:endParaRPr lang="en-US" sz="3000" ker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88" y="4474363"/>
                <a:ext cx="6552728" cy="2409378"/>
              </a:xfrm>
              <a:prstGeom prst="rect">
                <a:avLst/>
              </a:prstGeom>
              <a:blipFill rotWithShape="0">
                <a:blip r:embed="rId7"/>
                <a:stretch>
                  <a:fillRect l="-2140" t="-3038" b="-68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98562" y="1268760"/>
            <a:ext cx="426110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Điền chữ số vào dấu * để</a:t>
            </a:r>
            <a:endParaRPr lang="en-US" sz="3000"/>
          </a:p>
        </p:txBody>
      </p:sp>
    </p:spTree>
    <p:extLst>
      <p:ext uri="{BB962C8B-B14F-4D97-AF65-F5344CB8AC3E}">
        <p14:creationId xmlns="" xmlns:p14="http://schemas.microsoft.com/office/powerpoint/2010/main" val="46061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 23: Luyện tập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008112"/>
          </a:xfrm>
        </p:spPr>
        <p:txBody>
          <a:bodyPr/>
          <a:lstStyle/>
          <a:p>
            <a:pPr marL="0" indent="0">
              <a:buNone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Điền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dấu “X” vào ô thích hợp trong các câu sau:</a:t>
            </a: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40BC5-2013-4A97-A1F9-D9D1F5D43851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40980126"/>
              </p:ext>
            </p:extLst>
          </p:nvPr>
        </p:nvGraphicFramePr>
        <p:xfrm>
          <a:off x="251520" y="2462726"/>
          <a:ext cx="8712968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3469"/>
                <a:gridCol w="1019119"/>
                <a:gridCol w="1030380"/>
              </a:tblGrid>
              <a:tr h="417242">
                <a:tc>
                  <a:txBody>
                    <a:bodyPr/>
                    <a:lstStyle/>
                    <a:p>
                      <a:pPr algn="ctr"/>
                      <a:r>
                        <a:rPr lang="en-US" sz="26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600" b="1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endParaRPr 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3037">
                <a:tc>
                  <a:txBody>
                    <a:bodyPr/>
                    <a:lstStyle/>
                    <a:p>
                      <a:r>
                        <a:rPr lang="en-US" sz="2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Một số chia hết cho 9 thì số đó chia hết cho 3</a:t>
                      </a:r>
                      <a:endParaRPr lang="en-US" sz="2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303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Một số chia hết cho 3 thì số đó chia hết cho </a:t>
                      </a:r>
                      <a:r>
                        <a:rPr lang="en-US" sz="26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2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303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c) Một số chia hết cho 15 thì số đó chia hết cho </a:t>
                      </a:r>
                      <a:r>
                        <a:rPr lang="en-US" sz="26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2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303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d) Một số chia hết cho 45 thì số đó chia hết cho </a:t>
                      </a:r>
                      <a:r>
                        <a:rPr lang="en-US" sz="26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2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173254" y="2924944"/>
            <a:ext cx="4251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42250" y="3459327"/>
            <a:ext cx="4251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94884" y="3972572"/>
            <a:ext cx="4251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94884" y="4488989"/>
            <a:ext cx="4251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172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 23: Luyện tập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 marL="0" indent="0">
              <a:buNone/>
            </a:pP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4: </a:t>
            </a:r>
            <a:endParaRPr lang="en-US" sz="32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Điền số vào chỗ trống cho hợp lý:</a:t>
            </a:r>
            <a:endParaRPr lang="vi-VN" sz="32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1543 có tổng các chữ số 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bằng: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………..……=…….</a:t>
            </a:r>
          </a:p>
          <a:p>
            <a:pPr marL="0" indent="0">
              <a:buNone/>
            </a:pP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13 chia cho 9 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cho 3 dư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ố 1543 </a:t>
            </a:r>
            <a:r>
              <a:rPr 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chia cho 9 dư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1543 chia cho 3 dư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Em có thể rút ra kết luận gì? </a:t>
            </a:r>
          </a:p>
          <a:p>
            <a:pPr marL="0" indent="0">
              <a:buNone/>
            </a:pP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số có tổng các chữ số chia 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9 (cho 3) </a:t>
            </a:r>
            <a:r>
              <a:rPr lang="vi-V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 m </a:t>
            </a:r>
            <a:r>
              <a:rPr 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thì số đó chia cho 9 (cho 3) cũng </a:t>
            </a:r>
            <a:r>
              <a:rPr lang="vi-V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 </a:t>
            </a:r>
            <a:r>
              <a:rPr lang="vi-VN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vi-V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số dư khi chia mỗi số sau cho 9, cho 3</a:t>
            </a:r>
            <a:r>
              <a:rPr 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1546 </a:t>
            </a:r>
            <a:r>
              <a:rPr 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32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40BC5-2013-4A97-A1F9-D9D1F5D4385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028384" y="2492896"/>
            <a:ext cx="864096" cy="5539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vi-VN" sz="3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endParaRPr lang="en-US" sz="3000" b="1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44680" y="2523892"/>
            <a:ext cx="2276585" cy="5539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vi-VN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+ 5 + 4 + 3 </a:t>
            </a:r>
            <a:endParaRPr lang="en-US" sz="3000" b="1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05734" y="3123200"/>
            <a:ext cx="415587" cy="5539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3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b="1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76256" y="3093388"/>
            <a:ext cx="635124" cy="5539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b="1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78949" y="3679138"/>
            <a:ext cx="463624" cy="5539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3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b="1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99466" y="3677198"/>
            <a:ext cx="417930" cy="5539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580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 23: Luyện tập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008" y="1340768"/>
            <a:ext cx="8867328" cy="2448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Ai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hơn?Thời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2800" b="1" i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3?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8055 + 14499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6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10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40BC5-2013-4A97-A1F9-D9D1F5D43851}" type="slidenum"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pPr/>
              <a:t>9</a:t>
            </a:fld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76672" y="3573016"/>
            <a:ext cx="8867328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3200" b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8055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14499</a:t>
            </a:r>
          </a:p>
          <a:p>
            <a:pPr marL="0" indent="0">
              <a:buNone/>
            </a:pPr>
            <a:r>
              <a:rPr lang="en-US" sz="32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8055 ⋮ 9 </a:t>
            </a:r>
            <a:r>
              <a:rPr lang="en-US" sz="32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14499 ⋮ 9 </a:t>
            </a:r>
            <a:r>
              <a:rPr lang="en-US" sz="32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8055 +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14499 </a:t>
            </a:r>
            <a:r>
              <a:rPr lang="en-US" sz="3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⋮ 9</a:t>
            </a:r>
          </a:p>
          <a:p>
            <a:pPr marL="0" indent="0">
              <a:buNone/>
            </a:pPr>
            <a:r>
              <a:rPr lang="en-US" sz="32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8055 +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14499 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⋮ </a:t>
            </a:r>
            <a:r>
              <a:rPr lang="en-US" sz="3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sz="32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8055 + 14499 </a:t>
            </a:r>
            <a:r>
              <a:rPr lang="en-US" sz="3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⋮ 3</a:t>
            </a:r>
          </a:p>
        </p:txBody>
      </p:sp>
    </p:spTree>
    <p:extLst>
      <p:ext uri="{BB962C8B-B14F-4D97-AF65-F5344CB8AC3E}">
        <p14:creationId xmlns="" xmlns:p14="http://schemas.microsoft.com/office/powerpoint/2010/main" val="276346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theme/theme1.xml><?xml version="1.0" encoding="utf-8"?>
<a:theme xmlns:a="http://schemas.openxmlformats.org/drawingml/2006/main" name="binh thuong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psh6_Presenta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sh6_Presentation 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B727"/>
        </a:accent1>
        <a:accent2>
          <a:srgbClr val="4678BA"/>
        </a:accent2>
        <a:accent3>
          <a:srgbClr val="FFFFFF"/>
        </a:accent3>
        <a:accent4>
          <a:srgbClr val="000000"/>
        </a:accent4>
        <a:accent5>
          <a:srgbClr val="FFD8AC"/>
        </a:accent5>
        <a:accent6>
          <a:srgbClr val="3F6CA8"/>
        </a:accent6>
        <a:hlink>
          <a:srgbClr val="93CE4C"/>
        </a:hlink>
        <a:folHlink>
          <a:srgbClr val="FF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sh6_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3DDD7"/>
        </a:accent1>
        <a:accent2>
          <a:srgbClr val="4454CE"/>
        </a:accent2>
        <a:accent3>
          <a:srgbClr val="FFFFFF"/>
        </a:accent3>
        <a:accent4>
          <a:srgbClr val="000000"/>
        </a:accent4>
        <a:accent5>
          <a:srgbClr val="B7EBE8"/>
        </a:accent5>
        <a:accent6>
          <a:srgbClr val="3D4BBA"/>
        </a:accent6>
        <a:hlink>
          <a:srgbClr val="9999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sh6_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BDD77"/>
        </a:accent1>
        <a:accent2>
          <a:srgbClr val="BE3EA0"/>
        </a:accent2>
        <a:accent3>
          <a:srgbClr val="FFFFFF"/>
        </a:accent3>
        <a:accent4>
          <a:srgbClr val="000000"/>
        </a:accent4>
        <a:accent5>
          <a:srgbClr val="F3EBBD"/>
        </a:accent5>
        <a:accent6>
          <a:srgbClr val="AC3791"/>
        </a:accent6>
        <a:hlink>
          <a:srgbClr val="FF9933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TÌM HIỂU QUY TRÌNH ĐÁNH GIÁ RỦI RO</Template>
  <TotalTime>15110</TotalTime>
  <Words>824</Words>
  <Application>Microsoft Office PowerPoint</Application>
  <PresentationFormat>On-screen Show (4:3)</PresentationFormat>
  <Paragraphs>121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binh thuong</vt:lpstr>
      <vt:lpstr>Custom Design</vt:lpstr>
      <vt:lpstr>Slide 1</vt:lpstr>
      <vt:lpstr>KIỂM TRA BÀI CŨ</vt:lpstr>
      <vt:lpstr>Tiết 23: Luyện tập</vt:lpstr>
      <vt:lpstr> *HOẠT ĐỘNG NHÓM:NHÓM 8 HS; Thời gian 3 phút; Nội dung:Làm bài 2</vt:lpstr>
      <vt:lpstr>Tiết 23: Luyện tập</vt:lpstr>
      <vt:lpstr>Tiết 23: Luyện tập</vt:lpstr>
      <vt:lpstr>Tiết 23: Luyện tập</vt:lpstr>
      <vt:lpstr>Tiết 23: Luyện tập</vt:lpstr>
      <vt:lpstr>Tiết 23: Luyện tập</vt:lpstr>
      <vt:lpstr>Slide 10</vt:lpstr>
      <vt:lpstr>Slide 11</vt:lpstr>
      <vt:lpstr>Slide 12</vt:lpstr>
      <vt:lpstr>Slide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LOAN</dc:creator>
  <cp:lastModifiedBy>Windows User</cp:lastModifiedBy>
  <cp:revision>1344</cp:revision>
  <cp:lastPrinted>2016-04-26T09:02:48Z</cp:lastPrinted>
  <dcterms:created xsi:type="dcterms:W3CDTF">2012-06-04T15:26:26Z</dcterms:created>
  <dcterms:modified xsi:type="dcterms:W3CDTF">2017-10-07T16:14:54Z</dcterms:modified>
</cp:coreProperties>
</file>