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76" r:id="rId2"/>
    <p:sldId id="280" r:id="rId3"/>
    <p:sldId id="281" r:id="rId4"/>
    <p:sldId id="269" r:id="rId5"/>
    <p:sldId id="273" r:id="rId6"/>
    <p:sldId id="257" r:id="rId7"/>
    <p:sldId id="270" r:id="rId8"/>
    <p:sldId id="271" r:id="rId9"/>
    <p:sldId id="264" r:id="rId10"/>
    <p:sldId id="272" r:id="rId11"/>
    <p:sldId id="259" r:id="rId12"/>
    <p:sldId id="260" r:id="rId13"/>
    <p:sldId id="261" r:id="rId14"/>
    <p:sldId id="265" r:id="rId15"/>
    <p:sldId id="266" r:id="rId16"/>
    <p:sldId id="267" r:id="rId17"/>
    <p:sldId id="278" r:id="rId18"/>
    <p:sldId id="277" r:id="rId19"/>
    <p:sldId id="282" r:id="rId20"/>
    <p:sldId id="275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08" autoAdjust="0"/>
    <p:restoredTop sz="94660"/>
  </p:normalViewPr>
  <p:slideViewPr>
    <p:cSldViewPr>
      <p:cViewPr varScale="1">
        <p:scale>
          <a:sx n="87" d="100"/>
          <a:sy n="87" d="100"/>
        </p:scale>
        <p:origin x="-4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2903E-B766-4BA6-ACA4-33A167B8449A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C6681-F558-4E2D-8429-97FE68F58F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419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547BB-2B66-4734-90FD-DB936FA9C11A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D72B-9375-4F9F-B9B1-F7B3D561F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547BB-2B66-4734-90FD-DB936FA9C11A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D72B-9375-4F9F-B9B1-F7B3D561F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547BB-2B66-4734-90FD-DB936FA9C11A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D72B-9375-4F9F-B9B1-F7B3D561F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547BB-2B66-4734-90FD-DB936FA9C11A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D72B-9375-4F9F-B9B1-F7B3D561F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547BB-2B66-4734-90FD-DB936FA9C11A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D72B-9375-4F9F-B9B1-F7B3D561F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547BB-2B66-4734-90FD-DB936FA9C11A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D72B-9375-4F9F-B9B1-F7B3D561F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547BB-2B66-4734-90FD-DB936FA9C11A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D72B-9375-4F9F-B9B1-F7B3D561F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547BB-2B66-4734-90FD-DB936FA9C11A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D72B-9375-4F9F-B9B1-F7B3D561F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547BB-2B66-4734-90FD-DB936FA9C11A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D72B-9375-4F9F-B9B1-F7B3D561F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547BB-2B66-4734-90FD-DB936FA9C11A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D72B-9375-4F9F-B9B1-F7B3D561F0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547BB-2B66-4734-90FD-DB936FA9C11A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D81D72B-9375-4F9F-B9B1-F7B3D561F0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D547BB-2B66-4734-90FD-DB936FA9C11A}" type="datetimeFigureOut">
              <a:rPr lang="en-US" smtClean="0"/>
              <a:pPr/>
              <a:t>11/14/2017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81D72B-9375-4F9F-B9B1-F7B3D561F00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VS9%20X64Bit\Downloads\H&#243;a%20h&#7885;c%209,%2012-%20S&#7843;n%20xu&#7845;t%20gang.mp4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b="1" dirty="0" smtClean="0"/>
              <a:t>CHỦ ĐỀ KIM LOẠI</a:t>
            </a:r>
          </a:p>
          <a:p>
            <a:pPr marL="0" indent="0" algn="ctr">
              <a:buNone/>
            </a:pPr>
            <a:endParaRPr lang="en-US" sz="4800" b="1" dirty="0" smtClean="0"/>
          </a:p>
          <a:p>
            <a:pPr marL="0" indent="0" algn="ctr">
              <a:buNone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26: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20: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Âu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Thu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Hường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60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sánh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686800" cy="438912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Giống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đều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hợp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sắt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cacbon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sô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khác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Khác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hàm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lượng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cacbon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chiếm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̀ 2 – 5 %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Thép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hàm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lượng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cacbon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chiếm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&lt; 2%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Sản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xuất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gang,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thép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Sản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xuất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gang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liệu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Quặng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sắt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manhetit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hematit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cốc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giàu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oxi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chất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tắc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sản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xuất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Dùng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cacbon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sắt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ở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nhiệt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lò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luyện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c) Qui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trình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sản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xuất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gang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lò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Hóa học 9, 12- Sản xuất gang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4800" y="1066800"/>
            <a:ext cx="8534400" cy="5486400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074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6_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152401"/>
            <a:ext cx="8686800" cy="64770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Sản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xuất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thép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thê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liệu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Gang,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sắt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liệu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oxi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tắc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sản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xuất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Oxi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hóa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loại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phi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loại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khỏi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phần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lớn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́ C, Si,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c) Quá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trình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sản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xuất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hiện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lò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luyện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thép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 Bet-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me)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c) Quá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trình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sản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xuất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thép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Content Placeholder 5" descr="SGK Hoa 9 hinh 2.17.jp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914400"/>
            <a:ext cx="6566434" cy="4648200"/>
          </a:xfrm>
        </p:spPr>
      </p:pic>
      <p:sp>
        <p:nvSpPr>
          <p:cNvPr id="7" name="TextBox 6"/>
          <p:cNvSpPr txBox="1"/>
          <p:nvPr/>
        </p:nvSpPr>
        <p:spPr>
          <a:xfrm>
            <a:off x="6019800" y="12192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C  + 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 CO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30000" dirty="0" smtClean="0"/>
              <a:t>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438400" y="55626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Sản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phẩm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thép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00" y="17526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 + 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 SO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0" y="23622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4P + 5O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  2P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5</a:t>
            </a:r>
            <a:endParaRPr lang="en-US" sz="2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15200" y="1676400"/>
            <a:ext cx="38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30000" dirty="0" smtClean="0"/>
              <a:t>0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696200" y="2209800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30000" dirty="0" smtClean="0"/>
              <a:t>0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304800" y="5943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267200" y="2743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u="sng" dirty="0"/>
              <a:t>Câu 1</a:t>
            </a:r>
            <a:endParaRPr lang="vi-VN" dirty="0"/>
          </a:p>
          <a:p>
            <a:pPr marL="0" indent="0">
              <a:buNone/>
            </a:pPr>
            <a:r>
              <a:rPr lang="vi-VN" dirty="0"/>
              <a:t>Thép là hợp kim của sắt với cacbon và một số nguyên tố khác trong đó hàm lượng cacbon chiếm:</a:t>
            </a:r>
          </a:p>
          <a:p>
            <a:pPr marL="0" indent="0">
              <a:buNone/>
            </a:pPr>
            <a:r>
              <a:rPr lang="vi-VN" dirty="0"/>
              <a:t>A. Trên 2%                              B. Dưới 2%</a:t>
            </a:r>
          </a:p>
          <a:p>
            <a:pPr marL="0" indent="0">
              <a:buNone/>
            </a:pPr>
            <a:r>
              <a:rPr lang="vi-VN" dirty="0"/>
              <a:t>C. Từ 2% đến 5%                    D. Trên 5%</a:t>
            </a:r>
          </a:p>
          <a:p>
            <a:pPr marL="0" indent="0">
              <a:buNone/>
            </a:pPr>
            <a:r>
              <a:rPr lang="vi-VN" u="sng" dirty="0"/>
              <a:t>Câu 2</a:t>
            </a:r>
            <a:endParaRPr lang="vi-VN" dirty="0"/>
          </a:p>
          <a:p>
            <a:pPr marL="0" indent="0">
              <a:buNone/>
            </a:pPr>
            <a:r>
              <a:rPr lang="vi-VN" dirty="0"/>
              <a:t>Gang là hợp kim của sắt với cacbon và một lượng nhỏ các nguyên tố khác như: Si, Mn, S,… trong đó hàm lượng cacbon chiếm:</a:t>
            </a:r>
          </a:p>
          <a:p>
            <a:pPr marL="0" indent="0">
              <a:buNone/>
            </a:pPr>
            <a:r>
              <a:rPr lang="vi-VN" dirty="0"/>
              <a:t>A. Từ 2% đến 6%                    B. Dưới 2%</a:t>
            </a:r>
          </a:p>
          <a:p>
            <a:pPr marL="0" indent="0">
              <a:buNone/>
            </a:pPr>
            <a:r>
              <a:rPr lang="vi-VN" dirty="0"/>
              <a:t>C. Từ 2% đến 5%                    D. Trên 6</a:t>
            </a:r>
            <a:r>
              <a:rPr lang="vi-VN" dirty="0" smtClean="0"/>
              <a:t>%</a:t>
            </a:r>
            <a:endParaRPr lang="vi-VN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7620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382000" cy="4648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sz="3200" dirty="0" smtClean="0"/>
              <a:t>Hãy </a:t>
            </a:r>
            <a:r>
              <a:rPr lang="vi-VN" sz="3200" dirty="0"/>
              <a:t>lập các phương trình hoá học theo sơ đồ sau </a:t>
            </a:r>
            <a:r>
              <a:rPr lang="vi-VN" sz="3200" dirty="0" smtClean="0"/>
              <a:t>đây</a:t>
            </a:r>
            <a:r>
              <a:rPr lang="en-US" sz="3200" dirty="0" smtClean="0"/>
              <a:t>:</a:t>
            </a:r>
            <a:endParaRPr lang="vi-VN" sz="3200" dirty="0"/>
          </a:p>
          <a:p>
            <a:pPr marL="0" indent="0">
              <a:buNone/>
            </a:pPr>
            <a:r>
              <a:rPr lang="vi-VN" sz="3200" dirty="0"/>
              <a:t>a) O</a:t>
            </a:r>
            <a:r>
              <a:rPr lang="vi-VN" sz="3200" baseline="-25000" dirty="0"/>
              <a:t>2</a:t>
            </a:r>
            <a:r>
              <a:rPr lang="vi-VN" sz="3200" dirty="0"/>
              <a:t> + </a:t>
            </a:r>
            <a:r>
              <a:rPr lang="vi-VN" sz="3200" dirty="0" smtClean="0"/>
              <a:t>2Mn</a:t>
            </a:r>
            <a:r>
              <a:rPr lang="vi-VN" sz="3200" dirty="0"/>
              <a:t> </a:t>
            </a:r>
            <a:r>
              <a:rPr lang="en-US" sz="3200" dirty="0" smtClean="0"/>
              <a:t> ----   </a:t>
            </a:r>
            <a:r>
              <a:rPr lang="vi-VN" sz="3200" dirty="0" smtClean="0"/>
              <a:t> 2MnO</a:t>
            </a:r>
            <a:endParaRPr lang="vi-VN" sz="3200" dirty="0"/>
          </a:p>
          <a:p>
            <a:pPr marL="0" indent="0">
              <a:buNone/>
            </a:pPr>
            <a:r>
              <a:rPr lang="vi-VN" sz="3200" dirty="0"/>
              <a:t>b) </a:t>
            </a:r>
            <a:r>
              <a:rPr lang="vi-VN" sz="3200" dirty="0" smtClean="0"/>
              <a:t>Fe</a:t>
            </a:r>
            <a:r>
              <a:rPr lang="vi-VN" sz="3200" baseline="-25000" dirty="0" smtClean="0"/>
              <a:t>2</a:t>
            </a:r>
            <a:r>
              <a:rPr lang="en-US" sz="3200" dirty="0"/>
              <a:t>O</a:t>
            </a:r>
            <a:r>
              <a:rPr lang="vi-VN" sz="3200" baseline="-25000" dirty="0" smtClean="0"/>
              <a:t>3</a:t>
            </a:r>
            <a:r>
              <a:rPr lang="vi-VN" sz="3200" dirty="0" smtClean="0"/>
              <a:t>+</a:t>
            </a:r>
            <a:r>
              <a:rPr lang="en-US" sz="3200" dirty="0" smtClean="0"/>
              <a:t> </a:t>
            </a:r>
            <a:r>
              <a:rPr lang="vi-VN" sz="3200" dirty="0" smtClean="0"/>
              <a:t> CO</a:t>
            </a:r>
            <a:r>
              <a:rPr lang="vi-VN" sz="3200" dirty="0"/>
              <a:t> </a:t>
            </a:r>
            <a:r>
              <a:rPr lang="en-US" sz="3200" dirty="0" smtClean="0"/>
              <a:t> ------   </a:t>
            </a:r>
            <a:r>
              <a:rPr lang="vi-VN" sz="3200" dirty="0"/>
              <a:t> Fe + </a:t>
            </a:r>
            <a:r>
              <a:rPr lang="en-US" sz="3200" dirty="0" smtClean="0"/>
              <a:t>  </a:t>
            </a:r>
            <a:r>
              <a:rPr lang="vi-VN" sz="3200" dirty="0" smtClean="0"/>
              <a:t>CO</a:t>
            </a:r>
            <a:r>
              <a:rPr lang="vi-VN" sz="3200" baseline="-25000" dirty="0" smtClean="0"/>
              <a:t>2</a:t>
            </a:r>
            <a:endParaRPr lang="vi-VN" sz="3200" dirty="0"/>
          </a:p>
          <a:p>
            <a:pPr marL="0" indent="0">
              <a:buNone/>
            </a:pPr>
            <a:r>
              <a:rPr lang="vi-VN" sz="3200" dirty="0"/>
              <a:t>c) O</a:t>
            </a:r>
            <a:r>
              <a:rPr lang="vi-VN" sz="3200" baseline="-25000" dirty="0"/>
              <a:t>2</a:t>
            </a:r>
            <a:r>
              <a:rPr lang="vi-VN" sz="3200" dirty="0"/>
              <a:t>  + Si  </a:t>
            </a:r>
            <a:r>
              <a:rPr lang="en-US" sz="3200" dirty="0" smtClean="0"/>
              <a:t>-----</a:t>
            </a:r>
            <a:r>
              <a:rPr lang="vi-VN" sz="3200" dirty="0"/>
              <a:t>  </a:t>
            </a:r>
            <a:r>
              <a:rPr lang="en-US" sz="3200" dirty="0" smtClean="0"/>
              <a:t>  </a:t>
            </a:r>
            <a:r>
              <a:rPr lang="vi-VN" sz="3200" dirty="0" smtClean="0"/>
              <a:t>SiO</a:t>
            </a:r>
            <a:r>
              <a:rPr lang="vi-VN" sz="3200" baseline="-25000" dirty="0" smtClean="0"/>
              <a:t>2</a:t>
            </a:r>
            <a:endParaRPr lang="vi-VN" sz="3200" dirty="0"/>
          </a:p>
          <a:p>
            <a:pPr marL="0" indent="0">
              <a:buNone/>
            </a:pPr>
            <a:r>
              <a:rPr lang="vi-VN" sz="3200" dirty="0"/>
              <a:t>d) O</a:t>
            </a:r>
            <a:r>
              <a:rPr lang="vi-VN" sz="3200" baseline="-25000" dirty="0"/>
              <a:t>2</a:t>
            </a:r>
            <a:r>
              <a:rPr lang="vi-VN" sz="3200" dirty="0"/>
              <a:t>  +  S  </a:t>
            </a:r>
            <a:r>
              <a:rPr lang="en-US" sz="3200" dirty="0" smtClean="0"/>
              <a:t>-----</a:t>
            </a:r>
            <a:r>
              <a:rPr lang="vi-VN" sz="3200" dirty="0"/>
              <a:t>  </a:t>
            </a:r>
            <a:r>
              <a:rPr lang="en-US" sz="3200" dirty="0" smtClean="0"/>
              <a:t>  </a:t>
            </a:r>
            <a:r>
              <a:rPr lang="vi-VN" sz="3200" dirty="0" smtClean="0"/>
              <a:t>SO</a:t>
            </a:r>
            <a:r>
              <a:rPr lang="vi-VN" sz="3200" baseline="-25000" dirty="0" smtClean="0"/>
              <a:t>2</a:t>
            </a:r>
            <a:endParaRPr lang="vi-VN" sz="3200" dirty="0"/>
          </a:p>
          <a:p>
            <a:pPr marL="0" indent="0">
              <a:spcBef>
                <a:spcPts val="0"/>
              </a:spcBef>
              <a:buNone/>
            </a:pPr>
            <a:r>
              <a:rPr lang="vi-VN" sz="3200" dirty="0"/>
              <a:t>Cho </a:t>
            </a:r>
            <a:r>
              <a:rPr lang="vi-VN" sz="3200" dirty="0" smtClean="0"/>
              <a:t>biết</a:t>
            </a:r>
            <a:r>
              <a:rPr lang="en-US" sz="3200" dirty="0" smtClean="0"/>
              <a:t>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hản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ứng nào xảy ra trong quá trình luyện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gang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hản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ứng nào xảy ra trong quá trình luyện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thép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295625" y="3058887"/>
            <a:ext cx="1905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017309" y="267945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875314" y="3657600"/>
            <a:ext cx="1905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58168" y="3141115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38597" y="381000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32103" y="434340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019918" y="4254910"/>
            <a:ext cx="1905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092161" y="4842186"/>
            <a:ext cx="1905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50971" y="33172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81200" y="3310392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57650" y="3316065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598209" y="3058886"/>
            <a:ext cx="838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092161" y="3657600"/>
            <a:ext cx="838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265328" y="4246532"/>
            <a:ext cx="838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76968" y="4837721"/>
            <a:ext cx="838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467600" y="5562600"/>
            <a:ext cx="6623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(b)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239000" y="6147375"/>
            <a:ext cx="20858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(a), (c), (d).</a:t>
            </a:r>
          </a:p>
        </p:txBody>
      </p:sp>
    </p:spTree>
    <p:extLst>
      <p:ext uri="{BB962C8B-B14F-4D97-AF65-F5344CB8AC3E}">
        <p14:creationId xmlns:p14="http://schemas.microsoft.com/office/powerpoint/2010/main" val="134739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23" grpId="0"/>
      <p:bldP spid="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tòi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78363"/>
          </a:xfrm>
        </p:spPr>
        <p:txBody>
          <a:bodyPr>
            <a:normAutofit/>
          </a:bodyPr>
          <a:lstStyle/>
          <a:p>
            <a:pPr algn="just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thải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 CO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, SO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…)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quá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trình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sản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xuất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gang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thép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ảnh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hưởng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thê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trường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biện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pháp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chống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nhiễm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trường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ở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gần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sản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xuất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gang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thép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?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62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52578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 smtClean="0"/>
              <a:t>- </a:t>
            </a:r>
            <a:r>
              <a:rPr lang="vi-VN" sz="2800" dirty="0" smtClean="0"/>
              <a:t>Kh</a:t>
            </a:r>
            <a:r>
              <a:rPr lang="en-US" sz="2800" dirty="0"/>
              <a:t>í</a:t>
            </a:r>
            <a:r>
              <a:rPr lang="vi-VN" sz="2800" dirty="0" smtClean="0"/>
              <a:t> S</a:t>
            </a:r>
            <a:r>
              <a:rPr lang="en-US" sz="2800" dirty="0" smtClean="0"/>
              <a:t>O</a:t>
            </a:r>
            <a:r>
              <a:rPr lang="vi-VN" sz="2800" baseline="-25000" dirty="0" smtClean="0"/>
              <a:t>2</a:t>
            </a:r>
            <a:r>
              <a:rPr lang="vi-VN" sz="2800" dirty="0"/>
              <a:t> gây ô nhiễm không khí, </a:t>
            </a:r>
            <a:r>
              <a:rPr lang="en-US" sz="2800" dirty="0"/>
              <a:t>đ</a:t>
            </a:r>
            <a:r>
              <a:rPr lang="vi-VN" sz="2800" dirty="0" smtClean="0"/>
              <a:t>ộc </a:t>
            </a:r>
            <a:r>
              <a:rPr lang="vi-VN" sz="2800" dirty="0"/>
              <a:t>hại đối với người và động vật; </a:t>
            </a:r>
            <a:r>
              <a:rPr lang="vi-VN" sz="2800" dirty="0" smtClean="0"/>
              <a:t>S</a:t>
            </a:r>
            <a:r>
              <a:rPr lang="en-US" sz="2800" dirty="0" smtClean="0"/>
              <a:t>O</a:t>
            </a:r>
            <a:r>
              <a:rPr lang="vi-VN" sz="2800" baseline="-25000" dirty="0" smtClean="0"/>
              <a:t>2</a:t>
            </a:r>
            <a:r>
              <a:rPr lang="vi-VN" sz="2800" dirty="0"/>
              <a:t> là khí gây ra hiện tượng mưa </a:t>
            </a:r>
            <a:r>
              <a:rPr lang="vi-VN" sz="2800" dirty="0" smtClean="0"/>
              <a:t>axit</a:t>
            </a:r>
            <a:r>
              <a:rPr lang="en-US" sz="2800" dirty="0"/>
              <a:t>.</a:t>
            </a:r>
            <a:endParaRPr lang="en-US" sz="28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vi-VN" sz="2800" dirty="0" smtClean="0"/>
              <a:t>- </a:t>
            </a:r>
            <a:r>
              <a:rPr lang="vi-VN" sz="2800" dirty="0"/>
              <a:t>Khí </a:t>
            </a:r>
            <a:r>
              <a:rPr lang="vi-VN" sz="2800" dirty="0" smtClean="0"/>
              <a:t>C</a:t>
            </a:r>
            <a:r>
              <a:rPr lang="en-US" sz="2800" dirty="0" smtClean="0"/>
              <a:t>O</a:t>
            </a:r>
            <a:r>
              <a:rPr lang="vi-VN" sz="2800" baseline="-25000" dirty="0" smtClean="0"/>
              <a:t>2</a:t>
            </a:r>
            <a:r>
              <a:rPr lang="vi-VN" sz="2800" dirty="0"/>
              <a:t> gây ra hiệu ứng “nhà kính”, làm nhiệt độ Trái Đất nóng lên làm tan băng ở hai cực.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vi-VN" sz="2800" dirty="0"/>
              <a:t>- Các biện pháp bảo vệ môi trường: Xây hệ thống liên hoàn xử lí khí thải độc hại trước khi </a:t>
            </a:r>
            <a:r>
              <a:rPr lang="en-US" sz="2800" dirty="0"/>
              <a:t>đ</a:t>
            </a:r>
            <a:r>
              <a:rPr lang="vi-VN" sz="2800" dirty="0" smtClean="0"/>
              <a:t>ưa </a:t>
            </a:r>
            <a:r>
              <a:rPr lang="vi-VN" sz="2800" dirty="0"/>
              <a:t>khí thải ra ngoài không khí; Trồng vành đai cây xanh để hấp thụ </a:t>
            </a:r>
            <a:r>
              <a:rPr lang="vi-VN" sz="2800" dirty="0" smtClean="0"/>
              <a:t>C</a:t>
            </a:r>
            <a:r>
              <a:rPr lang="en-US" sz="2800" dirty="0" smtClean="0"/>
              <a:t>O</a:t>
            </a:r>
            <a:r>
              <a:rPr lang="vi-VN" sz="2800" baseline="-25000" dirty="0" smtClean="0"/>
              <a:t>2</a:t>
            </a:r>
            <a:r>
              <a:rPr lang="vi-VN" sz="2800" dirty="0" smtClean="0"/>
              <a:t>...</a:t>
            </a:r>
            <a:endParaRPr lang="vi-VN" sz="2800" dirty="0"/>
          </a:p>
        </p:txBody>
      </p:sp>
    </p:spTree>
    <p:extLst>
      <p:ext uri="{BB962C8B-B14F-4D97-AF65-F5344CB8AC3E}">
        <p14:creationId xmlns:p14="http://schemas.microsoft.com/office/powerpoint/2010/main" val="60237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4" name="Group 106"/>
          <p:cNvGrpSpPr>
            <a:grpSpLocks/>
          </p:cNvGrpSpPr>
          <p:nvPr/>
        </p:nvGrpSpPr>
        <p:grpSpPr bwMode="auto">
          <a:xfrm>
            <a:off x="5257800" y="1966914"/>
            <a:ext cx="2752725" cy="700088"/>
            <a:chOff x="3888" y="1047"/>
            <a:chExt cx="1734" cy="441"/>
          </a:xfrm>
        </p:grpSpPr>
        <p:sp>
          <p:nvSpPr>
            <p:cNvPr id="2071" name="AutoShape 23"/>
            <p:cNvSpPr>
              <a:spLocks noChangeArrowheads="1"/>
            </p:cNvSpPr>
            <p:nvPr/>
          </p:nvSpPr>
          <p:spPr bwMode="auto">
            <a:xfrm>
              <a:off x="4752" y="1056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grpSp>
          <p:nvGrpSpPr>
            <p:cNvPr id="2119" name="Group 71"/>
            <p:cNvGrpSpPr>
              <a:grpSpLocks/>
            </p:cNvGrpSpPr>
            <p:nvPr/>
          </p:nvGrpSpPr>
          <p:grpSpPr bwMode="auto">
            <a:xfrm>
              <a:off x="3888" y="1047"/>
              <a:ext cx="1734" cy="441"/>
              <a:chOff x="4560" y="2679"/>
              <a:chExt cx="1734" cy="441"/>
            </a:xfrm>
          </p:grpSpPr>
          <p:sp>
            <p:nvSpPr>
              <p:cNvPr id="2103" name="AutoShape 55"/>
              <p:cNvSpPr>
                <a:spLocks noChangeArrowheads="1"/>
              </p:cNvSpPr>
              <p:nvPr/>
            </p:nvSpPr>
            <p:spPr bwMode="auto">
              <a:xfrm>
                <a:off x="5862" y="2679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106" name="AutoShape 58"/>
              <p:cNvSpPr>
                <a:spLocks noChangeArrowheads="1"/>
              </p:cNvSpPr>
              <p:nvPr/>
            </p:nvSpPr>
            <p:spPr bwMode="auto">
              <a:xfrm>
                <a:off x="4560" y="2688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107" name="AutoShape 59"/>
              <p:cNvSpPr>
                <a:spLocks noChangeArrowheads="1"/>
              </p:cNvSpPr>
              <p:nvPr/>
            </p:nvSpPr>
            <p:spPr bwMode="auto">
              <a:xfrm>
                <a:off x="4992" y="2688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</p:grpSp>
      </p:grpSp>
      <p:grpSp>
        <p:nvGrpSpPr>
          <p:cNvPr id="2175" name="Group 127"/>
          <p:cNvGrpSpPr>
            <a:grpSpLocks/>
          </p:cNvGrpSpPr>
          <p:nvPr/>
        </p:nvGrpSpPr>
        <p:grpSpPr bwMode="auto">
          <a:xfrm>
            <a:off x="3200400" y="1295400"/>
            <a:ext cx="3429000" cy="685800"/>
            <a:chOff x="2016" y="816"/>
            <a:chExt cx="2160" cy="432"/>
          </a:xfrm>
        </p:grpSpPr>
        <p:grpSp>
          <p:nvGrpSpPr>
            <p:cNvPr id="2140" name="Group 92"/>
            <p:cNvGrpSpPr>
              <a:grpSpLocks/>
            </p:cNvGrpSpPr>
            <p:nvPr/>
          </p:nvGrpSpPr>
          <p:grpSpPr bwMode="auto">
            <a:xfrm>
              <a:off x="2016" y="816"/>
              <a:ext cx="1728" cy="432"/>
              <a:chOff x="1152" y="624"/>
              <a:chExt cx="1728" cy="432"/>
            </a:xfrm>
          </p:grpSpPr>
          <p:sp>
            <p:nvSpPr>
              <p:cNvPr id="2123" name="AutoShape 75"/>
              <p:cNvSpPr>
                <a:spLocks noChangeArrowheads="1"/>
              </p:cNvSpPr>
              <p:nvPr/>
            </p:nvSpPr>
            <p:spPr bwMode="auto">
              <a:xfrm>
                <a:off x="2448" y="624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120" name="AutoShape 72"/>
              <p:cNvSpPr>
                <a:spLocks noChangeArrowheads="1"/>
              </p:cNvSpPr>
              <p:nvPr/>
            </p:nvSpPr>
            <p:spPr bwMode="auto">
              <a:xfrm>
                <a:off x="1152" y="624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121" name="AutoShape 73"/>
              <p:cNvSpPr>
                <a:spLocks noChangeArrowheads="1"/>
              </p:cNvSpPr>
              <p:nvPr/>
            </p:nvSpPr>
            <p:spPr bwMode="auto">
              <a:xfrm>
                <a:off x="1584" y="624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122" name="AutoShape 74"/>
              <p:cNvSpPr>
                <a:spLocks noChangeArrowheads="1"/>
              </p:cNvSpPr>
              <p:nvPr/>
            </p:nvSpPr>
            <p:spPr bwMode="auto">
              <a:xfrm>
                <a:off x="2016" y="624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</p:grpSp>
        <p:sp>
          <p:nvSpPr>
            <p:cNvPr id="2124" name="AutoShape 76"/>
            <p:cNvSpPr>
              <a:spLocks noChangeArrowheads="1"/>
            </p:cNvSpPr>
            <p:nvPr/>
          </p:nvSpPr>
          <p:spPr bwMode="auto">
            <a:xfrm>
              <a:off x="3744" y="816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</p:grpSp>
      <p:grpSp>
        <p:nvGrpSpPr>
          <p:cNvPr id="2139" name="Group 91"/>
          <p:cNvGrpSpPr>
            <a:grpSpLocks/>
          </p:cNvGrpSpPr>
          <p:nvPr/>
        </p:nvGrpSpPr>
        <p:grpSpPr bwMode="auto">
          <a:xfrm>
            <a:off x="3200400" y="1295400"/>
            <a:ext cx="3429000" cy="685800"/>
            <a:chOff x="1200" y="1200"/>
            <a:chExt cx="2160" cy="432"/>
          </a:xfrm>
        </p:grpSpPr>
        <p:sp>
          <p:nvSpPr>
            <p:cNvPr id="2128" name="AutoShape 80"/>
            <p:cNvSpPr>
              <a:spLocks noChangeArrowheads="1"/>
            </p:cNvSpPr>
            <p:nvPr/>
          </p:nvSpPr>
          <p:spPr bwMode="auto">
            <a:xfrm>
              <a:off x="1200" y="1200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129" name="AutoShape 81"/>
            <p:cNvSpPr>
              <a:spLocks noChangeArrowheads="1"/>
            </p:cNvSpPr>
            <p:nvPr/>
          </p:nvSpPr>
          <p:spPr bwMode="auto">
            <a:xfrm>
              <a:off x="1632" y="1200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130" name="AutoShape 82"/>
            <p:cNvSpPr>
              <a:spLocks noChangeArrowheads="1"/>
            </p:cNvSpPr>
            <p:nvPr/>
          </p:nvSpPr>
          <p:spPr bwMode="auto">
            <a:xfrm>
              <a:off x="2064" y="1200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131" name="AutoShape 83"/>
            <p:cNvSpPr>
              <a:spLocks noChangeArrowheads="1"/>
            </p:cNvSpPr>
            <p:nvPr/>
          </p:nvSpPr>
          <p:spPr bwMode="auto">
            <a:xfrm>
              <a:off x="2496" y="1200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132" name="AutoShape 84"/>
            <p:cNvSpPr>
              <a:spLocks noChangeArrowheads="1"/>
            </p:cNvSpPr>
            <p:nvPr/>
          </p:nvSpPr>
          <p:spPr bwMode="auto">
            <a:xfrm>
              <a:off x="2928" y="1200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133" name="Text Box 85"/>
            <p:cNvSpPr txBox="1">
              <a:spLocks noChangeArrowheads="1"/>
            </p:cNvSpPr>
            <p:nvPr/>
          </p:nvSpPr>
          <p:spPr bwMode="auto">
            <a:xfrm>
              <a:off x="1302" y="1250"/>
              <a:ext cx="2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H</a:t>
              </a:r>
            </a:p>
          </p:txBody>
        </p:sp>
        <p:sp>
          <p:nvSpPr>
            <p:cNvPr id="2134" name="Text Box 86"/>
            <p:cNvSpPr txBox="1">
              <a:spLocks noChangeArrowheads="1"/>
            </p:cNvSpPr>
            <p:nvPr/>
          </p:nvSpPr>
          <p:spPr bwMode="auto">
            <a:xfrm>
              <a:off x="2144" y="1240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Đ</a:t>
              </a:r>
            </a:p>
          </p:txBody>
        </p:sp>
        <p:sp>
          <p:nvSpPr>
            <p:cNvPr id="2135" name="Text Box 87"/>
            <p:cNvSpPr txBox="1">
              <a:spLocks noChangeArrowheads="1"/>
            </p:cNvSpPr>
            <p:nvPr/>
          </p:nvSpPr>
          <p:spPr bwMode="auto">
            <a:xfrm>
              <a:off x="1736" y="1240"/>
              <a:ext cx="1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2136" name="Text Box 88"/>
            <p:cNvSpPr txBox="1">
              <a:spLocks noChangeArrowheads="1"/>
            </p:cNvSpPr>
            <p:nvPr/>
          </p:nvSpPr>
          <p:spPr bwMode="auto">
            <a:xfrm>
              <a:off x="2592" y="123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R</a:t>
              </a:r>
            </a:p>
          </p:txBody>
        </p:sp>
        <p:sp>
          <p:nvSpPr>
            <p:cNvPr id="2137" name="Text Box 89"/>
            <p:cNvSpPr txBox="1">
              <a:spLocks noChangeArrowheads="1"/>
            </p:cNvSpPr>
            <p:nvPr/>
          </p:nvSpPr>
          <p:spPr bwMode="auto">
            <a:xfrm>
              <a:off x="3024" y="1248"/>
              <a:ext cx="2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O</a:t>
              </a:r>
            </a:p>
          </p:txBody>
        </p:sp>
      </p:grpSp>
      <p:sp>
        <p:nvSpPr>
          <p:cNvPr id="2141" name="AutoShape 93"/>
          <p:cNvSpPr>
            <a:spLocks noChangeArrowheads="1"/>
          </p:cNvSpPr>
          <p:nvPr/>
        </p:nvSpPr>
        <p:spPr bwMode="auto">
          <a:xfrm>
            <a:off x="228600" y="1219200"/>
            <a:ext cx="838200" cy="685800"/>
          </a:xfrm>
          <a:prstGeom prst="star24">
            <a:avLst>
              <a:gd name="adj" fmla="val 37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1</a:t>
            </a:r>
          </a:p>
        </p:txBody>
      </p:sp>
      <p:sp>
        <p:nvSpPr>
          <p:cNvPr id="2143" name="AutoShape 95"/>
          <p:cNvSpPr>
            <a:spLocks noChangeArrowheads="1"/>
          </p:cNvSpPr>
          <p:nvPr/>
        </p:nvSpPr>
        <p:spPr bwMode="auto">
          <a:xfrm>
            <a:off x="8077200" y="1295400"/>
            <a:ext cx="838200" cy="6858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>
                <a:latin typeface="Times New Roman" pitchFamily="18" charset="0"/>
              </a:rPr>
              <a:t>ĐA</a:t>
            </a:r>
          </a:p>
        </p:txBody>
      </p:sp>
      <p:grpSp>
        <p:nvGrpSpPr>
          <p:cNvPr id="2163" name="Group 115"/>
          <p:cNvGrpSpPr>
            <a:grpSpLocks/>
          </p:cNvGrpSpPr>
          <p:nvPr/>
        </p:nvGrpSpPr>
        <p:grpSpPr bwMode="auto">
          <a:xfrm>
            <a:off x="5257800" y="1981200"/>
            <a:ext cx="2057400" cy="685800"/>
            <a:chOff x="3888" y="1632"/>
            <a:chExt cx="1296" cy="432"/>
          </a:xfrm>
        </p:grpSpPr>
        <p:grpSp>
          <p:nvGrpSpPr>
            <p:cNvPr id="2153" name="Group 105"/>
            <p:cNvGrpSpPr>
              <a:grpSpLocks/>
            </p:cNvGrpSpPr>
            <p:nvPr/>
          </p:nvGrpSpPr>
          <p:grpSpPr bwMode="auto">
            <a:xfrm>
              <a:off x="3888" y="1632"/>
              <a:ext cx="1296" cy="432"/>
              <a:chOff x="3888" y="1632"/>
              <a:chExt cx="1296" cy="432"/>
            </a:xfrm>
          </p:grpSpPr>
          <p:grpSp>
            <p:nvGrpSpPr>
              <p:cNvPr id="2145" name="Group 97"/>
              <p:cNvGrpSpPr>
                <a:grpSpLocks/>
              </p:cNvGrpSpPr>
              <p:nvPr/>
            </p:nvGrpSpPr>
            <p:grpSpPr bwMode="auto">
              <a:xfrm>
                <a:off x="3888" y="1632"/>
                <a:ext cx="864" cy="432"/>
                <a:chOff x="4560" y="2688"/>
                <a:chExt cx="864" cy="432"/>
              </a:xfrm>
            </p:grpSpPr>
            <p:sp>
              <p:nvSpPr>
                <p:cNvPr id="2150" name="AutoShape 102"/>
                <p:cNvSpPr>
                  <a:spLocks noChangeArrowheads="1"/>
                </p:cNvSpPr>
                <p:nvPr/>
              </p:nvSpPr>
              <p:spPr bwMode="auto">
                <a:xfrm>
                  <a:off x="4560" y="2688"/>
                  <a:ext cx="432" cy="432"/>
                </a:xfrm>
                <a:prstGeom prst="flowChartAlternateProcess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3200" b="1">
                    <a:latin typeface=".VnArialH" pitchFamily="34" charset="0"/>
                  </a:endParaRPr>
                </a:p>
              </p:txBody>
            </p:sp>
            <p:sp>
              <p:nvSpPr>
                <p:cNvPr id="2151" name="AutoShape 103"/>
                <p:cNvSpPr>
                  <a:spLocks noChangeArrowheads="1"/>
                </p:cNvSpPr>
                <p:nvPr/>
              </p:nvSpPr>
              <p:spPr bwMode="auto">
                <a:xfrm>
                  <a:off x="4992" y="2688"/>
                  <a:ext cx="432" cy="432"/>
                </a:xfrm>
                <a:prstGeom prst="flowChartAlternateProcess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3200" b="1">
                    <a:latin typeface=".VnArialH" pitchFamily="34" charset="0"/>
                  </a:endParaRPr>
                </a:p>
              </p:txBody>
            </p:sp>
          </p:grpSp>
          <p:sp>
            <p:nvSpPr>
              <p:cNvPr id="2152" name="AutoShape 104"/>
              <p:cNvSpPr>
                <a:spLocks noChangeArrowheads="1"/>
              </p:cNvSpPr>
              <p:nvPr/>
            </p:nvSpPr>
            <p:spPr bwMode="auto">
              <a:xfrm>
                <a:off x="4752" y="1632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</p:grpSp>
        <p:sp>
          <p:nvSpPr>
            <p:cNvPr id="2159" name="Text Box 111"/>
            <p:cNvSpPr txBox="1">
              <a:spLocks noChangeArrowheads="1"/>
            </p:cNvSpPr>
            <p:nvPr/>
          </p:nvSpPr>
          <p:spPr bwMode="auto">
            <a:xfrm>
              <a:off x="4800" y="1680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>
                  <a:latin typeface="Times New Roman" pitchFamily="18" charset="0"/>
                </a:rPr>
                <a:t>L</a:t>
              </a:r>
              <a:endParaRPr lang="en-US" sz="2400" b="1" dirty="0">
                <a:latin typeface="Times New Roman" pitchFamily="18" charset="0"/>
              </a:endParaRPr>
            </a:p>
          </p:txBody>
        </p:sp>
        <p:sp>
          <p:nvSpPr>
            <p:cNvPr id="2160" name="Text Box 112"/>
            <p:cNvSpPr txBox="1">
              <a:spLocks noChangeArrowheads="1"/>
            </p:cNvSpPr>
            <p:nvPr/>
          </p:nvSpPr>
          <p:spPr bwMode="auto">
            <a:xfrm>
              <a:off x="4392" y="1680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2161" name="Text Box 113"/>
            <p:cNvSpPr txBox="1">
              <a:spLocks noChangeArrowheads="1"/>
            </p:cNvSpPr>
            <p:nvPr/>
          </p:nvSpPr>
          <p:spPr bwMode="auto">
            <a:xfrm>
              <a:off x="3936" y="16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K</a:t>
              </a:r>
            </a:p>
          </p:txBody>
        </p:sp>
      </p:grpSp>
      <p:grpSp>
        <p:nvGrpSpPr>
          <p:cNvPr id="2167" name="Group 119"/>
          <p:cNvGrpSpPr>
            <a:grpSpLocks/>
          </p:cNvGrpSpPr>
          <p:nvPr/>
        </p:nvGrpSpPr>
        <p:grpSpPr bwMode="auto">
          <a:xfrm>
            <a:off x="3200400" y="1295400"/>
            <a:ext cx="685800" cy="685800"/>
            <a:chOff x="912" y="1920"/>
            <a:chExt cx="432" cy="432"/>
          </a:xfrm>
        </p:grpSpPr>
        <p:sp>
          <p:nvSpPr>
            <p:cNvPr id="2117" name="AutoShape 69"/>
            <p:cNvSpPr>
              <a:spLocks noChangeArrowheads="1"/>
            </p:cNvSpPr>
            <p:nvPr/>
          </p:nvSpPr>
          <p:spPr bwMode="auto">
            <a:xfrm>
              <a:off x="912" y="1920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164" name="Text Box 116"/>
            <p:cNvSpPr txBox="1">
              <a:spLocks noChangeArrowheads="1"/>
            </p:cNvSpPr>
            <p:nvPr/>
          </p:nvSpPr>
          <p:spPr bwMode="auto">
            <a:xfrm>
              <a:off x="1008" y="1968"/>
              <a:ext cx="2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H</a:t>
              </a:r>
            </a:p>
          </p:txBody>
        </p:sp>
      </p:grpSp>
      <p:grpSp>
        <p:nvGrpSpPr>
          <p:cNvPr id="2168" name="Group 120"/>
          <p:cNvGrpSpPr>
            <a:grpSpLocks/>
          </p:cNvGrpSpPr>
          <p:nvPr/>
        </p:nvGrpSpPr>
        <p:grpSpPr bwMode="auto">
          <a:xfrm>
            <a:off x="3886200" y="1281113"/>
            <a:ext cx="685800" cy="685800"/>
            <a:chOff x="1152" y="3168"/>
            <a:chExt cx="432" cy="432"/>
          </a:xfrm>
        </p:grpSpPr>
        <p:sp>
          <p:nvSpPr>
            <p:cNvPr id="2116" name="AutoShape 68"/>
            <p:cNvSpPr>
              <a:spLocks noChangeArrowheads="1"/>
            </p:cNvSpPr>
            <p:nvPr/>
          </p:nvSpPr>
          <p:spPr bwMode="auto">
            <a:xfrm>
              <a:off x="1152" y="3168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165" name="Text Box 117"/>
            <p:cNvSpPr txBox="1">
              <a:spLocks noChangeArrowheads="1"/>
            </p:cNvSpPr>
            <p:nvPr/>
          </p:nvSpPr>
          <p:spPr bwMode="auto">
            <a:xfrm>
              <a:off x="1248" y="3216"/>
              <a:ext cx="1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I</a:t>
              </a:r>
            </a:p>
          </p:txBody>
        </p:sp>
      </p:grpSp>
      <p:grpSp>
        <p:nvGrpSpPr>
          <p:cNvPr id="2171" name="Group 123"/>
          <p:cNvGrpSpPr>
            <a:grpSpLocks/>
          </p:cNvGrpSpPr>
          <p:nvPr/>
        </p:nvGrpSpPr>
        <p:grpSpPr bwMode="auto">
          <a:xfrm>
            <a:off x="5257800" y="1981200"/>
            <a:ext cx="685800" cy="685800"/>
            <a:chOff x="1152" y="3168"/>
            <a:chExt cx="432" cy="432"/>
          </a:xfrm>
        </p:grpSpPr>
        <p:sp>
          <p:nvSpPr>
            <p:cNvPr id="2172" name="AutoShape 124"/>
            <p:cNvSpPr>
              <a:spLocks noChangeArrowheads="1"/>
            </p:cNvSpPr>
            <p:nvPr/>
          </p:nvSpPr>
          <p:spPr bwMode="auto">
            <a:xfrm>
              <a:off x="1152" y="3168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173" name="Text Box 125"/>
            <p:cNvSpPr txBox="1">
              <a:spLocks noChangeArrowheads="1"/>
            </p:cNvSpPr>
            <p:nvPr/>
          </p:nvSpPr>
          <p:spPr bwMode="auto">
            <a:xfrm>
              <a:off x="1248" y="3216"/>
              <a:ext cx="1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 dirty="0">
                  <a:latin typeface="Times New Roman" pitchFamily="18" charset="0"/>
                </a:rPr>
                <a:t>K</a:t>
              </a:r>
            </a:p>
          </p:txBody>
        </p:sp>
      </p:grpSp>
      <p:sp>
        <p:nvSpPr>
          <p:cNvPr id="2174" name="Rectangle 1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  <a:gradFill rotWithShape="1">
            <a:gsLst>
              <a:gs pos="0">
                <a:srgbClr val="FF0000">
                  <a:gamma/>
                  <a:shade val="46275"/>
                  <a:invGamma/>
                </a:srgbClr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TRÒ CHƠI Ô CHỮ</a:t>
            </a:r>
            <a:r>
              <a:rPr lang="en-US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2178" name="AutoShape 130"/>
          <p:cNvSpPr>
            <a:spLocks noChangeArrowheads="1"/>
          </p:cNvSpPr>
          <p:nvPr/>
        </p:nvSpPr>
        <p:spPr bwMode="auto">
          <a:xfrm>
            <a:off x="8077200" y="1981200"/>
            <a:ext cx="914400" cy="6858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latin typeface="Times New Roman" pitchFamily="18" charset="0"/>
              </a:rPr>
              <a:t>ĐA</a:t>
            </a:r>
          </a:p>
        </p:txBody>
      </p:sp>
      <p:sp>
        <p:nvSpPr>
          <p:cNvPr id="2184" name="AutoShape 136"/>
          <p:cNvSpPr>
            <a:spLocks noChangeArrowheads="1"/>
          </p:cNvSpPr>
          <p:nvPr/>
        </p:nvSpPr>
        <p:spPr bwMode="auto">
          <a:xfrm>
            <a:off x="8077200" y="2590800"/>
            <a:ext cx="914400" cy="6858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latin typeface="Times New Roman" pitchFamily="18" charset="0"/>
              </a:rPr>
              <a:t>ĐA</a:t>
            </a:r>
          </a:p>
        </p:txBody>
      </p:sp>
      <p:sp>
        <p:nvSpPr>
          <p:cNvPr id="2185" name="AutoShape 137"/>
          <p:cNvSpPr>
            <a:spLocks noChangeArrowheads="1"/>
          </p:cNvSpPr>
          <p:nvPr/>
        </p:nvSpPr>
        <p:spPr bwMode="auto">
          <a:xfrm>
            <a:off x="8143875" y="3305175"/>
            <a:ext cx="914400" cy="6858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latin typeface="Times New Roman" pitchFamily="18" charset="0"/>
              </a:rPr>
              <a:t>ĐA</a:t>
            </a:r>
          </a:p>
        </p:txBody>
      </p:sp>
      <p:sp>
        <p:nvSpPr>
          <p:cNvPr id="2187" name="AutoShape 139"/>
          <p:cNvSpPr>
            <a:spLocks noChangeArrowheads="1"/>
          </p:cNvSpPr>
          <p:nvPr/>
        </p:nvSpPr>
        <p:spPr bwMode="auto">
          <a:xfrm>
            <a:off x="247650" y="2028825"/>
            <a:ext cx="838200" cy="685800"/>
          </a:xfrm>
          <a:prstGeom prst="star24">
            <a:avLst>
              <a:gd name="adj" fmla="val 37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2</a:t>
            </a:r>
          </a:p>
        </p:txBody>
      </p:sp>
      <p:sp>
        <p:nvSpPr>
          <p:cNvPr id="2188" name="AutoShape 140"/>
          <p:cNvSpPr>
            <a:spLocks noChangeArrowheads="1"/>
          </p:cNvSpPr>
          <p:nvPr/>
        </p:nvSpPr>
        <p:spPr bwMode="auto">
          <a:xfrm>
            <a:off x="200025" y="2790825"/>
            <a:ext cx="838200" cy="685800"/>
          </a:xfrm>
          <a:prstGeom prst="star24">
            <a:avLst>
              <a:gd name="adj" fmla="val 37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3</a:t>
            </a:r>
          </a:p>
        </p:txBody>
      </p:sp>
      <p:sp>
        <p:nvSpPr>
          <p:cNvPr id="2189" name="AutoShape 141"/>
          <p:cNvSpPr>
            <a:spLocks noChangeArrowheads="1"/>
          </p:cNvSpPr>
          <p:nvPr/>
        </p:nvSpPr>
        <p:spPr bwMode="auto">
          <a:xfrm>
            <a:off x="209550" y="3505200"/>
            <a:ext cx="838200" cy="685800"/>
          </a:xfrm>
          <a:prstGeom prst="star24">
            <a:avLst>
              <a:gd name="adj" fmla="val 37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/>
              <a:t>4</a:t>
            </a:r>
          </a:p>
        </p:txBody>
      </p:sp>
      <p:grpSp>
        <p:nvGrpSpPr>
          <p:cNvPr id="2231" name="Group 183"/>
          <p:cNvGrpSpPr>
            <a:grpSpLocks/>
          </p:cNvGrpSpPr>
          <p:nvPr/>
        </p:nvGrpSpPr>
        <p:grpSpPr bwMode="auto">
          <a:xfrm>
            <a:off x="2514600" y="2667000"/>
            <a:ext cx="4114800" cy="685800"/>
            <a:chOff x="1584" y="1680"/>
            <a:chExt cx="2592" cy="432"/>
          </a:xfrm>
        </p:grpSpPr>
        <p:sp>
          <p:nvSpPr>
            <p:cNvPr id="2207" name="AutoShape 159"/>
            <p:cNvSpPr>
              <a:spLocks noChangeArrowheads="1"/>
            </p:cNvSpPr>
            <p:nvPr/>
          </p:nvSpPr>
          <p:spPr bwMode="auto">
            <a:xfrm>
              <a:off x="3744" y="1680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202" name="AutoShape 154"/>
            <p:cNvSpPr>
              <a:spLocks noChangeArrowheads="1"/>
            </p:cNvSpPr>
            <p:nvPr/>
          </p:nvSpPr>
          <p:spPr bwMode="auto">
            <a:xfrm>
              <a:off x="1584" y="1680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203" name="AutoShape 155"/>
            <p:cNvSpPr>
              <a:spLocks noChangeArrowheads="1"/>
            </p:cNvSpPr>
            <p:nvPr/>
          </p:nvSpPr>
          <p:spPr bwMode="auto">
            <a:xfrm>
              <a:off x="2016" y="1680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204" name="AutoShape 156"/>
            <p:cNvSpPr>
              <a:spLocks noChangeArrowheads="1"/>
            </p:cNvSpPr>
            <p:nvPr/>
          </p:nvSpPr>
          <p:spPr bwMode="auto">
            <a:xfrm>
              <a:off x="2448" y="1680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205" name="AutoShape 157"/>
            <p:cNvSpPr>
              <a:spLocks noChangeArrowheads="1"/>
            </p:cNvSpPr>
            <p:nvPr/>
          </p:nvSpPr>
          <p:spPr bwMode="auto">
            <a:xfrm>
              <a:off x="2880" y="1680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206" name="AutoShape 158"/>
            <p:cNvSpPr>
              <a:spLocks noChangeArrowheads="1"/>
            </p:cNvSpPr>
            <p:nvPr/>
          </p:nvSpPr>
          <p:spPr bwMode="auto">
            <a:xfrm>
              <a:off x="3312" y="1680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</p:grpSp>
      <p:sp>
        <p:nvSpPr>
          <p:cNvPr id="2208" name="AutoShape 160"/>
          <p:cNvSpPr>
            <a:spLocks noChangeArrowheads="1"/>
          </p:cNvSpPr>
          <p:nvPr/>
        </p:nvSpPr>
        <p:spPr bwMode="auto">
          <a:xfrm>
            <a:off x="6643688" y="2667000"/>
            <a:ext cx="685800" cy="685800"/>
          </a:xfrm>
          <a:prstGeom prst="flowChartAlternateProcess">
            <a:avLst/>
          </a:prstGeom>
          <a:gradFill rotWithShape="0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3200" b="1">
              <a:latin typeface=".VnArialH" pitchFamily="34" charset="0"/>
            </a:endParaRPr>
          </a:p>
        </p:txBody>
      </p:sp>
      <p:grpSp>
        <p:nvGrpSpPr>
          <p:cNvPr id="2229" name="Group 181"/>
          <p:cNvGrpSpPr>
            <a:grpSpLocks/>
          </p:cNvGrpSpPr>
          <p:nvPr/>
        </p:nvGrpSpPr>
        <p:grpSpPr bwMode="auto">
          <a:xfrm>
            <a:off x="2514600" y="2667000"/>
            <a:ext cx="4800600" cy="685800"/>
            <a:chOff x="2256" y="3648"/>
            <a:chExt cx="3024" cy="432"/>
          </a:xfrm>
        </p:grpSpPr>
        <p:grpSp>
          <p:nvGrpSpPr>
            <p:cNvPr id="2213" name="Group 165"/>
            <p:cNvGrpSpPr>
              <a:grpSpLocks/>
            </p:cNvGrpSpPr>
            <p:nvPr/>
          </p:nvGrpSpPr>
          <p:grpSpPr bwMode="auto">
            <a:xfrm>
              <a:off x="2256" y="3648"/>
              <a:ext cx="2592" cy="432"/>
              <a:chOff x="2256" y="3648"/>
              <a:chExt cx="2592" cy="432"/>
            </a:xfrm>
          </p:grpSpPr>
          <p:sp>
            <p:nvSpPr>
              <p:cNvPr id="2191" name="AutoShape 143"/>
              <p:cNvSpPr>
                <a:spLocks noChangeArrowheads="1"/>
              </p:cNvSpPr>
              <p:nvPr/>
            </p:nvSpPr>
            <p:spPr bwMode="auto">
              <a:xfrm>
                <a:off x="2256" y="3648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192" name="AutoShape 144"/>
              <p:cNvSpPr>
                <a:spLocks noChangeArrowheads="1"/>
              </p:cNvSpPr>
              <p:nvPr/>
            </p:nvSpPr>
            <p:spPr bwMode="auto">
              <a:xfrm>
                <a:off x="2688" y="3648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193" name="AutoShape 145"/>
              <p:cNvSpPr>
                <a:spLocks noChangeArrowheads="1"/>
              </p:cNvSpPr>
              <p:nvPr/>
            </p:nvSpPr>
            <p:spPr bwMode="auto">
              <a:xfrm>
                <a:off x="3120" y="3648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194" name="AutoShape 146"/>
              <p:cNvSpPr>
                <a:spLocks noChangeArrowheads="1"/>
              </p:cNvSpPr>
              <p:nvPr/>
            </p:nvSpPr>
            <p:spPr bwMode="auto">
              <a:xfrm>
                <a:off x="3552" y="3648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196" name="AutoShape 148"/>
              <p:cNvSpPr>
                <a:spLocks noChangeArrowheads="1"/>
              </p:cNvSpPr>
              <p:nvPr/>
            </p:nvSpPr>
            <p:spPr bwMode="auto">
              <a:xfrm>
                <a:off x="3984" y="3648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199" name="AutoShape 151"/>
              <p:cNvSpPr>
                <a:spLocks noChangeArrowheads="1"/>
              </p:cNvSpPr>
              <p:nvPr/>
            </p:nvSpPr>
            <p:spPr bwMode="auto">
              <a:xfrm>
                <a:off x="4416" y="3648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</p:grpSp>
        <p:sp>
          <p:nvSpPr>
            <p:cNvPr id="2209" name="AutoShape 161"/>
            <p:cNvSpPr>
              <a:spLocks noChangeArrowheads="1"/>
            </p:cNvSpPr>
            <p:nvPr/>
          </p:nvSpPr>
          <p:spPr bwMode="auto">
            <a:xfrm>
              <a:off x="4848" y="3648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214" name="Text Box 166"/>
            <p:cNvSpPr txBox="1">
              <a:spLocks noChangeArrowheads="1"/>
            </p:cNvSpPr>
            <p:nvPr/>
          </p:nvSpPr>
          <p:spPr bwMode="auto">
            <a:xfrm>
              <a:off x="2334" y="3696"/>
              <a:ext cx="2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K</a:t>
              </a:r>
            </a:p>
          </p:txBody>
        </p:sp>
        <p:sp>
          <p:nvSpPr>
            <p:cNvPr id="2222" name="Text Box 174"/>
            <p:cNvSpPr txBox="1">
              <a:spLocks noChangeArrowheads="1"/>
            </p:cNvSpPr>
            <p:nvPr/>
          </p:nvSpPr>
          <p:spPr bwMode="auto">
            <a:xfrm>
              <a:off x="2808" y="3696"/>
              <a:ext cx="1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2223" name="Text Box 175"/>
            <p:cNvSpPr txBox="1">
              <a:spLocks noChangeArrowheads="1"/>
            </p:cNvSpPr>
            <p:nvPr/>
          </p:nvSpPr>
          <p:spPr bwMode="auto">
            <a:xfrm>
              <a:off x="3216" y="3696"/>
              <a:ext cx="2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2224" name="Text Box 176"/>
            <p:cNvSpPr txBox="1">
              <a:spLocks noChangeArrowheads="1"/>
            </p:cNvSpPr>
            <p:nvPr/>
          </p:nvSpPr>
          <p:spPr bwMode="auto">
            <a:xfrm>
              <a:off x="3648" y="3690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2225" name="Text Box 177"/>
            <p:cNvSpPr txBox="1">
              <a:spLocks noChangeArrowheads="1"/>
            </p:cNvSpPr>
            <p:nvPr/>
          </p:nvSpPr>
          <p:spPr bwMode="auto">
            <a:xfrm>
              <a:off x="4053" y="3699"/>
              <a:ext cx="2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2226" name="Text Box 178"/>
            <p:cNvSpPr txBox="1">
              <a:spLocks noChangeArrowheads="1"/>
            </p:cNvSpPr>
            <p:nvPr/>
          </p:nvSpPr>
          <p:spPr bwMode="auto">
            <a:xfrm>
              <a:off x="4512" y="3696"/>
              <a:ext cx="2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Ạ</a:t>
              </a:r>
            </a:p>
          </p:txBody>
        </p:sp>
        <p:sp>
          <p:nvSpPr>
            <p:cNvPr id="2227" name="Text Box 179"/>
            <p:cNvSpPr txBox="1">
              <a:spLocks noChangeArrowheads="1"/>
            </p:cNvSpPr>
            <p:nvPr/>
          </p:nvSpPr>
          <p:spPr bwMode="auto">
            <a:xfrm>
              <a:off x="4950" y="3699"/>
              <a:ext cx="1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I</a:t>
              </a:r>
            </a:p>
          </p:txBody>
        </p:sp>
      </p:grpSp>
      <p:sp>
        <p:nvSpPr>
          <p:cNvPr id="2230" name="Text Box 182"/>
          <p:cNvSpPr txBox="1">
            <a:spLocks noChangeArrowheads="1"/>
          </p:cNvSpPr>
          <p:nvPr/>
        </p:nvSpPr>
        <p:spPr bwMode="auto">
          <a:xfrm>
            <a:off x="685800" y="4314806"/>
            <a:ext cx="7924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</a:rPr>
              <a:t>….?....  </a:t>
            </a:r>
            <a:r>
              <a:rPr lang="en-US" sz="3200" b="1" dirty="0" err="1">
                <a:latin typeface="Times New Roman" pitchFamily="18" charset="0"/>
              </a:rPr>
              <a:t>c</a:t>
            </a:r>
            <a:r>
              <a:rPr lang="en-US" sz="3200" b="1" dirty="0" err="1" smtClean="0">
                <a:latin typeface="Times New Roman" pitchFamily="18" charset="0"/>
              </a:rPr>
              <a:t>ó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dẻo</a:t>
            </a:r>
            <a:r>
              <a:rPr lang="en-US" sz="3200" b="1" dirty="0" smtClean="0">
                <a:latin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</a:rPr>
              <a:t>dẫn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điện</a:t>
            </a:r>
            <a:r>
              <a:rPr lang="en-US" sz="3200" b="1" dirty="0" smtClean="0">
                <a:latin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</a:rPr>
              <a:t>dẫn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nhiệt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tốt</a:t>
            </a:r>
            <a:r>
              <a:rPr lang="en-US" sz="3200" b="1" dirty="0" smtClean="0">
                <a:latin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ánh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kim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endParaRPr lang="en-US" sz="3200" b="1" dirty="0">
              <a:latin typeface="Times New Roman" pitchFamily="18" charset="0"/>
            </a:endParaRPr>
          </a:p>
        </p:txBody>
      </p:sp>
      <p:grpSp>
        <p:nvGrpSpPr>
          <p:cNvPr id="2232" name="Group 184"/>
          <p:cNvGrpSpPr>
            <a:grpSpLocks/>
          </p:cNvGrpSpPr>
          <p:nvPr/>
        </p:nvGrpSpPr>
        <p:grpSpPr bwMode="auto">
          <a:xfrm>
            <a:off x="3886200" y="2667000"/>
            <a:ext cx="685800" cy="685800"/>
            <a:chOff x="1152" y="3168"/>
            <a:chExt cx="432" cy="432"/>
          </a:xfrm>
        </p:grpSpPr>
        <p:sp>
          <p:nvSpPr>
            <p:cNvPr id="2233" name="AutoShape 185"/>
            <p:cNvSpPr>
              <a:spLocks noChangeArrowheads="1"/>
            </p:cNvSpPr>
            <p:nvPr/>
          </p:nvSpPr>
          <p:spPr bwMode="auto">
            <a:xfrm>
              <a:off x="1152" y="3168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234" name="Text Box 186"/>
            <p:cNvSpPr txBox="1">
              <a:spLocks noChangeArrowheads="1"/>
            </p:cNvSpPr>
            <p:nvPr/>
          </p:nvSpPr>
          <p:spPr bwMode="auto">
            <a:xfrm>
              <a:off x="1248" y="3216"/>
              <a:ext cx="1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M</a:t>
              </a:r>
            </a:p>
          </p:txBody>
        </p:sp>
      </p:grpSp>
      <p:sp>
        <p:nvSpPr>
          <p:cNvPr id="2235" name="Text Box 187"/>
          <p:cNvSpPr txBox="1">
            <a:spLocks noChangeArrowheads="1"/>
          </p:cNvSpPr>
          <p:nvPr/>
        </p:nvSpPr>
        <p:spPr bwMode="auto">
          <a:xfrm>
            <a:off x="200025" y="4267200"/>
            <a:ext cx="863917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>
                <a:latin typeface="+mj-lt"/>
              </a:rPr>
              <a:t>M</a:t>
            </a:r>
            <a:r>
              <a:rPr lang="en-US" sz="3200" b="1" dirty="0" err="1" smtClean="0">
                <a:latin typeface="+mj-lt"/>
              </a:rPr>
              <a:t>ột</a:t>
            </a:r>
            <a:r>
              <a:rPr lang="en-US" sz="3200" b="1" dirty="0">
                <a:latin typeface="+mj-lt"/>
              </a:rPr>
              <a:t> </a:t>
            </a:r>
            <a:r>
              <a:rPr lang="en-US" sz="3200" b="1" dirty="0" err="1">
                <a:latin typeface="+mj-lt"/>
              </a:rPr>
              <a:t>hình</a:t>
            </a:r>
            <a:r>
              <a:rPr lang="en-US" sz="3200" b="1" dirty="0">
                <a:latin typeface="+mj-lt"/>
              </a:rPr>
              <a:t> </a:t>
            </a:r>
            <a:r>
              <a:rPr lang="en-US" sz="3200" b="1" dirty="0" err="1">
                <a:latin typeface="+mj-lt"/>
              </a:rPr>
              <a:t>khối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ba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chiều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có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chiều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rộng</a:t>
            </a:r>
            <a:r>
              <a:rPr lang="en-US" sz="3200" b="1" dirty="0">
                <a:latin typeface="+mj-lt"/>
              </a:rPr>
              <a:t>, </a:t>
            </a:r>
            <a:r>
              <a:rPr lang="en-US" sz="3200" b="1" dirty="0" err="1">
                <a:latin typeface="+mj-lt"/>
              </a:rPr>
              <a:t>chiều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cao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và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chiều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dài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bằng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 smtClean="0">
                <a:latin typeface="+mj-lt"/>
              </a:rPr>
              <a:t>nhau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b="1" dirty="0" err="1" smtClean="0">
                <a:latin typeface="+mj-lt"/>
              </a:rPr>
              <a:t>gọi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b="1" dirty="0" err="1" smtClean="0">
                <a:latin typeface="+mj-lt"/>
              </a:rPr>
              <a:t>là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b="1" dirty="0" err="1" smtClean="0">
                <a:latin typeface="+mj-lt"/>
              </a:rPr>
              <a:t>gì</a:t>
            </a:r>
            <a:r>
              <a:rPr lang="en-US" sz="3200" b="1" dirty="0" smtClean="0">
                <a:latin typeface="+mj-lt"/>
              </a:rPr>
              <a:t>?</a:t>
            </a:r>
            <a:endParaRPr lang="en-US" sz="3200" b="1" dirty="0">
              <a:latin typeface="+mj-lt"/>
            </a:endParaRPr>
          </a:p>
        </p:txBody>
      </p:sp>
      <p:grpSp>
        <p:nvGrpSpPr>
          <p:cNvPr id="2241" name="Group 193"/>
          <p:cNvGrpSpPr>
            <a:grpSpLocks/>
          </p:cNvGrpSpPr>
          <p:nvPr/>
        </p:nvGrpSpPr>
        <p:grpSpPr bwMode="auto">
          <a:xfrm>
            <a:off x="1828800" y="3352800"/>
            <a:ext cx="6172200" cy="685800"/>
            <a:chOff x="1872" y="3168"/>
            <a:chExt cx="3888" cy="432"/>
          </a:xfrm>
        </p:grpSpPr>
        <p:sp>
          <p:nvSpPr>
            <p:cNvPr id="2112" name="AutoShape 64"/>
            <p:cNvSpPr>
              <a:spLocks noChangeArrowheads="1"/>
            </p:cNvSpPr>
            <p:nvPr/>
          </p:nvSpPr>
          <p:spPr bwMode="auto">
            <a:xfrm>
              <a:off x="3600" y="3168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109" name="AutoShape 61"/>
            <p:cNvSpPr>
              <a:spLocks noChangeArrowheads="1"/>
            </p:cNvSpPr>
            <p:nvPr/>
          </p:nvSpPr>
          <p:spPr bwMode="auto">
            <a:xfrm>
              <a:off x="2304" y="3168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110" name="AutoShape 62"/>
            <p:cNvSpPr>
              <a:spLocks noChangeArrowheads="1"/>
            </p:cNvSpPr>
            <p:nvPr/>
          </p:nvSpPr>
          <p:spPr bwMode="auto">
            <a:xfrm>
              <a:off x="2736" y="3168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111" name="AutoShape 63"/>
            <p:cNvSpPr>
              <a:spLocks noChangeArrowheads="1"/>
            </p:cNvSpPr>
            <p:nvPr/>
          </p:nvSpPr>
          <p:spPr bwMode="auto">
            <a:xfrm>
              <a:off x="3168" y="3168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113" name="AutoShape 65"/>
            <p:cNvSpPr>
              <a:spLocks noChangeArrowheads="1"/>
            </p:cNvSpPr>
            <p:nvPr/>
          </p:nvSpPr>
          <p:spPr bwMode="auto">
            <a:xfrm>
              <a:off x="4032" y="3168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114" name="AutoShape 66"/>
            <p:cNvSpPr>
              <a:spLocks noChangeArrowheads="1"/>
            </p:cNvSpPr>
            <p:nvPr/>
          </p:nvSpPr>
          <p:spPr bwMode="auto">
            <a:xfrm>
              <a:off x="4464" y="3168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115" name="AutoShape 67"/>
            <p:cNvSpPr>
              <a:spLocks noChangeArrowheads="1"/>
            </p:cNvSpPr>
            <p:nvPr/>
          </p:nvSpPr>
          <p:spPr bwMode="auto">
            <a:xfrm>
              <a:off x="4896" y="3168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190" name="AutoShape 142"/>
            <p:cNvSpPr>
              <a:spLocks noChangeArrowheads="1"/>
            </p:cNvSpPr>
            <p:nvPr/>
          </p:nvSpPr>
          <p:spPr bwMode="auto">
            <a:xfrm>
              <a:off x="5328" y="3168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238" name="AutoShape 190"/>
            <p:cNvSpPr>
              <a:spLocks noChangeArrowheads="1"/>
            </p:cNvSpPr>
            <p:nvPr/>
          </p:nvSpPr>
          <p:spPr bwMode="auto">
            <a:xfrm>
              <a:off x="1872" y="3168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</p:grpSp>
      <p:sp>
        <p:nvSpPr>
          <p:cNvPr id="2239" name="Text Box 191"/>
          <p:cNvSpPr txBox="1">
            <a:spLocks noChangeArrowheads="1"/>
          </p:cNvSpPr>
          <p:nvPr/>
        </p:nvSpPr>
        <p:spPr bwMode="auto">
          <a:xfrm>
            <a:off x="1038225" y="4267200"/>
            <a:ext cx="7543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 smtClean="0">
                <a:latin typeface="Times New Roman" pitchFamily="18" charset="0"/>
              </a:rPr>
              <a:t>Nguyên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tố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nào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tác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dụng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với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nước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tạo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thành</a:t>
            </a:r>
            <a:r>
              <a:rPr lang="en-US" sz="3200" b="1" dirty="0" smtClean="0">
                <a:latin typeface="Times New Roman" pitchFamily="18" charset="0"/>
              </a:rPr>
              <a:t> kali </a:t>
            </a:r>
            <a:r>
              <a:rPr lang="en-US" sz="3200" b="1" dirty="0" err="1" smtClean="0">
                <a:latin typeface="Times New Roman" pitchFamily="18" charset="0"/>
              </a:rPr>
              <a:t>hiđroxit</a:t>
            </a:r>
            <a:r>
              <a:rPr lang="en-US" sz="3200" b="1" dirty="0" smtClean="0">
                <a:latin typeface="Times New Roman" pitchFamily="18" charset="0"/>
              </a:rPr>
              <a:t>?</a:t>
            </a:r>
            <a:endParaRPr lang="en-US" sz="3200" b="1" dirty="0"/>
          </a:p>
        </p:txBody>
      </p:sp>
      <p:grpSp>
        <p:nvGrpSpPr>
          <p:cNvPr id="2261" name="Group 213"/>
          <p:cNvGrpSpPr>
            <a:grpSpLocks/>
          </p:cNvGrpSpPr>
          <p:nvPr/>
        </p:nvGrpSpPr>
        <p:grpSpPr bwMode="auto">
          <a:xfrm>
            <a:off x="1828800" y="3352800"/>
            <a:ext cx="6172200" cy="685800"/>
            <a:chOff x="1248" y="2640"/>
            <a:chExt cx="3888" cy="432"/>
          </a:xfrm>
        </p:grpSpPr>
        <p:grpSp>
          <p:nvGrpSpPr>
            <p:cNvPr id="2242" name="Group 194"/>
            <p:cNvGrpSpPr>
              <a:grpSpLocks/>
            </p:cNvGrpSpPr>
            <p:nvPr/>
          </p:nvGrpSpPr>
          <p:grpSpPr bwMode="auto">
            <a:xfrm>
              <a:off x="1248" y="2640"/>
              <a:ext cx="3888" cy="432"/>
              <a:chOff x="1872" y="3168"/>
              <a:chExt cx="3888" cy="432"/>
            </a:xfrm>
          </p:grpSpPr>
          <p:sp>
            <p:nvSpPr>
              <p:cNvPr id="2243" name="AutoShape 195"/>
              <p:cNvSpPr>
                <a:spLocks noChangeArrowheads="1"/>
              </p:cNvSpPr>
              <p:nvPr/>
            </p:nvSpPr>
            <p:spPr bwMode="auto">
              <a:xfrm>
                <a:off x="3600" y="3168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244" name="AutoShape 196"/>
              <p:cNvSpPr>
                <a:spLocks noChangeArrowheads="1"/>
              </p:cNvSpPr>
              <p:nvPr/>
            </p:nvSpPr>
            <p:spPr bwMode="auto">
              <a:xfrm>
                <a:off x="2304" y="3168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245" name="AutoShape 197"/>
              <p:cNvSpPr>
                <a:spLocks noChangeArrowheads="1"/>
              </p:cNvSpPr>
              <p:nvPr/>
            </p:nvSpPr>
            <p:spPr bwMode="auto">
              <a:xfrm>
                <a:off x="2736" y="3168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246" name="AutoShape 198"/>
              <p:cNvSpPr>
                <a:spLocks noChangeArrowheads="1"/>
              </p:cNvSpPr>
              <p:nvPr/>
            </p:nvSpPr>
            <p:spPr bwMode="auto">
              <a:xfrm>
                <a:off x="3168" y="3168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247" name="AutoShape 199"/>
              <p:cNvSpPr>
                <a:spLocks noChangeArrowheads="1"/>
              </p:cNvSpPr>
              <p:nvPr/>
            </p:nvSpPr>
            <p:spPr bwMode="auto">
              <a:xfrm>
                <a:off x="4032" y="3168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248" name="AutoShape 200"/>
              <p:cNvSpPr>
                <a:spLocks noChangeArrowheads="1"/>
              </p:cNvSpPr>
              <p:nvPr/>
            </p:nvSpPr>
            <p:spPr bwMode="auto">
              <a:xfrm>
                <a:off x="4464" y="3168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249" name="AutoShape 201"/>
              <p:cNvSpPr>
                <a:spLocks noChangeArrowheads="1"/>
              </p:cNvSpPr>
              <p:nvPr/>
            </p:nvSpPr>
            <p:spPr bwMode="auto">
              <a:xfrm>
                <a:off x="4896" y="3168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250" name="AutoShape 202"/>
              <p:cNvSpPr>
                <a:spLocks noChangeArrowheads="1"/>
              </p:cNvSpPr>
              <p:nvPr/>
            </p:nvSpPr>
            <p:spPr bwMode="auto">
              <a:xfrm>
                <a:off x="5328" y="3168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251" name="AutoShape 203"/>
              <p:cNvSpPr>
                <a:spLocks noChangeArrowheads="1"/>
              </p:cNvSpPr>
              <p:nvPr/>
            </p:nvSpPr>
            <p:spPr bwMode="auto">
              <a:xfrm>
                <a:off x="1872" y="3168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</p:grpSp>
        <p:sp>
          <p:nvSpPr>
            <p:cNvPr id="2252" name="Text Box 204"/>
            <p:cNvSpPr txBox="1">
              <a:spLocks noChangeArrowheads="1"/>
            </p:cNvSpPr>
            <p:nvPr/>
          </p:nvSpPr>
          <p:spPr bwMode="auto">
            <a:xfrm>
              <a:off x="1296" y="2688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L</a:t>
              </a:r>
            </a:p>
          </p:txBody>
        </p:sp>
        <p:sp>
          <p:nvSpPr>
            <p:cNvPr id="2253" name="Text Box 205"/>
            <p:cNvSpPr txBox="1">
              <a:spLocks noChangeArrowheads="1"/>
            </p:cNvSpPr>
            <p:nvPr/>
          </p:nvSpPr>
          <p:spPr bwMode="auto">
            <a:xfrm>
              <a:off x="1728" y="2688"/>
              <a:ext cx="25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</a:rPr>
                <a:t>Ậ</a:t>
              </a:r>
              <a:endParaRPr lang="en-US" sz="2400" b="1" dirty="0">
                <a:latin typeface="Times New Roman" pitchFamily="18" charset="0"/>
              </a:endParaRPr>
            </a:p>
          </p:txBody>
        </p:sp>
        <p:sp>
          <p:nvSpPr>
            <p:cNvPr id="2254" name="Text Box 206"/>
            <p:cNvSpPr txBox="1">
              <a:spLocks noChangeArrowheads="1"/>
            </p:cNvSpPr>
            <p:nvPr/>
          </p:nvSpPr>
          <p:spPr bwMode="auto">
            <a:xfrm>
              <a:off x="2208" y="2688"/>
              <a:ext cx="23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Times New Roman" pitchFamily="18" charset="0"/>
                </a:rPr>
                <a:t>P</a:t>
              </a:r>
            </a:p>
          </p:txBody>
        </p:sp>
        <p:sp>
          <p:nvSpPr>
            <p:cNvPr id="2255" name="Text Box 207"/>
            <p:cNvSpPr txBox="1">
              <a:spLocks noChangeArrowheads="1"/>
            </p:cNvSpPr>
            <p:nvPr/>
          </p:nvSpPr>
          <p:spPr bwMode="auto">
            <a:xfrm>
              <a:off x="2640" y="2688"/>
              <a:ext cx="2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P</a:t>
              </a:r>
            </a:p>
          </p:txBody>
        </p:sp>
        <p:sp>
          <p:nvSpPr>
            <p:cNvPr id="2256" name="Text Box 208"/>
            <p:cNvSpPr txBox="1">
              <a:spLocks noChangeArrowheads="1"/>
            </p:cNvSpPr>
            <p:nvPr/>
          </p:nvSpPr>
          <p:spPr bwMode="auto">
            <a:xfrm>
              <a:off x="3054" y="2700"/>
              <a:ext cx="2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H</a:t>
              </a:r>
            </a:p>
          </p:txBody>
        </p:sp>
        <p:sp>
          <p:nvSpPr>
            <p:cNvPr id="2257" name="Text Box 209"/>
            <p:cNvSpPr txBox="1">
              <a:spLocks noChangeArrowheads="1"/>
            </p:cNvSpPr>
            <p:nvPr/>
          </p:nvSpPr>
          <p:spPr bwMode="auto">
            <a:xfrm>
              <a:off x="3486" y="2700"/>
              <a:ext cx="2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Ư</a:t>
              </a:r>
            </a:p>
          </p:txBody>
        </p:sp>
        <p:sp>
          <p:nvSpPr>
            <p:cNvPr id="2258" name="Text Box 210"/>
            <p:cNvSpPr txBox="1">
              <a:spLocks noChangeArrowheads="1"/>
            </p:cNvSpPr>
            <p:nvPr/>
          </p:nvSpPr>
          <p:spPr bwMode="auto">
            <a:xfrm>
              <a:off x="3900" y="2682"/>
              <a:ext cx="2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Ơ</a:t>
              </a:r>
            </a:p>
          </p:txBody>
        </p:sp>
        <p:sp>
          <p:nvSpPr>
            <p:cNvPr id="2259" name="Text Box 211"/>
            <p:cNvSpPr txBox="1">
              <a:spLocks noChangeArrowheads="1"/>
            </p:cNvSpPr>
            <p:nvPr/>
          </p:nvSpPr>
          <p:spPr bwMode="auto">
            <a:xfrm>
              <a:off x="4350" y="2682"/>
              <a:ext cx="2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N</a:t>
              </a:r>
            </a:p>
          </p:txBody>
        </p:sp>
        <p:sp>
          <p:nvSpPr>
            <p:cNvPr id="2260" name="Text Box 212"/>
            <p:cNvSpPr txBox="1">
              <a:spLocks noChangeArrowheads="1"/>
            </p:cNvSpPr>
            <p:nvPr/>
          </p:nvSpPr>
          <p:spPr bwMode="auto">
            <a:xfrm>
              <a:off x="4776" y="2688"/>
              <a:ext cx="2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G</a:t>
              </a:r>
            </a:p>
          </p:txBody>
        </p:sp>
      </p:grpSp>
      <p:grpSp>
        <p:nvGrpSpPr>
          <p:cNvPr id="2262" name="Group 214"/>
          <p:cNvGrpSpPr>
            <a:grpSpLocks/>
          </p:cNvGrpSpPr>
          <p:nvPr/>
        </p:nvGrpSpPr>
        <p:grpSpPr bwMode="auto">
          <a:xfrm>
            <a:off x="3886200" y="3352800"/>
            <a:ext cx="685800" cy="685800"/>
            <a:chOff x="1152" y="3168"/>
            <a:chExt cx="432" cy="432"/>
          </a:xfrm>
        </p:grpSpPr>
        <p:sp>
          <p:nvSpPr>
            <p:cNvPr id="2263" name="AutoShape 215"/>
            <p:cNvSpPr>
              <a:spLocks noChangeArrowheads="1"/>
            </p:cNvSpPr>
            <p:nvPr/>
          </p:nvSpPr>
          <p:spPr bwMode="auto">
            <a:xfrm>
              <a:off x="1152" y="3168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264" name="Text Box 216"/>
            <p:cNvSpPr txBox="1">
              <a:spLocks noChangeArrowheads="1"/>
            </p:cNvSpPr>
            <p:nvPr/>
          </p:nvSpPr>
          <p:spPr bwMode="auto">
            <a:xfrm>
              <a:off x="1248" y="3216"/>
              <a:ext cx="1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 dirty="0">
                  <a:latin typeface="Times New Roman" pitchFamily="18" charset="0"/>
                </a:rPr>
                <a:t>P</a:t>
              </a:r>
            </a:p>
          </p:txBody>
        </p:sp>
      </p:grpSp>
      <p:grpSp>
        <p:nvGrpSpPr>
          <p:cNvPr id="2265" name="Group 217"/>
          <p:cNvGrpSpPr>
            <a:grpSpLocks/>
          </p:cNvGrpSpPr>
          <p:nvPr/>
        </p:nvGrpSpPr>
        <p:grpSpPr bwMode="auto">
          <a:xfrm>
            <a:off x="5943600" y="3352800"/>
            <a:ext cx="685800" cy="685800"/>
            <a:chOff x="1152" y="3168"/>
            <a:chExt cx="432" cy="432"/>
          </a:xfrm>
        </p:grpSpPr>
        <p:sp>
          <p:nvSpPr>
            <p:cNvPr id="2266" name="AutoShape 218"/>
            <p:cNvSpPr>
              <a:spLocks noChangeArrowheads="1"/>
            </p:cNvSpPr>
            <p:nvPr/>
          </p:nvSpPr>
          <p:spPr bwMode="auto">
            <a:xfrm>
              <a:off x="1152" y="3168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267" name="Text Box 219"/>
            <p:cNvSpPr txBox="1">
              <a:spLocks noChangeArrowheads="1"/>
            </p:cNvSpPr>
            <p:nvPr/>
          </p:nvSpPr>
          <p:spPr bwMode="auto">
            <a:xfrm>
              <a:off x="1248" y="3216"/>
              <a:ext cx="1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Ơ</a:t>
              </a:r>
            </a:p>
          </p:txBody>
        </p:sp>
      </p:grpSp>
      <p:grpSp>
        <p:nvGrpSpPr>
          <p:cNvPr id="2278" name="Group 230"/>
          <p:cNvGrpSpPr>
            <a:grpSpLocks/>
          </p:cNvGrpSpPr>
          <p:nvPr/>
        </p:nvGrpSpPr>
        <p:grpSpPr bwMode="auto">
          <a:xfrm>
            <a:off x="2590800" y="5638800"/>
            <a:ext cx="4114800" cy="685800"/>
            <a:chOff x="1440" y="3696"/>
            <a:chExt cx="2592" cy="432"/>
          </a:xfrm>
        </p:grpSpPr>
        <p:sp>
          <p:nvSpPr>
            <p:cNvPr id="2269" name="AutoShape 221"/>
            <p:cNvSpPr>
              <a:spLocks noChangeArrowheads="1"/>
            </p:cNvSpPr>
            <p:nvPr/>
          </p:nvSpPr>
          <p:spPr bwMode="auto">
            <a:xfrm>
              <a:off x="2736" y="3696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270" name="AutoShape 222"/>
            <p:cNvSpPr>
              <a:spLocks noChangeArrowheads="1"/>
            </p:cNvSpPr>
            <p:nvPr/>
          </p:nvSpPr>
          <p:spPr bwMode="auto">
            <a:xfrm>
              <a:off x="1440" y="3696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271" name="AutoShape 223"/>
            <p:cNvSpPr>
              <a:spLocks noChangeArrowheads="1"/>
            </p:cNvSpPr>
            <p:nvPr/>
          </p:nvSpPr>
          <p:spPr bwMode="auto">
            <a:xfrm>
              <a:off x="1872" y="3696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272" name="AutoShape 224"/>
            <p:cNvSpPr>
              <a:spLocks noChangeArrowheads="1"/>
            </p:cNvSpPr>
            <p:nvPr/>
          </p:nvSpPr>
          <p:spPr bwMode="auto">
            <a:xfrm>
              <a:off x="2304" y="3696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273" name="AutoShape 225"/>
            <p:cNvSpPr>
              <a:spLocks noChangeArrowheads="1"/>
            </p:cNvSpPr>
            <p:nvPr/>
          </p:nvSpPr>
          <p:spPr bwMode="auto">
            <a:xfrm>
              <a:off x="3168" y="3696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  <p:sp>
          <p:nvSpPr>
            <p:cNvPr id="2274" name="AutoShape 226"/>
            <p:cNvSpPr>
              <a:spLocks noChangeArrowheads="1"/>
            </p:cNvSpPr>
            <p:nvPr/>
          </p:nvSpPr>
          <p:spPr bwMode="auto">
            <a:xfrm>
              <a:off x="3600" y="3696"/>
              <a:ext cx="432" cy="432"/>
            </a:xfrm>
            <a:prstGeom prst="flowChartAlternate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3200" b="1">
                <a:latin typeface=".VnArialH" pitchFamily="34" charset="0"/>
              </a:endParaRPr>
            </a:p>
          </p:txBody>
        </p:sp>
      </p:grpSp>
      <p:sp>
        <p:nvSpPr>
          <p:cNvPr id="2169" name="Text Box 121"/>
          <p:cNvSpPr txBox="1">
            <a:spLocks noChangeArrowheads="1"/>
          </p:cNvSpPr>
          <p:nvPr/>
        </p:nvSpPr>
        <p:spPr bwMode="auto">
          <a:xfrm>
            <a:off x="647700" y="4038600"/>
            <a:ext cx="77724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</a:rPr>
              <a:t>Để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tác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dụng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được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axit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HCl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kim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loại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phải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đứng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trước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nguyên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tố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nào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dãy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hoạt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động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hoá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học</a:t>
            </a:r>
            <a:r>
              <a:rPr lang="en-US" sz="3200" b="1" dirty="0">
                <a:latin typeface="Times New Roman" pitchFamily="18" charset="0"/>
              </a:rPr>
              <a:t> ?</a:t>
            </a:r>
          </a:p>
        </p:txBody>
      </p:sp>
      <p:grpSp>
        <p:nvGrpSpPr>
          <p:cNvPr id="2309" name="Group 261"/>
          <p:cNvGrpSpPr>
            <a:grpSpLocks/>
          </p:cNvGrpSpPr>
          <p:nvPr/>
        </p:nvGrpSpPr>
        <p:grpSpPr bwMode="auto">
          <a:xfrm>
            <a:off x="2590800" y="5638800"/>
            <a:ext cx="4114800" cy="685800"/>
            <a:chOff x="2832" y="3648"/>
            <a:chExt cx="2592" cy="432"/>
          </a:xfrm>
        </p:grpSpPr>
        <p:grpSp>
          <p:nvGrpSpPr>
            <p:cNvPr id="2279" name="Group 231"/>
            <p:cNvGrpSpPr>
              <a:grpSpLocks/>
            </p:cNvGrpSpPr>
            <p:nvPr/>
          </p:nvGrpSpPr>
          <p:grpSpPr bwMode="auto">
            <a:xfrm>
              <a:off x="2832" y="3648"/>
              <a:ext cx="2592" cy="432"/>
              <a:chOff x="1440" y="3696"/>
              <a:chExt cx="2592" cy="432"/>
            </a:xfrm>
          </p:grpSpPr>
          <p:sp>
            <p:nvSpPr>
              <p:cNvPr id="2280" name="AutoShape 232"/>
              <p:cNvSpPr>
                <a:spLocks noChangeArrowheads="1"/>
              </p:cNvSpPr>
              <p:nvPr/>
            </p:nvSpPr>
            <p:spPr bwMode="auto">
              <a:xfrm>
                <a:off x="2736" y="3696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281" name="AutoShape 233"/>
              <p:cNvSpPr>
                <a:spLocks noChangeArrowheads="1"/>
              </p:cNvSpPr>
              <p:nvPr/>
            </p:nvSpPr>
            <p:spPr bwMode="auto">
              <a:xfrm>
                <a:off x="1440" y="3696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282" name="AutoShape 234"/>
              <p:cNvSpPr>
                <a:spLocks noChangeArrowheads="1"/>
              </p:cNvSpPr>
              <p:nvPr/>
            </p:nvSpPr>
            <p:spPr bwMode="auto">
              <a:xfrm>
                <a:off x="1872" y="3696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283" name="AutoShape 235"/>
              <p:cNvSpPr>
                <a:spLocks noChangeArrowheads="1"/>
              </p:cNvSpPr>
              <p:nvPr/>
            </p:nvSpPr>
            <p:spPr bwMode="auto">
              <a:xfrm>
                <a:off x="2304" y="3696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284" name="AutoShape 236"/>
              <p:cNvSpPr>
                <a:spLocks noChangeArrowheads="1"/>
              </p:cNvSpPr>
              <p:nvPr/>
            </p:nvSpPr>
            <p:spPr bwMode="auto">
              <a:xfrm>
                <a:off x="3168" y="3696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  <p:sp>
            <p:nvSpPr>
              <p:cNvPr id="2285" name="AutoShape 237"/>
              <p:cNvSpPr>
                <a:spLocks noChangeArrowheads="1"/>
              </p:cNvSpPr>
              <p:nvPr/>
            </p:nvSpPr>
            <p:spPr bwMode="auto">
              <a:xfrm>
                <a:off x="3600" y="3696"/>
                <a:ext cx="432" cy="432"/>
              </a:xfrm>
              <a:prstGeom prst="flowChartAlternateProcess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3200" b="1">
                  <a:latin typeface=".VnArialH" pitchFamily="34" charset="0"/>
                </a:endParaRPr>
              </a:p>
            </p:txBody>
          </p:sp>
        </p:grpSp>
        <p:sp>
          <p:nvSpPr>
            <p:cNvPr id="2302" name="Text Box 254"/>
            <p:cNvSpPr txBox="1">
              <a:spLocks noChangeArrowheads="1"/>
            </p:cNvSpPr>
            <p:nvPr/>
          </p:nvSpPr>
          <p:spPr bwMode="auto">
            <a:xfrm>
              <a:off x="3360" y="3744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Times New Roman" pitchFamily="18" charset="0"/>
                </a:rPr>
                <a:t>Ợ</a:t>
              </a:r>
            </a:p>
          </p:txBody>
        </p:sp>
        <p:sp>
          <p:nvSpPr>
            <p:cNvPr id="2301" name="Text Box 253"/>
            <p:cNvSpPr txBox="1">
              <a:spLocks noChangeArrowheads="1"/>
            </p:cNvSpPr>
            <p:nvPr/>
          </p:nvSpPr>
          <p:spPr bwMode="auto">
            <a:xfrm>
              <a:off x="2915" y="3717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Times New Roman" pitchFamily="18" charset="0"/>
                </a:rPr>
                <a:t>H</a:t>
              </a:r>
            </a:p>
          </p:txBody>
        </p:sp>
        <p:sp>
          <p:nvSpPr>
            <p:cNvPr id="2303" name="Text Box 255"/>
            <p:cNvSpPr txBox="1">
              <a:spLocks noChangeArrowheads="1"/>
            </p:cNvSpPr>
            <p:nvPr/>
          </p:nvSpPr>
          <p:spPr bwMode="auto">
            <a:xfrm>
              <a:off x="3792" y="3741"/>
              <a:ext cx="2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Times New Roman" pitchFamily="18" charset="0"/>
                </a:rPr>
                <a:t>P</a:t>
              </a:r>
            </a:p>
          </p:txBody>
        </p:sp>
        <p:sp>
          <p:nvSpPr>
            <p:cNvPr id="2304" name="Text Box 256"/>
            <p:cNvSpPr txBox="1">
              <a:spLocks noChangeArrowheads="1"/>
            </p:cNvSpPr>
            <p:nvPr/>
          </p:nvSpPr>
          <p:spPr bwMode="auto">
            <a:xfrm>
              <a:off x="4176" y="3744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Times New Roman" pitchFamily="18" charset="0"/>
                </a:rPr>
                <a:t>K</a:t>
              </a:r>
            </a:p>
          </p:txBody>
        </p:sp>
        <p:sp>
          <p:nvSpPr>
            <p:cNvPr id="2305" name="Text Box 257"/>
            <p:cNvSpPr txBox="1">
              <a:spLocks noChangeArrowheads="1"/>
            </p:cNvSpPr>
            <p:nvPr/>
          </p:nvSpPr>
          <p:spPr bwMode="auto">
            <a:xfrm>
              <a:off x="5088" y="3738"/>
              <a:ext cx="26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2306" name="Text Box 258"/>
            <p:cNvSpPr txBox="1">
              <a:spLocks noChangeArrowheads="1"/>
            </p:cNvSpPr>
            <p:nvPr/>
          </p:nvSpPr>
          <p:spPr bwMode="auto">
            <a:xfrm>
              <a:off x="4704" y="3738"/>
              <a:ext cx="16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>
                  <a:latin typeface="Times New Roman" pitchFamily="18" charset="0"/>
                </a:rPr>
                <a:t>I</a:t>
              </a:r>
            </a:p>
          </p:txBody>
        </p:sp>
      </p:grpSp>
      <p:sp>
        <p:nvSpPr>
          <p:cNvPr id="154" name="AutoShape 99"/>
          <p:cNvSpPr>
            <a:spLocks noChangeArrowheads="1"/>
          </p:cNvSpPr>
          <p:nvPr/>
        </p:nvSpPr>
        <p:spPr bwMode="auto">
          <a:xfrm>
            <a:off x="7329488" y="1973036"/>
            <a:ext cx="685800" cy="685800"/>
          </a:xfrm>
          <a:prstGeom prst="flowChartAlternateProcess">
            <a:avLst/>
          </a:prstGeom>
          <a:gradFill rotWithShape="0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3200" b="1">
              <a:latin typeface=".VnArialH" pitchFamily="34" charset="0"/>
            </a:endParaRPr>
          </a:p>
        </p:txBody>
      </p:sp>
      <p:sp>
        <p:nvSpPr>
          <p:cNvPr id="155" name="Text Box 108"/>
          <p:cNvSpPr txBox="1">
            <a:spLocks noChangeArrowheads="1"/>
          </p:cNvSpPr>
          <p:nvPr/>
        </p:nvSpPr>
        <p:spPr bwMode="auto">
          <a:xfrm>
            <a:off x="7443788" y="2033814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63734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2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2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2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2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2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2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2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2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2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2" dur="500"/>
                                        <p:tgtEl>
                                          <p:spTgt spid="2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5" dur="500"/>
                                        <p:tgtEl>
                                          <p:spTgt spid="2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2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2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1" grpId="0" animBg="1"/>
      <p:bldP spid="2143" grpId="0" animBg="1"/>
      <p:bldP spid="2178" grpId="0" animBg="1"/>
      <p:bldP spid="2184" grpId="0" animBg="1"/>
      <p:bldP spid="2185" grpId="0" animBg="1"/>
      <p:bldP spid="2187" grpId="0" animBg="1"/>
      <p:bldP spid="2188" grpId="0" animBg="1"/>
      <p:bldP spid="2189" grpId="0" animBg="1"/>
      <p:bldP spid="2230" grpId="0"/>
      <p:bldP spid="2230" grpId="1"/>
      <p:bldP spid="2235" grpId="0"/>
      <p:bldP spid="2235" grpId="1"/>
      <p:bldP spid="2239" grpId="0"/>
      <p:bldP spid="2239" grpId="1"/>
      <p:bldP spid="2169" grpId="0"/>
      <p:bldP spid="2169" grpId="1"/>
      <p:bldP spid="15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828800" y="1219200"/>
            <a:ext cx="3352800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181600" y="1219200"/>
            <a:ext cx="3276600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Thép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1219200"/>
            <a:ext cx="1447800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2133600"/>
            <a:ext cx="33528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Hợp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sắt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cacbon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C: 2 – 5%)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81600" y="2133600"/>
            <a:ext cx="32766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Hợp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sắt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cacbon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C: &lt; 2%)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2133600"/>
            <a:ext cx="14478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Định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nghĩa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3276600"/>
            <a:ext cx="1447800" cy="1219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Tính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chất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28800" y="3276600"/>
            <a:ext cx="3352800" cy="1219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Cứng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giòn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sắt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81600" y="3276600"/>
            <a:ext cx="3276600" cy="1219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Đàn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hồi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cứng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ít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bị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mòn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" y="4495800"/>
            <a:ext cx="1447800" cy="2133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́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dụng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28800" y="4495800"/>
            <a:ext cx="3352800" cy="2133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Gang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trắng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dùng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luyện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thép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Gang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xám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̉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đúc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máy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ống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dẫn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nước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181600" y="4474029"/>
            <a:ext cx="3276600" cy="2133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Chê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tạp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tiết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máy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vật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dụng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dụng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cụ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Vật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liệu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dựng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2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0"/>
            <a:ext cx="8458200" cy="1219200"/>
          </a:xfrm>
        </p:spPr>
        <p:txBody>
          <a:bodyPr/>
          <a:lstStyle/>
          <a:p>
            <a:pPr algn="l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914400" y="3581400"/>
            <a:ext cx="1828800" cy="2286000"/>
          </a:xfrm>
          <a:prstGeom prst="smileyFace">
            <a:avLst>
              <a:gd name="adj" fmla="val 4653"/>
            </a:avLst>
          </a:prstGeom>
          <a:solidFill>
            <a:srgbClr val="CC99FF"/>
          </a:solidFill>
          <a:ln>
            <a:noFill/>
          </a:ln>
          <a:effectLst>
            <a:outerShdw dist="107763" dir="13500000" sx="125000" sy="125000" algn="b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 cap="sq">
                <a:solidFill>
                  <a:srgbClr val="FF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2305050" y="457200"/>
            <a:ext cx="6838950" cy="2819400"/>
          </a:xfrm>
          <a:prstGeom prst="cloudCallout">
            <a:avLst>
              <a:gd name="adj1" fmla="val -35958"/>
              <a:gd name="adj2" fmla="val 71792"/>
            </a:avLst>
          </a:prstGeom>
          <a:solidFill>
            <a:srgbClr val="FFFF99"/>
          </a:solidFill>
          <a:ln w="127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en-US" sz="2800" b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HỢP KIM LÀ </a:t>
            </a:r>
            <a:r>
              <a:rPr lang="en-US" sz="2800" b="1" dirty="0" smtClean="0">
                <a:latin typeface="Times New Roman" pitchFamily="18" charset="0"/>
              </a:rPr>
              <a:t>GÌ? SẢN XUẤT GANG VÀ THÉP NHƯ THẾ NÀO? </a:t>
            </a:r>
            <a:endParaRPr lang="en-US" sz="28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38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 autoUpdateAnimBg="0" advAuto="0"/>
      <p:bldP spid="28675" grpId="0" animBg="1"/>
      <p:bldP spid="2867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914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906963"/>
          </a:xfrm>
        </p:spPr>
        <p:txBody>
          <a:bodyPr>
            <a:normAutofit/>
          </a:bodyPr>
          <a:lstStyle/>
          <a:p>
            <a:pPr lvl="0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Kiến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thức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biết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phần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chính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thép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lược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pháp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luyện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thép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Biết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kiến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thức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̀ gang,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thép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rút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ứng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thép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sát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̀,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ảnh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rút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xét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pháp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sản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xuất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thép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Nội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dung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362200" y="1295400"/>
            <a:ext cx="4114800" cy="10668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HỢP KIM SẮT: GANG, THÉP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105400" y="3124200"/>
            <a:ext cx="3657600" cy="609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SẢN XUẤT GANG, THÉP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124200"/>
            <a:ext cx="3581400" cy="609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HỢP KIM CỦA SẮT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800" y="4572000"/>
            <a:ext cx="1295400" cy="1371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GANG LÀ GÌ?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209800" y="4572000"/>
            <a:ext cx="1295400" cy="12954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THÉP LÀ GÌ?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105400" y="4572000"/>
            <a:ext cx="1295400" cy="1371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SẢN XUẤT GANG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010400" y="4572000"/>
            <a:ext cx="1295400" cy="1371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SẢN XUẤT THÉP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Arrow Connector 14"/>
          <p:cNvCxnSpPr>
            <a:stCxn id="4" idx="2"/>
            <a:endCxn id="8" idx="0"/>
          </p:cNvCxnSpPr>
          <p:nvPr/>
        </p:nvCxnSpPr>
        <p:spPr>
          <a:xfrm rot="5400000">
            <a:off x="2876550" y="1581150"/>
            <a:ext cx="762000" cy="2324100"/>
          </a:xfrm>
          <a:prstGeom prst="straightConnector1">
            <a:avLst/>
          </a:prstGeom>
          <a:ln w="34925" cmpd="sng"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4" idx="2"/>
            <a:endCxn id="7" idx="0"/>
          </p:cNvCxnSpPr>
          <p:nvPr/>
        </p:nvCxnSpPr>
        <p:spPr>
          <a:xfrm rot="16200000" flipH="1">
            <a:off x="5295900" y="1485900"/>
            <a:ext cx="762000" cy="2514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8" idx="2"/>
            <a:endCxn id="9" idx="0"/>
          </p:cNvCxnSpPr>
          <p:nvPr/>
        </p:nvCxnSpPr>
        <p:spPr>
          <a:xfrm rot="5400000">
            <a:off x="1104900" y="3581400"/>
            <a:ext cx="838200" cy="1143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2"/>
            <a:endCxn id="10" idx="0"/>
          </p:cNvCxnSpPr>
          <p:nvPr/>
        </p:nvCxnSpPr>
        <p:spPr>
          <a:xfrm rot="16200000" flipH="1">
            <a:off x="2057400" y="3771900"/>
            <a:ext cx="838200" cy="762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7" idx="2"/>
            <a:endCxn id="12" idx="0"/>
          </p:cNvCxnSpPr>
          <p:nvPr/>
        </p:nvCxnSpPr>
        <p:spPr>
          <a:xfrm rot="5400000">
            <a:off x="5924550" y="3562350"/>
            <a:ext cx="838200" cy="11811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7" idx="2"/>
            <a:endCxn id="13" idx="0"/>
          </p:cNvCxnSpPr>
          <p:nvPr/>
        </p:nvCxnSpPr>
        <p:spPr>
          <a:xfrm rot="16200000" flipH="1">
            <a:off x="6877050" y="3790950"/>
            <a:ext cx="838200" cy="7239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Hợp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sắt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Hợp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chất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rắn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làm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nguội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hỗn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hợp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nóng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chảy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nhiều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loại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khác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hoặc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loại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̀ phi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endParaRPr lang="en-US" sz="32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Hợp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sắt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thép</a:t>
            </a:r>
            <a:endParaRPr lang="en-US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2590800" y="1295400"/>
            <a:ext cx="3810000" cy="1981200"/>
          </a:xfrm>
          <a:prstGeom prst="cloudCallout">
            <a:avLst>
              <a:gd name="adj1" fmla="val -23742"/>
              <a:gd name="adj2" fmla="val 7299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Hợp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̀ ?</a:t>
            </a:r>
            <a:endParaRPr lang="en-US" sz="3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363" y="192765"/>
            <a:ext cx="3924848" cy="32580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1. Gang là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̀?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4495800" cy="5257800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Là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sắt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cacbon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C: 2 – 5%)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Tính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chất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Cứng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giòn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sắt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́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dụng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Gang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trắng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dùng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luyện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thép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Gang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xám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đúc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máy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ống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dẫn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nước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7" name="Picture 6" descr="images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3276600"/>
            <a:ext cx="2924175" cy="1524000"/>
          </a:xfrm>
          <a:prstGeom prst="rect">
            <a:avLst/>
          </a:prstGeom>
        </p:spPr>
      </p:pic>
      <p:pic>
        <p:nvPicPr>
          <p:cNvPr id="8" name="Picture 7" descr="images (9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4724400"/>
            <a:ext cx="2390775" cy="1914525"/>
          </a:xfrm>
          <a:prstGeom prst="rect">
            <a:avLst/>
          </a:prstGeom>
        </p:spPr>
      </p:pic>
      <p:sp>
        <p:nvSpPr>
          <p:cNvPr id="9" name="Cloud 8"/>
          <p:cNvSpPr/>
          <p:nvPr/>
        </p:nvSpPr>
        <p:spPr>
          <a:xfrm>
            <a:off x="1981200" y="1143000"/>
            <a:ext cx="4114800" cy="327660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Gang là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̀ ????</a:t>
            </a:r>
            <a:endParaRPr lang="en-US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70994"/>
            <a:ext cx="3924848" cy="32580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Thép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̀?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4572000" cy="54864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sắt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cacbon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C: &lt; 2%)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Tính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chất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Đàn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hồi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cứng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ít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bị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mòn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́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dụng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tiết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máy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vật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dụng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dụng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cụ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Vật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liệu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tạo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PTGT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vận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tải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/>
          </a:p>
        </p:txBody>
      </p:sp>
      <p:pic>
        <p:nvPicPr>
          <p:cNvPr id="6" name="Picture 5" descr="images (6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8900" y="3200400"/>
            <a:ext cx="2705100" cy="1695450"/>
          </a:xfrm>
          <a:prstGeom prst="rect">
            <a:avLst/>
          </a:prstGeom>
        </p:spPr>
      </p:pic>
      <p:pic>
        <p:nvPicPr>
          <p:cNvPr id="7" name="Picture 6" descr="tải xuống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2725" y="4876800"/>
            <a:ext cx="2581275" cy="1771650"/>
          </a:xfrm>
          <a:prstGeom prst="rect">
            <a:avLst/>
          </a:prstGeom>
        </p:spPr>
      </p:pic>
      <p:pic>
        <p:nvPicPr>
          <p:cNvPr id="9" name="Picture 8" descr="tải xuống (5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2400" y="4800600"/>
            <a:ext cx="2581275" cy="1771650"/>
          </a:xfrm>
          <a:prstGeom prst="rect">
            <a:avLst/>
          </a:prstGeom>
        </p:spPr>
      </p:pic>
      <p:sp>
        <p:nvSpPr>
          <p:cNvPr id="10" name="Cloud 9"/>
          <p:cNvSpPr/>
          <p:nvPr/>
        </p:nvSpPr>
        <p:spPr>
          <a:xfrm>
            <a:off x="2667000" y="2286000"/>
            <a:ext cx="4572000" cy="2514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Thép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̀ ???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667000"/>
            <a:ext cx="6705600" cy="14478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sánh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giống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khác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giữa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gang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thép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76&quot;/&gt;&lt;/object&gt;&lt;object type=&quot;3&quot; unique_id=&quot;10005&quot;&gt;&lt;property id=&quot;20148&quot; value=&quot;5&quot;/&gt;&lt;property id=&quot;20300&quot; value=&quot;Slide 2 - &amp;quot;Mục tiêu&amp;quot;&quot;/&gt;&lt;property id=&quot;20307&quot; value=&quot;269&quot;/&gt;&lt;/object&gt;&lt;object type=&quot;3&quot; unique_id=&quot;10006&quot;&gt;&lt;property id=&quot;20148&quot; value=&quot;5&quot;/&gt;&lt;property id=&quot;20300&quot; value=&quot;Slide 3&quot;/&gt;&lt;property id=&quot;20307&quot; value=&quot;263&quot;/&gt;&lt;/object&gt;&lt;object type=&quot;3&quot; unique_id=&quot;10007&quot;&gt;&lt;property id=&quot;20148&quot; value=&quot;5&quot;/&gt;&lt;property id=&quot;20300&quot; value=&quot;Slide 4 - &amp;quot;Nội dung&amp;quot;&quot;/&gt;&lt;property id=&quot;20307&quot; value=&quot;273&quot;/&gt;&lt;/object&gt;&lt;object type=&quot;3&quot; unique_id=&quot;10008&quot;&gt;&lt;property id=&quot;20148&quot; value=&quot;5&quot;/&gt;&lt;property id=&quot;20300&quot; value=&quot;Slide 5 - &amp;quot;I. Hợp kim của sắt&amp;quot;&quot;/&gt;&lt;property id=&quot;20307&quot; value=&quot;257&quot;/&gt;&lt;/object&gt;&lt;object type=&quot;3&quot; unique_id=&quot;10009&quot;&gt;&lt;property id=&quot;20148&quot; value=&quot;5&quot;/&gt;&lt;property id=&quot;20300&quot; value=&quot;Slide 6 - &amp;quot;1. Gang là gì?&amp;quot;&quot;/&gt;&lt;property id=&quot;20307&quot; value=&quot;270&quot;/&gt;&lt;/object&gt;&lt;object type=&quot;3&quot; unique_id=&quot;10010&quot;&gt;&lt;property id=&quot;20148&quot; value=&quot;5&quot;/&gt;&lt;property id=&quot;20300&quot; value=&quot;Slide 7 - &amp;quot;2. Thép là gì? &amp;quot;&quot;/&gt;&lt;property id=&quot;20307&quot; value=&quot;271&quot;/&gt;&lt;/object&gt;&lt;object type=&quot;3&quot; unique_id=&quot;10011&quot;&gt;&lt;property id=&quot;20148&quot; value=&quot;5&quot;/&gt;&lt;property id=&quot;20300&quot; value=&quot;Slide 8 - &amp;quot;So sánh sự giống, khác nhau giữa gang và thép?&amp;quot;&quot;/&gt;&lt;property id=&quot;20307&quot; value=&quot;264&quot;/&gt;&lt;/object&gt;&lt;object type=&quot;3&quot; unique_id=&quot;10012&quot;&gt;&lt;property id=&quot;20148&quot; value=&quot;5&quot;/&gt;&lt;property id=&quot;20300&quot; value=&quot;Slide 9 - &amp;quot;*So sánh&amp;quot;&quot;/&gt;&lt;property id=&quot;20307&quot; value=&quot;272&quot;/&gt;&lt;/object&gt;&lt;object type=&quot;3&quot; unique_id=&quot;10013&quot;&gt;&lt;property id=&quot;20148&quot; value=&quot;5&quot;/&gt;&lt;property id=&quot;20300&quot; value=&quot;Slide 10 - &amp;quot;II. Sản xuất gang, thép&amp;#x0D;&amp;#x0A;1. Sản xuất gang&amp;quot;&quot;/&gt;&lt;property id=&quot;20307&quot; value=&quot;259&quot;/&gt;&lt;/object&gt;&lt;object type=&quot;3&quot; unique_id=&quot;10014&quot;&gt;&lt;property id=&quot;20148&quot; value=&quot;5&quot;/&gt;&lt;property id=&quot;20300&quot; value=&quot;Slide 11 - &amp;quot;c) Quá trình sản xuất gang trong lò cao&amp;quot;&quot;/&gt;&lt;property id=&quot;20307&quot; value=&quot;260&quot;/&gt;&lt;/object&gt;&lt;object type=&quot;3&quot; unique_id=&quot;10015&quot;&gt;&lt;property id=&quot;20148&quot; value=&quot;5&quot;/&gt;&lt;property id=&quot;20300&quot; value=&quot;Slide 12&quot;/&gt;&lt;property id=&quot;20307&quot; value=&quot;261&quot;/&gt;&lt;/object&gt;&lt;object type=&quot;3&quot; unique_id=&quot;10016&quot;&gt;&lt;property id=&quot;20148&quot; value=&quot;5&quot;/&gt;&lt;property id=&quot;20300&quot; value=&quot;Slide 13 - &amp;quot;2. Sản xuất thép như thế nào?&amp;quot;&quot;/&gt;&lt;property id=&quot;20307&quot; value=&quot;265&quot;/&gt;&lt;/object&gt;&lt;object type=&quot;3&quot; unique_id=&quot;10017&quot;&gt;&lt;property id=&quot;20148&quot; value=&quot;5&quot;/&gt;&lt;property id=&quot;20300&quot; value=&quot;Slide 14 - &amp;quot;c) Quá trình sản xuất thép&amp;quot;&quot;/&gt;&lt;property id=&quot;20307&quot; value=&quot;266&quot;/&gt;&lt;/object&gt;&lt;object type=&quot;3&quot; unique_id=&quot;10018&quot;&gt;&lt;property id=&quot;20148&quot; value=&quot;5&quot;/&gt;&lt;property id=&quot;20300&quot; value=&quot;Slide 15 - &amp;quot;Câu hỏi&amp;quot;&quot;/&gt;&lt;property id=&quot;20307&quot; value=&quot;267&quot;/&gt;&lt;/object&gt;&lt;object type=&quot;3&quot; unique_id=&quot;10019&quot;&gt;&lt;property id=&quot;20148&quot; value=&quot;5&quot;/&gt;&lt;property id=&quot;20300&quot; value=&quot;Slide 16 - &amp;quot;%&amp;quot;&quot;/&gt;&lt;property id=&quot;20307&quot; value=&quot;275&quot;/&gt;&lt;/object&gt;&lt;object type=&quot;3&quot; unique_id=&quot;10020&quot;&gt;&lt;property id=&quot;20148&quot; value=&quot;5&quot;/&gt;&lt;property id=&quot;20300&quot; value=&quot;Slide 17&quot;/&gt;&lt;property id=&quot;20307&quot; value=&quot;274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</TotalTime>
  <Words>766</Words>
  <Application>Microsoft Office PowerPoint</Application>
  <PresentationFormat>On-screen Show (4:3)</PresentationFormat>
  <Paragraphs>172</Paragraphs>
  <Slides>20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PowerPoint Presentation</vt:lpstr>
      <vt:lpstr>TRÒ CHƠI Ô CHỮ </vt:lpstr>
      <vt:lpstr>PowerPoint Presentation</vt:lpstr>
      <vt:lpstr>Mục tiêu</vt:lpstr>
      <vt:lpstr>Nội dung</vt:lpstr>
      <vt:lpstr>I. Hợp kim của sắt</vt:lpstr>
      <vt:lpstr>1. Gang là gì?</vt:lpstr>
      <vt:lpstr>2. Thép là gì? </vt:lpstr>
      <vt:lpstr>So sánh sự giống, khác nhau về thành phần giữa gang và thép?</vt:lpstr>
      <vt:lpstr>*So sánh</vt:lpstr>
      <vt:lpstr>II. Sản xuất gang, thép 1. Sản xuất gang</vt:lpstr>
      <vt:lpstr>c) Qui trình sản xuất gang trong lò cao</vt:lpstr>
      <vt:lpstr>PowerPoint Presentation</vt:lpstr>
      <vt:lpstr>2. Sản xuất thép như thế nào?</vt:lpstr>
      <vt:lpstr>c) Quá trình sản xuất thép</vt:lpstr>
      <vt:lpstr>Luyện tập</vt:lpstr>
      <vt:lpstr> Vận dụng</vt:lpstr>
      <vt:lpstr>Tìm tòi mở rộng</vt:lpstr>
      <vt:lpstr>PowerPoint Presentation</vt:lpstr>
      <vt:lpstr>Củng cố</vt:lpstr>
    </vt:vector>
  </TitlesOfParts>
  <Company>Cong ty 5G Viet Nam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Bài 20:  Hợp kim sắt: Gang, thép</dc:title>
  <dc:creator>Server</dc:creator>
  <cp:lastModifiedBy>a</cp:lastModifiedBy>
  <cp:revision>43</cp:revision>
  <dcterms:created xsi:type="dcterms:W3CDTF">2015-10-11T06:36:51Z</dcterms:created>
  <dcterms:modified xsi:type="dcterms:W3CDTF">2017-11-14T13:29:28Z</dcterms:modified>
</cp:coreProperties>
</file>