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8" autoAdjust="0"/>
    <p:restoredTop sz="97491" autoAdjust="0"/>
  </p:normalViewPr>
  <p:slideViewPr>
    <p:cSldViewPr>
      <p:cViewPr varScale="1">
        <p:scale>
          <a:sx n="46" d="100"/>
          <a:sy n="46" d="100"/>
        </p:scale>
        <p:origin x="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2E9B4-1A61-4982-B55F-2344D0D585F2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D9BEC-AD9F-48EE-96B9-94B90167D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8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D9BEC-AD9F-48EE-96B9-94B90167D0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9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D9BEC-AD9F-48EE-96B9-94B90167D0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30C1-B50E-4D3A-ABA0-7A16013D8778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F5E-2C8D-4219-92CD-4DF76C687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30C1-B50E-4D3A-ABA0-7A16013D8778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F5E-2C8D-4219-92CD-4DF76C687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30C1-B50E-4D3A-ABA0-7A16013D8778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F5E-2C8D-4219-92CD-4DF76C687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30C1-B50E-4D3A-ABA0-7A16013D8778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F5E-2C8D-4219-92CD-4DF76C687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30C1-B50E-4D3A-ABA0-7A16013D8778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F5E-2C8D-4219-92CD-4DF76C687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30C1-B50E-4D3A-ABA0-7A16013D8778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F5E-2C8D-4219-92CD-4DF76C687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30C1-B50E-4D3A-ABA0-7A16013D8778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F5E-2C8D-4219-92CD-4DF76C687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30C1-B50E-4D3A-ABA0-7A16013D8778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F5E-2C8D-4219-92CD-4DF76C687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30C1-B50E-4D3A-ABA0-7A16013D8778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F5E-2C8D-4219-92CD-4DF76C687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30C1-B50E-4D3A-ABA0-7A16013D8778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F5E-2C8D-4219-92CD-4DF76C687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30C1-B50E-4D3A-ABA0-7A16013D8778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13F5E-2C8D-4219-92CD-4DF76C687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30C1-B50E-4D3A-ABA0-7A16013D8778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13F5E-2C8D-4219-92CD-4DF76C687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11" Type="http://schemas.openxmlformats.org/officeDocument/2006/relationships/image" Target="../media/image22.png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SB_Background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cau thi n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914400"/>
            <a:ext cx="457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 sz="2200" b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092575" y="3562350"/>
            <a:ext cx="1246188" cy="1371600"/>
            <a:chOff x="2844800" y="1422399"/>
            <a:chExt cx="2235200" cy="2235200"/>
          </a:xfrm>
        </p:grpSpPr>
        <p:sp>
          <p:nvSpPr>
            <p:cNvPr id="3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 4"/>
            <p:cNvSpPr/>
            <p:nvPr/>
          </p:nvSpPr>
          <p:spPr>
            <a:xfrm>
              <a:off x="3294687" y="1944980"/>
              <a:ext cx="1335426" cy="1151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 b="0"/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2860797" y="2743537"/>
            <a:ext cx="1494695" cy="1606695"/>
            <a:chOff x="2844800" y="1828800"/>
            <a:chExt cx="2235200" cy="22352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 3"/>
            <p:cNvSpPr/>
            <p:nvPr/>
          </p:nvSpPr>
          <p:spPr>
            <a:xfrm>
              <a:off x="2844800" y="1828800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 4"/>
            <p:cNvSpPr/>
            <p:nvPr/>
          </p:nvSpPr>
          <p:spPr>
            <a:xfrm>
              <a:off x="3294173" y="2352387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 b="0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858963" y="3524250"/>
            <a:ext cx="1304925" cy="1524000"/>
            <a:chOff x="2844800" y="1422399"/>
            <a:chExt cx="2235200" cy="2235200"/>
          </a:xfrm>
        </p:grpSpPr>
        <p:sp>
          <p:nvSpPr>
            <p:cNvPr id="25" name=" 3"/>
            <p:cNvSpPr/>
            <p:nvPr/>
          </p:nvSpPr>
          <p:spPr>
            <a:xfrm>
              <a:off x="2844800" y="1422399"/>
              <a:ext cx="2235200" cy="2235200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 4"/>
            <p:cNvSpPr/>
            <p:nvPr/>
          </p:nvSpPr>
          <p:spPr>
            <a:xfrm>
              <a:off x="3293471" y="1946275"/>
              <a:ext cx="1337857" cy="1147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 b="0"/>
            </a:p>
          </p:txBody>
        </p:sp>
      </p:grpSp>
      <p:grpSp>
        <p:nvGrpSpPr>
          <p:cNvPr id="7" name="Group 26"/>
          <p:cNvGrpSpPr/>
          <p:nvPr/>
        </p:nvGrpSpPr>
        <p:grpSpPr>
          <a:xfrm>
            <a:off x="2879320" y="4189446"/>
            <a:ext cx="1495198" cy="1642440"/>
            <a:chOff x="2032000" y="1015999"/>
            <a:chExt cx="2235200" cy="2235200"/>
          </a:xfrm>
          <a:solidFill>
            <a:srgbClr val="FFFF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 3"/>
            <p:cNvSpPr/>
            <p:nvPr/>
          </p:nvSpPr>
          <p:spPr>
            <a:xfrm>
              <a:off x="2032000" y="1015999"/>
              <a:ext cx="2235200" cy="2235200"/>
            </a:xfrm>
            <a:prstGeom prst="gear9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 4"/>
            <p:cNvSpPr/>
            <p:nvPr/>
          </p:nvSpPr>
          <p:spPr>
            <a:xfrm>
              <a:off x="2481373" y="1539586"/>
              <a:ext cx="1336454" cy="114893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vi-VN" sz="3200" b="0"/>
            </a:p>
          </p:txBody>
        </p:sp>
      </p:grpSp>
      <p:pic>
        <p:nvPicPr>
          <p:cNvPr id="137236" name="Picture 20" descr="Firewrk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4419600"/>
            <a:ext cx="1295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37" name="Picture 21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3867150"/>
            <a:ext cx="7477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Freeform 24"/>
          <p:cNvSpPr>
            <a:spLocks/>
          </p:cNvSpPr>
          <p:nvPr/>
        </p:nvSpPr>
        <p:spPr bwMode="auto">
          <a:xfrm>
            <a:off x="6838950" y="4349750"/>
            <a:ext cx="1123950" cy="104775"/>
          </a:xfrm>
          <a:custGeom>
            <a:avLst/>
            <a:gdLst>
              <a:gd name="T0" fmla="*/ 0 w 1440"/>
              <a:gd name="T1" fmla="*/ 0 h 128"/>
              <a:gd name="T2" fmla="*/ 98692176 w 1440"/>
              <a:gd name="T3" fmla="*/ 29481066 h 128"/>
              <a:gd name="T4" fmla="*/ 248559201 w 1440"/>
              <a:gd name="T5" fmla="*/ 63653268 h 128"/>
              <a:gd name="T6" fmla="*/ 418529320 w 1440"/>
              <a:gd name="T7" fmla="*/ 85764067 h 128"/>
              <a:gd name="T8" fmla="*/ 593982598 w 1440"/>
              <a:gd name="T9" fmla="*/ 69013164 h 128"/>
              <a:gd name="T10" fmla="*/ 733492112 w 1440"/>
              <a:gd name="T11" fmla="*/ 40872073 h 128"/>
              <a:gd name="T12" fmla="*/ 877266391 w 1440"/>
              <a:gd name="T13" fmla="*/ 670396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0"/>
              <a:gd name="T22" fmla="*/ 0 h 128"/>
              <a:gd name="T23" fmla="*/ 1440 w 1440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0" h="128">
                <a:moveTo>
                  <a:pt x="0" y="0"/>
                </a:moveTo>
                <a:lnTo>
                  <a:pt x="162" y="44"/>
                </a:lnTo>
                <a:lnTo>
                  <a:pt x="408" y="95"/>
                </a:lnTo>
                <a:lnTo>
                  <a:pt x="687" y="128"/>
                </a:lnTo>
                <a:lnTo>
                  <a:pt x="975" y="103"/>
                </a:lnTo>
                <a:lnTo>
                  <a:pt x="1204" y="61"/>
                </a:lnTo>
                <a:lnTo>
                  <a:pt x="1440" y="1"/>
                </a:ln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Freeform 25"/>
          <p:cNvSpPr>
            <a:spLocks/>
          </p:cNvSpPr>
          <p:nvPr/>
        </p:nvSpPr>
        <p:spPr bwMode="auto">
          <a:xfrm rot="10800000">
            <a:off x="6842125" y="5262563"/>
            <a:ext cx="1127125" cy="104775"/>
          </a:xfrm>
          <a:custGeom>
            <a:avLst/>
            <a:gdLst>
              <a:gd name="T0" fmla="*/ 0 w 1440"/>
              <a:gd name="T1" fmla="*/ 0 h 128"/>
              <a:gd name="T2" fmla="*/ 99251184 w 1440"/>
              <a:gd name="T3" fmla="*/ 29481066 h 128"/>
              <a:gd name="T4" fmla="*/ 249965016 w 1440"/>
              <a:gd name="T5" fmla="*/ 63653268 h 128"/>
              <a:gd name="T6" fmla="*/ 420897436 w 1440"/>
              <a:gd name="T7" fmla="*/ 85764067 h 128"/>
              <a:gd name="T8" fmla="*/ 597343376 w 1440"/>
              <a:gd name="T9" fmla="*/ 69013164 h 128"/>
              <a:gd name="T10" fmla="*/ 737642260 w 1440"/>
              <a:gd name="T11" fmla="*/ 40872073 h 128"/>
              <a:gd name="T12" fmla="*/ 882229698 w 1440"/>
              <a:gd name="T13" fmla="*/ 670396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40"/>
              <a:gd name="T22" fmla="*/ 0 h 128"/>
              <a:gd name="T23" fmla="*/ 1440 w 1440"/>
              <a:gd name="T24" fmla="*/ 128 h 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40" h="128">
                <a:moveTo>
                  <a:pt x="0" y="0"/>
                </a:moveTo>
                <a:lnTo>
                  <a:pt x="162" y="44"/>
                </a:lnTo>
                <a:lnTo>
                  <a:pt x="408" y="95"/>
                </a:lnTo>
                <a:lnTo>
                  <a:pt x="687" y="128"/>
                </a:lnTo>
                <a:lnTo>
                  <a:pt x="975" y="103"/>
                </a:lnTo>
                <a:lnTo>
                  <a:pt x="1204" y="61"/>
                </a:lnTo>
                <a:lnTo>
                  <a:pt x="1440" y="1"/>
                </a:lnTo>
              </a:path>
            </a:pathLst>
          </a:cu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26"/>
          <p:cNvSpPr>
            <a:spLocks noChangeShapeType="1"/>
          </p:cNvSpPr>
          <p:nvPr/>
        </p:nvSpPr>
        <p:spPr bwMode="auto">
          <a:xfrm>
            <a:off x="6637338" y="4845050"/>
            <a:ext cx="1536700" cy="1588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27"/>
          <p:cNvSpPr>
            <a:spLocks noChangeShapeType="1"/>
          </p:cNvSpPr>
          <p:nvPr/>
        </p:nvSpPr>
        <p:spPr bwMode="auto">
          <a:xfrm>
            <a:off x="7412038" y="4110038"/>
            <a:ext cx="1587" cy="14843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75" name="Picture 28" descr="BOOKANI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4953000"/>
            <a:ext cx="7080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45" name="Picture 29" descr="TORCH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4171950"/>
            <a:ext cx="3746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49" name="Rectangle 33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i="1">
              <a:latin typeface="Times New Roman" panose="02020603050405020304" pitchFamily="18" charset="0"/>
            </a:endParaRPr>
          </a:p>
        </p:txBody>
      </p:sp>
      <p:sp>
        <p:nvSpPr>
          <p:cNvPr id="40978" name="AutoShape 3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324600" y="990600"/>
            <a:ext cx="79375" cy="76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D0C0B"/>
              </a:solidFill>
              <a:latin typeface=".VnTime" pitchFamily="34" charset="0"/>
            </a:endParaRPr>
          </a:p>
        </p:txBody>
      </p:sp>
      <p:sp>
        <p:nvSpPr>
          <p:cNvPr id="137251" name="WordArt 35" descr="Green marble"/>
          <p:cNvSpPr>
            <a:spLocks noChangeArrowheads="1" noChangeShapeType="1" noTextEdit="1"/>
          </p:cNvSpPr>
          <p:nvPr/>
        </p:nvSpPr>
        <p:spPr bwMode="auto">
          <a:xfrm>
            <a:off x="457200" y="1219200"/>
            <a:ext cx="5345113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7910" y="3382953"/>
            <a:ext cx="572296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dirty="0" smtClean="0">
                <a:solidFill>
                  <a:srgbClr val="00C200"/>
                </a:solidFill>
                <a:latin typeface="Times New Roman" pitchFamily="18" charset="0"/>
                <a:cs typeface="Arial" charset="0"/>
              </a:rPr>
              <a:t>V</a:t>
            </a:r>
            <a:endParaRPr lang="vi-VN" sz="4400" dirty="0">
              <a:solidFill>
                <a:srgbClr val="00C2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2125" y="3389303"/>
            <a:ext cx="568574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Ậ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88476" y="3390891"/>
            <a:ext cx="568574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rgbClr val="24602E"/>
                </a:solidFill>
                <a:latin typeface="Times New Roman" pitchFamily="18" charset="0"/>
                <a:cs typeface="Arial" charset="0"/>
              </a:rPr>
              <a:t>T</a:t>
            </a:r>
            <a:endParaRPr lang="vi-VN" sz="4400" dirty="0">
              <a:solidFill>
                <a:srgbClr val="24602E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77058" y="3390891"/>
            <a:ext cx="567784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rgbClr val="5B34DA"/>
                </a:solidFill>
                <a:latin typeface="Times New Roman" pitchFamily="18" charset="0"/>
                <a:cs typeface="Arial" charset="0"/>
              </a:rPr>
              <a:t>L</a:t>
            </a:r>
            <a:endParaRPr lang="vi-VN" sz="4400" dirty="0">
              <a:solidFill>
                <a:srgbClr val="5B34DA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30"/>
          <p:cNvSpPr txBox="1"/>
          <p:nvPr/>
        </p:nvSpPr>
        <p:spPr>
          <a:xfrm>
            <a:off x="3261110" y="3389303"/>
            <a:ext cx="572296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dirty="0">
                <a:solidFill>
                  <a:srgbClr val="00C200"/>
                </a:solidFill>
                <a:latin typeface="Times New Roman" pitchFamily="18" charset="0"/>
                <a:cs typeface="Arial" charset="0"/>
              </a:rPr>
              <a:t>Ý</a:t>
            </a:r>
            <a:endParaRPr lang="vi-VN" sz="4400" dirty="0">
              <a:solidFill>
                <a:srgbClr val="00C2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31"/>
          <p:cNvSpPr txBox="1"/>
          <p:nvPr/>
        </p:nvSpPr>
        <p:spPr>
          <a:xfrm>
            <a:off x="3943737" y="3390891"/>
            <a:ext cx="568575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7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005" name="Text Box 64"/>
          <p:cNvSpPr txBox="1">
            <a:spLocks noChangeArrowheads="1"/>
          </p:cNvSpPr>
          <p:nvPr/>
        </p:nvSpPr>
        <p:spPr bwMode="auto">
          <a:xfrm>
            <a:off x="1066800" y="242888"/>
            <a:ext cx="708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WordArt 35" descr="Green marble"/>
          <p:cNvSpPr>
            <a:spLocks noChangeArrowheads="1" noChangeShapeType="1" noTextEdit="1"/>
          </p:cNvSpPr>
          <p:nvPr/>
        </p:nvSpPr>
        <p:spPr bwMode="auto">
          <a:xfrm>
            <a:off x="1770699" y="6280221"/>
            <a:ext cx="5345113" cy="5247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kern="10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kern="10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kern="10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600" kern="10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3600" kern="10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WordArt 35" descr="Green marble"/>
          <p:cNvSpPr>
            <a:spLocks noChangeArrowheads="1" noChangeShapeType="1" noTextEdit="1"/>
          </p:cNvSpPr>
          <p:nvPr/>
        </p:nvSpPr>
        <p:spPr bwMode="auto">
          <a:xfrm>
            <a:off x="1759184" y="234911"/>
            <a:ext cx="5345113" cy="5247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3600" kern="1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3600" kern="1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600" kern="1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69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3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3" presetClass="exit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plus(in)">
                                      <p:cBhvr>
                                        <p:cTn id="24" dur="2000"/>
                                        <p:tgtEl>
                                          <p:spTgt spid="137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3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17338 L 3.05556E-6 -0.1132 " pathEditMode="relative" rAng="0" ptsTypes="AA">
                                      <p:cBhvr>
                                        <p:cTn id="34" dur="5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432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18217 L -0.00086 -0.08472 " pathEditMode="relative" rAng="0" ptsTypes="AA">
                                      <p:cBhvr>
                                        <p:cTn id="36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86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10428 L -0.00069 -0.13688 " pathEditMode="relative" rAng="0" ptsTypes="AA">
                                      <p:cBhvr>
                                        <p:cTn id="38" dur="5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2509 L 3.88889E-6 -0.09503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8324 L 5E-6 -0.1133 " pathEditMode="relative" rAng="0" ptsTypes="AA">
                                      <p:cBhvr>
                                        <p:cTn id="42" dur="5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98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17106 L -0.00087 -0.08472 " pathEditMode="relative" rAng="0" ptsTypes="AA">
                                      <p:cBhvr>
                                        <p:cTn id="44" dur="5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3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49" grpId="0" animBg="1"/>
      <p:bldP spid="137251" grpId="0" animBg="1"/>
      <p:bldP spid="40" grpId="0" animBg="1"/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089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a)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en-US" sz="3200" noProof="1" smtClean="0">
                <a:solidFill>
                  <a:schemeClr val="bg1"/>
                </a:solidFill>
                <a:latin typeface="Times New Roman" pitchFamily="18" charset="0"/>
              </a:rPr>
              <a:t>ắ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c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en-US" sz="3200" noProof="1">
                <a:solidFill>
                  <a:schemeClr val="bg1"/>
                </a:solidFill>
                <a:latin typeface="Times New Roman" pitchFamily="18" charset="0"/>
              </a:rPr>
              <a:t>ạch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3200" noProof="1">
                <a:solidFill>
                  <a:schemeClr val="bg1"/>
                </a:solidFill>
                <a:latin typeface="Times New Roman" pitchFamily="18" charset="0"/>
              </a:rPr>
              <a:t>đ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sz="3200" noProof="1">
                <a:solidFill>
                  <a:schemeClr val="bg1"/>
                </a:solidFill>
                <a:latin typeface="Times New Roman" pitchFamily="18" charset="0"/>
              </a:rPr>
              <a:t>ệ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n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nguồn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điện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 19.3.</a:t>
            </a:r>
            <a:endParaRPr lang="en-US" sz="3200" noProof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7" name="Picture 12" descr="Nguon di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3581400" cy="2620963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419600" y="3200401"/>
            <a:ext cx="4724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</a:rPr>
              <a:t>Đóng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tắc</a:t>
            </a:r>
            <a:r>
              <a:rPr lang="en-US" sz="3200" dirty="0" smtClean="0">
                <a:latin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đóng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ngắt</a:t>
            </a:r>
            <a:r>
              <a:rPr lang="en-US" sz="3200" dirty="0" smtClean="0">
                <a:latin typeface="Times New Roman" pitchFamily="18" charset="0"/>
              </a:rPr>
              <a:t>), </a:t>
            </a:r>
            <a:r>
              <a:rPr lang="en-US" sz="3200" dirty="0" err="1" smtClean="0">
                <a:latin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đèn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200" noProof="1" smtClean="0">
                <a:latin typeface="Times New Roman" pitchFamily="18" charset="0"/>
              </a:rPr>
              <a:t>Nếu đèn không sáng, ngắt công tắc và kiểm tra mạch điện.  </a:t>
            </a:r>
          </a:p>
          <a:p>
            <a:pPr algn="just">
              <a:spcBef>
                <a:spcPct val="50000"/>
              </a:spcBef>
            </a:pPr>
            <a:endParaRPr lang="en-US" sz="3200" noProof="1">
              <a:latin typeface="Times New Roman" pitchFamily="18" charset="0"/>
            </a:endParaRPr>
          </a:p>
        </p:txBody>
      </p:sp>
      <p:pic>
        <p:nvPicPr>
          <p:cNvPr id="9" name="Picture 10" descr="DSCF1909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0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quawaveabstractbackg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 descr="DSCF19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371600" y="4572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38200" y="4724400"/>
            <a:ext cx="7696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noProof="1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Dòng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chạy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mạch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kín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bao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gồm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thiết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nối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liền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cực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nguồn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dây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sz="3600" noProof="1">
                <a:solidFill>
                  <a:srgbClr val="000000"/>
                </a:solidFill>
                <a:latin typeface="Times New Roman" pitchFamily="18" charset="0"/>
              </a:rPr>
              <a:t>đ</a:t>
            </a:r>
            <a:r>
              <a:rPr lang="en-US" sz="3600" dirty="0" err="1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3600" noProof="1">
                <a:solidFill>
                  <a:srgbClr val="000000"/>
                </a:solidFill>
                <a:latin typeface="Times New Roman" pitchFamily="18" charset="0"/>
              </a:rPr>
              <a:t>ệ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</a:rPr>
              <a:t>n.</a:t>
            </a:r>
            <a:endParaRPr lang="en-US" sz="3600" noProof="1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buFontTx/>
              <a:buChar char="•"/>
            </a:pPr>
            <a:endParaRPr lang="en-US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" name="Picture 5" descr="36365wskc5gt40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85800"/>
            <a:ext cx="857250" cy="2838450"/>
          </a:xfrm>
          <a:prstGeom prst="rect">
            <a:avLst/>
          </a:prstGeom>
        </p:spPr>
      </p:pic>
      <p:pic>
        <p:nvPicPr>
          <p:cNvPr id="8" name="Picture 7" descr="12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304800"/>
            <a:ext cx="1143000" cy="3189767"/>
          </a:xfrm>
          <a:prstGeom prst="rect">
            <a:avLst/>
          </a:prstGeom>
        </p:spPr>
      </p:pic>
      <p:pic>
        <p:nvPicPr>
          <p:cNvPr id="10" name="Picture 9" descr="235478n6dqow88nu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886200"/>
            <a:ext cx="561975" cy="1333500"/>
          </a:xfrm>
          <a:prstGeom prst="rect">
            <a:avLst/>
          </a:prstGeom>
        </p:spPr>
      </p:pic>
      <p:pic>
        <p:nvPicPr>
          <p:cNvPr id="11" name="Picture 10" descr="657798w8kz7t9wah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3810000"/>
            <a:ext cx="762000" cy="1666875"/>
          </a:xfrm>
          <a:prstGeom prst="rect">
            <a:avLst/>
          </a:prstGeom>
        </p:spPr>
      </p:pic>
      <p:pic>
        <p:nvPicPr>
          <p:cNvPr id="15" name="Picture 14" descr="27440Barres_coeurs__20_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152400" y="152400"/>
            <a:ext cx="31242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VẬN DỤNG:</a:t>
            </a:r>
          </a:p>
        </p:txBody>
      </p:sp>
      <p:pic>
        <p:nvPicPr>
          <p:cNvPr id="5" name="Picture 4" descr="bar11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9026"/>
          </a:xfrm>
          <a:prstGeom prst="rect">
            <a:avLst/>
          </a:prstGeom>
        </p:spPr>
      </p:pic>
      <p:pic>
        <p:nvPicPr>
          <p:cNvPr id="6" name="Picture 58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659437" y="3373438"/>
            <a:ext cx="6858000" cy="111125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1219200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Cho c</a:t>
            </a:r>
            <a:r>
              <a:rPr lang="en-US" sz="3200" noProof="1">
                <a:latin typeface="Times New Roman" pitchFamily="18" charset="0"/>
              </a:rPr>
              <a:t>á</a:t>
            </a:r>
            <a:r>
              <a:rPr lang="en-US" sz="3200" dirty="0">
                <a:latin typeface="Times New Roman" pitchFamily="18" charset="0"/>
              </a:rPr>
              <a:t>c </a:t>
            </a:r>
            <a:r>
              <a:rPr lang="en-US" sz="3200" dirty="0" err="1">
                <a:latin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c</a:t>
            </a:r>
            <a:r>
              <a:rPr lang="en-US" sz="3200" noProof="1">
                <a:latin typeface="Times New Roman" pitchFamily="18" charset="0"/>
              </a:rPr>
              <a:t>ụ</a:t>
            </a:r>
            <a:r>
              <a:rPr lang="en-US" sz="3200" dirty="0">
                <a:latin typeface="Times New Roman" pitchFamily="18" charset="0"/>
              </a:rPr>
              <a:t>m t</a:t>
            </a:r>
            <a:r>
              <a:rPr lang="en-US" sz="3200" noProof="1">
                <a:latin typeface="Times New Roman" pitchFamily="18" charset="0"/>
              </a:rPr>
              <a:t>ừ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vi-VN" sz="3200" noProof="1">
                <a:latin typeface="Times New Roman" pitchFamily="18" charset="0"/>
              </a:rPr>
              <a:t>đâ</a:t>
            </a:r>
            <a:r>
              <a:rPr lang="en-US" sz="3200" dirty="0">
                <a:latin typeface="Times New Roman" pitchFamily="18" charset="0"/>
              </a:rPr>
              <a:t>y: </a:t>
            </a:r>
            <a:r>
              <a:rPr lang="vi-VN" sz="3200" i="1" noProof="1">
                <a:solidFill>
                  <a:srgbClr val="FF0000"/>
                </a:solidFill>
                <a:latin typeface="Times New Roman" pitchFamily="18" charset="0"/>
              </a:rPr>
              <a:t>đè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n </a:t>
            </a:r>
            <a:r>
              <a:rPr lang="vi-VN" sz="3200" i="1" noProof="1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3200" i="1" noProof="1">
                <a:solidFill>
                  <a:srgbClr val="FF0000"/>
                </a:solidFill>
                <a:latin typeface="Times New Roman" pitchFamily="18" charset="0"/>
              </a:rPr>
              <a:t>ệ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n,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qu</a:t>
            </a:r>
            <a:r>
              <a:rPr lang="en-US" sz="3200" i="1" noProof="1">
                <a:solidFill>
                  <a:srgbClr val="FF0000"/>
                </a:solidFill>
                <a:latin typeface="Times New Roman" pitchFamily="18" charset="0"/>
              </a:rPr>
              <a:t>ạ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t </a:t>
            </a:r>
            <a:r>
              <a:rPr lang="vi-VN" sz="3200" i="1" noProof="1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3200" i="1" noProof="1">
                <a:solidFill>
                  <a:srgbClr val="FF0000"/>
                </a:solidFill>
                <a:latin typeface="Times New Roman" pitchFamily="18" charset="0"/>
              </a:rPr>
              <a:t>ệ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n, </a:t>
            </a:r>
            <a:r>
              <a:rPr lang="vi-VN" sz="3200" i="1" noProof="1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3200" i="1" noProof="1">
                <a:solidFill>
                  <a:srgbClr val="FF0000"/>
                </a:solidFill>
                <a:latin typeface="Times New Roman" pitchFamily="18" charset="0"/>
              </a:rPr>
              <a:t>ệ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n t</a:t>
            </a:r>
            <a:r>
              <a:rPr lang="en-US" sz="3200" i="1" noProof="1">
                <a:solidFill>
                  <a:srgbClr val="FF0000"/>
                </a:solidFill>
                <a:latin typeface="Times New Roman" pitchFamily="18" charset="0"/>
              </a:rPr>
              <a:t>í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d</a:t>
            </a:r>
            <a:r>
              <a:rPr lang="en-US" sz="3200" i="1" noProof="1">
                <a:solidFill>
                  <a:srgbClr val="FF0000"/>
                </a:solidFill>
                <a:latin typeface="Times New Roman" pitchFamily="18" charset="0"/>
              </a:rPr>
              <a:t>ò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3200" i="1" noProof="1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3200" i="1" noProof="1">
                <a:solidFill>
                  <a:srgbClr val="FF0000"/>
                </a:solidFill>
                <a:latin typeface="Times New Roman" pitchFamily="18" charset="0"/>
              </a:rPr>
              <a:t>ệ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</a:rPr>
              <a:t>. H</a:t>
            </a:r>
            <a:r>
              <a:rPr lang="en-US" sz="3200" noProof="1">
                <a:latin typeface="Times New Roman" pitchFamily="18" charset="0"/>
              </a:rPr>
              <a:t>ã</a:t>
            </a:r>
            <a:r>
              <a:rPr lang="en-US" sz="3200" dirty="0">
                <a:latin typeface="Times New Roman" pitchFamily="18" charset="0"/>
              </a:rPr>
              <a:t>y vi</a:t>
            </a:r>
            <a:r>
              <a:rPr lang="en-US" sz="3200" noProof="1">
                <a:latin typeface="Times New Roman" pitchFamily="18" charset="0"/>
              </a:rPr>
              <a:t>ế</a:t>
            </a:r>
            <a:r>
              <a:rPr lang="en-US" sz="3200" dirty="0">
                <a:latin typeface="Times New Roman" pitchFamily="18" charset="0"/>
              </a:rPr>
              <a:t>t </a:t>
            </a:r>
            <a:r>
              <a:rPr lang="en-US" sz="3200" dirty="0" err="1">
                <a:latin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</a:rPr>
              <a:t> c</a:t>
            </a:r>
            <a:r>
              <a:rPr lang="en-US" sz="3200" noProof="1">
                <a:latin typeface="Times New Roman" pitchFamily="18" charset="0"/>
              </a:rPr>
              <a:t>â</a:t>
            </a:r>
            <a:r>
              <a:rPr lang="en-US" sz="3200" dirty="0">
                <a:latin typeface="Times New Roman" pitchFamily="18" charset="0"/>
              </a:rPr>
              <a:t>u, </a:t>
            </a:r>
            <a:r>
              <a:rPr lang="en-US" sz="3200" dirty="0" err="1">
                <a:latin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cụm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</a:rPr>
              <a:t>.</a:t>
            </a:r>
            <a:r>
              <a:rPr lang="en-US" sz="3200" b="1" dirty="0"/>
              <a:t>  </a:t>
            </a:r>
            <a:endParaRPr lang="en-US" sz="3200" b="1" noProof="1"/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381000" y="838200"/>
            <a:ext cx="1041400" cy="457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006666"/>
                </a:solidFill>
                <a:latin typeface="Times New Roman" pitchFamily="18" charset="0"/>
              </a:rPr>
              <a:t>C4</a:t>
            </a:r>
            <a:endParaRPr lang="en-US" sz="2800" b="1" noProof="1">
              <a:solidFill>
                <a:srgbClr val="006666"/>
              </a:solidFill>
              <a:latin typeface="Times New Roman" pitchFamily="18" charset="0"/>
            </a:endParaRPr>
          </a:p>
        </p:txBody>
      </p:sp>
      <p:pic>
        <p:nvPicPr>
          <p:cNvPr id="9" name="Picture 8" descr="bar11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98974"/>
            <a:ext cx="9144000" cy="159026"/>
          </a:xfrm>
          <a:prstGeom prst="rect">
            <a:avLst/>
          </a:prstGeom>
        </p:spPr>
      </p:pic>
      <p:pic>
        <p:nvPicPr>
          <p:cNvPr id="10" name="Picture 58" descr="blulin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373438" y="3373437"/>
            <a:ext cx="6858000" cy="111125"/>
          </a:xfrm>
          <a:prstGeom prst="rect">
            <a:avLst/>
          </a:prstGeom>
          <a:noFill/>
        </p:spPr>
      </p:pic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433388" y="3309938"/>
            <a:ext cx="1041400" cy="457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006666"/>
                </a:solidFill>
                <a:latin typeface="Times New Roman" pitchFamily="18" charset="0"/>
              </a:rPr>
              <a:t>C5</a:t>
            </a:r>
            <a:endParaRPr lang="en-US" sz="2800" b="1" noProof="1">
              <a:solidFill>
                <a:srgbClr val="006666"/>
              </a:solidFill>
              <a:latin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600" y="38862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nguồn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</a:rPr>
              <a:t> pin.</a:t>
            </a:r>
            <a:endParaRPr lang="en-US" sz="3200" noProof="1">
              <a:latin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7" grpId="0"/>
      <p:bldP spid="8" grpId="0" animBg="1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sforpowerpo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7"/>
          <p:cNvSpPr>
            <a:spLocks noGrp="1" noChangeArrowheads="1"/>
          </p:cNvSpPr>
          <p:nvPr>
            <p:ph idx="1"/>
          </p:nvPr>
        </p:nvSpPr>
        <p:spPr bwMode="auto">
          <a:xfrm>
            <a:off x="0" y="0"/>
            <a:ext cx="1447800" cy="685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normAutofit lnSpcReduction="10000"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006666"/>
                </a:solidFill>
                <a:latin typeface="Times New Roman" pitchFamily="18" charset="0"/>
              </a:rPr>
              <a:t>C6</a:t>
            </a:r>
            <a:endParaRPr lang="en-US" sz="2800" b="1" noProof="1">
              <a:solidFill>
                <a:srgbClr val="006666"/>
              </a:solidFill>
              <a:latin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91440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66FF33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Ở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nhiều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xe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đạp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có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bộ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phận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nguồn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điện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gọi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đinamô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tạo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ra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dòng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điện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để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thắp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sáng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.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Hãy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cho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biết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làm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thế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nào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để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nguồn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điện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này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hoạt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động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thắp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sáng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en-US" sz="3200" noProof="1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6" name="Picture 4" descr="anh006p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124200"/>
            <a:ext cx="2800350" cy="3733800"/>
          </a:xfrm>
          <a:prstGeom prst="rect">
            <a:avLst/>
          </a:prstGeom>
          <a:noFill/>
          <a:ln/>
        </p:spPr>
      </p:pic>
      <p:pic>
        <p:nvPicPr>
          <p:cNvPr id="7" name="Picture 5" descr="DSCF1926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5663" t="2832" r="3775" b="935"/>
          <a:stretch>
            <a:fillRect/>
          </a:stretch>
        </p:blipFill>
        <p:spPr>
          <a:xfrm>
            <a:off x="6286500" y="3124200"/>
            <a:ext cx="2857500" cy="3733800"/>
          </a:xfrm>
          <a:prstGeom prst="rect">
            <a:avLst/>
          </a:prstGeom>
          <a:noFill/>
          <a:ln/>
        </p:spPr>
      </p:pic>
      <p:sp>
        <p:nvSpPr>
          <p:cNvPr id="8" name="Rectangle 63"/>
          <p:cNvSpPr>
            <a:spLocks noChangeArrowheads="1"/>
          </p:cNvSpPr>
          <p:nvPr/>
        </p:nvSpPr>
        <p:spPr bwMode="auto">
          <a:xfrm>
            <a:off x="3810000" y="42672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đinamô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đạp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-fruit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s-shamrock-backgrounds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NHÀ.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SGK.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C4;C5;C6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inh anh dong ve chim (40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1771650" cy="1152786"/>
          </a:xfrm>
          <a:prstGeom prst="rect">
            <a:avLst/>
          </a:prstGeom>
        </p:spPr>
      </p:pic>
      <p:pic>
        <p:nvPicPr>
          <p:cNvPr id="7" name="Picture 6" descr="xsgs60400lv.gif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77200" y="4086225"/>
            <a:ext cx="857250" cy="2771775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8 0.00486 L -1.09688 0.0048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3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3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3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trang\tai lieu\tai lieu Power Point\phong nen moi\nen chiase\vintage-grid-with-elements-backgrounds-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7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7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76400" y="1447800"/>
            <a:ext cx="7467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1.Có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mấy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nhiễm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nhiễm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hút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hay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Cọ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lụa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nhiễm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lụa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D:\New folder (2)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 ĐIỆN – NGUỒN ĐIỆN.</a:t>
            </a:r>
          </a:p>
          <a:p>
            <a:pPr marL="571500" indent="-571500">
              <a:buNone/>
            </a:pPr>
            <a:r>
              <a:rPr lang="en-US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I. DÒNG ĐIỆN:</a:t>
            </a:r>
          </a:p>
          <a:p>
            <a:pPr marL="571500" indent="-5715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indent="-57150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                                                    b)</a:t>
            </a:r>
            <a:endParaRPr lang="en-US" dirty="0"/>
          </a:p>
        </p:txBody>
      </p:sp>
      <p:sp>
        <p:nvSpPr>
          <p:cNvPr id="4" name="Rectangle 64"/>
          <p:cNvSpPr>
            <a:spLocks noChangeArrowheads="1"/>
          </p:cNvSpPr>
          <p:nvPr/>
        </p:nvSpPr>
        <p:spPr bwMode="auto">
          <a:xfrm>
            <a:off x="457200" y="2286000"/>
            <a:ext cx="4495800" cy="1600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65" descr="Oak"/>
          <p:cNvSpPr>
            <a:spLocks noChangeArrowheads="1"/>
          </p:cNvSpPr>
          <p:nvPr/>
        </p:nvSpPr>
        <p:spPr bwMode="auto">
          <a:xfrm>
            <a:off x="457200" y="3886200"/>
            <a:ext cx="4495800" cy="14478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66"/>
          <p:cNvSpPr>
            <a:spLocks noChangeArrowheads="1"/>
          </p:cNvSpPr>
          <p:nvPr/>
        </p:nvSpPr>
        <p:spPr bwMode="auto">
          <a:xfrm rot="73423" flipH="1">
            <a:off x="925374" y="4077536"/>
            <a:ext cx="3657600" cy="1066800"/>
          </a:xfrm>
          <a:prstGeom prst="parallelogram">
            <a:avLst>
              <a:gd name="adj" fmla="val 158508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67"/>
          <p:cNvSpPr>
            <a:spLocks noChangeArrowheads="1"/>
          </p:cNvSpPr>
          <p:nvPr/>
        </p:nvSpPr>
        <p:spPr bwMode="auto">
          <a:xfrm flipH="1">
            <a:off x="1752600" y="4267200"/>
            <a:ext cx="2057400" cy="647700"/>
          </a:xfrm>
          <a:prstGeom prst="parallelogram">
            <a:avLst>
              <a:gd name="adj" fmla="val 152382"/>
            </a:avLst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2133600" y="3733800"/>
            <a:ext cx="1709738" cy="1066800"/>
            <a:chOff x="3408" y="1536"/>
            <a:chExt cx="1605" cy="1106"/>
          </a:xfrm>
        </p:grpSpPr>
        <p:sp>
          <p:nvSpPr>
            <p:cNvPr id="9" name="Freeform 78" descr="Woven mat"/>
            <p:cNvSpPr>
              <a:spLocks/>
            </p:cNvSpPr>
            <p:nvPr/>
          </p:nvSpPr>
          <p:spPr bwMode="auto">
            <a:xfrm>
              <a:off x="3408" y="2064"/>
              <a:ext cx="907" cy="578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8" y="208"/>
                </a:cxn>
                <a:cxn ang="0">
                  <a:pos x="78" y="229"/>
                </a:cxn>
                <a:cxn ang="0">
                  <a:pos x="87" y="338"/>
                </a:cxn>
                <a:cxn ang="0">
                  <a:pos x="169" y="411"/>
                </a:cxn>
                <a:cxn ang="0">
                  <a:pos x="197" y="430"/>
                </a:cxn>
                <a:cxn ang="0">
                  <a:pos x="261" y="439"/>
                </a:cxn>
                <a:cxn ang="0">
                  <a:pos x="270" y="466"/>
                </a:cxn>
                <a:cxn ang="0">
                  <a:pos x="306" y="512"/>
                </a:cxn>
                <a:cxn ang="0">
                  <a:pos x="325" y="530"/>
                </a:cxn>
                <a:cxn ang="0">
                  <a:pos x="361" y="585"/>
                </a:cxn>
                <a:cxn ang="0">
                  <a:pos x="434" y="667"/>
                </a:cxn>
                <a:cxn ang="0">
                  <a:pos x="471" y="786"/>
                </a:cxn>
                <a:cxn ang="0">
                  <a:pos x="517" y="777"/>
                </a:cxn>
                <a:cxn ang="0">
                  <a:pos x="571" y="713"/>
                </a:cxn>
                <a:cxn ang="0">
                  <a:pos x="1147" y="704"/>
                </a:cxn>
                <a:cxn ang="0">
                  <a:pos x="1111" y="658"/>
                </a:cxn>
                <a:cxn ang="0">
                  <a:pos x="1083" y="603"/>
                </a:cxn>
                <a:cxn ang="0">
                  <a:pos x="1074" y="521"/>
                </a:cxn>
                <a:cxn ang="0">
                  <a:pos x="1001" y="421"/>
                </a:cxn>
                <a:cxn ang="0">
                  <a:pos x="965" y="375"/>
                </a:cxn>
                <a:cxn ang="0">
                  <a:pos x="955" y="347"/>
                </a:cxn>
                <a:cxn ang="0">
                  <a:pos x="910" y="302"/>
                </a:cxn>
                <a:cxn ang="0">
                  <a:pos x="846" y="247"/>
                </a:cxn>
                <a:cxn ang="0">
                  <a:pos x="718" y="137"/>
                </a:cxn>
                <a:cxn ang="0">
                  <a:pos x="635" y="37"/>
                </a:cxn>
                <a:cxn ang="0">
                  <a:pos x="571" y="0"/>
                </a:cxn>
                <a:cxn ang="0">
                  <a:pos x="325" y="27"/>
                </a:cxn>
                <a:cxn ang="0">
                  <a:pos x="224" y="64"/>
                </a:cxn>
                <a:cxn ang="0">
                  <a:pos x="114" y="119"/>
                </a:cxn>
                <a:cxn ang="0">
                  <a:pos x="32" y="155"/>
                </a:cxn>
                <a:cxn ang="0">
                  <a:pos x="0" y="160"/>
                </a:cxn>
              </a:cxnLst>
              <a:rect l="0" t="0" r="r" b="b"/>
              <a:pathLst>
                <a:path w="1147" h="786">
                  <a:moveTo>
                    <a:pt x="0" y="160"/>
                  </a:moveTo>
                  <a:cubicBezTo>
                    <a:pt x="16" y="176"/>
                    <a:pt x="31" y="193"/>
                    <a:pt x="48" y="208"/>
                  </a:cubicBezTo>
                  <a:cubicBezTo>
                    <a:pt x="57" y="216"/>
                    <a:pt x="74" y="217"/>
                    <a:pt x="78" y="229"/>
                  </a:cubicBezTo>
                  <a:cubicBezTo>
                    <a:pt x="88" y="264"/>
                    <a:pt x="79" y="302"/>
                    <a:pt x="87" y="338"/>
                  </a:cubicBezTo>
                  <a:cubicBezTo>
                    <a:pt x="92" y="362"/>
                    <a:pt x="145" y="403"/>
                    <a:pt x="169" y="411"/>
                  </a:cubicBezTo>
                  <a:cubicBezTo>
                    <a:pt x="178" y="417"/>
                    <a:pt x="186" y="427"/>
                    <a:pt x="197" y="430"/>
                  </a:cubicBezTo>
                  <a:cubicBezTo>
                    <a:pt x="218" y="436"/>
                    <a:pt x="242" y="429"/>
                    <a:pt x="261" y="439"/>
                  </a:cubicBezTo>
                  <a:cubicBezTo>
                    <a:pt x="270" y="443"/>
                    <a:pt x="265" y="458"/>
                    <a:pt x="270" y="466"/>
                  </a:cubicBezTo>
                  <a:cubicBezTo>
                    <a:pt x="280" y="483"/>
                    <a:pt x="294" y="497"/>
                    <a:pt x="306" y="512"/>
                  </a:cubicBezTo>
                  <a:cubicBezTo>
                    <a:pt x="312" y="519"/>
                    <a:pt x="320" y="523"/>
                    <a:pt x="325" y="530"/>
                  </a:cubicBezTo>
                  <a:cubicBezTo>
                    <a:pt x="338" y="548"/>
                    <a:pt x="349" y="567"/>
                    <a:pt x="361" y="585"/>
                  </a:cubicBezTo>
                  <a:cubicBezTo>
                    <a:pt x="381" y="616"/>
                    <a:pt x="414" y="637"/>
                    <a:pt x="434" y="667"/>
                  </a:cubicBezTo>
                  <a:cubicBezTo>
                    <a:pt x="442" y="710"/>
                    <a:pt x="460" y="744"/>
                    <a:pt x="471" y="786"/>
                  </a:cubicBezTo>
                  <a:cubicBezTo>
                    <a:pt x="486" y="783"/>
                    <a:pt x="504" y="786"/>
                    <a:pt x="517" y="777"/>
                  </a:cubicBezTo>
                  <a:cubicBezTo>
                    <a:pt x="537" y="764"/>
                    <a:pt x="531" y="715"/>
                    <a:pt x="571" y="713"/>
                  </a:cubicBezTo>
                  <a:cubicBezTo>
                    <a:pt x="763" y="704"/>
                    <a:pt x="955" y="707"/>
                    <a:pt x="1147" y="704"/>
                  </a:cubicBezTo>
                  <a:cubicBezTo>
                    <a:pt x="1136" y="688"/>
                    <a:pt x="1120" y="675"/>
                    <a:pt x="1111" y="658"/>
                  </a:cubicBezTo>
                  <a:cubicBezTo>
                    <a:pt x="1079" y="592"/>
                    <a:pt x="1126" y="646"/>
                    <a:pt x="1083" y="603"/>
                  </a:cubicBezTo>
                  <a:cubicBezTo>
                    <a:pt x="1122" y="566"/>
                    <a:pt x="1099" y="554"/>
                    <a:pt x="1074" y="521"/>
                  </a:cubicBezTo>
                  <a:cubicBezTo>
                    <a:pt x="1051" y="490"/>
                    <a:pt x="1023" y="453"/>
                    <a:pt x="1001" y="421"/>
                  </a:cubicBezTo>
                  <a:cubicBezTo>
                    <a:pt x="979" y="352"/>
                    <a:pt x="1011" y="432"/>
                    <a:pt x="965" y="375"/>
                  </a:cubicBezTo>
                  <a:cubicBezTo>
                    <a:pt x="959" y="367"/>
                    <a:pt x="959" y="356"/>
                    <a:pt x="955" y="347"/>
                  </a:cubicBezTo>
                  <a:cubicBezTo>
                    <a:pt x="940" y="317"/>
                    <a:pt x="937" y="320"/>
                    <a:pt x="910" y="302"/>
                  </a:cubicBezTo>
                  <a:cubicBezTo>
                    <a:pt x="895" y="255"/>
                    <a:pt x="883" y="276"/>
                    <a:pt x="846" y="247"/>
                  </a:cubicBezTo>
                  <a:cubicBezTo>
                    <a:pt x="802" y="212"/>
                    <a:pt x="765" y="168"/>
                    <a:pt x="718" y="137"/>
                  </a:cubicBezTo>
                  <a:cubicBezTo>
                    <a:pt x="689" y="94"/>
                    <a:pt x="676" y="64"/>
                    <a:pt x="635" y="37"/>
                  </a:cubicBezTo>
                  <a:cubicBezTo>
                    <a:pt x="591" y="52"/>
                    <a:pt x="596" y="36"/>
                    <a:pt x="571" y="0"/>
                  </a:cubicBezTo>
                  <a:cubicBezTo>
                    <a:pt x="476" y="24"/>
                    <a:pt x="458" y="20"/>
                    <a:pt x="325" y="27"/>
                  </a:cubicBezTo>
                  <a:cubicBezTo>
                    <a:pt x="294" y="58"/>
                    <a:pt x="269" y="57"/>
                    <a:pt x="224" y="64"/>
                  </a:cubicBezTo>
                  <a:cubicBezTo>
                    <a:pt x="179" y="79"/>
                    <a:pt x="164" y="107"/>
                    <a:pt x="114" y="119"/>
                  </a:cubicBezTo>
                  <a:cubicBezTo>
                    <a:pt x="66" y="151"/>
                    <a:pt x="107" y="127"/>
                    <a:pt x="32" y="155"/>
                  </a:cubicBezTo>
                  <a:cubicBezTo>
                    <a:pt x="3" y="166"/>
                    <a:pt x="12" y="172"/>
                    <a:pt x="0" y="160"/>
                  </a:cubicBezTo>
                  <a:close/>
                </a:path>
              </a:pathLst>
            </a:custGeom>
            <a:blipFill dpi="0" rotWithShape="1">
              <a:blip r:embed="rId5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" name="Picture 79" descr="ban tay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428494">
              <a:off x="3696" y="1536"/>
              <a:ext cx="1317" cy="805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0" y="53340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048000"/>
            <a:ext cx="2333625" cy="2362200"/>
          </a:xfrm>
          <a:prstGeom prst="rect">
            <a:avLst/>
          </a:prstGeom>
          <a:noFill/>
        </p:spPr>
      </p:pic>
      <p:sp>
        <p:nvSpPr>
          <p:cNvPr id="13" name="Rectangle 57"/>
          <p:cNvSpPr>
            <a:spLocks noChangeArrowheads="1"/>
          </p:cNvSpPr>
          <p:nvPr/>
        </p:nvSpPr>
        <p:spPr bwMode="auto">
          <a:xfrm>
            <a:off x="6172200" y="4114800"/>
            <a:ext cx="1219200" cy="1143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Freeform 58"/>
          <p:cNvSpPr>
            <a:spLocks/>
          </p:cNvSpPr>
          <p:nvPr/>
        </p:nvSpPr>
        <p:spPr bwMode="auto">
          <a:xfrm>
            <a:off x="6172200" y="3429000"/>
            <a:ext cx="150495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6" y="1"/>
              </a:cxn>
              <a:cxn ang="0">
                <a:pos x="756" y="360"/>
              </a:cxn>
              <a:cxn ang="0">
                <a:pos x="945" y="360"/>
              </a:cxn>
              <a:cxn ang="0">
                <a:pos x="948" y="414"/>
              </a:cxn>
              <a:cxn ang="0">
                <a:pos x="759" y="420"/>
              </a:cxn>
              <a:cxn ang="0">
                <a:pos x="760" y="431"/>
              </a:cxn>
              <a:cxn ang="0">
                <a:pos x="0" y="432"/>
              </a:cxn>
              <a:cxn ang="0">
                <a:pos x="0" y="0"/>
              </a:cxn>
            </a:cxnLst>
            <a:rect l="0" t="0" r="r" b="b"/>
            <a:pathLst>
              <a:path w="948" h="432">
                <a:moveTo>
                  <a:pt x="0" y="0"/>
                </a:moveTo>
                <a:lnTo>
                  <a:pt x="756" y="1"/>
                </a:lnTo>
                <a:lnTo>
                  <a:pt x="756" y="360"/>
                </a:lnTo>
                <a:lnTo>
                  <a:pt x="945" y="360"/>
                </a:lnTo>
                <a:lnTo>
                  <a:pt x="948" y="414"/>
                </a:lnTo>
                <a:lnTo>
                  <a:pt x="759" y="420"/>
                </a:lnTo>
                <a:lnTo>
                  <a:pt x="760" y="431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" name="Picture 8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3657600"/>
            <a:ext cx="152400" cy="4095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76800" y="5334000"/>
            <a:ext cx="426720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2362200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rush Script MT" pitchFamily="66" charset="0"/>
                <a:cs typeface="Times New Roman" pitchFamily="18" charset="0"/>
              </a:rPr>
              <a:t>A</a:t>
            </a:r>
            <a:endParaRPr lang="en-US" sz="3200" dirty="0">
              <a:latin typeface="Brush Script MT" pitchFamily="66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8600" y="3581400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rush Script MT" pitchFamily="66" charset="0"/>
              </a:rPr>
              <a:t>B</a:t>
            </a:r>
            <a:endParaRPr lang="en-US" sz="3200" dirty="0">
              <a:latin typeface="Brush Script MT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8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8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8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98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48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480"/>
                            </p:stCondLst>
                            <p:childTnLst>
                              <p:par>
                                <p:cTn id="56" presetID="0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0901 C 0.01684 0.00139 0.02431 0.01318 0.03125 0.02474 C 0.03247 0.02682 0.03299 0.0296 0.03438 0.03122 C 0.03716 0.03445 0.04393 0.03954 0.04393 0.03977 C 0.03959 0.03099 0.0375 0.02127 0.03438 0.01203 C 0.03247 0.00625 0.02795 -0.00485 0.02795 -0.00462 C 0.02743 -0.00763 0.02726 -0.01063 0.02639 -0.01318 C 0.0257 -0.01503 0.02327 -0.01965 0.02327 -0.01757 C 0.02327 -0.01503 0.02535 -0.01318 0.02639 -0.0111 C 0.02952 -0.00531 0.03282 -3.17919E-6 0.03594 0.00578 C 0.03698 0.00786 0.03802 0.00995 0.03907 0.01203 C 0.04011 0.01411 0.04236 0.0185 0.04236 0.01873 C 0.04375 0.02405 0.04393 0.02659 0.04705 0.03122 C 0.05 0.03561 0.0566 0.04393 0.0566 0.04417 C 0.05434 0.03445 0.05035 0.02544 0.04705 0.01642 C 0.04653 0.01364 0.04636 0.01064 0.04549 0.00786 C 0.04271 -0.00115 0.0382 -0.00138 0.04705 0.01203 C 0.05191 0.01966 0.05782 0.02613 0.06302 0.0333 C 0.06407 0.03469 0.06077 0.03052 0.05973 0.02914 C 0.04966 0.01503 0.06441 0.0363 0.05348 0.0185 C 0.05035 0.01364 0.04705 0.00856 0.04393 0.0037 C 0.04254 0.00139 0.03698 -0.00138 0.03907 -0.00277 C 0.04167 -0.00439 0.04445 0.00023 0.04705 0.00162 C 0.04913 0.0044 0.05157 0.00694 0.05348 0.00995 C 0.06285 0.02544 0.05521 0.02058 0.06459 0.02474 C 0.0665 0.02752 0.0717 0.03538 0.07413 0.03538 C 0.07587 0.03538 0.07327 0.03099 0.0724 0.02914 C 0.07118 0.02659 0.0691 0.02497 0.06771 0.02266 C 0.06441 0.01734 0.06163 0.0111 0.05816 0.00578 C 0.05573 0.00208 0.05226 -0.00069 0.05018 -0.00485 C 0.04913 -0.00693 0.04566 -0.00948 0.04705 -0.0111 C 0.04844 -0.01271 0.05035 -0.00832 0.05191 -0.00693 C 0.06216 0.0118 0.05052 -0.00578 0.06302 0.0037 C 0.06493 0.00509 0.06598 0.0081 0.06771 0.00995 C 0.07257 0.01549 0.07743 0.01989 0.08351 0.02266 L 0.07413 0.01434 C 0.06806 0.00232 0.05764 -0.00092 0.05018 -0.0111 C 0.0441 -0.01942 0.0474 -0.01595 0.0408 -0.02173 C 0.04532 -0.00948 0.05052 0.00208 0.05504 0.01434 C 0.05608 0.01711 0.05695 0.01989 0.05816 0.02266 C 0.05903 0.02497 0.0625 0.03122 0.06129 0.02914 C 0.05434 0.01804 0.04861 0.00509 0.03907 -0.00277 C 0.03768 -0.00393 0.03577 -0.00393 0.03438 -0.00485 C 0.03264 -0.00601 0.03125 -0.00763 0.02969 -0.00901 C 0.02865 -0.0111 0.0283 -0.01526 0.02639 -0.01526 C 0.02483 -0.01526 0.02691 -0.01063 0.02795 -0.00901 C 0.02917 -0.00693 0.03125 -0.00624 0.03282 -0.00485 C 0.03768 0.00486 0.04254 0.01295 0.04705 0.02266 C 0.04896 0.02706 0.05348 0.03538 0.05348 0.03561 C 0.054 0.03746 0.0566 0.04162 0.05504 0.04162 C 0.05243 0.04162 0.05052 0.03769 0.04861 0.03538 C 0.04532 0.03145 0.04219 0.02682 0.03907 0.02266 C 0.03716 0.02012 0.03473 0.01873 0.03282 0.01642 C 0.02795 0.01087 0.02518 0.00232 0.02014 -0.00277 C 0.01702 -0.00578 0.01372 -0.00832 0.01059 -0.0111 C 0.00625 -0.01503 0.01684 0.00023 0.02014 0.00578 C 0.0257 0.01549 0.03212 0.02359 0.0375 0.0333 C 0.03907 0.03607 0.04236 0.03815 0.04236 0.04162 C 0.04236 0.04393 0.03907 0.04023 0.0375 0.03954 C 0.02778 0.03099 0.02361 0.01642 0.01372 0.00786 C 0.01042 0.00116 0.01146 0.00255 0.00747 -0.00277 C 0.00486 -0.00624 -0.00052 -0.01318 -0.00052 -0.01294 C -2.77778E-6 -0.0104 -0.00017 -0.00716 0.00104 -0.00485 C 0.00556 0.00417 0.02066 0.02359 0.02795 0.02682 C 0.02952 0.0289 0.03125 0.03122 0.03282 0.0333 " pathEditMode="relative" rAng="0" ptsTypes="ffffffffffffffffffffffffffffffffffFfffffffffffffffffffffffffffffA">
                                      <p:cBhvr>
                                        <p:cTn id="5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480"/>
                            </p:stCondLst>
                            <p:childTnLst>
                              <p:par>
                                <p:cTn id="5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17919E-6 L 3.33333E-6 0.01456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3" grpId="0" animBg="1"/>
      <p:bldP spid="14" grpId="0" animBg="1"/>
      <p:bldP spid="16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 ĐIỆN – NGUỒN ĐIỆN.</a:t>
            </a:r>
          </a:p>
          <a:p>
            <a:pPr marL="571500" indent="-571500">
              <a:buNone/>
            </a:pPr>
            <a:r>
              <a:rPr lang="en-US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I. DÒNG ĐIỆN:</a:t>
            </a:r>
          </a:p>
          <a:p>
            <a:pPr marL="571500" indent="-57150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c)                                                    d)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Picture"/>
          <p:cNvPicPr>
            <a:picLocks noChangeAspect="1" noChangeArrowheads="1"/>
          </p:cNvPicPr>
          <p:nvPr/>
        </p:nvPicPr>
        <p:blipFill>
          <a:blip r:embed="rId3">
            <a:lum contrast="28000"/>
          </a:blip>
          <a:srcRect/>
          <a:stretch>
            <a:fillRect/>
          </a:stretch>
        </p:blipFill>
        <p:spPr bwMode="auto">
          <a:xfrm>
            <a:off x="609600" y="1990725"/>
            <a:ext cx="4470400" cy="4867275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" name="Picture 5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3021013"/>
            <a:ext cx="2333625" cy="2362200"/>
          </a:xfrm>
          <a:prstGeom prst="rect">
            <a:avLst/>
          </a:prstGeom>
          <a:noFill/>
        </p:spPr>
      </p:pic>
      <p:sp>
        <p:nvSpPr>
          <p:cNvPr id="6" name="Freeform 4"/>
          <p:cNvSpPr>
            <a:spLocks/>
          </p:cNvSpPr>
          <p:nvPr/>
        </p:nvSpPr>
        <p:spPr bwMode="auto">
          <a:xfrm>
            <a:off x="6096000" y="4049713"/>
            <a:ext cx="1206500" cy="1187450"/>
          </a:xfrm>
          <a:custGeom>
            <a:avLst/>
            <a:gdLst/>
            <a:ahLst/>
            <a:cxnLst>
              <a:cxn ang="0">
                <a:pos x="4" y="8"/>
              </a:cxn>
              <a:cxn ang="0">
                <a:pos x="752" y="0"/>
              </a:cxn>
              <a:cxn ang="0">
                <a:pos x="759" y="249"/>
              </a:cxn>
              <a:cxn ang="0">
                <a:pos x="760" y="284"/>
              </a:cxn>
              <a:cxn ang="0">
                <a:pos x="760" y="284"/>
              </a:cxn>
              <a:cxn ang="0">
                <a:pos x="759" y="285"/>
              </a:cxn>
              <a:cxn ang="0">
                <a:pos x="760" y="745"/>
              </a:cxn>
              <a:cxn ang="0">
                <a:pos x="0" y="748"/>
              </a:cxn>
              <a:cxn ang="0">
                <a:pos x="4" y="8"/>
              </a:cxn>
            </a:cxnLst>
            <a:rect l="0" t="0" r="r" b="b"/>
            <a:pathLst>
              <a:path w="760" h="748">
                <a:moveTo>
                  <a:pt x="4" y="8"/>
                </a:moveTo>
                <a:lnTo>
                  <a:pt x="752" y="0"/>
                </a:lnTo>
                <a:lnTo>
                  <a:pt x="759" y="249"/>
                </a:lnTo>
                <a:lnTo>
                  <a:pt x="760" y="284"/>
                </a:lnTo>
                <a:lnTo>
                  <a:pt x="760" y="284"/>
                </a:lnTo>
                <a:lnTo>
                  <a:pt x="759" y="285"/>
                </a:lnTo>
                <a:lnTo>
                  <a:pt x="760" y="745"/>
                </a:lnTo>
                <a:lnTo>
                  <a:pt x="0" y="748"/>
                </a:lnTo>
                <a:lnTo>
                  <a:pt x="4" y="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102350" y="3402013"/>
            <a:ext cx="1527175" cy="681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2" y="0"/>
              </a:cxn>
              <a:cxn ang="0">
                <a:pos x="756" y="368"/>
              </a:cxn>
              <a:cxn ang="0">
                <a:pos x="940" y="360"/>
              </a:cxn>
              <a:cxn ang="0">
                <a:pos x="956" y="352"/>
              </a:cxn>
              <a:cxn ang="0">
                <a:pos x="940" y="424"/>
              </a:cxn>
              <a:cxn ang="0">
                <a:pos x="941" y="429"/>
              </a:cxn>
              <a:cxn ang="0">
                <a:pos x="938" y="420"/>
              </a:cxn>
              <a:cxn ang="0">
                <a:pos x="962" y="417"/>
              </a:cxn>
              <a:cxn ang="0">
                <a:pos x="756" y="420"/>
              </a:cxn>
              <a:cxn ang="0">
                <a:pos x="0" y="416"/>
              </a:cxn>
              <a:cxn ang="0">
                <a:pos x="0" y="0"/>
              </a:cxn>
            </a:cxnLst>
            <a:rect l="0" t="0" r="r" b="b"/>
            <a:pathLst>
              <a:path w="962" h="429">
                <a:moveTo>
                  <a:pt x="0" y="0"/>
                </a:moveTo>
                <a:lnTo>
                  <a:pt x="752" y="0"/>
                </a:lnTo>
                <a:lnTo>
                  <a:pt x="756" y="368"/>
                </a:lnTo>
                <a:lnTo>
                  <a:pt x="940" y="360"/>
                </a:lnTo>
                <a:lnTo>
                  <a:pt x="956" y="352"/>
                </a:lnTo>
                <a:lnTo>
                  <a:pt x="940" y="424"/>
                </a:lnTo>
                <a:lnTo>
                  <a:pt x="941" y="429"/>
                </a:lnTo>
                <a:lnTo>
                  <a:pt x="938" y="420"/>
                </a:lnTo>
                <a:lnTo>
                  <a:pt x="962" y="417"/>
                </a:lnTo>
                <a:lnTo>
                  <a:pt x="756" y="420"/>
                </a:lnTo>
                <a:lnTo>
                  <a:pt x="0" y="4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7315200" y="3962400"/>
            <a:ext cx="623887" cy="1258888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97" y="5"/>
              </a:cxn>
              <a:cxn ang="0">
                <a:pos x="329" y="25"/>
              </a:cxn>
              <a:cxn ang="0">
                <a:pos x="333" y="161"/>
              </a:cxn>
              <a:cxn ang="0">
                <a:pos x="333" y="193"/>
              </a:cxn>
              <a:cxn ang="0">
                <a:pos x="393" y="789"/>
              </a:cxn>
              <a:cxn ang="0">
                <a:pos x="277" y="793"/>
              </a:cxn>
              <a:cxn ang="0">
                <a:pos x="293" y="193"/>
              </a:cxn>
              <a:cxn ang="0">
                <a:pos x="288" y="183"/>
              </a:cxn>
              <a:cxn ang="0">
                <a:pos x="294" y="126"/>
              </a:cxn>
              <a:cxn ang="0">
                <a:pos x="258" y="60"/>
              </a:cxn>
              <a:cxn ang="0">
                <a:pos x="0" y="57"/>
              </a:cxn>
              <a:cxn ang="0">
                <a:pos x="3" y="0"/>
              </a:cxn>
            </a:cxnLst>
            <a:rect l="0" t="0" r="r" b="b"/>
            <a:pathLst>
              <a:path w="393" h="793">
                <a:moveTo>
                  <a:pt x="3" y="0"/>
                </a:moveTo>
                <a:lnTo>
                  <a:pt x="297" y="5"/>
                </a:lnTo>
                <a:lnTo>
                  <a:pt x="329" y="25"/>
                </a:lnTo>
                <a:lnTo>
                  <a:pt x="333" y="161"/>
                </a:lnTo>
                <a:lnTo>
                  <a:pt x="333" y="193"/>
                </a:lnTo>
                <a:lnTo>
                  <a:pt x="393" y="789"/>
                </a:lnTo>
                <a:lnTo>
                  <a:pt x="277" y="793"/>
                </a:lnTo>
                <a:lnTo>
                  <a:pt x="293" y="193"/>
                </a:lnTo>
                <a:lnTo>
                  <a:pt x="288" y="183"/>
                </a:lnTo>
                <a:lnTo>
                  <a:pt x="294" y="126"/>
                </a:lnTo>
                <a:lnTo>
                  <a:pt x="258" y="60"/>
                </a:lnTo>
                <a:lnTo>
                  <a:pt x="0" y="57"/>
                </a:lnTo>
                <a:lnTo>
                  <a:pt x="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7515225" y="4545013"/>
            <a:ext cx="561975" cy="690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4" y="0"/>
              </a:cxn>
              <a:cxn ang="0">
                <a:pos x="354" y="384"/>
              </a:cxn>
              <a:cxn ang="0">
                <a:pos x="345" y="432"/>
              </a:cxn>
              <a:cxn ang="0">
                <a:pos x="306" y="432"/>
              </a:cxn>
              <a:cxn ang="0">
                <a:pos x="66" y="435"/>
              </a:cxn>
              <a:cxn ang="0">
                <a:pos x="15" y="435"/>
              </a:cxn>
              <a:cxn ang="0">
                <a:pos x="0" y="393"/>
              </a:cxn>
              <a:cxn ang="0">
                <a:pos x="0" y="0"/>
              </a:cxn>
            </a:cxnLst>
            <a:rect l="0" t="0" r="r" b="b"/>
            <a:pathLst>
              <a:path w="354" h="435">
                <a:moveTo>
                  <a:pt x="0" y="0"/>
                </a:moveTo>
                <a:lnTo>
                  <a:pt x="354" y="0"/>
                </a:lnTo>
                <a:lnTo>
                  <a:pt x="354" y="384"/>
                </a:lnTo>
                <a:lnTo>
                  <a:pt x="345" y="432"/>
                </a:lnTo>
                <a:lnTo>
                  <a:pt x="306" y="432"/>
                </a:lnTo>
                <a:lnTo>
                  <a:pt x="66" y="435"/>
                </a:lnTo>
                <a:lnTo>
                  <a:pt x="15" y="435"/>
                </a:lnTo>
                <a:lnTo>
                  <a:pt x="0" y="3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5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721100"/>
            <a:ext cx="152400" cy="4095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00800" y="2362200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rush Script MT" pitchFamily="66" charset="0"/>
                <a:cs typeface="Times New Roman" pitchFamily="18" charset="0"/>
              </a:rPr>
              <a:t>A</a:t>
            </a:r>
            <a:endParaRPr lang="en-US" sz="3200" dirty="0">
              <a:latin typeface="Brush Script MT" pitchFamily="66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3581400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rush Script MT" pitchFamily="66" charset="0"/>
              </a:rPr>
              <a:t>B</a:t>
            </a:r>
            <a:endParaRPr lang="en-US" sz="3200" dirty="0">
              <a:latin typeface="Brush Script MT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1" y="5288340"/>
            <a:ext cx="3505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222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" y="27296"/>
            <a:ext cx="9144000" cy="68580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19.1a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19.1b,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………</a:t>
            </a:r>
          </a:p>
          <a:p>
            <a:pPr marL="514350" indent="-51435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19.1c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19.1d,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</a:p>
          <a:p>
            <a:pPr marL="514350" indent="-51435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………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7848600" y="1143000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85"/>
          <p:cNvSpPr txBox="1">
            <a:spLocks noChangeArrowheads="1"/>
          </p:cNvSpPr>
          <p:nvPr/>
        </p:nvSpPr>
        <p:spPr bwMode="auto">
          <a:xfrm>
            <a:off x="6553200" y="4038600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729747d8za2kbusq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8854"/>
            <a:ext cx="2743200" cy="1699146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8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8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25 0.19074 L -0.125 0.19074 L 0 -1.48148E-6 Z " pathEditMode="relative" rAng="0" ptsTypes="FFFF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23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C2: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lóe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 descr="hinh anh dong ve chim (42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-228600"/>
            <a:ext cx="2057400" cy="2133599"/>
          </a:xfrm>
          <a:prstGeom prst="rect">
            <a:avLst/>
          </a:prstGeom>
        </p:spPr>
      </p:pic>
      <p:pic>
        <p:nvPicPr>
          <p:cNvPr id="6" name="Picture 5" descr="hinh anh dong ve chim (5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5807456"/>
            <a:ext cx="5029200" cy="10505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111 L -1.1125 0.0111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5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-0.00116 L -1.275 -0.0011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581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……….. 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5" name="Text Box 185"/>
          <p:cNvSpPr txBox="1">
            <a:spLocks noChangeArrowheads="1"/>
          </p:cNvSpPr>
          <p:nvPr/>
        </p:nvSpPr>
        <p:spPr bwMode="auto">
          <a:xfrm>
            <a:off x="7848600" y="457200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5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</a:t>
            </a:r>
            <a:r>
              <a:rPr lang="en-US" sz="5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 ĐIỆN – NGUỒN ĐIỆN.</a:t>
            </a:r>
          </a:p>
          <a:p>
            <a:pPr marL="571500" indent="-571500">
              <a:buNone/>
            </a:pPr>
            <a:r>
              <a:rPr lang="en-US" sz="5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I. DÒNG ĐIỆN:</a:t>
            </a:r>
          </a:p>
          <a:p>
            <a:pPr>
              <a:buNone/>
            </a:pPr>
            <a:r>
              <a:rPr lang="en-US" sz="5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II. NGUỒN ĐIỆN:</a:t>
            </a:r>
          </a:p>
          <a:p>
            <a:pPr marL="514350" indent="-514350">
              <a:buNone/>
            </a:pPr>
            <a:r>
              <a:rPr lang="en-US" sz="5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800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5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5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5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None/>
            </a:pP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C3:</a:t>
            </a:r>
          </a:p>
          <a:p>
            <a:pPr marL="514350" indent="-514350">
              <a:buNone/>
            </a:pPr>
            <a:endParaRPr lang="en-US" sz="3200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3200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3200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514350" indent="-514350">
              <a:buNone/>
            </a:pPr>
            <a:endParaRPr lang="en-US" sz="3200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3200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3200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4" name="Picture 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133600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2057400"/>
            <a:ext cx="21431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1219200" y="4800600"/>
            <a:ext cx="1066800" cy="1828800"/>
            <a:chOff x="3312" y="2970"/>
            <a:chExt cx="672" cy="1152"/>
          </a:xfrm>
        </p:grpSpPr>
        <p:pic>
          <p:nvPicPr>
            <p:cNvPr id="8" name="Picture 6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12" y="2970"/>
              <a:ext cx="66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312" y="3504"/>
              <a:ext cx="672" cy="618"/>
            </a:xfrm>
            <a:prstGeom prst="rect">
              <a:avLst/>
            </a:prstGeom>
            <a:noFill/>
          </p:spPr>
        </p:pic>
      </p:grpSp>
      <p:pic>
        <p:nvPicPr>
          <p:cNvPr id="10" name="Picture 6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4876800"/>
            <a:ext cx="2438400" cy="1790700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848600" y="2438400"/>
          <a:ext cx="460375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10" imgW="685714" imgH="2095793" progId="PBrush">
                  <p:embed/>
                </p:oleObj>
              </mc:Choice>
              <mc:Fallback>
                <p:oleObj name="Bitmap Image" r:id="rId10" imgW="685714" imgH="209579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438400"/>
                        <a:ext cx="460375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4648200" y="4038600"/>
            <a:ext cx="13356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315200" y="4038600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</a:rPr>
              <a:t>Pin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</a:rPr>
              <a:t>tiểu</a:t>
            </a:r>
            <a:endParaRPr lang="en-US" sz="3200" noProof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239000" y="55626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Pin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vuông</a:t>
            </a:r>
            <a:endParaRPr lang="en-US" sz="2800" noProof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2514600" y="5486400"/>
            <a:ext cx="18950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áo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295400" y="4038600"/>
            <a:ext cx="1279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Acquy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 ĐIỆN – NGUỒN ĐIỆN.</a:t>
            </a:r>
          </a:p>
          <a:p>
            <a:pPr marL="571500" indent="-571500">
              <a:buNone/>
            </a:pP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I. DÒNG ĐIỆN: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NGUỒN ĐIỆN:</a:t>
            </a:r>
          </a:p>
          <a:p>
            <a:pPr marL="514350" indent="-514350">
              <a:buNone/>
            </a:pPr>
            <a:r>
              <a:rPr lang="en-US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pin hay 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acquy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-).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826</Words>
  <Application>Microsoft Office PowerPoint</Application>
  <PresentationFormat>On-screen Show (4:3)</PresentationFormat>
  <Paragraphs>127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.VnTime</vt:lpstr>
      <vt:lpstr>Arial</vt:lpstr>
      <vt:lpstr>Brush Script MT</vt:lpstr>
      <vt:lpstr>Calibri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dungpt</cp:lastModifiedBy>
  <cp:revision>31</cp:revision>
  <dcterms:created xsi:type="dcterms:W3CDTF">2015-01-09T12:23:35Z</dcterms:created>
  <dcterms:modified xsi:type="dcterms:W3CDTF">2018-01-09T16:09:28Z</dcterms:modified>
</cp:coreProperties>
</file>