
<file path=[Content_Types].xml><?xml version="1.0" encoding="utf-8"?>
<Types xmlns="http://schemas.openxmlformats.org/package/2006/content-types">
  <Default Extension="png" ContentType="image/png"/>
  <Default Extension="bin" ContentType="application/vnd.ms-office.activeX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ctiveX/activeX1.xml" ContentType="application/vnd.ms-office.activeX+xml"/>
  <Override PartName="/ppt/activeX/activeX2.xml" ContentType="application/vnd.ms-office.activeX+xml"/>
  <Override PartName="/ppt/activeX/activeX3.xml" ContentType="application/vnd.ms-office.activeX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7"/>
  </p:notesMasterIdLst>
  <p:sldIdLst>
    <p:sldId id="302" r:id="rId2"/>
    <p:sldId id="296" r:id="rId3"/>
    <p:sldId id="295" r:id="rId4"/>
    <p:sldId id="298" r:id="rId5"/>
    <p:sldId id="299" r:id="rId6"/>
    <p:sldId id="292" r:id="rId7"/>
    <p:sldId id="261" r:id="rId8"/>
    <p:sldId id="287" r:id="rId9"/>
    <p:sldId id="262" r:id="rId10"/>
    <p:sldId id="300" r:id="rId11"/>
    <p:sldId id="301" r:id="rId12"/>
    <p:sldId id="264" r:id="rId13"/>
    <p:sldId id="265" r:id="rId14"/>
    <p:sldId id="289" r:id="rId15"/>
    <p:sldId id="294" r:id="rId16"/>
  </p:sldIdLst>
  <p:sldSz cx="9906000" cy="6858000" type="A4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00FF"/>
    <a:srgbClr val="FF0000"/>
    <a:srgbClr val="6600CC"/>
    <a:srgbClr val="000066"/>
    <a:srgbClr val="008000"/>
    <a:srgbClr val="009900"/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853" autoAdjust="0"/>
    <p:restoredTop sz="86355" autoAdjust="0"/>
  </p:normalViewPr>
  <p:slideViewPr>
    <p:cSldViewPr>
      <p:cViewPr varScale="1">
        <p:scale>
          <a:sx n="74" d="100"/>
          <a:sy n="74" d="100"/>
        </p:scale>
        <p:origin x="912" y="7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246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activeX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fld id="{FDAD4C74-13F4-49B3-965C-F1D7D8D42E8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86216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15465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BB366B2-109A-4C1D-90C3-3C55E0314EAF}" type="slidenum">
              <a:rPr lang="en-US" altLang="en-US">
                <a:latin typeface="Times New Roman" panose="02020603050405020304" pitchFamily="18" charset="0"/>
              </a:rPr>
              <a:pPr eaLnBrk="1" hangingPunct="1"/>
              <a:t>3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vi-VN" altLang="en-US" smtClean="0"/>
          </a:p>
        </p:txBody>
      </p:sp>
    </p:spTree>
    <p:extLst>
      <p:ext uri="{BB962C8B-B14F-4D97-AF65-F5344CB8AC3E}">
        <p14:creationId xmlns:p14="http://schemas.microsoft.com/office/powerpoint/2010/main" val="1798799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822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410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962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95300" y="274638"/>
            <a:ext cx="89154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719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685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20825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873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626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11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7113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186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0527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jpeg"/><Relationship Id="rId7" Type="http://schemas.openxmlformats.org/officeDocument/2006/relationships/image" Target="../media/image6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phan%20xa%20tren%20guong%20phang.ckt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phan%20xa%20tren%20guong%20phang%20quayckt.ckt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G:\BAIGIANG\TAP%20SU\TRANG5.wmv" TargetMode="External"/><Relationship Id="rId5" Type="http://schemas.openxmlformats.org/officeDocument/2006/relationships/slide" Target="slide8.xml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Layout" Target="../slideLayouts/slideLayout12.xml"/><Relationship Id="rId1" Type="http://schemas.openxmlformats.org/officeDocument/2006/relationships/video" Target="file:///G:\BAIGIANG\TAP%20SU\TRANG6.wmv" TargetMode="External"/><Relationship Id="rId5" Type="http://schemas.openxmlformats.org/officeDocument/2006/relationships/image" Target="../media/image12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12.xml"/><Relationship Id="rId1" Type="http://schemas.openxmlformats.org/officeDocument/2006/relationships/video" Target="file:///D:\THCS\THI%20TRAN\THAO\TRANG8.wmv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6.wmf"/><Relationship Id="rId5" Type="http://schemas.openxmlformats.org/officeDocument/2006/relationships/slideLayout" Target="../slideLayouts/slideLayout7.xml"/><Relationship Id="rId4" Type="http://schemas.openxmlformats.org/officeDocument/2006/relationships/control" Target="../activeX/activeX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FSB_Background0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52400"/>
            <a:ext cx="9144000" cy="6858000"/>
          </a:xfrm>
          <a:prstGeom prst="rect">
            <a:avLst/>
          </a:prstGeom>
          <a:noFill/>
          <a:ln w="57150" cmpd="thinThick">
            <a:solidFill>
              <a:srgbClr val="0D04C4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Picture 3" descr="cau thi nai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4588" y="914400"/>
            <a:ext cx="45720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Rectangle 10"/>
          <p:cNvSpPr>
            <a:spLocks noChangeArrowheads="1"/>
          </p:cNvSpPr>
          <p:nvPr/>
        </p:nvSpPr>
        <p:spPr bwMode="auto">
          <a:xfrm>
            <a:off x="381000" y="0"/>
            <a:ext cx="9144000" cy="6934200"/>
          </a:xfrm>
          <a:prstGeom prst="rect">
            <a:avLst/>
          </a:prstGeom>
          <a:noFill/>
          <a:ln w="76200" cmpd="tri" algn="ctr">
            <a:pattFill prst="solidDmnd">
              <a:fgClr>
                <a:srgbClr val="993366"/>
              </a:fgClr>
              <a:bgClr>
                <a:srgbClr val="FFFFFF"/>
              </a:bgClr>
            </a:pattFill>
            <a:miter lim="800000"/>
            <a:headEnd/>
            <a:tailEnd/>
          </a:ln>
          <a:effectLst>
            <a:prstShdw prst="shdw17" dist="17961" dir="13500000">
              <a:srgbClr val="5C1F3D"/>
            </a:prstShdw>
          </a:effectLst>
        </p:spPr>
        <p:txBody>
          <a:bodyPr wrap="none" anchor="ctr"/>
          <a:lstStyle/>
          <a:p>
            <a:pPr>
              <a:defRPr/>
            </a:pPr>
            <a:endParaRPr lang="en-US" sz="2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4473575" y="3562350"/>
            <a:ext cx="1246188" cy="1371600"/>
            <a:chOff x="2844800" y="1422399"/>
            <a:chExt cx="2235200" cy="2235200"/>
          </a:xfrm>
        </p:grpSpPr>
        <p:sp>
          <p:nvSpPr>
            <p:cNvPr id="3" name=" 3"/>
            <p:cNvSpPr/>
            <p:nvPr/>
          </p:nvSpPr>
          <p:spPr>
            <a:xfrm>
              <a:off x="2844800" y="1422399"/>
              <a:ext cx="2235200" cy="2235200"/>
            </a:xfrm>
            <a:prstGeom prst="gear9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 4"/>
            <p:cNvSpPr/>
            <p:nvPr/>
          </p:nvSpPr>
          <p:spPr>
            <a:xfrm>
              <a:off x="3294687" y="1944980"/>
              <a:ext cx="1335426" cy="115123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40640" tIns="40640" rIns="40640" bIns="40640" spcCol="1270" anchor="ctr"/>
            <a:lstStyle/>
            <a:p>
              <a:pPr algn="ctr" defTabSz="14224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vi-VN" sz="3200"/>
            </a:p>
          </p:txBody>
        </p:sp>
      </p:grpSp>
      <p:grpSp>
        <p:nvGrpSpPr>
          <p:cNvPr id="4" name="Group 20"/>
          <p:cNvGrpSpPr/>
          <p:nvPr/>
        </p:nvGrpSpPr>
        <p:grpSpPr>
          <a:xfrm>
            <a:off x="3241798" y="2743538"/>
            <a:ext cx="1494695" cy="1606695"/>
            <a:chOff x="2844800" y="1828800"/>
            <a:chExt cx="2235200" cy="2235200"/>
          </a:xfrm>
          <a:solidFill>
            <a:srgbClr val="FF0000"/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22" name=" 3"/>
            <p:cNvSpPr/>
            <p:nvPr/>
          </p:nvSpPr>
          <p:spPr>
            <a:xfrm>
              <a:off x="2844800" y="1828800"/>
              <a:ext cx="2235200" cy="2235200"/>
            </a:xfrm>
            <a:prstGeom prst="gear9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1905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 4"/>
            <p:cNvSpPr/>
            <p:nvPr/>
          </p:nvSpPr>
          <p:spPr>
            <a:xfrm>
              <a:off x="3294173" y="2352387"/>
              <a:ext cx="1336454" cy="1148937"/>
            </a:xfrm>
            <a:prstGeom prst="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40640" tIns="40640" rIns="40640" bIns="40640" spcCol="1270" anchor="ctr"/>
            <a:lstStyle/>
            <a:p>
              <a:pPr algn="ctr" defTabSz="14224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vi-VN" sz="3200"/>
            </a:p>
          </p:txBody>
        </p:sp>
      </p:grpSp>
      <p:grpSp>
        <p:nvGrpSpPr>
          <p:cNvPr id="5" name="Group 23"/>
          <p:cNvGrpSpPr>
            <a:grpSpLocks/>
          </p:cNvGrpSpPr>
          <p:nvPr/>
        </p:nvGrpSpPr>
        <p:grpSpPr bwMode="auto">
          <a:xfrm>
            <a:off x="2239964" y="3524250"/>
            <a:ext cx="1304925" cy="1524000"/>
            <a:chOff x="2844800" y="1422399"/>
            <a:chExt cx="2235200" cy="2235200"/>
          </a:xfrm>
        </p:grpSpPr>
        <p:sp>
          <p:nvSpPr>
            <p:cNvPr id="25" name=" 3"/>
            <p:cNvSpPr/>
            <p:nvPr/>
          </p:nvSpPr>
          <p:spPr>
            <a:xfrm>
              <a:off x="2844800" y="1422399"/>
              <a:ext cx="2235200" cy="2235200"/>
            </a:xfrm>
            <a:prstGeom prst="gear9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 4"/>
            <p:cNvSpPr/>
            <p:nvPr/>
          </p:nvSpPr>
          <p:spPr>
            <a:xfrm>
              <a:off x="3293471" y="1946275"/>
              <a:ext cx="1337857" cy="11478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40640" tIns="40640" rIns="40640" bIns="40640" spcCol="1270" anchor="ctr"/>
            <a:lstStyle/>
            <a:p>
              <a:pPr algn="ctr" defTabSz="14224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vi-VN" sz="3200"/>
            </a:p>
          </p:txBody>
        </p:sp>
      </p:grpSp>
      <p:grpSp>
        <p:nvGrpSpPr>
          <p:cNvPr id="7" name="Group 26"/>
          <p:cNvGrpSpPr/>
          <p:nvPr/>
        </p:nvGrpSpPr>
        <p:grpSpPr>
          <a:xfrm>
            <a:off x="3260320" y="4189446"/>
            <a:ext cx="1495198" cy="1642440"/>
            <a:chOff x="2032000" y="1015999"/>
            <a:chExt cx="2235200" cy="2235200"/>
          </a:xfrm>
          <a:solidFill>
            <a:srgbClr val="FFFF00"/>
          </a:solidFill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28" name=" 3"/>
            <p:cNvSpPr/>
            <p:nvPr/>
          </p:nvSpPr>
          <p:spPr>
            <a:xfrm>
              <a:off x="2032000" y="1015999"/>
              <a:ext cx="2235200" cy="2235200"/>
            </a:xfrm>
            <a:prstGeom prst="gear9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1905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 4"/>
            <p:cNvSpPr/>
            <p:nvPr/>
          </p:nvSpPr>
          <p:spPr>
            <a:xfrm>
              <a:off x="2481373" y="1539586"/>
              <a:ext cx="1336454" cy="1148937"/>
            </a:xfrm>
            <a:prstGeom prst="rect">
              <a:avLst/>
            </a:pr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40640" tIns="40640" rIns="40640" bIns="40640" spcCol="1270" anchor="ctr"/>
            <a:lstStyle/>
            <a:p>
              <a:pPr algn="ctr" defTabSz="14224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vi-VN" sz="3200"/>
            </a:p>
          </p:txBody>
        </p:sp>
      </p:grpSp>
      <p:pic>
        <p:nvPicPr>
          <p:cNvPr id="137236" name="Picture 20" descr="Firewrk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0425" y="4419601"/>
            <a:ext cx="1295400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7237" name="Picture 21" descr="Firewrk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2351" y="3867150"/>
            <a:ext cx="74771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9" name="Freeform 24"/>
          <p:cNvSpPr>
            <a:spLocks/>
          </p:cNvSpPr>
          <p:nvPr/>
        </p:nvSpPr>
        <p:spPr bwMode="auto">
          <a:xfrm>
            <a:off x="7219950" y="4349751"/>
            <a:ext cx="1123950" cy="104775"/>
          </a:xfrm>
          <a:custGeom>
            <a:avLst/>
            <a:gdLst>
              <a:gd name="T0" fmla="*/ 0 w 1440"/>
              <a:gd name="T1" fmla="*/ 0 h 128"/>
              <a:gd name="T2" fmla="*/ 2147483646 w 1440"/>
              <a:gd name="T3" fmla="*/ 2147483646 h 128"/>
              <a:gd name="T4" fmla="*/ 2147483646 w 1440"/>
              <a:gd name="T5" fmla="*/ 2147483646 h 128"/>
              <a:gd name="T6" fmla="*/ 2147483646 w 1440"/>
              <a:gd name="T7" fmla="*/ 2147483646 h 128"/>
              <a:gd name="T8" fmla="*/ 2147483646 w 1440"/>
              <a:gd name="T9" fmla="*/ 2147483646 h 128"/>
              <a:gd name="T10" fmla="*/ 2147483646 w 1440"/>
              <a:gd name="T11" fmla="*/ 2147483646 h 128"/>
              <a:gd name="T12" fmla="*/ 2147483646 w 1440"/>
              <a:gd name="T13" fmla="*/ 548755788 h 12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440"/>
              <a:gd name="T22" fmla="*/ 0 h 128"/>
              <a:gd name="T23" fmla="*/ 1440 w 1440"/>
              <a:gd name="T24" fmla="*/ 128 h 12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440" h="128">
                <a:moveTo>
                  <a:pt x="0" y="0"/>
                </a:moveTo>
                <a:lnTo>
                  <a:pt x="162" y="44"/>
                </a:lnTo>
                <a:lnTo>
                  <a:pt x="408" y="95"/>
                </a:lnTo>
                <a:lnTo>
                  <a:pt x="687" y="128"/>
                </a:lnTo>
                <a:lnTo>
                  <a:pt x="975" y="103"/>
                </a:lnTo>
                <a:lnTo>
                  <a:pt x="1204" y="61"/>
                </a:lnTo>
                <a:lnTo>
                  <a:pt x="1440" y="1"/>
                </a:lnTo>
              </a:path>
            </a:pathLst>
          </a:custGeom>
          <a:noFill/>
          <a:ln w="28575">
            <a:solidFill>
              <a:srgbClr val="00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0" name="Freeform 25"/>
          <p:cNvSpPr>
            <a:spLocks/>
          </p:cNvSpPr>
          <p:nvPr/>
        </p:nvSpPr>
        <p:spPr bwMode="auto">
          <a:xfrm rot="10800000">
            <a:off x="7223126" y="5262564"/>
            <a:ext cx="1127125" cy="104775"/>
          </a:xfrm>
          <a:custGeom>
            <a:avLst/>
            <a:gdLst>
              <a:gd name="T0" fmla="*/ 0 w 1440"/>
              <a:gd name="T1" fmla="*/ 0 h 128"/>
              <a:gd name="T2" fmla="*/ 2147483646 w 1440"/>
              <a:gd name="T3" fmla="*/ 2147483646 h 128"/>
              <a:gd name="T4" fmla="*/ 2147483646 w 1440"/>
              <a:gd name="T5" fmla="*/ 2147483646 h 128"/>
              <a:gd name="T6" fmla="*/ 2147483646 w 1440"/>
              <a:gd name="T7" fmla="*/ 2147483646 h 128"/>
              <a:gd name="T8" fmla="*/ 2147483646 w 1440"/>
              <a:gd name="T9" fmla="*/ 2147483646 h 128"/>
              <a:gd name="T10" fmla="*/ 2147483646 w 1440"/>
              <a:gd name="T11" fmla="*/ 2147483646 h 128"/>
              <a:gd name="T12" fmla="*/ 2147483646 w 1440"/>
              <a:gd name="T13" fmla="*/ 548755788 h 12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440"/>
              <a:gd name="T22" fmla="*/ 0 h 128"/>
              <a:gd name="T23" fmla="*/ 1440 w 1440"/>
              <a:gd name="T24" fmla="*/ 128 h 12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440" h="128">
                <a:moveTo>
                  <a:pt x="0" y="0"/>
                </a:moveTo>
                <a:lnTo>
                  <a:pt x="162" y="44"/>
                </a:lnTo>
                <a:lnTo>
                  <a:pt x="408" y="95"/>
                </a:lnTo>
                <a:lnTo>
                  <a:pt x="687" y="128"/>
                </a:lnTo>
                <a:lnTo>
                  <a:pt x="975" y="103"/>
                </a:lnTo>
                <a:lnTo>
                  <a:pt x="1204" y="61"/>
                </a:lnTo>
                <a:lnTo>
                  <a:pt x="1440" y="1"/>
                </a:lnTo>
              </a:path>
            </a:pathLst>
          </a:custGeom>
          <a:noFill/>
          <a:ln w="28575">
            <a:solidFill>
              <a:srgbClr val="00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1" name="Line 26"/>
          <p:cNvSpPr>
            <a:spLocks noChangeShapeType="1"/>
          </p:cNvSpPr>
          <p:nvPr/>
        </p:nvSpPr>
        <p:spPr bwMode="auto">
          <a:xfrm>
            <a:off x="7018338" y="4845050"/>
            <a:ext cx="1536700" cy="1588"/>
          </a:xfrm>
          <a:prstGeom prst="line">
            <a:avLst/>
          </a:prstGeom>
          <a:noFill/>
          <a:ln w="28575">
            <a:solidFill>
              <a:srgbClr val="00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2" name="Line 27"/>
          <p:cNvSpPr>
            <a:spLocks noChangeShapeType="1"/>
          </p:cNvSpPr>
          <p:nvPr/>
        </p:nvSpPr>
        <p:spPr bwMode="auto">
          <a:xfrm>
            <a:off x="7793039" y="4110038"/>
            <a:ext cx="1587" cy="1484312"/>
          </a:xfrm>
          <a:prstGeom prst="line">
            <a:avLst/>
          </a:prstGeom>
          <a:noFill/>
          <a:ln w="28575">
            <a:solidFill>
              <a:srgbClr val="00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7183" name="Picture 28" descr="BOOKANI2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2839" y="4953000"/>
            <a:ext cx="708025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7245" name="Picture 29" descr="TORCH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0950" y="4171951"/>
            <a:ext cx="374650" cy="94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7249" name="Rectangle 33"/>
          <p:cNvSpPr>
            <a:spLocks noChangeArrowheads="1"/>
          </p:cNvSpPr>
          <p:nvPr/>
        </p:nvSpPr>
        <p:spPr bwMode="auto">
          <a:xfrm>
            <a:off x="381000" y="6019800"/>
            <a:ext cx="9144000" cy="838200"/>
          </a:xfrm>
          <a:prstGeom prst="rect">
            <a:avLst/>
          </a:prstGeom>
          <a:gradFill rotWithShape="1">
            <a:gsLst>
              <a:gs pos="0">
                <a:srgbClr val="FF0066"/>
              </a:gs>
              <a:gs pos="100000">
                <a:srgbClr val="0000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800" b="1">
                <a:solidFill>
                  <a:schemeClr val="accent2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>
                <a:solidFill>
                  <a:schemeClr val="accent2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>
                <a:solidFill>
                  <a:schemeClr val="accent2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>
                <a:solidFill>
                  <a:schemeClr val="accent2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>
                <a:solidFill>
                  <a:schemeClr val="accent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2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en-US" altLang="en-US" sz="4000" i="1">
              <a:solidFill>
                <a:schemeClr val="tx1"/>
              </a:solidFill>
            </a:endParaRPr>
          </a:p>
        </p:txBody>
      </p:sp>
      <p:sp>
        <p:nvSpPr>
          <p:cNvPr id="7186" name="AutoShape 34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6705601" y="990600"/>
            <a:ext cx="79375" cy="762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 b="1">
                <a:solidFill>
                  <a:schemeClr val="accent2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>
                <a:solidFill>
                  <a:schemeClr val="accent2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>
                <a:solidFill>
                  <a:schemeClr val="accent2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>
                <a:solidFill>
                  <a:schemeClr val="accent2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>
                <a:solidFill>
                  <a:schemeClr val="accent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 sz="1800">
              <a:solidFill>
                <a:srgbClr val="0D0C0B"/>
              </a:solidFill>
              <a:latin typeface=".VnTime" pitchFamily="34" charset="0"/>
            </a:endParaRPr>
          </a:p>
        </p:txBody>
      </p:sp>
      <p:sp>
        <p:nvSpPr>
          <p:cNvPr id="137251" name="WordArt 35" descr="Green marble"/>
          <p:cNvSpPr>
            <a:spLocks noChangeArrowheads="1" noChangeShapeType="1" noTextEdit="1"/>
          </p:cNvSpPr>
          <p:nvPr/>
        </p:nvSpPr>
        <p:spPr bwMode="auto">
          <a:xfrm>
            <a:off x="838201" y="1219200"/>
            <a:ext cx="5345113" cy="971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9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BÀI GIẢNG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898910" y="3382954"/>
            <a:ext cx="572296" cy="769441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4400" dirty="0">
                <a:solidFill>
                  <a:srgbClr val="00C200"/>
                </a:solidFill>
                <a:latin typeface="Times New Roman" pitchFamily="18" charset="0"/>
                <a:cs typeface="Arial" charset="0"/>
              </a:rPr>
              <a:t>V</a:t>
            </a:r>
            <a:endParaRPr lang="vi-VN" sz="4400" dirty="0">
              <a:solidFill>
                <a:srgbClr val="00C20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583125" y="3389304"/>
            <a:ext cx="568574" cy="769441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4400" dirty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Ậ</a:t>
            </a:r>
            <a:endParaRPr lang="vi-VN" sz="4400" dirty="0">
              <a:solidFill>
                <a:srgbClr val="FF000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269476" y="3390892"/>
            <a:ext cx="568574" cy="769441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4400" dirty="0">
                <a:solidFill>
                  <a:srgbClr val="24602E"/>
                </a:solidFill>
                <a:latin typeface="Times New Roman" pitchFamily="18" charset="0"/>
                <a:cs typeface="Arial" charset="0"/>
              </a:rPr>
              <a:t>T</a:t>
            </a:r>
            <a:endParaRPr lang="vi-VN" sz="4400" dirty="0">
              <a:solidFill>
                <a:srgbClr val="24602E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958058" y="3390892"/>
            <a:ext cx="567784" cy="769441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4400" dirty="0">
                <a:solidFill>
                  <a:srgbClr val="5B34DA"/>
                </a:solidFill>
                <a:latin typeface="Times New Roman" pitchFamily="18" charset="0"/>
                <a:cs typeface="Arial" charset="0"/>
              </a:rPr>
              <a:t>L</a:t>
            </a:r>
            <a:endParaRPr lang="vi-VN" sz="4400" dirty="0">
              <a:solidFill>
                <a:srgbClr val="5B34DA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8" name="TextBox 30"/>
          <p:cNvSpPr txBox="1"/>
          <p:nvPr/>
        </p:nvSpPr>
        <p:spPr>
          <a:xfrm>
            <a:off x="3642110" y="3389304"/>
            <a:ext cx="572296" cy="769441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4400" dirty="0">
                <a:solidFill>
                  <a:srgbClr val="00C200"/>
                </a:solidFill>
                <a:latin typeface="Times New Roman" pitchFamily="18" charset="0"/>
                <a:cs typeface="Arial" charset="0"/>
              </a:rPr>
              <a:t>Ý</a:t>
            </a:r>
            <a:endParaRPr lang="vi-VN" sz="4400" dirty="0">
              <a:solidFill>
                <a:srgbClr val="00C20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9" name="TextBox 31"/>
          <p:cNvSpPr txBox="1"/>
          <p:nvPr/>
        </p:nvSpPr>
        <p:spPr>
          <a:xfrm>
            <a:off x="4324738" y="3390892"/>
            <a:ext cx="568575" cy="769441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4400" dirty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7</a:t>
            </a:r>
            <a:endParaRPr lang="vi-VN" sz="4400" dirty="0">
              <a:solidFill>
                <a:srgbClr val="FF000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7206" name="Text Box 64"/>
          <p:cNvSpPr txBox="1">
            <a:spLocks noChangeArrowheads="1"/>
          </p:cNvSpPr>
          <p:nvPr/>
        </p:nvSpPr>
        <p:spPr bwMode="auto">
          <a:xfrm>
            <a:off x="1447800" y="242888"/>
            <a:ext cx="70866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accent2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 b="1">
                <a:solidFill>
                  <a:schemeClr val="accent2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 b="1">
                <a:solidFill>
                  <a:schemeClr val="accent2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 b="1">
                <a:solidFill>
                  <a:schemeClr val="accent2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 b="1">
                <a:solidFill>
                  <a:schemeClr val="accent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2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b="0">
              <a:solidFill>
                <a:srgbClr val="FF0066"/>
              </a:solidFill>
            </a:endParaRPr>
          </a:p>
        </p:txBody>
      </p:sp>
      <p:sp>
        <p:nvSpPr>
          <p:cNvPr id="40" name="WordArt 35" descr="Green marble"/>
          <p:cNvSpPr>
            <a:spLocks noChangeArrowheads="1" noChangeShapeType="1" noTextEdit="1"/>
          </p:cNvSpPr>
          <p:nvPr/>
        </p:nvSpPr>
        <p:spPr bwMode="auto">
          <a:xfrm>
            <a:off x="2151700" y="6280221"/>
            <a:ext cx="5345113" cy="52470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3600" kern="10" dirty="0">
                <a:ln/>
                <a:solidFill>
                  <a:schemeClr val="accent3"/>
                </a:solidFill>
                <a:cs typeface="Times New Roman" panose="02020603050405020304" pitchFamily="18" charset="0"/>
              </a:rPr>
              <a:t>GV: </a:t>
            </a:r>
            <a:r>
              <a:rPr lang="en-US" sz="3600" kern="10" dirty="0" err="1">
                <a:ln/>
                <a:solidFill>
                  <a:schemeClr val="accent3"/>
                </a:solidFill>
                <a:cs typeface="Times New Roman" panose="02020603050405020304" pitchFamily="18" charset="0"/>
              </a:rPr>
              <a:t>Phạm</a:t>
            </a:r>
            <a:r>
              <a:rPr lang="en-US" sz="3600" kern="10" dirty="0">
                <a:ln/>
                <a:solidFill>
                  <a:schemeClr val="accent3"/>
                </a:solidFill>
                <a:cs typeface="Times New Roman" panose="02020603050405020304" pitchFamily="18" charset="0"/>
              </a:rPr>
              <a:t> </a:t>
            </a:r>
            <a:r>
              <a:rPr lang="en-US" sz="3600" kern="10" dirty="0" err="1">
                <a:ln/>
                <a:solidFill>
                  <a:schemeClr val="accent3"/>
                </a:solidFill>
                <a:cs typeface="Times New Roman" panose="02020603050405020304" pitchFamily="18" charset="0"/>
              </a:rPr>
              <a:t>Thùy</a:t>
            </a:r>
            <a:r>
              <a:rPr lang="en-US" sz="3600" kern="10" dirty="0">
                <a:ln/>
                <a:solidFill>
                  <a:schemeClr val="accent3"/>
                </a:solidFill>
                <a:cs typeface="Times New Roman" panose="02020603050405020304" pitchFamily="18" charset="0"/>
              </a:rPr>
              <a:t> Dung</a:t>
            </a:r>
            <a:endParaRPr lang="en-US" sz="3600" kern="10" dirty="0">
              <a:ln/>
              <a:solidFill>
                <a:schemeClr val="accent3"/>
              </a:solidFill>
              <a:cs typeface="Times New Roman" panose="02020603050405020304" pitchFamily="18" charset="0"/>
            </a:endParaRPr>
          </a:p>
        </p:txBody>
      </p:sp>
      <p:sp>
        <p:nvSpPr>
          <p:cNvPr id="41" name="WordArt 35" descr="Green marble"/>
          <p:cNvSpPr>
            <a:spLocks noChangeArrowheads="1" noChangeShapeType="1" noTextEdit="1"/>
          </p:cNvSpPr>
          <p:nvPr/>
        </p:nvSpPr>
        <p:spPr bwMode="auto">
          <a:xfrm>
            <a:off x="2139951" y="234951"/>
            <a:ext cx="5345113" cy="5254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>
                <a:ln w="13462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262626"/>
                </a:solidFill>
                <a:effectLst>
                  <a:outerShdw dist="38100" dir="2700000" algn="bl" rotWithShape="0">
                    <a:srgbClr val="DAEDEF"/>
                  </a:outerShdw>
                </a:effectLst>
                <a:cs typeface="Times New Roman" panose="02020603050405020304" pitchFamily="18" charset="0"/>
              </a:rPr>
              <a:t>Trường THCS Thượng Thanh</a:t>
            </a:r>
            <a:endParaRPr lang="en-US" sz="3600" kern="10">
              <a:ln w="13462">
                <a:solidFill>
                  <a:schemeClr val="bg1"/>
                </a:solidFill>
                <a:round/>
                <a:headEnd/>
                <a:tailEnd/>
              </a:ln>
              <a:solidFill>
                <a:srgbClr val="262626"/>
              </a:solidFill>
              <a:effectLst>
                <a:outerShdw dist="38100" dir="2700000" algn="bl" rotWithShape="0">
                  <a:srgbClr val="DAEDEF"/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073764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8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49" presetClass="entr" presetSubtype="0" repeatCount="indefinite" decel="10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137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137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1372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3000"/>
                                        <p:tgtEl>
                                          <p:spTgt spid="137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3" presetClass="entr" presetSubtype="16" repeatCount="indefinite" fill="hold" nodeType="withEffect">
                                  <p:stCondLst>
                                    <p:cond delay="5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1372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1372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3" presetClass="exit" presetSubtype="16" repeatCount="indefinite" fill="hold" nodeType="withEffect">
                                  <p:stCondLst>
                                    <p:cond delay="5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plus(in)">
                                      <p:cBhvr>
                                        <p:cTn id="24" dur="2000"/>
                                        <p:tgtEl>
                                          <p:spTgt spid="1372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7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1" presetClass="entr" presetSubtype="4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8" dur="2000"/>
                                        <p:tgtEl>
                                          <p:spTgt spid="137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" presetClass="entr" presetSubtype="2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137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137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64" presetClass="path" presetSubtype="0" repeatCount="indefinite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34 0.17338 L 3.05556E-6 -0.1132 " pathEditMode="relative" rAng="0" ptsTypes="AA">
                                      <p:cBhvr>
                                        <p:cTn id="34" dur="5000" spd="-100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8" y="-14329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64" presetClass="path" presetSubtype="0" repeatCount="indefinite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16 -0.18217 L -0.00086 -0.08472 " pathEditMode="relative" rAng="0" ptsTypes="AA">
                                      <p:cBhvr>
                                        <p:cTn id="36" dur="5000" spd="-100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" y="4861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64" presetClass="path" presetSubtype="0" repeatCount="indefinite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69 0.10428 L -0.00069 -0.13688 " pathEditMode="relative" rAng="0" ptsTypes="AA">
                                      <p:cBhvr>
                                        <p:cTn id="38" dur="5000" spd="-100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100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64" presetClass="path" presetSubtype="0" repeatCount="indefinite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0.12509 L 3.88889E-6 -0.09503 " pathEditMode="relative" rAng="0" ptsTypes="AA">
                                      <p:cBhvr>
                                        <p:cTn id="40" dur="5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1000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64" presetClass="path" presetSubtype="0" repeatCount="indefinite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56 0.08324 L 5E-6 -0.1133 " pathEditMode="relative" rAng="0" ptsTypes="AA">
                                      <p:cBhvr>
                                        <p:cTn id="42" dur="5000" spd="-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" y="-9800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64" presetClass="path" presetSubtype="0" repeatCount="indefinite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99 -0.17106 L -0.00087 -0.08472 " pathEditMode="relative" rAng="0" ptsTypes="AA">
                                      <p:cBhvr>
                                        <p:cTn id="44" dur="5000" spd="-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" y="4306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" presetClass="entr" presetSubtype="2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49" grpId="0" animBg="1"/>
      <p:bldP spid="137251" grpId="0" animBg="1"/>
      <p:bldP spid="4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reeform 4"/>
          <p:cNvSpPr>
            <a:spLocks/>
          </p:cNvSpPr>
          <p:nvPr/>
        </p:nvSpPr>
        <p:spPr bwMode="auto">
          <a:xfrm>
            <a:off x="7505700" y="1562100"/>
            <a:ext cx="1924050" cy="5181600"/>
          </a:xfrm>
          <a:custGeom>
            <a:avLst/>
            <a:gdLst>
              <a:gd name="T0" fmla="*/ 12 w 1212"/>
              <a:gd name="T1" fmla="*/ 88 h 3264"/>
              <a:gd name="T2" fmla="*/ 0 w 1212"/>
              <a:gd name="T3" fmla="*/ 1860 h 3264"/>
              <a:gd name="T4" fmla="*/ 1212 w 1212"/>
              <a:gd name="T5" fmla="*/ 3264 h 3264"/>
              <a:gd name="T6" fmla="*/ 1200 w 1212"/>
              <a:gd name="T7" fmla="*/ 1104 h 3264"/>
              <a:gd name="T8" fmla="*/ 12 w 1212"/>
              <a:gd name="T9" fmla="*/ 0 h 3264"/>
              <a:gd name="T10" fmla="*/ 12 w 1212"/>
              <a:gd name="T11" fmla="*/ 88 h 326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212"/>
              <a:gd name="T19" fmla="*/ 0 h 3264"/>
              <a:gd name="T20" fmla="*/ 1212 w 1212"/>
              <a:gd name="T21" fmla="*/ 3264 h 326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212" h="3264">
                <a:moveTo>
                  <a:pt x="12" y="88"/>
                </a:moveTo>
                <a:lnTo>
                  <a:pt x="0" y="1860"/>
                </a:lnTo>
                <a:lnTo>
                  <a:pt x="1212" y="3264"/>
                </a:lnTo>
                <a:lnTo>
                  <a:pt x="1200" y="1104"/>
                </a:lnTo>
                <a:lnTo>
                  <a:pt x="12" y="0"/>
                </a:lnTo>
                <a:lnTo>
                  <a:pt x="12" y="88"/>
                </a:lnTo>
                <a:close/>
              </a:path>
            </a:pathLst>
          </a:custGeom>
          <a:gradFill rotWithShape="1">
            <a:gsLst>
              <a:gs pos="0">
                <a:srgbClr val="CCFFCC"/>
              </a:gs>
              <a:gs pos="100000">
                <a:srgbClr val="F4FFF4"/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63" name="AutoShape 12"/>
          <p:cNvSpPr>
            <a:spLocks noChangeArrowheads="1"/>
          </p:cNvSpPr>
          <p:nvPr/>
        </p:nvSpPr>
        <p:spPr bwMode="auto">
          <a:xfrm rot="-5400000">
            <a:off x="7239000" y="2743200"/>
            <a:ext cx="2362200" cy="1143000"/>
          </a:xfrm>
          <a:prstGeom prst="parallelogram">
            <a:avLst>
              <a:gd name="adj" fmla="val 92636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64" name="Freeform 5"/>
          <p:cNvSpPr>
            <a:spLocks/>
          </p:cNvSpPr>
          <p:nvPr/>
        </p:nvSpPr>
        <p:spPr bwMode="auto">
          <a:xfrm>
            <a:off x="3028950" y="1562100"/>
            <a:ext cx="4495800" cy="2971800"/>
          </a:xfrm>
          <a:custGeom>
            <a:avLst/>
            <a:gdLst>
              <a:gd name="T0" fmla="*/ 0 w 3420"/>
              <a:gd name="T1" fmla="*/ 12 h 2160"/>
              <a:gd name="T2" fmla="*/ 3420 w 3420"/>
              <a:gd name="T3" fmla="*/ 0 h 2160"/>
              <a:gd name="T4" fmla="*/ 3420 w 3420"/>
              <a:gd name="T5" fmla="*/ 2160 h 2160"/>
              <a:gd name="T6" fmla="*/ 12 w 3420"/>
              <a:gd name="T7" fmla="*/ 2160 h 2160"/>
              <a:gd name="T8" fmla="*/ 0 w 3420"/>
              <a:gd name="T9" fmla="*/ 12 h 216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20"/>
              <a:gd name="T16" fmla="*/ 0 h 2160"/>
              <a:gd name="T17" fmla="*/ 3420 w 3420"/>
              <a:gd name="T18" fmla="*/ 2160 h 216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20" h="2160">
                <a:moveTo>
                  <a:pt x="0" y="12"/>
                </a:moveTo>
                <a:lnTo>
                  <a:pt x="3420" y="0"/>
                </a:lnTo>
                <a:lnTo>
                  <a:pt x="3420" y="2160"/>
                </a:lnTo>
                <a:lnTo>
                  <a:pt x="12" y="2160"/>
                </a:lnTo>
                <a:lnTo>
                  <a:pt x="0" y="12"/>
                </a:lnTo>
                <a:close/>
              </a:path>
            </a:pathLst>
          </a:custGeom>
          <a:gradFill rotWithShape="1">
            <a:gsLst>
              <a:gs pos="0">
                <a:srgbClr val="FFFFFF"/>
              </a:gs>
              <a:gs pos="100000">
                <a:srgbClr val="CCFFCC">
                  <a:alpha val="68999"/>
                </a:srgbClr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65" name="Freeform 6" descr="Blue tissue paper"/>
          <p:cNvSpPr>
            <a:spLocks/>
          </p:cNvSpPr>
          <p:nvPr/>
        </p:nvSpPr>
        <p:spPr bwMode="auto">
          <a:xfrm>
            <a:off x="3048000" y="4514850"/>
            <a:ext cx="6400800" cy="2228850"/>
          </a:xfrm>
          <a:custGeom>
            <a:avLst/>
            <a:gdLst>
              <a:gd name="T0" fmla="*/ 0 w 4032"/>
              <a:gd name="T1" fmla="*/ 0 h 1404"/>
              <a:gd name="T2" fmla="*/ 2825 w 4032"/>
              <a:gd name="T3" fmla="*/ 0 h 1404"/>
              <a:gd name="T4" fmla="*/ 4032 w 4032"/>
              <a:gd name="T5" fmla="*/ 1404 h 1404"/>
              <a:gd name="T6" fmla="*/ 1176 w 4032"/>
              <a:gd name="T7" fmla="*/ 1380 h 1404"/>
              <a:gd name="T8" fmla="*/ 0 w 4032"/>
              <a:gd name="T9" fmla="*/ 0 h 14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032"/>
              <a:gd name="T16" fmla="*/ 0 h 1404"/>
              <a:gd name="T17" fmla="*/ 4032 w 4032"/>
              <a:gd name="T18" fmla="*/ 1404 h 14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032" h="1404">
                <a:moveTo>
                  <a:pt x="0" y="0"/>
                </a:moveTo>
                <a:lnTo>
                  <a:pt x="2825" y="0"/>
                </a:lnTo>
                <a:lnTo>
                  <a:pt x="4032" y="1404"/>
                </a:lnTo>
                <a:lnTo>
                  <a:pt x="1176" y="1380"/>
                </a:lnTo>
                <a:lnTo>
                  <a:pt x="0" y="0"/>
                </a:lnTo>
                <a:close/>
              </a:path>
            </a:pathLst>
          </a:custGeom>
          <a:blipFill dpi="0" rotWithShape="1">
            <a:blip r:embed="rId2">
              <a:alphaModFix amt="72000"/>
            </a:blip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655" name="AutoShape 7"/>
          <p:cNvSpPr>
            <a:spLocks noChangeArrowheads="1"/>
          </p:cNvSpPr>
          <p:nvPr/>
        </p:nvSpPr>
        <p:spPr bwMode="auto">
          <a:xfrm flipV="1">
            <a:off x="4419600" y="5029200"/>
            <a:ext cx="3657600" cy="1066800"/>
          </a:xfrm>
          <a:prstGeom prst="parallelogram">
            <a:avLst>
              <a:gd name="adj" fmla="val 85556"/>
            </a:avLst>
          </a:prstGeom>
          <a:solidFill>
            <a:schemeClr val="bg1"/>
          </a:solidFill>
          <a:ln w="9525" algn="ctr">
            <a:solidFill>
              <a:srgbClr val="80808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pic>
        <p:nvPicPr>
          <p:cNvPr id="15367" name="Picture 8" descr="imag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0"/>
          <a:stretch>
            <a:fillRect/>
          </a:stretch>
        </p:blipFill>
        <p:spPr bwMode="auto">
          <a:xfrm rot="-7588562">
            <a:off x="3507581" y="2759869"/>
            <a:ext cx="1493838" cy="736600"/>
          </a:xfrm>
          <a:prstGeom prst="rect">
            <a:avLst/>
          </a:prstGeom>
          <a:blipFill dpi="0" rotWithShape="1">
            <a:blip r:embed="rId4"/>
            <a:srcRect b="160"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7" name="Freeform 9"/>
          <p:cNvSpPr>
            <a:spLocks/>
          </p:cNvSpPr>
          <p:nvPr/>
        </p:nvSpPr>
        <p:spPr bwMode="auto">
          <a:xfrm>
            <a:off x="4552950" y="3562350"/>
            <a:ext cx="1828800" cy="2133600"/>
          </a:xfrm>
          <a:custGeom>
            <a:avLst/>
            <a:gdLst>
              <a:gd name="T0" fmla="*/ 240 w 1152"/>
              <a:gd name="T1" fmla="*/ 0 h 1344"/>
              <a:gd name="T2" fmla="*/ 1152 w 1152"/>
              <a:gd name="T3" fmla="*/ 1320 h 1344"/>
              <a:gd name="T4" fmla="*/ 960 w 1152"/>
              <a:gd name="T5" fmla="*/ 1344 h 1344"/>
              <a:gd name="T6" fmla="*/ 0 w 1152"/>
              <a:gd name="T7" fmla="*/ 180 h 1344"/>
              <a:gd name="T8" fmla="*/ 240 w 1152"/>
              <a:gd name="T9" fmla="*/ 0 h 13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52"/>
              <a:gd name="T16" fmla="*/ 0 h 1344"/>
              <a:gd name="T17" fmla="*/ 1152 w 1152"/>
              <a:gd name="T18" fmla="*/ 1344 h 13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52" h="1344">
                <a:moveTo>
                  <a:pt x="240" y="0"/>
                </a:moveTo>
                <a:lnTo>
                  <a:pt x="1152" y="1320"/>
                </a:lnTo>
                <a:lnTo>
                  <a:pt x="960" y="1344"/>
                </a:lnTo>
                <a:lnTo>
                  <a:pt x="0" y="180"/>
                </a:lnTo>
                <a:lnTo>
                  <a:pt x="240" y="0"/>
                </a:lnTo>
                <a:close/>
              </a:path>
            </a:pathLst>
          </a:custGeom>
          <a:solidFill>
            <a:srgbClr val="C0C0C0">
              <a:alpha val="65097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658" name="Freeform 10"/>
          <p:cNvSpPr>
            <a:spLocks/>
          </p:cNvSpPr>
          <p:nvPr/>
        </p:nvSpPr>
        <p:spPr bwMode="auto">
          <a:xfrm>
            <a:off x="6057900" y="3067050"/>
            <a:ext cx="2247900" cy="2628900"/>
          </a:xfrm>
          <a:custGeom>
            <a:avLst/>
            <a:gdLst>
              <a:gd name="T0" fmla="*/ 0 w 1416"/>
              <a:gd name="T1" fmla="*/ 1656 h 1656"/>
              <a:gd name="T2" fmla="*/ 1356 w 1416"/>
              <a:gd name="T3" fmla="*/ 0 h 1656"/>
              <a:gd name="T4" fmla="*/ 1416 w 1416"/>
              <a:gd name="T5" fmla="*/ 0 h 1656"/>
              <a:gd name="T6" fmla="*/ 204 w 1416"/>
              <a:gd name="T7" fmla="*/ 1632 h 1656"/>
              <a:gd name="T8" fmla="*/ 0 w 1416"/>
              <a:gd name="T9" fmla="*/ 1656 h 165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16"/>
              <a:gd name="T16" fmla="*/ 0 h 1656"/>
              <a:gd name="T17" fmla="*/ 1416 w 1416"/>
              <a:gd name="T18" fmla="*/ 1656 h 165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16" h="1656">
                <a:moveTo>
                  <a:pt x="0" y="1656"/>
                </a:moveTo>
                <a:lnTo>
                  <a:pt x="1356" y="0"/>
                </a:lnTo>
                <a:lnTo>
                  <a:pt x="1416" y="0"/>
                </a:lnTo>
                <a:lnTo>
                  <a:pt x="204" y="1632"/>
                </a:lnTo>
                <a:lnTo>
                  <a:pt x="0" y="1656"/>
                </a:lnTo>
                <a:close/>
              </a:path>
            </a:pathLst>
          </a:custGeom>
          <a:solidFill>
            <a:srgbClr val="C0C0C0">
              <a:alpha val="5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70" name="Text Box 11"/>
          <p:cNvSpPr txBox="1">
            <a:spLocks noChangeArrowheads="1"/>
          </p:cNvSpPr>
          <p:nvPr/>
        </p:nvSpPr>
        <p:spPr bwMode="auto">
          <a:xfrm>
            <a:off x="7772400" y="2876551"/>
            <a:ext cx="1219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ym typeface="Wingdings 2" panose="05020102010507070707" pitchFamily="18" charset="2"/>
              </a:rPr>
              <a:t> A</a:t>
            </a:r>
          </a:p>
        </p:txBody>
      </p:sp>
      <p:sp>
        <p:nvSpPr>
          <p:cNvPr id="15371" name="Text Box 13"/>
          <p:cNvSpPr txBox="1">
            <a:spLocks noChangeArrowheads="1"/>
          </p:cNvSpPr>
          <p:nvPr/>
        </p:nvSpPr>
        <p:spPr bwMode="auto">
          <a:xfrm>
            <a:off x="2743200" y="533400"/>
            <a:ext cx="5105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6600"/>
                </a:solidFill>
              </a:rPr>
              <a:t>ĐỊNH LUẬT PHẢN XẠ ÁNH SÁNG</a:t>
            </a:r>
          </a:p>
        </p:txBody>
      </p:sp>
    </p:spTree>
    <p:extLst>
      <p:ext uri="{BB962C8B-B14F-4D97-AF65-F5344CB8AC3E}">
        <p14:creationId xmlns:p14="http://schemas.microsoft.com/office/powerpoint/2010/main" val="3448542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27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000"/>
                                        <p:tgtEl>
                                          <p:spTgt spid="27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7" grpId="0" animBg="1"/>
      <p:bldP spid="2765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60"/>
          <p:cNvSpPr>
            <a:spLocks noChangeArrowheads="1"/>
          </p:cNvSpPr>
          <p:nvPr/>
        </p:nvSpPr>
        <p:spPr bwMode="auto">
          <a:xfrm>
            <a:off x="7048500" y="4705350"/>
            <a:ext cx="304800" cy="228600"/>
          </a:xfrm>
          <a:prstGeom prst="cube">
            <a:avLst>
              <a:gd name="adj" fmla="val 34546"/>
            </a:avLst>
          </a:prstGeom>
          <a:solidFill>
            <a:srgbClr val="A7A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6387" name="AutoShape 59"/>
          <p:cNvSpPr>
            <a:spLocks noChangeArrowheads="1"/>
          </p:cNvSpPr>
          <p:nvPr/>
        </p:nvSpPr>
        <p:spPr bwMode="auto">
          <a:xfrm>
            <a:off x="5372100" y="6400800"/>
            <a:ext cx="304800" cy="228600"/>
          </a:xfrm>
          <a:prstGeom prst="cube">
            <a:avLst>
              <a:gd name="adj" fmla="val 34546"/>
            </a:avLst>
          </a:prstGeom>
          <a:solidFill>
            <a:srgbClr val="A7A7A7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6388" name="AutoShape 58"/>
          <p:cNvSpPr>
            <a:spLocks noChangeArrowheads="1"/>
          </p:cNvSpPr>
          <p:nvPr/>
        </p:nvSpPr>
        <p:spPr bwMode="auto">
          <a:xfrm>
            <a:off x="3200400" y="6400800"/>
            <a:ext cx="304800" cy="228600"/>
          </a:xfrm>
          <a:prstGeom prst="cube">
            <a:avLst>
              <a:gd name="adj" fmla="val 34546"/>
            </a:avLst>
          </a:prstGeom>
          <a:solidFill>
            <a:srgbClr val="A7A7A7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492" name="AutoShape 36"/>
          <p:cNvSpPr>
            <a:spLocks noChangeArrowheads="1"/>
          </p:cNvSpPr>
          <p:nvPr/>
        </p:nvSpPr>
        <p:spPr bwMode="auto">
          <a:xfrm>
            <a:off x="3200400" y="4572000"/>
            <a:ext cx="4140200" cy="1906588"/>
          </a:xfrm>
          <a:prstGeom prst="cube">
            <a:avLst>
              <a:gd name="adj" fmla="val 92236"/>
            </a:avLst>
          </a:prstGeom>
          <a:gradFill rotWithShape="1">
            <a:gsLst>
              <a:gs pos="0">
                <a:schemeClr val="accent1">
                  <a:gamma/>
                  <a:tint val="0"/>
                  <a:invGamma/>
                </a:schemeClr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6390" name="AutoShape 50"/>
          <p:cNvSpPr>
            <a:spLocks noChangeArrowheads="1"/>
          </p:cNvSpPr>
          <p:nvPr/>
        </p:nvSpPr>
        <p:spPr bwMode="auto">
          <a:xfrm rot="16200000" flipV="1">
            <a:off x="5609432" y="4442619"/>
            <a:ext cx="114300" cy="487363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6391" name="AutoShape 47"/>
          <p:cNvSpPr>
            <a:spLocks noChangeArrowheads="1"/>
          </p:cNvSpPr>
          <p:nvPr/>
        </p:nvSpPr>
        <p:spPr bwMode="auto">
          <a:xfrm>
            <a:off x="5880100" y="2895600"/>
            <a:ext cx="120650" cy="184785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6392" name="Oval 39"/>
          <p:cNvSpPr>
            <a:spLocks noChangeArrowheads="1"/>
          </p:cNvSpPr>
          <p:nvPr/>
        </p:nvSpPr>
        <p:spPr bwMode="auto">
          <a:xfrm rot="-1216311">
            <a:off x="4500563" y="4964114"/>
            <a:ext cx="1600200" cy="879475"/>
          </a:xfrm>
          <a:prstGeom prst="ellipse">
            <a:avLst/>
          </a:prstGeom>
          <a:solidFill>
            <a:srgbClr val="DDDDDD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494" name="Freeform 38"/>
          <p:cNvSpPr>
            <a:spLocks/>
          </p:cNvSpPr>
          <p:nvPr/>
        </p:nvSpPr>
        <p:spPr bwMode="auto">
          <a:xfrm>
            <a:off x="4457701" y="650876"/>
            <a:ext cx="1522413" cy="3292475"/>
          </a:xfrm>
          <a:custGeom>
            <a:avLst/>
            <a:gdLst>
              <a:gd name="T0" fmla="*/ 0 w 1200"/>
              <a:gd name="T1" fmla="*/ 2736 h 2736"/>
              <a:gd name="T2" fmla="*/ 1200 w 1200"/>
              <a:gd name="T3" fmla="*/ 1502 h 2736"/>
              <a:gd name="T4" fmla="*/ 1200 w 1200"/>
              <a:gd name="T5" fmla="*/ 0 h 2736"/>
              <a:gd name="T6" fmla="*/ 0 w 1200"/>
              <a:gd name="T7" fmla="*/ 984 h 2736"/>
              <a:gd name="T8" fmla="*/ 0 w 1200"/>
              <a:gd name="T9" fmla="*/ 2736 h 27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"/>
              <a:gd name="T16" fmla="*/ 0 h 2736"/>
              <a:gd name="T17" fmla="*/ 1200 w 1200"/>
              <a:gd name="T18" fmla="*/ 2736 h 27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" h="2736">
                <a:moveTo>
                  <a:pt x="0" y="2736"/>
                </a:moveTo>
                <a:lnTo>
                  <a:pt x="1200" y="1502"/>
                </a:lnTo>
                <a:lnTo>
                  <a:pt x="1200" y="0"/>
                </a:lnTo>
                <a:lnTo>
                  <a:pt x="0" y="984"/>
                </a:lnTo>
                <a:lnTo>
                  <a:pt x="0" y="2736"/>
                </a:lnTo>
                <a:close/>
              </a:path>
            </a:pathLst>
          </a:custGeom>
          <a:solidFill>
            <a:schemeClr val="bg1">
              <a:alpha val="63136"/>
            </a:schemeClr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6394" name="Line 40"/>
          <p:cNvSpPr>
            <a:spLocks noChangeShapeType="1"/>
          </p:cNvSpPr>
          <p:nvPr/>
        </p:nvSpPr>
        <p:spPr bwMode="auto">
          <a:xfrm flipV="1">
            <a:off x="4572000" y="5353050"/>
            <a:ext cx="1447800" cy="76200"/>
          </a:xfrm>
          <a:prstGeom prst="line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" name="Group 55"/>
          <p:cNvGrpSpPr>
            <a:grpSpLocks/>
          </p:cNvGrpSpPr>
          <p:nvPr/>
        </p:nvGrpSpPr>
        <p:grpSpPr bwMode="auto">
          <a:xfrm rot="-313555">
            <a:off x="5270501" y="4745038"/>
            <a:ext cx="2435225" cy="520700"/>
            <a:chOff x="3080" y="3061"/>
            <a:chExt cx="1534" cy="328"/>
          </a:xfrm>
        </p:grpSpPr>
        <p:sp>
          <p:nvSpPr>
            <p:cNvPr id="16405" name="Line 42"/>
            <p:cNvSpPr>
              <a:spLocks noChangeShapeType="1"/>
            </p:cNvSpPr>
            <p:nvPr/>
          </p:nvSpPr>
          <p:spPr bwMode="auto">
            <a:xfrm flipV="1">
              <a:off x="3080" y="3061"/>
              <a:ext cx="1534" cy="328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06" name="Line 44"/>
            <p:cNvSpPr>
              <a:spLocks noChangeShapeType="1"/>
            </p:cNvSpPr>
            <p:nvPr/>
          </p:nvSpPr>
          <p:spPr bwMode="auto">
            <a:xfrm flipH="1">
              <a:off x="3771" y="3170"/>
              <a:ext cx="345" cy="73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56"/>
          <p:cNvGrpSpPr>
            <a:grpSpLocks/>
          </p:cNvGrpSpPr>
          <p:nvPr/>
        </p:nvGrpSpPr>
        <p:grpSpPr bwMode="auto">
          <a:xfrm rot="-429062">
            <a:off x="5343526" y="5308600"/>
            <a:ext cx="1095375" cy="865188"/>
            <a:chOff x="3090" y="3380"/>
            <a:chExt cx="690" cy="545"/>
          </a:xfrm>
        </p:grpSpPr>
        <p:sp>
          <p:nvSpPr>
            <p:cNvPr id="16403" name="Line 43"/>
            <p:cNvSpPr>
              <a:spLocks noChangeShapeType="1"/>
            </p:cNvSpPr>
            <p:nvPr/>
          </p:nvSpPr>
          <p:spPr bwMode="auto">
            <a:xfrm>
              <a:off x="3090" y="3380"/>
              <a:ext cx="690" cy="545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04" name="Line 45"/>
            <p:cNvSpPr>
              <a:spLocks noChangeShapeType="1"/>
            </p:cNvSpPr>
            <p:nvPr/>
          </p:nvSpPr>
          <p:spPr bwMode="auto">
            <a:xfrm>
              <a:off x="3425" y="3643"/>
              <a:ext cx="269" cy="219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397" name="AutoShape 46"/>
          <p:cNvSpPr>
            <a:spLocks noChangeArrowheads="1"/>
          </p:cNvSpPr>
          <p:nvPr/>
        </p:nvSpPr>
        <p:spPr bwMode="auto">
          <a:xfrm>
            <a:off x="6000750" y="2895600"/>
            <a:ext cx="122238" cy="184785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6398" name="AutoShape 48"/>
          <p:cNvSpPr>
            <a:spLocks noChangeArrowheads="1"/>
          </p:cNvSpPr>
          <p:nvPr/>
        </p:nvSpPr>
        <p:spPr bwMode="auto">
          <a:xfrm rot="16200000" flipV="1">
            <a:off x="6294438" y="4443413"/>
            <a:ext cx="114300" cy="485775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6399" name="Oval 52"/>
          <p:cNvSpPr>
            <a:spLocks noChangeArrowheads="1"/>
          </p:cNvSpPr>
          <p:nvPr/>
        </p:nvSpPr>
        <p:spPr bwMode="auto">
          <a:xfrm>
            <a:off x="6000750" y="4648200"/>
            <a:ext cx="76200" cy="76200"/>
          </a:xfrm>
          <a:prstGeom prst="ellipse">
            <a:avLst/>
          </a:prstGeom>
          <a:solidFill>
            <a:srgbClr val="B2B2B2"/>
          </a:solidFill>
          <a:ln w="9525" algn="ctr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6400" name="Oval 53"/>
          <p:cNvSpPr>
            <a:spLocks noChangeArrowheads="1"/>
          </p:cNvSpPr>
          <p:nvPr/>
        </p:nvSpPr>
        <p:spPr bwMode="auto">
          <a:xfrm>
            <a:off x="5886450" y="4648200"/>
            <a:ext cx="76200" cy="76200"/>
          </a:xfrm>
          <a:prstGeom prst="ellipse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19513" name="Picture 57" descr="imag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57" r="13390" b="9410"/>
          <a:stretch>
            <a:fillRect/>
          </a:stretch>
        </p:blipFill>
        <p:spPr bwMode="auto">
          <a:xfrm rot="-1087732">
            <a:off x="7620001" y="4191000"/>
            <a:ext cx="1217613" cy="457200"/>
          </a:xfrm>
          <a:prstGeom prst="rect">
            <a:avLst/>
          </a:prstGeom>
          <a:blipFill dpi="0" rotWithShape="1">
            <a:blip r:embed="rId3"/>
            <a:srcRect t="7957" r="13390" b="9410"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02" name="Line 61"/>
          <p:cNvSpPr>
            <a:spLocks noChangeShapeType="1"/>
          </p:cNvSpPr>
          <p:nvPr/>
        </p:nvSpPr>
        <p:spPr bwMode="auto">
          <a:xfrm flipH="1">
            <a:off x="4819650" y="4914900"/>
            <a:ext cx="971550" cy="952500"/>
          </a:xfrm>
          <a:prstGeom prst="line">
            <a:avLst/>
          </a:prstGeom>
          <a:noFill/>
          <a:ln w="9525">
            <a:solidFill>
              <a:srgbClr val="A7A7A7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144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33  E" pathEditMode="relative" ptsTypes="">
                                      <p:cBhvr>
                                        <p:cTn id="11" dur="2000" fill="hold"/>
                                        <p:tgtEl>
                                          <p:spTgt spid="194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95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9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94" grpId="0" animBg="1"/>
      <p:bldP spid="19494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02" name="Text Box 38"/>
          <p:cNvSpPr txBox="1">
            <a:spLocks noChangeArrowheads="1"/>
          </p:cNvSpPr>
          <p:nvPr/>
        </p:nvSpPr>
        <p:spPr bwMode="auto">
          <a:xfrm>
            <a:off x="304800" y="2971800"/>
            <a:ext cx="70739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 i="1">
                <a:solidFill>
                  <a:srgbClr val="006600"/>
                </a:solidFill>
                <a:latin typeface="Times New Roman" panose="02020603050405020304" pitchFamily="18" charset="0"/>
              </a:rPr>
              <a:t>4. Biểu diễn gương phẳng và các tia sáng trên hình vẽ.</a:t>
            </a:r>
          </a:p>
        </p:txBody>
      </p:sp>
      <p:sp>
        <p:nvSpPr>
          <p:cNvPr id="11373" name="Text Box 109"/>
          <p:cNvSpPr txBox="1">
            <a:spLocks noChangeArrowheads="1"/>
          </p:cNvSpPr>
          <p:nvPr/>
        </p:nvSpPr>
        <p:spPr bwMode="auto">
          <a:xfrm>
            <a:off x="762000" y="5943600"/>
            <a:ext cx="495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FF3300"/>
                </a:solidFill>
                <a:latin typeface="Times New Roman" panose="02020603050405020304" pitchFamily="18" charset="0"/>
              </a:rPr>
              <a:t>C3</a:t>
            </a:r>
            <a:r>
              <a:rPr lang="en-US" altLang="en-US" sz="2400">
                <a:latin typeface="Times New Roman" panose="02020603050405020304" pitchFamily="18" charset="0"/>
              </a:rPr>
              <a:t>: </a:t>
            </a: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</a:rPr>
              <a:t>Hãy vẽ tia phản xạ IR.</a:t>
            </a:r>
          </a:p>
        </p:txBody>
      </p:sp>
      <p:sp>
        <p:nvSpPr>
          <p:cNvPr id="17412" name="Text Box 116"/>
          <p:cNvSpPr txBox="1">
            <a:spLocks noChangeArrowheads="1"/>
          </p:cNvSpPr>
          <p:nvPr/>
        </p:nvSpPr>
        <p:spPr bwMode="auto">
          <a:xfrm>
            <a:off x="282575" y="812800"/>
            <a:ext cx="23574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 u="sng">
                <a:solidFill>
                  <a:srgbClr val="0000FF"/>
                </a:solidFill>
                <a:latin typeface="Times New Roman" panose="02020603050405020304" pitchFamily="18" charset="0"/>
              </a:rPr>
              <a:t>I. Gương phẳng:</a:t>
            </a:r>
          </a:p>
        </p:txBody>
      </p:sp>
      <p:sp>
        <p:nvSpPr>
          <p:cNvPr id="17413" name="Text Box 117"/>
          <p:cNvSpPr txBox="1">
            <a:spLocks noChangeArrowheads="1"/>
          </p:cNvSpPr>
          <p:nvPr/>
        </p:nvSpPr>
        <p:spPr bwMode="auto">
          <a:xfrm>
            <a:off x="3127375" y="873125"/>
            <a:ext cx="30765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6600"/>
                </a:solidFill>
                <a:latin typeface="Times New Roman" panose="02020603050405020304" pitchFamily="18" charset="0"/>
              </a:rPr>
              <a:t>Hình vẽ biểu diễn gương phẳng</a:t>
            </a:r>
          </a:p>
        </p:txBody>
      </p:sp>
      <p:grpSp>
        <p:nvGrpSpPr>
          <p:cNvPr id="17414" name="Group 118"/>
          <p:cNvGrpSpPr>
            <a:grpSpLocks/>
          </p:cNvGrpSpPr>
          <p:nvPr/>
        </p:nvGrpSpPr>
        <p:grpSpPr bwMode="auto">
          <a:xfrm>
            <a:off x="3371850" y="1435100"/>
            <a:ext cx="2514600" cy="136525"/>
            <a:chOff x="1392" y="3648"/>
            <a:chExt cx="1584" cy="86"/>
          </a:xfrm>
        </p:grpSpPr>
        <p:sp>
          <p:nvSpPr>
            <p:cNvPr id="17484" name="Rectangle 119" descr="Light upward diagonal"/>
            <p:cNvSpPr>
              <a:spLocks noChangeArrowheads="1"/>
            </p:cNvSpPr>
            <p:nvPr/>
          </p:nvSpPr>
          <p:spPr bwMode="auto">
            <a:xfrm>
              <a:off x="1392" y="3648"/>
              <a:ext cx="1572" cy="86"/>
            </a:xfrm>
            <a:prstGeom prst="rect">
              <a:avLst/>
            </a:prstGeom>
            <a:pattFill prst="ltUpDiag">
              <a:fgClr>
                <a:schemeClr val="tx1"/>
              </a:fgClr>
              <a:bgClr>
                <a:schemeClr val="bg1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7485" name="Line 120"/>
            <p:cNvSpPr>
              <a:spLocks noChangeShapeType="1"/>
            </p:cNvSpPr>
            <p:nvPr/>
          </p:nvSpPr>
          <p:spPr bwMode="auto">
            <a:xfrm>
              <a:off x="1392" y="3648"/>
              <a:ext cx="158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415" name="Text Box 121"/>
          <p:cNvSpPr txBox="1">
            <a:spLocks noChangeArrowheads="1"/>
          </p:cNvSpPr>
          <p:nvPr/>
        </p:nvSpPr>
        <p:spPr bwMode="auto">
          <a:xfrm>
            <a:off x="193675" y="1524000"/>
            <a:ext cx="42624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 u="sng">
                <a:solidFill>
                  <a:srgbClr val="0000FF"/>
                </a:solidFill>
                <a:latin typeface="Times New Roman" panose="02020603050405020304" pitchFamily="18" charset="0"/>
              </a:rPr>
              <a:t>II. Định luật phản xạ ánh sáng:</a:t>
            </a:r>
          </a:p>
        </p:txBody>
      </p:sp>
      <p:sp>
        <p:nvSpPr>
          <p:cNvPr id="17416" name="WordArt 123"/>
          <p:cNvSpPr>
            <a:spLocks noChangeArrowheads="1" noChangeShapeType="1" noTextEdit="1"/>
          </p:cNvSpPr>
          <p:nvPr/>
        </p:nvSpPr>
        <p:spPr bwMode="auto">
          <a:xfrm>
            <a:off x="469900" y="171450"/>
            <a:ext cx="1219200" cy="3587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i="1" kern="10">
                <a:ln w="3175">
                  <a:solidFill>
                    <a:srgbClr val="FF66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Tiết 4:</a:t>
            </a:r>
          </a:p>
        </p:txBody>
      </p:sp>
      <p:sp>
        <p:nvSpPr>
          <p:cNvPr id="17417" name="Text Box 124"/>
          <p:cNvSpPr txBox="1">
            <a:spLocks noChangeArrowheads="1"/>
          </p:cNvSpPr>
          <p:nvPr/>
        </p:nvSpPr>
        <p:spPr bwMode="auto">
          <a:xfrm>
            <a:off x="381000" y="2438400"/>
            <a:ext cx="952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400">
                <a:latin typeface="Times New Roman" panose="02020603050405020304" pitchFamily="18" charset="0"/>
              </a:rPr>
              <a:t>- Góc phản xạ luôn luôn 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</a:rPr>
              <a:t>bằng</a:t>
            </a:r>
            <a:r>
              <a:rPr lang="en-US" altLang="en-US" sz="2400">
                <a:latin typeface="Times New Roman" panose="02020603050405020304" pitchFamily="18" charset="0"/>
              </a:rPr>
              <a:t> góc tới</a:t>
            </a:r>
          </a:p>
        </p:txBody>
      </p:sp>
      <p:sp>
        <p:nvSpPr>
          <p:cNvPr id="17418" name="Text Box 125"/>
          <p:cNvSpPr txBox="1">
            <a:spLocks noChangeArrowheads="1"/>
          </p:cNvSpPr>
          <p:nvPr/>
        </p:nvSpPr>
        <p:spPr bwMode="auto">
          <a:xfrm>
            <a:off x="365125" y="1981200"/>
            <a:ext cx="9525000" cy="44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300">
                <a:latin typeface="Times New Roman" panose="02020603050405020304" pitchFamily="18" charset="0"/>
              </a:rPr>
              <a:t>- Tia phản xạ nằm trong cùng mặt phẳng với</a:t>
            </a:r>
            <a:r>
              <a:rPr lang="en-US" altLang="en-US" sz="2300">
                <a:solidFill>
                  <a:srgbClr val="FF0000"/>
                </a:solidFill>
                <a:latin typeface="Times New Roman" panose="02020603050405020304" pitchFamily="18" charset="0"/>
              </a:rPr>
              <a:t> tia tới </a:t>
            </a:r>
            <a:r>
              <a:rPr lang="en-US" altLang="en-US" sz="2300">
                <a:latin typeface="Times New Roman" panose="02020603050405020304" pitchFamily="18" charset="0"/>
              </a:rPr>
              <a:t>và đường</a:t>
            </a:r>
            <a:r>
              <a:rPr lang="en-US" altLang="en-US" sz="2300">
                <a:solidFill>
                  <a:srgbClr val="FF0000"/>
                </a:solidFill>
                <a:latin typeface="Times New Roman" panose="02020603050405020304" pitchFamily="18" charset="0"/>
              </a:rPr>
              <a:t>  pháp tuyến.</a:t>
            </a:r>
          </a:p>
        </p:txBody>
      </p:sp>
      <p:sp>
        <p:nvSpPr>
          <p:cNvPr id="11510" name="Line 246"/>
          <p:cNvSpPr>
            <a:spLocks noChangeShapeType="1"/>
          </p:cNvSpPr>
          <p:nvPr/>
        </p:nvSpPr>
        <p:spPr bwMode="auto">
          <a:xfrm flipH="1">
            <a:off x="7913688" y="4514850"/>
            <a:ext cx="1219200" cy="1295400"/>
          </a:xfrm>
          <a:prstGeom prst="line">
            <a:avLst/>
          </a:prstGeom>
          <a:noFill/>
          <a:ln w="25400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58" name="Text Box 294"/>
          <p:cNvSpPr txBox="1">
            <a:spLocks noChangeArrowheads="1"/>
          </p:cNvSpPr>
          <p:nvPr/>
        </p:nvSpPr>
        <p:spPr bwMode="auto">
          <a:xfrm>
            <a:off x="8904288" y="4054475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>
                <a:latin typeface="Times New Roman" panose="02020603050405020304" pitchFamily="18" charset="0"/>
              </a:rPr>
              <a:t>R</a:t>
            </a:r>
          </a:p>
        </p:txBody>
      </p:sp>
      <p:sp>
        <p:nvSpPr>
          <p:cNvPr id="11559" name="Freeform 295"/>
          <p:cNvSpPr>
            <a:spLocks/>
          </p:cNvSpPr>
          <p:nvPr/>
        </p:nvSpPr>
        <p:spPr bwMode="auto">
          <a:xfrm rot="-1942841">
            <a:off x="7673975" y="5456238"/>
            <a:ext cx="228600" cy="92075"/>
          </a:xfrm>
          <a:custGeom>
            <a:avLst/>
            <a:gdLst>
              <a:gd name="T0" fmla="*/ 0 w 144"/>
              <a:gd name="T1" fmla="*/ 56 h 104"/>
              <a:gd name="T2" fmla="*/ 96 w 144"/>
              <a:gd name="T3" fmla="*/ 8 h 104"/>
              <a:gd name="T4" fmla="*/ 144 w 144"/>
              <a:gd name="T5" fmla="*/ 104 h 104"/>
              <a:gd name="T6" fmla="*/ 0 60000 65536"/>
              <a:gd name="T7" fmla="*/ 0 60000 65536"/>
              <a:gd name="T8" fmla="*/ 0 60000 65536"/>
              <a:gd name="T9" fmla="*/ 0 w 144"/>
              <a:gd name="T10" fmla="*/ 0 h 104"/>
              <a:gd name="T11" fmla="*/ 144 w 144"/>
              <a:gd name="T12" fmla="*/ 104 h 10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4" h="104">
                <a:moveTo>
                  <a:pt x="0" y="56"/>
                </a:moveTo>
                <a:cubicBezTo>
                  <a:pt x="36" y="28"/>
                  <a:pt x="72" y="0"/>
                  <a:pt x="96" y="8"/>
                </a:cubicBezTo>
                <a:cubicBezTo>
                  <a:pt x="120" y="16"/>
                  <a:pt x="132" y="60"/>
                  <a:pt x="144" y="104"/>
                </a:cubicBezTo>
              </a:path>
            </a:pathLst>
          </a:custGeom>
          <a:noFill/>
          <a:ln w="22225">
            <a:solidFill>
              <a:srgbClr val="00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560" name="Freeform 296"/>
          <p:cNvSpPr>
            <a:spLocks/>
          </p:cNvSpPr>
          <p:nvPr/>
        </p:nvSpPr>
        <p:spPr bwMode="auto">
          <a:xfrm rot="2146068" flipH="1">
            <a:off x="7926388" y="5476875"/>
            <a:ext cx="228600" cy="92075"/>
          </a:xfrm>
          <a:custGeom>
            <a:avLst/>
            <a:gdLst>
              <a:gd name="T0" fmla="*/ 0 w 144"/>
              <a:gd name="T1" fmla="*/ 56 h 104"/>
              <a:gd name="T2" fmla="*/ 96 w 144"/>
              <a:gd name="T3" fmla="*/ 8 h 104"/>
              <a:gd name="T4" fmla="*/ 144 w 144"/>
              <a:gd name="T5" fmla="*/ 104 h 104"/>
              <a:gd name="T6" fmla="*/ 0 60000 65536"/>
              <a:gd name="T7" fmla="*/ 0 60000 65536"/>
              <a:gd name="T8" fmla="*/ 0 60000 65536"/>
              <a:gd name="T9" fmla="*/ 0 w 144"/>
              <a:gd name="T10" fmla="*/ 0 h 104"/>
              <a:gd name="T11" fmla="*/ 144 w 144"/>
              <a:gd name="T12" fmla="*/ 104 h 10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4" h="104">
                <a:moveTo>
                  <a:pt x="0" y="56"/>
                </a:moveTo>
                <a:cubicBezTo>
                  <a:pt x="36" y="28"/>
                  <a:pt x="72" y="0"/>
                  <a:pt x="96" y="8"/>
                </a:cubicBezTo>
                <a:cubicBezTo>
                  <a:pt x="120" y="16"/>
                  <a:pt x="132" y="60"/>
                  <a:pt x="144" y="104"/>
                </a:cubicBezTo>
              </a:path>
            </a:pathLst>
          </a:custGeom>
          <a:noFill/>
          <a:ln w="22225">
            <a:solidFill>
              <a:srgbClr val="00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561" name="Text Box 297"/>
          <p:cNvSpPr txBox="1">
            <a:spLocks noChangeArrowheads="1"/>
          </p:cNvSpPr>
          <p:nvPr/>
        </p:nvSpPr>
        <p:spPr bwMode="auto">
          <a:xfrm>
            <a:off x="7608888" y="4968875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Times New Roman" panose="02020603050405020304" pitchFamily="18" charset="0"/>
              </a:rPr>
              <a:t>i</a:t>
            </a:r>
          </a:p>
        </p:txBody>
      </p:sp>
      <p:sp>
        <p:nvSpPr>
          <p:cNvPr id="11562" name="Text Box 298"/>
          <p:cNvSpPr txBox="1">
            <a:spLocks noChangeArrowheads="1"/>
          </p:cNvSpPr>
          <p:nvPr/>
        </p:nvSpPr>
        <p:spPr bwMode="auto">
          <a:xfrm>
            <a:off x="7932738" y="5006975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Times New Roman" panose="02020603050405020304" pitchFamily="18" charset="0"/>
              </a:rPr>
              <a:t>i’</a:t>
            </a:r>
          </a:p>
        </p:txBody>
      </p:sp>
      <p:sp>
        <p:nvSpPr>
          <p:cNvPr id="11563" name="Line 299"/>
          <p:cNvSpPr>
            <a:spLocks noChangeShapeType="1"/>
          </p:cNvSpPr>
          <p:nvPr/>
        </p:nvSpPr>
        <p:spPr bwMode="auto">
          <a:xfrm flipV="1">
            <a:off x="8275638" y="5197475"/>
            <a:ext cx="228600" cy="228600"/>
          </a:xfrm>
          <a:prstGeom prst="line">
            <a:avLst/>
          </a:prstGeom>
          <a:noFill/>
          <a:ln w="6350">
            <a:solidFill>
              <a:srgbClr val="FF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" name="Group 300"/>
          <p:cNvGrpSpPr>
            <a:grpSpLocks/>
          </p:cNvGrpSpPr>
          <p:nvPr/>
        </p:nvGrpSpPr>
        <p:grpSpPr bwMode="auto">
          <a:xfrm>
            <a:off x="6237288" y="3825875"/>
            <a:ext cx="3352800" cy="2422525"/>
            <a:chOff x="2256" y="1776"/>
            <a:chExt cx="2112" cy="1526"/>
          </a:xfrm>
        </p:grpSpPr>
        <p:sp>
          <p:nvSpPr>
            <p:cNvPr id="17475" name="Text Box 301"/>
            <p:cNvSpPr txBox="1">
              <a:spLocks noChangeArrowheads="1"/>
            </p:cNvSpPr>
            <p:nvPr/>
          </p:nvSpPr>
          <p:spPr bwMode="auto">
            <a:xfrm>
              <a:off x="2544" y="1920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400">
                  <a:latin typeface="Times New Roman" panose="02020603050405020304" pitchFamily="18" charset="0"/>
                </a:rPr>
                <a:t>S</a:t>
              </a:r>
            </a:p>
          </p:txBody>
        </p:sp>
        <p:sp>
          <p:nvSpPr>
            <p:cNvPr id="17476" name="Text Box 302"/>
            <p:cNvSpPr txBox="1">
              <a:spLocks noChangeArrowheads="1"/>
            </p:cNvSpPr>
            <p:nvPr/>
          </p:nvSpPr>
          <p:spPr bwMode="auto">
            <a:xfrm>
              <a:off x="3226" y="3014"/>
              <a:ext cx="18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400">
                  <a:latin typeface="Times New Roman" panose="02020603050405020304" pitchFamily="18" charset="0"/>
                </a:rPr>
                <a:t>I</a:t>
              </a:r>
            </a:p>
          </p:txBody>
        </p:sp>
        <p:sp>
          <p:nvSpPr>
            <p:cNvPr id="17477" name="Text Box 303"/>
            <p:cNvSpPr txBox="1">
              <a:spLocks noChangeArrowheads="1"/>
            </p:cNvSpPr>
            <p:nvPr/>
          </p:nvSpPr>
          <p:spPr bwMode="auto">
            <a:xfrm>
              <a:off x="3216" y="1776"/>
              <a:ext cx="25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400">
                  <a:latin typeface="Times New Roman" panose="02020603050405020304" pitchFamily="18" charset="0"/>
                </a:rPr>
                <a:t>N</a:t>
              </a:r>
            </a:p>
          </p:txBody>
        </p:sp>
        <p:sp>
          <p:nvSpPr>
            <p:cNvPr id="17478" name="Line 304"/>
            <p:cNvSpPr>
              <a:spLocks noChangeShapeType="1"/>
            </p:cNvSpPr>
            <p:nvPr/>
          </p:nvSpPr>
          <p:spPr bwMode="auto">
            <a:xfrm flipV="1">
              <a:off x="3312" y="2064"/>
              <a:ext cx="0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79" name="Line 305"/>
            <p:cNvSpPr>
              <a:spLocks noChangeShapeType="1"/>
            </p:cNvSpPr>
            <p:nvPr/>
          </p:nvSpPr>
          <p:spPr bwMode="auto">
            <a:xfrm>
              <a:off x="2544" y="2162"/>
              <a:ext cx="768" cy="864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80" name="Line 306"/>
            <p:cNvSpPr>
              <a:spLocks noChangeShapeType="1"/>
            </p:cNvSpPr>
            <p:nvPr/>
          </p:nvSpPr>
          <p:spPr bwMode="auto">
            <a:xfrm>
              <a:off x="2784" y="2436"/>
              <a:ext cx="144" cy="144"/>
            </a:xfrm>
            <a:prstGeom prst="line">
              <a:avLst/>
            </a:prstGeom>
            <a:noFill/>
            <a:ln w="6350">
              <a:solidFill>
                <a:srgbClr val="FF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7481" name="Group 307"/>
            <p:cNvGrpSpPr>
              <a:grpSpLocks/>
            </p:cNvGrpSpPr>
            <p:nvPr/>
          </p:nvGrpSpPr>
          <p:grpSpPr bwMode="auto">
            <a:xfrm>
              <a:off x="2256" y="3024"/>
              <a:ext cx="2112" cy="48"/>
              <a:chOff x="384" y="3072"/>
              <a:chExt cx="2112" cy="48"/>
            </a:xfrm>
          </p:grpSpPr>
          <p:sp>
            <p:nvSpPr>
              <p:cNvPr id="17482" name="Line 308"/>
              <p:cNvSpPr>
                <a:spLocks noChangeShapeType="1"/>
              </p:cNvSpPr>
              <p:nvPr/>
            </p:nvSpPr>
            <p:spPr bwMode="auto">
              <a:xfrm>
                <a:off x="384" y="3072"/>
                <a:ext cx="2112" cy="0"/>
              </a:xfrm>
              <a:prstGeom prst="line">
                <a:avLst/>
              </a:prstGeom>
              <a:noFill/>
              <a:ln w="317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83" name="Rectangle 309" descr="Light upward diagonal"/>
              <p:cNvSpPr>
                <a:spLocks noChangeArrowheads="1"/>
              </p:cNvSpPr>
              <p:nvPr/>
            </p:nvSpPr>
            <p:spPr bwMode="auto">
              <a:xfrm>
                <a:off x="384" y="3072"/>
                <a:ext cx="2112" cy="48"/>
              </a:xfrm>
              <a:prstGeom prst="rect">
                <a:avLst/>
              </a:prstGeom>
              <a:pattFill prst="ltUpDiag">
                <a:fgClr>
                  <a:schemeClr val="tx1"/>
                </a:fgClr>
                <a:bgClr>
                  <a:schemeClr val="bg1"/>
                </a:bgClr>
              </a:patt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</p:grpSp>
      <p:grpSp>
        <p:nvGrpSpPr>
          <p:cNvPr id="5" name="Group 310"/>
          <p:cNvGrpSpPr>
            <a:grpSpLocks/>
          </p:cNvGrpSpPr>
          <p:nvPr/>
        </p:nvGrpSpPr>
        <p:grpSpPr bwMode="auto">
          <a:xfrm>
            <a:off x="6305550" y="4324350"/>
            <a:ext cx="3287713" cy="1563688"/>
            <a:chOff x="3648" y="672"/>
            <a:chExt cx="2071" cy="985"/>
          </a:xfrm>
        </p:grpSpPr>
        <p:sp>
          <p:nvSpPr>
            <p:cNvPr id="17431" name="Line 248"/>
            <p:cNvSpPr>
              <a:spLocks noChangeShapeType="1"/>
            </p:cNvSpPr>
            <p:nvPr/>
          </p:nvSpPr>
          <p:spPr bwMode="auto">
            <a:xfrm>
              <a:off x="4656" y="978"/>
              <a:ext cx="0" cy="616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2" name="Line 249"/>
            <p:cNvSpPr>
              <a:spLocks noChangeShapeType="1"/>
            </p:cNvSpPr>
            <p:nvPr/>
          </p:nvSpPr>
          <p:spPr bwMode="auto">
            <a:xfrm rot="21589138" flipH="1">
              <a:off x="5529" y="1470"/>
              <a:ext cx="86" cy="14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3" name="Line 250"/>
            <p:cNvSpPr>
              <a:spLocks noChangeShapeType="1"/>
            </p:cNvSpPr>
            <p:nvPr/>
          </p:nvSpPr>
          <p:spPr bwMode="auto">
            <a:xfrm rot="21589138" flipH="1">
              <a:off x="5482" y="1323"/>
              <a:ext cx="91" cy="32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4" name="Line 251"/>
            <p:cNvSpPr>
              <a:spLocks noChangeShapeType="1"/>
            </p:cNvSpPr>
            <p:nvPr/>
          </p:nvSpPr>
          <p:spPr bwMode="auto">
            <a:xfrm rot="21589138" flipH="1">
              <a:off x="5409" y="1173"/>
              <a:ext cx="103" cy="51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5" name="AutoShape 252"/>
            <p:cNvSpPr>
              <a:spLocks noChangeAspect="1" noChangeArrowheads="1" noTextEdit="1"/>
            </p:cNvSpPr>
            <p:nvPr/>
          </p:nvSpPr>
          <p:spPr bwMode="auto">
            <a:xfrm rot="-10862">
              <a:off x="3648" y="672"/>
              <a:ext cx="2071" cy="9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6" name="Line 253"/>
            <p:cNvSpPr>
              <a:spLocks noChangeShapeType="1"/>
            </p:cNvSpPr>
            <p:nvPr/>
          </p:nvSpPr>
          <p:spPr bwMode="auto">
            <a:xfrm rot="21589138" flipH="1">
              <a:off x="5328" y="1041"/>
              <a:ext cx="89" cy="66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7" name="Line 254"/>
            <p:cNvSpPr>
              <a:spLocks noChangeShapeType="1"/>
            </p:cNvSpPr>
            <p:nvPr/>
          </p:nvSpPr>
          <p:spPr bwMode="auto">
            <a:xfrm rot="21589138" flipH="1">
              <a:off x="5216" y="930"/>
              <a:ext cx="81" cy="82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8" name="Line 255"/>
            <p:cNvSpPr>
              <a:spLocks noChangeShapeType="1"/>
            </p:cNvSpPr>
            <p:nvPr/>
          </p:nvSpPr>
          <p:spPr bwMode="auto">
            <a:xfrm rot="21589138" flipH="1">
              <a:off x="5088" y="835"/>
              <a:ext cx="64" cy="93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9" name="Line 256"/>
            <p:cNvSpPr>
              <a:spLocks noChangeShapeType="1"/>
            </p:cNvSpPr>
            <p:nvPr/>
          </p:nvSpPr>
          <p:spPr bwMode="auto">
            <a:xfrm rot="21589138" flipH="1">
              <a:off x="4945" y="764"/>
              <a:ext cx="43" cy="102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0" name="Line 257"/>
            <p:cNvSpPr>
              <a:spLocks noChangeShapeType="1"/>
            </p:cNvSpPr>
            <p:nvPr/>
          </p:nvSpPr>
          <p:spPr bwMode="auto">
            <a:xfrm rot="21589138" flipH="1">
              <a:off x="4800" y="723"/>
              <a:ext cx="21" cy="106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1" name="Line 258"/>
            <p:cNvSpPr>
              <a:spLocks noChangeShapeType="1"/>
            </p:cNvSpPr>
            <p:nvPr/>
          </p:nvSpPr>
          <p:spPr bwMode="auto">
            <a:xfrm rot="-10862">
              <a:off x="4657" y="715"/>
              <a:ext cx="0" cy="109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2" name="Line 259"/>
            <p:cNvSpPr>
              <a:spLocks noChangeShapeType="1"/>
            </p:cNvSpPr>
            <p:nvPr/>
          </p:nvSpPr>
          <p:spPr bwMode="auto">
            <a:xfrm rot="-10862">
              <a:off x="4489" y="723"/>
              <a:ext cx="18" cy="93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3" name="Line 260"/>
            <p:cNvSpPr>
              <a:spLocks noChangeShapeType="1"/>
            </p:cNvSpPr>
            <p:nvPr/>
          </p:nvSpPr>
          <p:spPr bwMode="auto">
            <a:xfrm rot="-10862">
              <a:off x="4329" y="759"/>
              <a:ext cx="43" cy="102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4" name="Line 261"/>
            <p:cNvSpPr>
              <a:spLocks noChangeShapeType="1"/>
            </p:cNvSpPr>
            <p:nvPr/>
          </p:nvSpPr>
          <p:spPr bwMode="auto">
            <a:xfrm rot="-10862">
              <a:off x="4184" y="819"/>
              <a:ext cx="56" cy="94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5" name="Line 262"/>
            <p:cNvSpPr>
              <a:spLocks noChangeShapeType="1"/>
            </p:cNvSpPr>
            <p:nvPr/>
          </p:nvSpPr>
          <p:spPr bwMode="auto">
            <a:xfrm rot="-10862">
              <a:off x="4054" y="911"/>
              <a:ext cx="69" cy="77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6" name="Line 263"/>
            <p:cNvSpPr>
              <a:spLocks noChangeShapeType="1"/>
            </p:cNvSpPr>
            <p:nvPr/>
          </p:nvSpPr>
          <p:spPr bwMode="auto">
            <a:xfrm rot="-10862">
              <a:off x="3933" y="1007"/>
              <a:ext cx="89" cy="75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7" name="Line 264"/>
            <p:cNvSpPr>
              <a:spLocks noChangeShapeType="1"/>
            </p:cNvSpPr>
            <p:nvPr/>
          </p:nvSpPr>
          <p:spPr bwMode="auto">
            <a:xfrm rot="-10862">
              <a:off x="3839" y="1132"/>
              <a:ext cx="103" cy="59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8" name="Line 265"/>
            <p:cNvSpPr>
              <a:spLocks noChangeShapeType="1"/>
            </p:cNvSpPr>
            <p:nvPr/>
          </p:nvSpPr>
          <p:spPr bwMode="auto">
            <a:xfrm rot="-10862">
              <a:off x="3772" y="1268"/>
              <a:ext cx="112" cy="39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9" name="Arc 267"/>
            <p:cNvSpPr>
              <a:spLocks/>
            </p:cNvSpPr>
            <p:nvPr/>
          </p:nvSpPr>
          <p:spPr bwMode="auto">
            <a:xfrm rot="-10862">
              <a:off x="3701" y="717"/>
              <a:ext cx="1917" cy="888"/>
            </a:xfrm>
            <a:custGeom>
              <a:avLst/>
              <a:gdLst>
                <a:gd name="T0" fmla="*/ 0 w 43199"/>
                <a:gd name="T1" fmla="*/ 868 h 21892"/>
                <a:gd name="T2" fmla="*/ 1917 w 43199"/>
                <a:gd name="T3" fmla="*/ 888 h 21892"/>
                <a:gd name="T4" fmla="*/ 958 w 43199"/>
                <a:gd name="T5" fmla="*/ 876 h 21892"/>
                <a:gd name="T6" fmla="*/ 0 60000 65536"/>
                <a:gd name="T7" fmla="*/ 0 60000 65536"/>
                <a:gd name="T8" fmla="*/ 0 60000 65536"/>
                <a:gd name="T9" fmla="*/ 0 w 43199"/>
                <a:gd name="T10" fmla="*/ 0 h 21892"/>
                <a:gd name="T11" fmla="*/ 43199 w 43199"/>
                <a:gd name="T12" fmla="*/ 21892 h 218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99" h="21892" fill="none" extrusionOk="0">
                  <a:moveTo>
                    <a:pt x="-1" y="21405"/>
                  </a:moveTo>
                  <a:cubicBezTo>
                    <a:pt x="106" y="9552"/>
                    <a:pt x="9745" y="-1"/>
                    <a:pt x="21599" y="0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21697"/>
                    <a:pt x="43198" y="21794"/>
                    <a:pt x="43197" y="21892"/>
                  </a:cubicBezTo>
                </a:path>
                <a:path w="43199" h="21892" stroke="0" extrusionOk="0">
                  <a:moveTo>
                    <a:pt x="-1" y="21405"/>
                  </a:moveTo>
                  <a:cubicBezTo>
                    <a:pt x="106" y="9552"/>
                    <a:pt x="9745" y="-1"/>
                    <a:pt x="21599" y="0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21697"/>
                    <a:pt x="43198" y="21794"/>
                    <a:pt x="43197" y="21892"/>
                  </a:cubicBezTo>
                  <a:lnTo>
                    <a:pt x="21599" y="21600"/>
                  </a:lnTo>
                  <a:close/>
                </a:path>
              </a:pathLst>
            </a:custGeom>
            <a:noFill/>
            <a:ln w="41275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7450" name="Line 269"/>
            <p:cNvSpPr>
              <a:spLocks noChangeShapeType="1"/>
            </p:cNvSpPr>
            <p:nvPr/>
          </p:nvSpPr>
          <p:spPr bwMode="auto">
            <a:xfrm rot="-10862">
              <a:off x="3733" y="1417"/>
              <a:ext cx="116" cy="20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1" name="Rectangle 271"/>
            <p:cNvSpPr>
              <a:spLocks noChangeArrowheads="1"/>
            </p:cNvSpPr>
            <p:nvPr/>
          </p:nvSpPr>
          <p:spPr bwMode="auto">
            <a:xfrm rot="-10862">
              <a:off x="3842" y="1517"/>
              <a:ext cx="44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6600CC"/>
                  </a:solidFill>
                </a:rPr>
                <a:t>0</a:t>
              </a:r>
            </a:p>
          </p:txBody>
        </p:sp>
        <p:sp>
          <p:nvSpPr>
            <p:cNvPr id="17452" name="Rectangle 272"/>
            <p:cNvSpPr>
              <a:spLocks noChangeArrowheads="1"/>
            </p:cNvSpPr>
            <p:nvPr/>
          </p:nvSpPr>
          <p:spPr bwMode="auto">
            <a:xfrm rot="-10862">
              <a:off x="5395" y="1445"/>
              <a:ext cx="13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FF0000"/>
                  </a:solidFill>
                </a:rPr>
                <a:t>170</a:t>
              </a:r>
            </a:p>
          </p:txBody>
        </p:sp>
        <p:sp>
          <p:nvSpPr>
            <p:cNvPr id="17453" name="Rectangle 273"/>
            <p:cNvSpPr>
              <a:spLocks noChangeArrowheads="1"/>
            </p:cNvSpPr>
            <p:nvPr/>
          </p:nvSpPr>
          <p:spPr bwMode="auto">
            <a:xfrm rot="-10862">
              <a:off x="5354" y="1324"/>
              <a:ext cx="13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FF0000"/>
                  </a:solidFill>
                </a:rPr>
                <a:t>160</a:t>
              </a:r>
            </a:p>
          </p:txBody>
        </p:sp>
        <p:sp>
          <p:nvSpPr>
            <p:cNvPr id="17454" name="Rectangle 274"/>
            <p:cNvSpPr>
              <a:spLocks noChangeArrowheads="1"/>
            </p:cNvSpPr>
            <p:nvPr/>
          </p:nvSpPr>
          <p:spPr bwMode="auto">
            <a:xfrm rot="-10862">
              <a:off x="5285" y="1208"/>
              <a:ext cx="13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FF0000"/>
                  </a:solidFill>
                </a:rPr>
                <a:t>150</a:t>
              </a:r>
            </a:p>
          </p:txBody>
        </p:sp>
        <p:sp>
          <p:nvSpPr>
            <p:cNvPr id="17455" name="Rectangle 275"/>
            <p:cNvSpPr>
              <a:spLocks noChangeArrowheads="1"/>
            </p:cNvSpPr>
            <p:nvPr/>
          </p:nvSpPr>
          <p:spPr bwMode="auto">
            <a:xfrm rot="-10862">
              <a:off x="5221" y="1094"/>
              <a:ext cx="13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FF0000"/>
                  </a:solidFill>
                </a:rPr>
                <a:t>140</a:t>
              </a:r>
            </a:p>
          </p:txBody>
        </p:sp>
        <p:sp>
          <p:nvSpPr>
            <p:cNvPr id="17456" name="Rectangle 276"/>
            <p:cNvSpPr>
              <a:spLocks noChangeArrowheads="1"/>
            </p:cNvSpPr>
            <p:nvPr/>
          </p:nvSpPr>
          <p:spPr bwMode="auto">
            <a:xfrm rot="-10862">
              <a:off x="5135" y="1014"/>
              <a:ext cx="13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FF0000"/>
                  </a:solidFill>
                </a:rPr>
                <a:t>130</a:t>
              </a:r>
            </a:p>
          </p:txBody>
        </p:sp>
        <p:sp>
          <p:nvSpPr>
            <p:cNvPr id="17457" name="Rectangle 277"/>
            <p:cNvSpPr>
              <a:spLocks noChangeArrowheads="1"/>
            </p:cNvSpPr>
            <p:nvPr/>
          </p:nvSpPr>
          <p:spPr bwMode="auto">
            <a:xfrm rot="-10862">
              <a:off x="5006" y="916"/>
              <a:ext cx="13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FF0000"/>
                  </a:solidFill>
                </a:rPr>
                <a:t>120</a:t>
              </a:r>
            </a:p>
          </p:txBody>
        </p:sp>
        <p:sp>
          <p:nvSpPr>
            <p:cNvPr id="17458" name="Rectangle 278"/>
            <p:cNvSpPr>
              <a:spLocks noChangeArrowheads="1"/>
            </p:cNvSpPr>
            <p:nvPr/>
          </p:nvSpPr>
          <p:spPr bwMode="auto">
            <a:xfrm rot="-10862">
              <a:off x="4875" y="860"/>
              <a:ext cx="13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FF0000"/>
                  </a:solidFill>
                </a:rPr>
                <a:t>110</a:t>
              </a:r>
            </a:p>
          </p:txBody>
        </p:sp>
        <p:sp>
          <p:nvSpPr>
            <p:cNvPr id="17459" name="Rectangle 279"/>
            <p:cNvSpPr>
              <a:spLocks noChangeArrowheads="1"/>
            </p:cNvSpPr>
            <p:nvPr/>
          </p:nvSpPr>
          <p:spPr bwMode="auto">
            <a:xfrm rot="-10862">
              <a:off x="4742" y="816"/>
              <a:ext cx="13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FF0000"/>
                  </a:solidFill>
                </a:rPr>
                <a:t>100</a:t>
              </a:r>
            </a:p>
          </p:txBody>
        </p:sp>
        <p:sp>
          <p:nvSpPr>
            <p:cNvPr id="17460" name="Rectangle 280"/>
            <p:cNvSpPr>
              <a:spLocks noChangeArrowheads="1"/>
            </p:cNvSpPr>
            <p:nvPr/>
          </p:nvSpPr>
          <p:spPr bwMode="auto">
            <a:xfrm rot="-10862">
              <a:off x="4616" y="801"/>
              <a:ext cx="8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6600CC"/>
                  </a:solidFill>
                </a:rPr>
                <a:t>90</a:t>
              </a:r>
            </a:p>
          </p:txBody>
        </p:sp>
        <p:sp>
          <p:nvSpPr>
            <p:cNvPr id="17461" name="Rectangle 281"/>
            <p:cNvSpPr>
              <a:spLocks noChangeArrowheads="1"/>
            </p:cNvSpPr>
            <p:nvPr/>
          </p:nvSpPr>
          <p:spPr bwMode="auto">
            <a:xfrm rot="-10862">
              <a:off x="4484" y="806"/>
              <a:ext cx="8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FF0000"/>
                  </a:solidFill>
                </a:rPr>
                <a:t>80</a:t>
              </a:r>
            </a:p>
          </p:txBody>
        </p:sp>
        <p:sp>
          <p:nvSpPr>
            <p:cNvPr id="17462" name="Rectangle 282"/>
            <p:cNvSpPr>
              <a:spLocks noChangeArrowheads="1"/>
            </p:cNvSpPr>
            <p:nvPr/>
          </p:nvSpPr>
          <p:spPr bwMode="auto">
            <a:xfrm rot="-10862">
              <a:off x="4342" y="847"/>
              <a:ext cx="8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FF0000"/>
                  </a:solidFill>
                </a:rPr>
                <a:t>70</a:t>
              </a:r>
            </a:p>
          </p:txBody>
        </p:sp>
        <p:sp>
          <p:nvSpPr>
            <p:cNvPr id="17463" name="Rectangle 283"/>
            <p:cNvSpPr>
              <a:spLocks noChangeArrowheads="1"/>
            </p:cNvSpPr>
            <p:nvPr/>
          </p:nvSpPr>
          <p:spPr bwMode="auto">
            <a:xfrm rot="-10862">
              <a:off x="4216" y="901"/>
              <a:ext cx="8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FF0000"/>
                  </a:solidFill>
                </a:rPr>
                <a:t>60</a:t>
              </a:r>
            </a:p>
          </p:txBody>
        </p:sp>
        <p:sp>
          <p:nvSpPr>
            <p:cNvPr id="17464" name="Rectangle 284"/>
            <p:cNvSpPr>
              <a:spLocks noChangeArrowheads="1"/>
            </p:cNvSpPr>
            <p:nvPr/>
          </p:nvSpPr>
          <p:spPr bwMode="auto">
            <a:xfrm rot="-10862">
              <a:off x="4092" y="972"/>
              <a:ext cx="8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FF0000"/>
                  </a:solidFill>
                </a:rPr>
                <a:t>50</a:t>
              </a:r>
            </a:p>
          </p:txBody>
        </p:sp>
        <p:sp>
          <p:nvSpPr>
            <p:cNvPr id="17465" name="Rectangle 285"/>
            <p:cNvSpPr>
              <a:spLocks noChangeArrowheads="1"/>
            </p:cNvSpPr>
            <p:nvPr/>
          </p:nvSpPr>
          <p:spPr bwMode="auto">
            <a:xfrm rot="-10862">
              <a:off x="4000" y="1068"/>
              <a:ext cx="8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FF0000"/>
                  </a:solidFill>
                </a:rPr>
                <a:t>40</a:t>
              </a:r>
            </a:p>
          </p:txBody>
        </p:sp>
        <p:sp>
          <p:nvSpPr>
            <p:cNvPr id="17466" name="Rectangle 286"/>
            <p:cNvSpPr>
              <a:spLocks noChangeArrowheads="1"/>
            </p:cNvSpPr>
            <p:nvPr/>
          </p:nvSpPr>
          <p:spPr bwMode="auto">
            <a:xfrm rot="-10862">
              <a:off x="3927" y="1171"/>
              <a:ext cx="8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FF0000"/>
                  </a:solidFill>
                </a:rPr>
                <a:t>30</a:t>
              </a:r>
            </a:p>
          </p:txBody>
        </p:sp>
        <p:sp>
          <p:nvSpPr>
            <p:cNvPr id="17467" name="Rectangle 287"/>
            <p:cNvSpPr>
              <a:spLocks noChangeArrowheads="1"/>
            </p:cNvSpPr>
            <p:nvPr/>
          </p:nvSpPr>
          <p:spPr bwMode="auto">
            <a:xfrm rot="-10862">
              <a:off x="3859" y="1288"/>
              <a:ext cx="8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FF0000"/>
                  </a:solidFill>
                </a:rPr>
                <a:t>20</a:t>
              </a:r>
            </a:p>
          </p:txBody>
        </p:sp>
        <p:sp>
          <p:nvSpPr>
            <p:cNvPr id="17468" name="Rectangle 288"/>
            <p:cNvSpPr>
              <a:spLocks noChangeArrowheads="1"/>
            </p:cNvSpPr>
            <p:nvPr/>
          </p:nvSpPr>
          <p:spPr bwMode="auto">
            <a:xfrm rot="-10862">
              <a:off x="3846" y="1415"/>
              <a:ext cx="8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FF0000"/>
                  </a:solidFill>
                </a:rPr>
                <a:t>10</a:t>
              </a:r>
            </a:p>
          </p:txBody>
        </p:sp>
        <p:sp>
          <p:nvSpPr>
            <p:cNvPr id="17469" name="Oval 289"/>
            <p:cNvSpPr>
              <a:spLocks noChangeArrowheads="1"/>
            </p:cNvSpPr>
            <p:nvPr/>
          </p:nvSpPr>
          <p:spPr bwMode="auto">
            <a:xfrm rot="-10862">
              <a:off x="4663" y="1590"/>
              <a:ext cx="21" cy="2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7470" name="Line 290"/>
            <p:cNvSpPr>
              <a:spLocks noChangeShapeType="1"/>
            </p:cNvSpPr>
            <p:nvPr/>
          </p:nvSpPr>
          <p:spPr bwMode="auto">
            <a:xfrm>
              <a:off x="3690" y="1600"/>
              <a:ext cx="1941" cy="0"/>
            </a:xfrm>
            <a:prstGeom prst="line">
              <a:avLst/>
            </a:prstGeom>
            <a:noFill/>
            <a:ln w="41275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71" name="Line 291"/>
            <p:cNvSpPr>
              <a:spLocks noChangeShapeType="1"/>
            </p:cNvSpPr>
            <p:nvPr/>
          </p:nvSpPr>
          <p:spPr bwMode="auto">
            <a:xfrm rot="-10862">
              <a:off x="5519" y="1599"/>
              <a:ext cx="107" cy="2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72" name="Rectangle 292"/>
            <p:cNvSpPr>
              <a:spLocks noChangeArrowheads="1"/>
            </p:cNvSpPr>
            <p:nvPr/>
          </p:nvSpPr>
          <p:spPr bwMode="auto">
            <a:xfrm rot="-10862">
              <a:off x="5408" y="1529"/>
              <a:ext cx="13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6600CC"/>
                  </a:solidFill>
                </a:rPr>
                <a:t>180</a:t>
              </a:r>
            </a:p>
          </p:txBody>
        </p:sp>
        <p:sp>
          <p:nvSpPr>
            <p:cNvPr id="17473" name="Oval 293"/>
            <p:cNvSpPr>
              <a:spLocks noChangeArrowheads="1"/>
            </p:cNvSpPr>
            <p:nvPr/>
          </p:nvSpPr>
          <p:spPr bwMode="auto">
            <a:xfrm>
              <a:off x="4639" y="1584"/>
              <a:ext cx="35" cy="3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7474" name="Line 268"/>
            <p:cNvSpPr>
              <a:spLocks noChangeShapeType="1"/>
            </p:cNvSpPr>
            <p:nvPr/>
          </p:nvSpPr>
          <p:spPr bwMode="auto">
            <a:xfrm rot="-10862">
              <a:off x="3710" y="1592"/>
              <a:ext cx="120" cy="0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428" name="WordArt 122"/>
          <p:cNvSpPr>
            <a:spLocks noChangeArrowheads="1" noChangeShapeType="1" noTextEdit="1"/>
          </p:cNvSpPr>
          <p:nvPr/>
        </p:nvSpPr>
        <p:spPr bwMode="auto">
          <a:xfrm>
            <a:off x="1905000" y="76200"/>
            <a:ext cx="76962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6350">
                  <a:solidFill>
                    <a:srgbClr val="0066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ĐỊNH LUẬT PHẢN XẠ ÁNH SÁNG</a:t>
            </a:r>
          </a:p>
        </p:txBody>
      </p:sp>
      <p:pic>
        <p:nvPicPr>
          <p:cNvPr id="11577" name="Picture 313" descr="question_pop_up_from_box_rotate_hg_clr">
            <a:hlinkClick r:id="" action="ppaction://noaction"/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5867400"/>
            <a:ext cx="53340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303" name="Text Box 39"/>
          <p:cNvSpPr txBox="1">
            <a:spLocks noChangeArrowheads="1"/>
          </p:cNvSpPr>
          <p:nvPr/>
        </p:nvSpPr>
        <p:spPr bwMode="auto">
          <a:xfrm>
            <a:off x="838200" y="3581400"/>
            <a:ext cx="3886200" cy="2339975"/>
          </a:xfrm>
          <a:prstGeom prst="rect">
            <a:avLst/>
          </a:prstGeom>
          <a:solidFill>
            <a:srgbClr val="006600"/>
          </a:solidFill>
          <a:ln w="57150" cmpd="thickThin">
            <a:solidFill>
              <a:srgbClr val="99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400">
                <a:solidFill>
                  <a:srgbClr val="0066FF"/>
                </a:solidFill>
                <a:latin typeface="Times New Roman" panose="02020603050405020304" pitchFamily="18" charset="0"/>
              </a:rPr>
              <a:t>  </a:t>
            </a:r>
            <a:r>
              <a:rPr lang="en-US" altLang="en-US" sz="2400">
                <a:solidFill>
                  <a:schemeClr val="bg1"/>
                </a:solidFill>
                <a:latin typeface="Times New Roman" panose="02020603050405020304" pitchFamily="18" charset="0"/>
              </a:rPr>
              <a:t>Gương phẳng được biểu diễn bằng một đoạn thẳng, phần gạch chéo là mặt sau của gương. Tia tới </a:t>
            </a:r>
            <a:r>
              <a:rPr lang="en-US" altLang="en-US" sz="2400">
                <a:solidFill>
                  <a:srgbClr val="FFFF00"/>
                </a:solidFill>
                <a:latin typeface="Times New Roman" panose="02020603050405020304" pitchFamily="18" charset="0"/>
              </a:rPr>
              <a:t>SI</a:t>
            </a:r>
            <a:r>
              <a:rPr lang="en-US" altLang="en-US" sz="2400">
                <a:solidFill>
                  <a:schemeClr val="bg1"/>
                </a:solidFill>
                <a:latin typeface="Times New Roman" panose="02020603050405020304" pitchFamily="18" charset="0"/>
              </a:rPr>
              <a:t> và pháp tuyến </a:t>
            </a:r>
            <a:r>
              <a:rPr lang="en-US" altLang="en-US" sz="2400">
                <a:solidFill>
                  <a:srgbClr val="FFFF00"/>
                </a:solidFill>
                <a:latin typeface="Times New Roman" panose="02020603050405020304" pitchFamily="18" charset="0"/>
              </a:rPr>
              <a:t>IN</a:t>
            </a:r>
            <a:r>
              <a:rPr lang="en-US" altLang="en-US" sz="2400">
                <a:solidFill>
                  <a:schemeClr val="bg1"/>
                </a:solidFill>
                <a:latin typeface="Times New Roman" panose="02020603050405020304" pitchFamily="18" charset="0"/>
              </a:rPr>
              <a:t> nằm trên mặt phẳng hình vẽ.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11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11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500"/>
                                        <p:tgtEl>
                                          <p:spTgt spid="11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1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1000"/>
                                        <p:tgtEl>
                                          <p:spTgt spid="11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4" presetID="7" presetClass="emph" presetSubtype="2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" dur="1000" fill="hold"/>
                                        <p:tgtEl>
                                          <p:spTgt spid="115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6" dur="1000" fill="hold"/>
                                        <p:tgtEl>
                                          <p:spTgt spid="1155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0" dur="1000"/>
                                        <p:tgtEl>
                                          <p:spTgt spid="11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5" dur="1000"/>
                                        <p:tgtEl>
                                          <p:spTgt spid="11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7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1000" fill="hold"/>
                                        <p:tgtEl>
                                          <p:spTgt spid="1156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9" dur="1000" fill="hold"/>
                                        <p:tgtEl>
                                          <p:spTgt spid="1156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1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3" dur="1000"/>
                                        <p:tgtEl>
                                          <p:spTgt spid="11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1000"/>
                                        <p:tgtEl>
                                          <p:spTgt spid="11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1000"/>
                                        <p:tgtEl>
                                          <p:spTgt spid="1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3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5" dur="1000"/>
                                        <p:tgtEl>
                                          <p:spTgt spid="11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02" grpId="0"/>
      <p:bldP spid="11373" grpId="0"/>
      <p:bldP spid="11510" grpId="0" animBg="1"/>
      <p:bldP spid="11558" grpId="0"/>
      <p:bldP spid="11559" grpId="0" animBg="1"/>
      <p:bldP spid="11560" grpId="0" animBg="1"/>
      <p:bldP spid="11561" grpId="0"/>
      <p:bldP spid="11562" grpId="0"/>
      <p:bldP spid="11563" grpId="0" animBg="1"/>
      <p:bldP spid="1130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61" name="Text Box 73"/>
          <p:cNvSpPr txBox="1">
            <a:spLocks noChangeArrowheads="1"/>
          </p:cNvSpPr>
          <p:nvPr/>
        </p:nvSpPr>
        <p:spPr bwMode="auto">
          <a:xfrm>
            <a:off x="3774141" y="1676400"/>
            <a:ext cx="5181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400">
                <a:solidFill>
                  <a:srgbClr val="FF3300"/>
                </a:solidFill>
                <a:latin typeface="Times New Roman" panose="02020603050405020304" pitchFamily="18" charset="0"/>
              </a:rPr>
              <a:t>C4</a:t>
            </a:r>
            <a:r>
              <a:rPr lang="en-US" altLang="en-US" sz="2400">
                <a:latin typeface="Times New Roman" panose="02020603050405020304" pitchFamily="18" charset="0"/>
              </a:rPr>
              <a:t>: </a:t>
            </a:r>
            <a:r>
              <a:rPr lang="en-US" altLang="en-US" sz="2400">
                <a:solidFill>
                  <a:srgbClr val="006600"/>
                </a:solidFill>
                <a:latin typeface="Times New Roman" panose="02020603050405020304" pitchFamily="18" charset="0"/>
              </a:rPr>
              <a:t>Trên hình 4.4. vẽ một tia sáng tới SI chiếu lên một gương phẳng M.</a:t>
            </a:r>
          </a:p>
        </p:txBody>
      </p:sp>
      <p:sp>
        <p:nvSpPr>
          <p:cNvPr id="12398" name="Text Box 110"/>
          <p:cNvSpPr txBox="1">
            <a:spLocks noChangeArrowheads="1"/>
          </p:cNvSpPr>
          <p:nvPr/>
        </p:nvSpPr>
        <p:spPr bwMode="auto">
          <a:xfrm>
            <a:off x="3926541" y="2438400"/>
            <a:ext cx="5105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400">
                <a:latin typeface="Times New Roman" panose="02020603050405020304" pitchFamily="18" charset="0"/>
              </a:rPr>
              <a:t>a. Hãy vẽ tia phản xạ.</a:t>
            </a:r>
          </a:p>
        </p:txBody>
      </p:sp>
      <p:sp>
        <p:nvSpPr>
          <p:cNvPr id="12399" name="Text Box 111"/>
          <p:cNvSpPr txBox="1">
            <a:spLocks noChangeArrowheads="1"/>
          </p:cNvSpPr>
          <p:nvPr/>
        </p:nvSpPr>
        <p:spPr bwMode="auto">
          <a:xfrm>
            <a:off x="3850341" y="2933700"/>
            <a:ext cx="4876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</a:rPr>
              <a:t>Vẽ pháp tuyến IN với gương tại I.</a:t>
            </a:r>
          </a:p>
        </p:txBody>
      </p:sp>
      <p:sp>
        <p:nvSpPr>
          <p:cNvPr id="12400" name="Text Box 112"/>
          <p:cNvSpPr txBox="1">
            <a:spLocks noChangeArrowheads="1"/>
          </p:cNvSpPr>
          <p:nvPr/>
        </p:nvSpPr>
        <p:spPr bwMode="auto">
          <a:xfrm>
            <a:off x="3850341" y="3429000"/>
            <a:ext cx="6096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</a:rPr>
              <a:t>Vẽ tia phản xạ IR với góc phản xạ bằng góc tới.</a:t>
            </a:r>
          </a:p>
        </p:txBody>
      </p:sp>
      <p:sp>
        <p:nvSpPr>
          <p:cNvPr id="12401" name="Text Box 113"/>
          <p:cNvSpPr txBox="1">
            <a:spLocks noChangeArrowheads="1"/>
          </p:cNvSpPr>
          <p:nvPr/>
        </p:nvSpPr>
        <p:spPr bwMode="auto">
          <a:xfrm>
            <a:off x="3907491" y="3886200"/>
            <a:ext cx="5105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</a:rPr>
              <a:t>Ta có tia phản xạ IR.</a:t>
            </a:r>
          </a:p>
        </p:txBody>
      </p:sp>
      <p:sp>
        <p:nvSpPr>
          <p:cNvPr id="12360" name="Text Box 72">
            <a:hlinkClick r:id="rId2" action="ppaction://hlinkfile"/>
          </p:cNvPr>
          <p:cNvSpPr txBox="1">
            <a:spLocks noChangeArrowheads="1"/>
          </p:cNvSpPr>
          <p:nvPr/>
        </p:nvSpPr>
        <p:spPr bwMode="auto">
          <a:xfrm>
            <a:off x="-35859" y="1066800"/>
            <a:ext cx="20764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 u="sng">
                <a:solidFill>
                  <a:srgbClr val="0000FF"/>
                </a:solidFill>
                <a:latin typeface="Times New Roman" panose="02020603050405020304" pitchFamily="18" charset="0"/>
              </a:rPr>
              <a:t>III. Vận dụng:</a:t>
            </a:r>
          </a:p>
        </p:txBody>
      </p:sp>
      <p:sp>
        <p:nvSpPr>
          <p:cNvPr id="12443" name="Text Box 155"/>
          <p:cNvSpPr txBox="1">
            <a:spLocks noChangeArrowheads="1"/>
          </p:cNvSpPr>
          <p:nvPr/>
        </p:nvSpPr>
        <p:spPr bwMode="auto">
          <a:xfrm>
            <a:off x="710266" y="1943100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Times New Roman" panose="02020603050405020304" pitchFamily="18" charset="0"/>
              </a:rPr>
              <a:t>S</a:t>
            </a:r>
          </a:p>
        </p:txBody>
      </p:sp>
      <p:grpSp>
        <p:nvGrpSpPr>
          <p:cNvPr id="3" name="Group 156"/>
          <p:cNvGrpSpPr>
            <a:grpSpLocks/>
          </p:cNvGrpSpPr>
          <p:nvPr/>
        </p:nvGrpSpPr>
        <p:grpSpPr bwMode="auto">
          <a:xfrm>
            <a:off x="910291" y="3187700"/>
            <a:ext cx="1536700" cy="1333500"/>
            <a:chOff x="2928" y="3072"/>
            <a:chExt cx="1110" cy="816"/>
          </a:xfrm>
        </p:grpSpPr>
        <p:sp>
          <p:nvSpPr>
            <p:cNvPr id="18514" name="Line 157"/>
            <p:cNvSpPr>
              <a:spLocks noChangeShapeType="1"/>
            </p:cNvSpPr>
            <p:nvPr/>
          </p:nvSpPr>
          <p:spPr bwMode="auto">
            <a:xfrm rot="600000" flipV="1">
              <a:off x="2928" y="3072"/>
              <a:ext cx="1104" cy="81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15" name="Line 158"/>
            <p:cNvSpPr>
              <a:spLocks noChangeShapeType="1"/>
            </p:cNvSpPr>
            <p:nvPr/>
          </p:nvSpPr>
          <p:spPr bwMode="auto">
            <a:xfrm rot="600000" flipH="1">
              <a:off x="3449" y="3123"/>
              <a:ext cx="589" cy="45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159"/>
          <p:cNvGrpSpPr>
            <a:grpSpLocks/>
          </p:cNvGrpSpPr>
          <p:nvPr/>
        </p:nvGrpSpPr>
        <p:grpSpPr bwMode="auto">
          <a:xfrm rot="600000">
            <a:off x="557866" y="2355850"/>
            <a:ext cx="2062163" cy="795338"/>
            <a:chOff x="2832" y="2748"/>
            <a:chExt cx="1248" cy="432"/>
          </a:xfrm>
        </p:grpSpPr>
        <p:sp>
          <p:nvSpPr>
            <p:cNvPr id="18512" name="Line 160"/>
            <p:cNvSpPr>
              <a:spLocks noChangeShapeType="1"/>
            </p:cNvSpPr>
            <p:nvPr/>
          </p:nvSpPr>
          <p:spPr bwMode="auto">
            <a:xfrm>
              <a:off x="2832" y="2748"/>
              <a:ext cx="1248" cy="43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13" name="Line 161"/>
            <p:cNvSpPr>
              <a:spLocks noChangeShapeType="1"/>
            </p:cNvSpPr>
            <p:nvPr/>
          </p:nvSpPr>
          <p:spPr bwMode="auto">
            <a:xfrm>
              <a:off x="2928" y="2784"/>
              <a:ext cx="624" cy="21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162"/>
          <p:cNvGrpSpPr>
            <a:grpSpLocks/>
          </p:cNvGrpSpPr>
          <p:nvPr/>
        </p:nvGrpSpPr>
        <p:grpSpPr bwMode="auto">
          <a:xfrm rot="16200000">
            <a:off x="168928" y="2509838"/>
            <a:ext cx="3287713" cy="1563688"/>
            <a:chOff x="1920" y="720"/>
            <a:chExt cx="2071" cy="985"/>
          </a:xfrm>
        </p:grpSpPr>
        <p:sp>
          <p:nvSpPr>
            <p:cNvPr id="18466" name="Line 163"/>
            <p:cNvSpPr>
              <a:spLocks noChangeShapeType="1"/>
            </p:cNvSpPr>
            <p:nvPr/>
          </p:nvSpPr>
          <p:spPr bwMode="auto">
            <a:xfrm>
              <a:off x="2928" y="1026"/>
              <a:ext cx="0" cy="616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67" name="Line 164"/>
            <p:cNvSpPr>
              <a:spLocks noChangeShapeType="1"/>
            </p:cNvSpPr>
            <p:nvPr/>
          </p:nvSpPr>
          <p:spPr bwMode="auto">
            <a:xfrm rot="21589138" flipH="1">
              <a:off x="3801" y="1518"/>
              <a:ext cx="86" cy="14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68" name="Line 165"/>
            <p:cNvSpPr>
              <a:spLocks noChangeShapeType="1"/>
            </p:cNvSpPr>
            <p:nvPr/>
          </p:nvSpPr>
          <p:spPr bwMode="auto">
            <a:xfrm rot="21589138" flipH="1">
              <a:off x="3754" y="1371"/>
              <a:ext cx="91" cy="32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69" name="Line 166"/>
            <p:cNvSpPr>
              <a:spLocks noChangeShapeType="1"/>
            </p:cNvSpPr>
            <p:nvPr/>
          </p:nvSpPr>
          <p:spPr bwMode="auto">
            <a:xfrm rot="21589138" flipH="1">
              <a:off x="3681" y="1221"/>
              <a:ext cx="103" cy="51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70" name="AutoShape 167"/>
            <p:cNvSpPr>
              <a:spLocks noChangeAspect="1" noChangeArrowheads="1" noTextEdit="1"/>
            </p:cNvSpPr>
            <p:nvPr/>
          </p:nvSpPr>
          <p:spPr bwMode="auto">
            <a:xfrm rot="-10862">
              <a:off x="1920" y="720"/>
              <a:ext cx="2071" cy="9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71" name="Line 168"/>
            <p:cNvSpPr>
              <a:spLocks noChangeShapeType="1"/>
            </p:cNvSpPr>
            <p:nvPr/>
          </p:nvSpPr>
          <p:spPr bwMode="auto">
            <a:xfrm rot="21589138" flipH="1">
              <a:off x="3600" y="1089"/>
              <a:ext cx="89" cy="66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72" name="Line 169"/>
            <p:cNvSpPr>
              <a:spLocks noChangeShapeType="1"/>
            </p:cNvSpPr>
            <p:nvPr/>
          </p:nvSpPr>
          <p:spPr bwMode="auto">
            <a:xfrm rot="21589138" flipH="1">
              <a:off x="3488" y="978"/>
              <a:ext cx="81" cy="82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73" name="Line 170"/>
            <p:cNvSpPr>
              <a:spLocks noChangeShapeType="1"/>
            </p:cNvSpPr>
            <p:nvPr/>
          </p:nvSpPr>
          <p:spPr bwMode="auto">
            <a:xfrm rot="21589138" flipH="1">
              <a:off x="3360" y="883"/>
              <a:ext cx="64" cy="93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74" name="Line 171"/>
            <p:cNvSpPr>
              <a:spLocks noChangeShapeType="1"/>
            </p:cNvSpPr>
            <p:nvPr/>
          </p:nvSpPr>
          <p:spPr bwMode="auto">
            <a:xfrm rot="21589138" flipH="1">
              <a:off x="3217" y="812"/>
              <a:ext cx="43" cy="102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75" name="Line 172"/>
            <p:cNvSpPr>
              <a:spLocks noChangeShapeType="1"/>
            </p:cNvSpPr>
            <p:nvPr/>
          </p:nvSpPr>
          <p:spPr bwMode="auto">
            <a:xfrm rot="21589138" flipH="1">
              <a:off x="3072" y="771"/>
              <a:ext cx="21" cy="106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76" name="Line 173"/>
            <p:cNvSpPr>
              <a:spLocks noChangeShapeType="1"/>
            </p:cNvSpPr>
            <p:nvPr/>
          </p:nvSpPr>
          <p:spPr bwMode="auto">
            <a:xfrm rot="-10862">
              <a:off x="2929" y="763"/>
              <a:ext cx="0" cy="109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77" name="Line 174"/>
            <p:cNvSpPr>
              <a:spLocks noChangeShapeType="1"/>
            </p:cNvSpPr>
            <p:nvPr/>
          </p:nvSpPr>
          <p:spPr bwMode="auto">
            <a:xfrm rot="-10862">
              <a:off x="2761" y="771"/>
              <a:ext cx="18" cy="93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78" name="Line 175"/>
            <p:cNvSpPr>
              <a:spLocks noChangeShapeType="1"/>
            </p:cNvSpPr>
            <p:nvPr/>
          </p:nvSpPr>
          <p:spPr bwMode="auto">
            <a:xfrm rot="-10862">
              <a:off x="2601" y="807"/>
              <a:ext cx="43" cy="102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79" name="Line 176"/>
            <p:cNvSpPr>
              <a:spLocks noChangeShapeType="1"/>
            </p:cNvSpPr>
            <p:nvPr/>
          </p:nvSpPr>
          <p:spPr bwMode="auto">
            <a:xfrm rot="-10862">
              <a:off x="2456" y="867"/>
              <a:ext cx="56" cy="94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80" name="Line 177"/>
            <p:cNvSpPr>
              <a:spLocks noChangeShapeType="1"/>
            </p:cNvSpPr>
            <p:nvPr/>
          </p:nvSpPr>
          <p:spPr bwMode="auto">
            <a:xfrm rot="-10862">
              <a:off x="2326" y="959"/>
              <a:ext cx="69" cy="77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81" name="Line 178"/>
            <p:cNvSpPr>
              <a:spLocks noChangeShapeType="1"/>
            </p:cNvSpPr>
            <p:nvPr/>
          </p:nvSpPr>
          <p:spPr bwMode="auto">
            <a:xfrm rot="-10862">
              <a:off x="2205" y="1055"/>
              <a:ext cx="89" cy="75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82" name="Line 179"/>
            <p:cNvSpPr>
              <a:spLocks noChangeShapeType="1"/>
            </p:cNvSpPr>
            <p:nvPr/>
          </p:nvSpPr>
          <p:spPr bwMode="auto">
            <a:xfrm rot="-10862">
              <a:off x="2111" y="1180"/>
              <a:ext cx="103" cy="59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83" name="Line 180"/>
            <p:cNvSpPr>
              <a:spLocks noChangeShapeType="1"/>
            </p:cNvSpPr>
            <p:nvPr/>
          </p:nvSpPr>
          <p:spPr bwMode="auto">
            <a:xfrm rot="-10862">
              <a:off x="2044" y="1316"/>
              <a:ext cx="112" cy="39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84" name="Line 181"/>
            <p:cNvSpPr>
              <a:spLocks noChangeShapeType="1"/>
            </p:cNvSpPr>
            <p:nvPr/>
          </p:nvSpPr>
          <p:spPr bwMode="auto">
            <a:xfrm rot="-10862">
              <a:off x="1979" y="1618"/>
              <a:ext cx="56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85" name="Arc 182"/>
            <p:cNvSpPr>
              <a:spLocks/>
            </p:cNvSpPr>
            <p:nvPr/>
          </p:nvSpPr>
          <p:spPr bwMode="auto">
            <a:xfrm rot="-10862">
              <a:off x="1973" y="765"/>
              <a:ext cx="1917" cy="888"/>
            </a:xfrm>
            <a:custGeom>
              <a:avLst/>
              <a:gdLst>
                <a:gd name="T0" fmla="*/ 0 w 43199"/>
                <a:gd name="T1" fmla="*/ 868 h 21892"/>
                <a:gd name="T2" fmla="*/ 1917 w 43199"/>
                <a:gd name="T3" fmla="*/ 888 h 21892"/>
                <a:gd name="T4" fmla="*/ 958 w 43199"/>
                <a:gd name="T5" fmla="*/ 876 h 21892"/>
                <a:gd name="T6" fmla="*/ 0 60000 65536"/>
                <a:gd name="T7" fmla="*/ 0 60000 65536"/>
                <a:gd name="T8" fmla="*/ 0 60000 65536"/>
                <a:gd name="T9" fmla="*/ 0 w 43199"/>
                <a:gd name="T10" fmla="*/ 0 h 21892"/>
                <a:gd name="T11" fmla="*/ 43199 w 43199"/>
                <a:gd name="T12" fmla="*/ 21892 h 218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99" h="21892" fill="none" extrusionOk="0">
                  <a:moveTo>
                    <a:pt x="-1" y="21405"/>
                  </a:moveTo>
                  <a:cubicBezTo>
                    <a:pt x="106" y="9552"/>
                    <a:pt x="9745" y="-1"/>
                    <a:pt x="21599" y="0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21697"/>
                    <a:pt x="43198" y="21794"/>
                    <a:pt x="43197" y="21892"/>
                  </a:cubicBezTo>
                </a:path>
                <a:path w="43199" h="21892" stroke="0" extrusionOk="0">
                  <a:moveTo>
                    <a:pt x="-1" y="21405"/>
                  </a:moveTo>
                  <a:cubicBezTo>
                    <a:pt x="106" y="9552"/>
                    <a:pt x="9745" y="-1"/>
                    <a:pt x="21599" y="0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21697"/>
                    <a:pt x="43198" y="21794"/>
                    <a:pt x="43197" y="21892"/>
                  </a:cubicBezTo>
                  <a:lnTo>
                    <a:pt x="21599" y="21600"/>
                  </a:lnTo>
                  <a:close/>
                </a:path>
              </a:pathLst>
            </a:custGeom>
            <a:noFill/>
            <a:ln w="41275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486" name="Line 183"/>
            <p:cNvSpPr>
              <a:spLocks noChangeShapeType="1"/>
            </p:cNvSpPr>
            <p:nvPr/>
          </p:nvSpPr>
          <p:spPr bwMode="auto">
            <a:xfrm rot="-10862">
              <a:off x="1992" y="1618"/>
              <a:ext cx="120" cy="0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87" name="Line 184"/>
            <p:cNvSpPr>
              <a:spLocks noChangeShapeType="1"/>
            </p:cNvSpPr>
            <p:nvPr/>
          </p:nvSpPr>
          <p:spPr bwMode="auto">
            <a:xfrm rot="-10862">
              <a:off x="2005" y="1465"/>
              <a:ext cx="116" cy="20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88" name="Line 185"/>
            <p:cNvSpPr>
              <a:spLocks noChangeShapeType="1"/>
            </p:cNvSpPr>
            <p:nvPr/>
          </p:nvSpPr>
          <p:spPr bwMode="auto">
            <a:xfrm rot="-10862">
              <a:off x="1992" y="1618"/>
              <a:ext cx="12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89" name="Rectangle 186"/>
            <p:cNvSpPr>
              <a:spLocks noChangeArrowheads="1"/>
            </p:cNvSpPr>
            <p:nvPr/>
          </p:nvSpPr>
          <p:spPr bwMode="auto">
            <a:xfrm rot="-10862">
              <a:off x="2114" y="1565"/>
              <a:ext cx="44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6600CC"/>
                  </a:solidFill>
                </a:rPr>
                <a:t>0</a:t>
              </a:r>
            </a:p>
          </p:txBody>
        </p:sp>
        <p:sp>
          <p:nvSpPr>
            <p:cNvPr id="18490" name="Rectangle 187"/>
            <p:cNvSpPr>
              <a:spLocks noChangeArrowheads="1"/>
            </p:cNvSpPr>
            <p:nvPr/>
          </p:nvSpPr>
          <p:spPr bwMode="auto">
            <a:xfrm rot="-10862">
              <a:off x="3667" y="1493"/>
              <a:ext cx="13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FF0000"/>
                  </a:solidFill>
                </a:rPr>
                <a:t>170</a:t>
              </a:r>
            </a:p>
          </p:txBody>
        </p:sp>
        <p:sp>
          <p:nvSpPr>
            <p:cNvPr id="18491" name="Rectangle 188"/>
            <p:cNvSpPr>
              <a:spLocks noChangeArrowheads="1"/>
            </p:cNvSpPr>
            <p:nvPr/>
          </p:nvSpPr>
          <p:spPr bwMode="auto">
            <a:xfrm rot="-10862">
              <a:off x="3626" y="1372"/>
              <a:ext cx="13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FF0000"/>
                  </a:solidFill>
                </a:rPr>
                <a:t>160</a:t>
              </a:r>
            </a:p>
          </p:txBody>
        </p:sp>
        <p:sp>
          <p:nvSpPr>
            <p:cNvPr id="18492" name="Rectangle 189"/>
            <p:cNvSpPr>
              <a:spLocks noChangeArrowheads="1"/>
            </p:cNvSpPr>
            <p:nvPr/>
          </p:nvSpPr>
          <p:spPr bwMode="auto">
            <a:xfrm rot="-10862">
              <a:off x="3557" y="1256"/>
              <a:ext cx="13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FF0000"/>
                  </a:solidFill>
                </a:rPr>
                <a:t>150</a:t>
              </a:r>
            </a:p>
          </p:txBody>
        </p:sp>
        <p:sp>
          <p:nvSpPr>
            <p:cNvPr id="18493" name="Rectangle 190"/>
            <p:cNvSpPr>
              <a:spLocks noChangeArrowheads="1"/>
            </p:cNvSpPr>
            <p:nvPr/>
          </p:nvSpPr>
          <p:spPr bwMode="auto">
            <a:xfrm rot="-10862">
              <a:off x="3493" y="1142"/>
              <a:ext cx="13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FF0000"/>
                  </a:solidFill>
                </a:rPr>
                <a:t>140</a:t>
              </a:r>
            </a:p>
          </p:txBody>
        </p:sp>
        <p:sp>
          <p:nvSpPr>
            <p:cNvPr id="18494" name="Rectangle 191"/>
            <p:cNvSpPr>
              <a:spLocks noChangeArrowheads="1"/>
            </p:cNvSpPr>
            <p:nvPr/>
          </p:nvSpPr>
          <p:spPr bwMode="auto">
            <a:xfrm rot="-10862">
              <a:off x="3407" y="1062"/>
              <a:ext cx="13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FF0000"/>
                  </a:solidFill>
                </a:rPr>
                <a:t>130</a:t>
              </a:r>
            </a:p>
          </p:txBody>
        </p:sp>
        <p:sp>
          <p:nvSpPr>
            <p:cNvPr id="18495" name="Rectangle 192"/>
            <p:cNvSpPr>
              <a:spLocks noChangeArrowheads="1"/>
            </p:cNvSpPr>
            <p:nvPr/>
          </p:nvSpPr>
          <p:spPr bwMode="auto">
            <a:xfrm rot="-10862">
              <a:off x="3278" y="964"/>
              <a:ext cx="13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FF0000"/>
                  </a:solidFill>
                </a:rPr>
                <a:t>120</a:t>
              </a:r>
            </a:p>
          </p:txBody>
        </p:sp>
        <p:sp>
          <p:nvSpPr>
            <p:cNvPr id="18496" name="Rectangle 193"/>
            <p:cNvSpPr>
              <a:spLocks noChangeArrowheads="1"/>
            </p:cNvSpPr>
            <p:nvPr/>
          </p:nvSpPr>
          <p:spPr bwMode="auto">
            <a:xfrm rot="-10862">
              <a:off x="3147" y="908"/>
              <a:ext cx="13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FF0000"/>
                  </a:solidFill>
                </a:rPr>
                <a:t>110</a:t>
              </a:r>
            </a:p>
          </p:txBody>
        </p:sp>
        <p:sp>
          <p:nvSpPr>
            <p:cNvPr id="18497" name="Rectangle 194"/>
            <p:cNvSpPr>
              <a:spLocks noChangeArrowheads="1"/>
            </p:cNvSpPr>
            <p:nvPr/>
          </p:nvSpPr>
          <p:spPr bwMode="auto">
            <a:xfrm rot="-10862">
              <a:off x="3014" y="864"/>
              <a:ext cx="13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FF0000"/>
                  </a:solidFill>
                </a:rPr>
                <a:t>100</a:t>
              </a:r>
            </a:p>
          </p:txBody>
        </p:sp>
        <p:sp>
          <p:nvSpPr>
            <p:cNvPr id="18498" name="Rectangle 195"/>
            <p:cNvSpPr>
              <a:spLocks noChangeArrowheads="1"/>
            </p:cNvSpPr>
            <p:nvPr/>
          </p:nvSpPr>
          <p:spPr bwMode="auto">
            <a:xfrm rot="-10862">
              <a:off x="2888" y="849"/>
              <a:ext cx="8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6600CC"/>
                  </a:solidFill>
                </a:rPr>
                <a:t>90</a:t>
              </a:r>
            </a:p>
          </p:txBody>
        </p:sp>
        <p:sp>
          <p:nvSpPr>
            <p:cNvPr id="18499" name="Rectangle 196"/>
            <p:cNvSpPr>
              <a:spLocks noChangeArrowheads="1"/>
            </p:cNvSpPr>
            <p:nvPr/>
          </p:nvSpPr>
          <p:spPr bwMode="auto">
            <a:xfrm rot="-10862">
              <a:off x="2756" y="854"/>
              <a:ext cx="8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FF0000"/>
                  </a:solidFill>
                </a:rPr>
                <a:t>80</a:t>
              </a:r>
            </a:p>
          </p:txBody>
        </p:sp>
        <p:sp>
          <p:nvSpPr>
            <p:cNvPr id="18500" name="Rectangle 197"/>
            <p:cNvSpPr>
              <a:spLocks noChangeArrowheads="1"/>
            </p:cNvSpPr>
            <p:nvPr/>
          </p:nvSpPr>
          <p:spPr bwMode="auto">
            <a:xfrm rot="-10862">
              <a:off x="2614" y="895"/>
              <a:ext cx="8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FF0000"/>
                  </a:solidFill>
                </a:rPr>
                <a:t>70</a:t>
              </a:r>
            </a:p>
          </p:txBody>
        </p:sp>
        <p:sp>
          <p:nvSpPr>
            <p:cNvPr id="18501" name="Rectangle 198"/>
            <p:cNvSpPr>
              <a:spLocks noChangeArrowheads="1"/>
            </p:cNvSpPr>
            <p:nvPr/>
          </p:nvSpPr>
          <p:spPr bwMode="auto">
            <a:xfrm rot="-10862">
              <a:off x="2488" y="949"/>
              <a:ext cx="8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FF0000"/>
                  </a:solidFill>
                </a:rPr>
                <a:t>60</a:t>
              </a:r>
            </a:p>
          </p:txBody>
        </p:sp>
        <p:sp>
          <p:nvSpPr>
            <p:cNvPr id="18502" name="Rectangle 199"/>
            <p:cNvSpPr>
              <a:spLocks noChangeArrowheads="1"/>
            </p:cNvSpPr>
            <p:nvPr/>
          </p:nvSpPr>
          <p:spPr bwMode="auto">
            <a:xfrm rot="-10862">
              <a:off x="2364" y="1020"/>
              <a:ext cx="8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FF0000"/>
                  </a:solidFill>
                </a:rPr>
                <a:t>50</a:t>
              </a:r>
            </a:p>
          </p:txBody>
        </p:sp>
        <p:sp>
          <p:nvSpPr>
            <p:cNvPr id="18503" name="Rectangle 200"/>
            <p:cNvSpPr>
              <a:spLocks noChangeArrowheads="1"/>
            </p:cNvSpPr>
            <p:nvPr/>
          </p:nvSpPr>
          <p:spPr bwMode="auto">
            <a:xfrm rot="-10862">
              <a:off x="2272" y="1116"/>
              <a:ext cx="8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FF0000"/>
                  </a:solidFill>
                </a:rPr>
                <a:t>40</a:t>
              </a:r>
            </a:p>
          </p:txBody>
        </p:sp>
        <p:sp>
          <p:nvSpPr>
            <p:cNvPr id="18504" name="Rectangle 201"/>
            <p:cNvSpPr>
              <a:spLocks noChangeArrowheads="1"/>
            </p:cNvSpPr>
            <p:nvPr/>
          </p:nvSpPr>
          <p:spPr bwMode="auto">
            <a:xfrm rot="-10862">
              <a:off x="2199" y="1219"/>
              <a:ext cx="8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FF0000"/>
                  </a:solidFill>
                </a:rPr>
                <a:t>30</a:t>
              </a:r>
            </a:p>
          </p:txBody>
        </p:sp>
        <p:sp>
          <p:nvSpPr>
            <p:cNvPr id="18505" name="Rectangle 202"/>
            <p:cNvSpPr>
              <a:spLocks noChangeArrowheads="1"/>
            </p:cNvSpPr>
            <p:nvPr/>
          </p:nvSpPr>
          <p:spPr bwMode="auto">
            <a:xfrm rot="-10862">
              <a:off x="2131" y="1336"/>
              <a:ext cx="8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FF0000"/>
                  </a:solidFill>
                </a:rPr>
                <a:t>20</a:t>
              </a:r>
            </a:p>
          </p:txBody>
        </p:sp>
        <p:sp>
          <p:nvSpPr>
            <p:cNvPr id="18506" name="Rectangle 203"/>
            <p:cNvSpPr>
              <a:spLocks noChangeArrowheads="1"/>
            </p:cNvSpPr>
            <p:nvPr/>
          </p:nvSpPr>
          <p:spPr bwMode="auto">
            <a:xfrm rot="-10862">
              <a:off x="2118" y="1463"/>
              <a:ext cx="8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FF0000"/>
                  </a:solidFill>
                </a:rPr>
                <a:t>10</a:t>
              </a:r>
            </a:p>
          </p:txBody>
        </p:sp>
        <p:sp>
          <p:nvSpPr>
            <p:cNvPr id="18507" name="Oval 204"/>
            <p:cNvSpPr>
              <a:spLocks noChangeArrowheads="1"/>
            </p:cNvSpPr>
            <p:nvPr/>
          </p:nvSpPr>
          <p:spPr bwMode="auto">
            <a:xfrm rot="-10862">
              <a:off x="2935" y="1638"/>
              <a:ext cx="21" cy="2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508" name="Line 205"/>
            <p:cNvSpPr>
              <a:spLocks noChangeShapeType="1"/>
            </p:cNvSpPr>
            <p:nvPr/>
          </p:nvSpPr>
          <p:spPr bwMode="auto">
            <a:xfrm>
              <a:off x="1962" y="1648"/>
              <a:ext cx="1941" cy="0"/>
            </a:xfrm>
            <a:prstGeom prst="line">
              <a:avLst/>
            </a:prstGeom>
            <a:noFill/>
            <a:ln w="41275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09" name="Line 206"/>
            <p:cNvSpPr>
              <a:spLocks noChangeShapeType="1"/>
            </p:cNvSpPr>
            <p:nvPr/>
          </p:nvSpPr>
          <p:spPr bwMode="auto">
            <a:xfrm rot="-10862">
              <a:off x="3791" y="1647"/>
              <a:ext cx="107" cy="2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10" name="Rectangle 207"/>
            <p:cNvSpPr>
              <a:spLocks noChangeArrowheads="1"/>
            </p:cNvSpPr>
            <p:nvPr/>
          </p:nvSpPr>
          <p:spPr bwMode="auto">
            <a:xfrm rot="-10862">
              <a:off x="3680" y="1577"/>
              <a:ext cx="13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6600CC"/>
                  </a:solidFill>
                </a:rPr>
                <a:t>180</a:t>
              </a:r>
            </a:p>
          </p:txBody>
        </p:sp>
        <p:sp>
          <p:nvSpPr>
            <p:cNvPr id="18511" name="Oval 208"/>
            <p:cNvSpPr>
              <a:spLocks noChangeArrowheads="1"/>
            </p:cNvSpPr>
            <p:nvPr/>
          </p:nvSpPr>
          <p:spPr bwMode="auto">
            <a:xfrm>
              <a:off x="2911" y="1632"/>
              <a:ext cx="35" cy="3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6" name="Group 209"/>
          <p:cNvGrpSpPr>
            <a:grpSpLocks/>
          </p:cNvGrpSpPr>
          <p:nvPr/>
        </p:nvGrpSpPr>
        <p:grpSpPr bwMode="auto">
          <a:xfrm rot="18900000">
            <a:off x="1469091" y="2619375"/>
            <a:ext cx="2209800" cy="1524000"/>
            <a:chOff x="3686" y="2040"/>
            <a:chExt cx="1392" cy="960"/>
          </a:xfrm>
        </p:grpSpPr>
        <p:sp>
          <p:nvSpPr>
            <p:cNvPr id="18464" name="Rectangle 210" descr="Light downward diagonal"/>
            <p:cNvSpPr>
              <a:spLocks noChangeArrowheads="1"/>
            </p:cNvSpPr>
            <p:nvPr/>
          </p:nvSpPr>
          <p:spPr bwMode="auto">
            <a:xfrm rot="2700000">
              <a:off x="4358" y="1848"/>
              <a:ext cx="48" cy="1392"/>
            </a:xfrm>
            <a:prstGeom prst="rect">
              <a:avLst/>
            </a:prstGeom>
            <a:pattFill prst="ltDnDiag">
              <a:fgClr>
                <a:schemeClr val="tx2"/>
              </a:fgClr>
              <a:bgClr>
                <a:schemeClr val="bg1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465" name="Line 211"/>
            <p:cNvSpPr>
              <a:spLocks noChangeShapeType="1"/>
            </p:cNvSpPr>
            <p:nvPr/>
          </p:nvSpPr>
          <p:spPr bwMode="auto">
            <a:xfrm flipH="1">
              <a:off x="3864" y="2040"/>
              <a:ext cx="960" cy="96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500" name="Line 212"/>
          <p:cNvSpPr>
            <a:spLocks noChangeShapeType="1"/>
          </p:cNvSpPr>
          <p:nvPr/>
        </p:nvSpPr>
        <p:spPr bwMode="auto">
          <a:xfrm>
            <a:off x="634066" y="3333750"/>
            <a:ext cx="1905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" name="Group 213"/>
          <p:cNvGrpSpPr>
            <a:grpSpLocks/>
          </p:cNvGrpSpPr>
          <p:nvPr/>
        </p:nvGrpSpPr>
        <p:grpSpPr bwMode="auto">
          <a:xfrm>
            <a:off x="2139016" y="3343275"/>
            <a:ext cx="95250" cy="152400"/>
            <a:chOff x="3828" y="3186"/>
            <a:chExt cx="60" cy="96"/>
          </a:xfrm>
        </p:grpSpPr>
        <p:sp>
          <p:nvSpPr>
            <p:cNvPr id="18462" name="Freeform 214"/>
            <p:cNvSpPr>
              <a:spLocks/>
            </p:cNvSpPr>
            <p:nvPr/>
          </p:nvSpPr>
          <p:spPr bwMode="auto">
            <a:xfrm rot="-4620485">
              <a:off x="3816" y="3210"/>
              <a:ext cx="96" cy="48"/>
            </a:xfrm>
            <a:custGeom>
              <a:avLst/>
              <a:gdLst>
                <a:gd name="T0" fmla="*/ 144 w 144"/>
                <a:gd name="T1" fmla="*/ 0 h 144"/>
                <a:gd name="T2" fmla="*/ 48 w 144"/>
                <a:gd name="T3" fmla="*/ 48 h 144"/>
                <a:gd name="T4" fmla="*/ 0 w 144"/>
                <a:gd name="T5" fmla="*/ 144 h 144"/>
                <a:gd name="T6" fmla="*/ 0 60000 65536"/>
                <a:gd name="T7" fmla="*/ 0 60000 65536"/>
                <a:gd name="T8" fmla="*/ 0 60000 65536"/>
                <a:gd name="T9" fmla="*/ 0 w 144"/>
                <a:gd name="T10" fmla="*/ 0 h 144"/>
                <a:gd name="T11" fmla="*/ 144 w 144"/>
                <a:gd name="T12" fmla="*/ 144 h 1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4" h="144">
                  <a:moveTo>
                    <a:pt x="144" y="0"/>
                  </a:moveTo>
                  <a:cubicBezTo>
                    <a:pt x="108" y="12"/>
                    <a:pt x="72" y="24"/>
                    <a:pt x="48" y="48"/>
                  </a:cubicBezTo>
                  <a:cubicBezTo>
                    <a:pt x="24" y="72"/>
                    <a:pt x="8" y="128"/>
                    <a:pt x="0" y="14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463" name="Freeform 215"/>
            <p:cNvSpPr>
              <a:spLocks/>
            </p:cNvSpPr>
            <p:nvPr/>
          </p:nvSpPr>
          <p:spPr bwMode="auto">
            <a:xfrm rot="-4620485">
              <a:off x="3804" y="3210"/>
              <a:ext cx="96" cy="48"/>
            </a:xfrm>
            <a:custGeom>
              <a:avLst/>
              <a:gdLst>
                <a:gd name="T0" fmla="*/ 144 w 144"/>
                <a:gd name="T1" fmla="*/ 0 h 144"/>
                <a:gd name="T2" fmla="*/ 48 w 144"/>
                <a:gd name="T3" fmla="*/ 48 h 144"/>
                <a:gd name="T4" fmla="*/ 0 w 144"/>
                <a:gd name="T5" fmla="*/ 144 h 144"/>
                <a:gd name="T6" fmla="*/ 0 60000 65536"/>
                <a:gd name="T7" fmla="*/ 0 60000 65536"/>
                <a:gd name="T8" fmla="*/ 0 60000 65536"/>
                <a:gd name="T9" fmla="*/ 0 w 144"/>
                <a:gd name="T10" fmla="*/ 0 h 144"/>
                <a:gd name="T11" fmla="*/ 144 w 144"/>
                <a:gd name="T12" fmla="*/ 144 h 1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4" h="144">
                  <a:moveTo>
                    <a:pt x="144" y="0"/>
                  </a:moveTo>
                  <a:cubicBezTo>
                    <a:pt x="108" y="12"/>
                    <a:pt x="72" y="24"/>
                    <a:pt x="48" y="48"/>
                  </a:cubicBezTo>
                  <a:cubicBezTo>
                    <a:pt x="24" y="72"/>
                    <a:pt x="8" y="128"/>
                    <a:pt x="0" y="14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8" name="Group 216"/>
          <p:cNvGrpSpPr>
            <a:grpSpLocks/>
          </p:cNvGrpSpPr>
          <p:nvPr/>
        </p:nvGrpSpPr>
        <p:grpSpPr bwMode="auto">
          <a:xfrm>
            <a:off x="2139016" y="3162300"/>
            <a:ext cx="93663" cy="160338"/>
            <a:chOff x="3828" y="3072"/>
            <a:chExt cx="59" cy="101"/>
          </a:xfrm>
        </p:grpSpPr>
        <p:sp>
          <p:nvSpPr>
            <p:cNvPr id="18460" name="Freeform 217"/>
            <p:cNvSpPr>
              <a:spLocks/>
            </p:cNvSpPr>
            <p:nvPr/>
          </p:nvSpPr>
          <p:spPr bwMode="auto">
            <a:xfrm rot="-3153848">
              <a:off x="3815" y="3101"/>
              <a:ext cx="96" cy="48"/>
            </a:xfrm>
            <a:custGeom>
              <a:avLst/>
              <a:gdLst>
                <a:gd name="T0" fmla="*/ 144 w 144"/>
                <a:gd name="T1" fmla="*/ 0 h 144"/>
                <a:gd name="T2" fmla="*/ 48 w 144"/>
                <a:gd name="T3" fmla="*/ 48 h 144"/>
                <a:gd name="T4" fmla="*/ 0 w 144"/>
                <a:gd name="T5" fmla="*/ 144 h 144"/>
                <a:gd name="T6" fmla="*/ 0 60000 65536"/>
                <a:gd name="T7" fmla="*/ 0 60000 65536"/>
                <a:gd name="T8" fmla="*/ 0 60000 65536"/>
                <a:gd name="T9" fmla="*/ 0 w 144"/>
                <a:gd name="T10" fmla="*/ 0 h 144"/>
                <a:gd name="T11" fmla="*/ 144 w 144"/>
                <a:gd name="T12" fmla="*/ 144 h 1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4" h="144">
                  <a:moveTo>
                    <a:pt x="144" y="0"/>
                  </a:moveTo>
                  <a:cubicBezTo>
                    <a:pt x="108" y="12"/>
                    <a:pt x="72" y="24"/>
                    <a:pt x="48" y="48"/>
                  </a:cubicBezTo>
                  <a:cubicBezTo>
                    <a:pt x="24" y="72"/>
                    <a:pt x="8" y="128"/>
                    <a:pt x="0" y="14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461" name="Freeform 218"/>
            <p:cNvSpPr>
              <a:spLocks/>
            </p:cNvSpPr>
            <p:nvPr/>
          </p:nvSpPr>
          <p:spPr bwMode="auto">
            <a:xfrm rot="-3153848">
              <a:off x="3804" y="3096"/>
              <a:ext cx="96" cy="48"/>
            </a:xfrm>
            <a:custGeom>
              <a:avLst/>
              <a:gdLst>
                <a:gd name="T0" fmla="*/ 144 w 144"/>
                <a:gd name="T1" fmla="*/ 0 h 144"/>
                <a:gd name="T2" fmla="*/ 48 w 144"/>
                <a:gd name="T3" fmla="*/ 48 h 144"/>
                <a:gd name="T4" fmla="*/ 0 w 144"/>
                <a:gd name="T5" fmla="*/ 144 h 144"/>
                <a:gd name="T6" fmla="*/ 0 60000 65536"/>
                <a:gd name="T7" fmla="*/ 0 60000 65536"/>
                <a:gd name="T8" fmla="*/ 0 60000 65536"/>
                <a:gd name="T9" fmla="*/ 0 w 144"/>
                <a:gd name="T10" fmla="*/ 0 h 144"/>
                <a:gd name="T11" fmla="*/ 144 w 144"/>
                <a:gd name="T12" fmla="*/ 144 h 1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4" h="144">
                  <a:moveTo>
                    <a:pt x="144" y="0"/>
                  </a:moveTo>
                  <a:cubicBezTo>
                    <a:pt x="108" y="12"/>
                    <a:pt x="72" y="24"/>
                    <a:pt x="48" y="48"/>
                  </a:cubicBezTo>
                  <a:cubicBezTo>
                    <a:pt x="24" y="72"/>
                    <a:pt x="8" y="128"/>
                    <a:pt x="0" y="14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12507" name="Text Box 219"/>
          <p:cNvSpPr txBox="1">
            <a:spLocks noChangeArrowheads="1"/>
          </p:cNvSpPr>
          <p:nvPr/>
        </p:nvSpPr>
        <p:spPr bwMode="auto">
          <a:xfrm>
            <a:off x="2596216" y="4191000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Times New Roman" panose="02020603050405020304" pitchFamily="18" charset="0"/>
              </a:rPr>
              <a:t>M</a:t>
            </a:r>
          </a:p>
        </p:txBody>
      </p:sp>
      <p:sp>
        <p:nvSpPr>
          <p:cNvPr id="12508" name="Text Box 220"/>
          <p:cNvSpPr txBox="1">
            <a:spLocks noChangeArrowheads="1"/>
          </p:cNvSpPr>
          <p:nvPr/>
        </p:nvSpPr>
        <p:spPr bwMode="auto">
          <a:xfrm>
            <a:off x="2615266" y="3086100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Times New Roman" panose="02020603050405020304" pitchFamily="18" charset="0"/>
              </a:rPr>
              <a:t>I</a:t>
            </a:r>
          </a:p>
        </p:txBody>
      </p:sp>
      <p:sp>
        <p:nvSpPr>
          <p:cNvPr id="12509" name="Text Box 221"/>
          <p:cNvSpPr txBox="1">
            <a:spLocks noChangeArrowheads="1"/>
          </p:cNvSpPr>
          <p:nvPr/>
        </p:nvSpPr>
        <p:spPr bwMode="auto">
          <a:xfrm>
            <a:off x="595966" y="2952750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Times New Roman" panose="02020603050405020304" pitchFamily="18" charset="0"/>
              </a:rPr>
              <a:t>N</a:t>
            </a:r>
          </a:p>
        </p:txBody>
      </p:sp>
      <p:sp>
        <p:nvSpPr>
          <p:cNvPr id="12510" name="Text Box 222"/>
          <p:cNvSpPr txBox="1">
            <a:spLocks noChangeArrowheads="1"/>
          </p:cNvSpPr>
          <p:nvPr/>
        </p:nvSpPr>
        <p:spPr bwMode="auto">
          <a:xfrm>
            <a:off x="538816" y="3810000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Times New Roman" panose="02020603050405020304" pitchFamily="18" charset="0"/>
              </a:rPr>
              <a:t>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2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12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12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6" dur="500"/>
                                        <p:tgtEl>
                                          <p:spTgt spid="12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0" dur="500"/>
                                        <p:tgtEl>
                                          <p:spTgt spid="12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2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500"/>
                                        <p:tgtEl>
                                          <p:spTgt spid="12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12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2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12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3" dur="500"/>
                                        <p:tgtEl>
                                          <p:spTgt spid="12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12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4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8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2" presetID="35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75" presetID="35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7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1" dur="1000"/>
                                        <p:tgtEl>
                                          <p:spTgt spid="12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61" grpId="0" autoUpdateAnimBg="0"/>
      <p:bldP spid="12398" grpId="0"/>
      <p:bldP spid="12399" grpId="0"/>
      <p:bldP spid="12400" grpId="0"/>
      <p:bldP spid="12401" grpId="0"/>
      <p:bldP spid="12360" grpId="0"/>
      <p:bldP spid="12500" grpId="0" animBg="1"/>
      <p:bldP spid="12507" grpId="0"/>
      <p:bldP spid="12508" grpId="0"/>
      <p:bldP spid="12509" grpId="0"/>
      <p:bldP spid="125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Text Box 4"/>
          <p:cNvSpPr txBox="1">
            <a:spLocks noChangeArrowheads="1"/>
          </p:cNvSpPr>
          <p:nvPr/>
        </p:nvSpPr>
        <p:spPr bwMode="auto">
          <a:xfrm>
            <a:off x="3733800" y="1676400"/>
            <a:ext cx="58674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400">
                <a:latin typeface="Times New Roman" panose="02020603050405020304" pitchFamily="18" charset="0"/>
              </a:rPr>
              <a:t> b. Giữ nguyên tia tới SI. muốn thu được tia phản xạ có hướng từ dưới lên thì phải đặt gương thế nào? Vẽ hình.</a:t>
            </a:r>
          </a:p>
        </p:txBody>
      </p:sp>
      <p:sp>
        <p:nvSpPr>
          <p:cNvPr id="70661" name="Text Box 5"/>
          <p:cNvSpPr txBox="1">
            <a:spLocks noChangeArrowheads="1"/>
          </p:cNvSpPr>
          <p:nvPr/>
        </p:nvSpPr>
        <p:spPr bwMode="auto">
          <a:xfrm>
            <a:off x="3886200" y="2819400"/>
            <a:ext cx="4876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</a:rPr>
              <a:t>Vẽ tia phản xạ IR tại I từ dưới lên.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3886200" y="3276600"/>
            <a:ext cx="4876800" cy="457200"/>
            <a:chOff x="96" y="3468"/>
            <a:chExt cx="3072" cy="288"/>
          </a:xfrm>
        </p:grpSpPr>
        <p:sp>
          <p:nvSpPr>
            <p:cNvPr id="19539" name="Text Box 7"/>
            <p:cNvSpPr txBox="1">
              <a:spLocks noChangeArrowheads="1"/>
            </p:cNvSpPr>
            <p:nvPr/>
          </p:nvSpPr>
          <p:spPr bwMode="auto">
            <a:xfrm>
              <a:off x="96" y="3468"/>
              <a:ext cx="307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400">
                  <a:solidFill>
                    <a:srgbClr val="0000FF"/>
                  </a:solidFill>
                  <a:latin typeface="Times New Roman" panose="02020603050405020304" pitchFamily="18" charset="0"/>
                </a:rPr>
                <a:t>Vẽ phân giác IN của góc  SIR</a:t>
              </a:r>
              <a:r>
                <a:rPr lang="en-US" altLang="en-US" sz="2400">
                  <a:solidFill>
                    <a:srgbClr val="FF3300"/>
                  </a:solidFill>
                  <a:latin typeface="Times New Roman" panose="02020603050405020304" pitchFamily="18" charset="0"/>
                </a:rPr>
                <a:t>.</a:t>
              </a:r>
            </a:p>
          </p:txBody>
        </p:sp>
        <p:grpSp>
          <p:nvGrpSpPr>
            <p:cNvPr id="19540" name="Group 8"/>
            <p:cNvGrpSpPr>
              <a:grpSpLocks/>
            </p:cNvGrpSpPr>
            <p:nvPr/>
          </p:nvGrpSpPr>
          <p:grpSpPr bwMode="auto">
            <a:xfrm>
              <a:off x="2112" y="3468"/>
              <a:ext cx="384" cy="58"/>
              <a:chOff x="2400" y="3468"/>
              <a:chExt cx="384" cy="58"/>
            </a:xfrm>
          </p:grpSpPr>
          <p:sp>
            <p:nvSpPr>
              <p:cNvPr id="19541" name="Line 9"/>
              <p:cNvSpPr>
                <a:spLocks noChangeShapeType="1"/>
              </p:cNvSpPr>
              <p:nvPr/>
            </p:nvSpPr>
            <p:spPr bwMode="auto">
              <a:xfrm flipV="1">
                <a:off x="2400" y="3468"/>
                <a:ext cx="192" cy="58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42" name="Line 10"/>
              <p:cNvSpPr>
                <a:spLocks noChangeShapeType="1"/>
              </p:cNvSpPr>
              <p:nvPr/>
            </p:nvSpPr>
            <p:spPr bwMode="auto">
              <a:xfrm>
                <a:off x="2592" y="3468"/>
                <a:ext cx="192" cy="58"/>
              </a:xfrm>
              <a:prstGeom prst="line">
                <a:avLst/>
              </a:prstGeom>
              <a:noFill/>
              <a:ln w="9525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70667" name="Text Box 11"/>
          <p:cNvSpPr txBox="1">
            <a:spLocks noChangeArrowheads="1"/>
          </p:cNvSpPr>
          <p:nvPr/>
        </p:nvSpPr>
        <p:spPr bwMode="auto">
          <a:xfrm>
            <a:off x="3886200" y="3657600"/>
            <a:ext cx="4876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</a:rPr>
              <a:t>Đặt gương vuông góc với IN tại I.</a:t>
            </a:r>
          </a:p>
        </p:txBody>
      </p:sp>
      <p:sp>
        <p:nvSpPr>
          <p:cNvPr id="70668" name="Text Box 12"/>
          <p:cNvSpPr txBox="1">
            <a:spLocks noChangeArrowheads="1"/>
          </p:cNvSpPr>
          <p:nvPr/>
        </p:nvSpPr>
        <p:spPr bwMode="auto">
          <a:xfrm>
            <a:off x="3886200" y="4076700"/>
            <a:ext cx="4876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</a:rPr>
              <a:t>Ta có vị trí của gương cần đặt.</a:t>
            </a:r>
          </a:p>
        </p:txBody>
      </p:sp>
      <p:sp>
        <p:nvSpPr>
          <p:cNvPr id="19469" name="Text Box 21">
            <a:hlinkClick r:id="rId2" action="ppaction://hlinkfile"/>
          </p:cNvPr>
          <p:cNvSpPr txBox="1">
            <a:spLocks noChangeArrowheads="1"/>
          </p:cNvSpPr>
          <p:nvPr/>
        </p:nvSpPr>
        <p:spPr bwMode="auto">
          <a:xfrm>
            <a:off x="171450" y="762000"/>
            <a:ext cx="20764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 u="sng">
                <a:solidFill>
                  <a:srgbClr val="0000FF"/>
                </a:solidFill>
                <a:latin typeface="Times New Roman" panose="02020603050405020304" pitchFamily="18" charset="0"/>
              </a:rPr>
              <a:t>III. Vận dụng:</a:t>
            </a:r>
          </a:p>
        </p:txBody>
      </p:sp>
      <p:sp>
        <p:nvSpPr>
          <p:cNvPr id="19471" name="Text Box 23"/>
          <p:cNvSpPr txBox="1">
            <a:spLocks noChangeArrowheads="1"/>
          </p:cNvSpPr>
          <p:nvPr/>
        </p:nvSpPr>
        <p:spPr bwMode="auto">
          <a:xfrm>
            <a:off x="3657600" y="914400"/>
            <a:ext cx="5715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400">
                <a:solidFill>
                  <a:srgbClr val="FF3300"/>
                </a:solidFill>
                <a:latin typeface="Times New Roman" panose="02020603050405020304" pitchFamily="18" charset="0"/>
              </a:rPr>
              <a:t>C4</a:t>
            </a:r>
            <a:r>
              <a:rPr lang="en-US" altLang="en-US" sz="2400">
                <a:latin typeface="Times New Roman" panose="02020603050405020304" pitchFamily="18" charset="0"/>
              </a:rPr>
              <a:t>: </a:t>
            </a:r>
            <a:r>
              <a:rPr lang="en-US" altLang="en-US" sz="2400">
                <a:solidFill>
                  <a:srgbClr val="006600"/>
                </a:solidFill>
                <a:latin typeface="Times New Roman" panose="02020603050405020304" pitchFamily="18" charset="0"/>
              </a:rPr>
              <a:t>Trên hình 4.4. vẽ một tia sáng tới SI chiếu lên một gương phẳng M.</a:t>
            </a:r>
          </a:p>
        </p:txBody>
      </p:sp>
      <p:sp>
        <p:nvSpPr>
          <p:cNvPr id="19472" name="Text Box 24"/>
          <p:cNvSpPr txBox="1">
            <a:spLocks noChangeArrowheads="1"/>
          </p:cNvSpPr>
          <p:nvPr/>
        </p:nvSpPr>
        <p:spPr bwMode="auto">
          <a:xfrm>
            <a:off x="8915400" y="21336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449263" y="1981200"/>
            <a:ext cx="3436937" cy="2174875"/>
            <a:chOff x="2742" y="2613"/>
            <a:chExt cx="2165" cy="1370"/>
          </a:xfrm>
        </p:grpSpPr>
        <p:sp>
          <p:nvSpPr>
            <p:cNvPr id="19492" name="Line 26"/>
            <p:cNvSpPr>
              <a:spLocks noChangeShapeType="1"/>
            </p:cNvSpPr>
            <p:nvPr/>
          </p:nvSpPr>
          <p:spPr bwMode="auto">
            <a:xfrm rot="-1946332">
              <a:off x="3765" y="2942"/>
              <a:ext cx="0" cy="616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93" name="Line 27"/>
            <p:cNvSpPr>
              <a:spLocks noChangeShapeType="1"/>
            </p:cNvSpPr>
            <p:nvPr/>
          </p:nvSpPr>
          <p:spPr bwMode="auto">
            <a:xfrm rot="19642804" flipH="1">
              <a:off x="4597" y="2912"/>
              <a:ext cx="86" cy="14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94" name="Line 28"/>
            <p:cNvSpPr>
              <a:spLocks noChangeShapeType="1"/>
            </p:cNvSpPr>
            <p:nvPr/>
          </p:nvSpPr>
          <p:spPr bwMode="auto">
            <a:xfrm rot="19642804" flipH="1">
              <a:off x="4483" y="2811"/>
              <a:ext cx="91" cy="32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95" name="Line 29"/>
            <p:cNvSpPr>
              <a:spLocks noChangeShapeType="1"/>
            </p:cNvSpPr>
            <p:nvPr/>
          </p:nvSpPr>
          <p:spPr bwMode="auto">
            <a:xfrm rot="19642804" flipH="1">
              <a:off x="4345" y="2718"/>
              <a:ext cx="103" cy="51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96" name="Line 30"/>
            <p:cNvSpPr>
              <a:spLocks noChangeShapeType="1"/>
            </p:cNvSpPr>
            <p:nvPr/>
          </p:nvSpPr>
          <p:spPr bwMode="auto">
            <a:xfrm rot="19642804" flipH="1">
              <a:off x="4211" y="2653"/>
              <a:ext cx="89" cy="66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97" name="Line 31"/>
            <p:cNvSpPr>
              <a:spLocks noChangeShapeType="1"/>
            </p:cNvSpPr>
            <p:nvPr/>
          </p:nvSpPr>
          <p:spPr bwMode="auto">
            <a:xfrm rot="19642804" flipH="1">
              <a:off x="4062" y="2620"/>
              <a:ext cx="81" cy="82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98" name="Line 32"/>
            <p:cNvSpPr>
              <a:spLocks noChangeShapeType="1"/>
            </p:cNvSpPr>
            <p:nvPr/>
          </p:nvSpPr>
          <p:spPr bwMode="auto">
            <a:xfrm rot="19642804" flipH="1">
              <a:off x="3914" y="2613"/>
              <a:ext cx="64" cy="93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99" name="Line 33"/>
            <p:cNvSpPr>
              <a:spLocks noChangeShapeType="1"/>
            </p:cNvSpPr>
            <p:nvPr/>
          </p:nvSpPr>
          <p:spPr bwMode="auto">
            <a:xfrm rot="19642804" flipH="1">
              <a:off x="3753" y="2634"/>
              <a:ext cx="43" cy="102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00" name="Line 34"/>
            <p:cNvSpPr>
              <a:spLocks noChangeShapeType="1"/>
            </p:cNvSpPr>
            <p:nvPr/>
          </p:nvSpPr>
          <p:spPr bwMode="auto">
            <a:xfrm rot="19642804" flipH="1">
              <a:off x="3611" y="2683"/>
              <a:ext cx="21" cy="106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01" name="Line 35"/>
            <p:cNvSpPr>
              <a:spLocks noChangeShapeType="1"/>
            </p:cNvSpPr>
            <p:nvPr/>
          </p:nvSpPr>
          <p:spPr bwMode="auto">
            <a:xfrm rot="-1957196">
              <a:off x="3489" y="2759"/>
              <a:ext cx="0" cy="109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02" name="Line 36"/>
            <p:cNvSpPr>
              <a:spLocks noChangeShapeType="1"/>
            </p:cNvSpPr>
            <p:nvPr/>
          </p:nvSpPr>
          <p:spPr bwMode="auto">
            <a:xfrm rot="-1957196">
              <a:off x="3346" y="2852"/>
              <a:ext cx="18" cy="93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03" name="Line 37"/>
            <p:cNvSpPr>
              <a:spLocks noChangeShapeType="1"/>
            </p:cNvSpPr>
            <p:nvPr/>
          </p:nvSpPr>
          <p:spPr bwMode="auto">
            <a:xfrm rot="-1957196">
              <a:off x="3230" y="2961"/>
              <a:ext cx="43" cy="102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04" name="Line 38"/>
            <p:cNvSpPr>
              <a:spLocks noChangeShapeType="1"/>
            </p:cNvSpPr>
            <p:nvPr/>
          </p:nvSpPr>
          <p:spPr bwMode="auto">
            <a:xfrm rot="-1957196">
              <a:off x="3137" y="3086"/>
              <a:ext cx="56" cy="94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05" name="Line 39"/>
            <p:cNvSpPr>
              <a:spLocks noChangeShapeType="1"/>
            </p:cNvSpPr>
            <p:nvPr/>
          </p:nvSpPr>
          <p:spPr bwMode="auto">
            <a:xfrm rot="-1957196">
              <a:off x="3071" y="3231"/>
              <a:ext cx="69" cy="77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06" name="Line 40"/>
            <p:cNvSpPr>
              <a:spLocks noChangeShapeType="1"/>
            </p:cNvSpPr>
            <p:nvPr/>
          </p:nvSpPr>
          <p:spPr bwMode="auto">
            <a:xfrm rot="-1957196">
              <a:off x="3018" y="3372"/>
              <a:ext cx="89" cy="75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07" name="Line 41"/>
            <p:cNvSpPr>
              <a:spLocks noChangeShapeType="1"/>
            </p:cNvSpPr>
            <p:nvPr/>
          </p:nvSpPr>
          <p:spPr bwMode="auto">
            <a:xfrm rot="-1957196">
              <a:off x="3001" y="3525"/>
              <a:ext cx="103" cy="59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08" name="Line 42"/>
            <p:cNvSpPr>
              <a:spLocks noChangeShapeType="1"/>
            </p:cNvSpPr>
            <p:nvPr/>
          </p:nvSpPr>
          <p:spPr bwMode="auto">
            <a:xfrm rot="-1957196">
              <a:off x="3011" y="3675"/>
              <a:ext cx="112" cy="39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09" name="Line 43"/>
            <p:cNvSpPr>
              <a:spLocks noChangeShapeType="1"/>
            </p:cNvSpPr>
            <p:nvPr/>
          </p:nvSpPr>
          <p:spPr bwMode="auto">
            <a:xfrm rot="-1957196">
              <a:off x="3112" y="3983"/>
              <a:ext cx="56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10" name="Arc 44"/>
            <p:cNvSpPr>
              <a:spLocks/>
            </p:cNvSpPr>
            <p:nvPr/>
          </p:nvSpPr>
          <p:spPr bwMode="auto">
            <a:xfrm rot="-1957196">
              <a:off x="2742" y="2698"/>
              <a:ext cx="1917" cy="888"/>
            </a:xfrm>
            <a:custGeom>
              <a:avLst/>
              <a:gdLst>
                <a:gd name="T0" fmla="*/ 0 w 43199"/>
                <a:gd name="T1" fmla="*/ 868 h 21892"/>
                <a:gd name="T2" fmla="*/ 1917 w 43199"/>
                <a:gd name="T3" fmla="*/ 888 h 21892"/>
                <a:gd name="T4" fmla="*/ 958 w 43199"/>
                <a:gd name="T5" fmla="*/ 876 h 21892"/>
                <a:gd name="T6" fmla="*/ 0 60000 65536"/>
                <a:gd name="T7" fmla="*/ 0 60000 65536"/>
                <a:gd name="T8" fmla="*/ 0 60000 65536"/>
                <a:gd name="T9" fmla="*/ 0 w 43199"/>
                <a:gd name="T10" fmla="*/ 0 h 21892"/>
                <a:gd name="T11" fmla="*/ 43199 w 43199"/>
                <a:gd name="T12" fmla="*/ 21892 h 218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99" h="21892" fill="none" extrusionOk="0">
                  <a:moveTo>
                    <a:pt x="-1" y="21405"/>
                  </a:moveTo>
                  <a:cubicBezTo>
                    <a:pt x="106" y="9552"/>
                    <a:pt x="9745" y="-1"/>
                    <a:pt x="21599" y="0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21697"/>
                    <a:pt x="43198" y="21794"/>
                    <a:pt x="43197" y="21892"/>
                  </a:cubicBezTo>
                </a:path>
                <a:path w="43199" h="21892" stroke="0" extrusionOk="0">
                  <a:moveTo>
                    <a:pt x="-1" y="21405"/>
                  </a:moveTo>
                  <a:cubicBezTo>
                    <a:pt x="106" y="9552"/>
                    <a:pt x="9745" y="-1"/>
                    <a:pt x="21599" y="0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21697"/>
                    <a:pt x="43198" y="21794"/>
                    <a:pt x="43197" y="21892"/>
                  </a:cubicBezTo>
                  <a:lnTo>
                    <a:pt x="21599" y="21600"/>
                  </a:lnTo>
                  <a:close/>
                </a:path>
              </a:pathLst>
            </a:custGeom>
            <a:noFill/>
            <a:ln w="41275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11" name="Line 45"/>
            <p:cNvSpPr>
              <a:spLocks noChangeShapeType="1"/>
            </p:cNvSpPr>
            <p:nvPr/>
          </p:nvSpPr>
          <p:spPr bwMode="auto">
            <a:xfrm rot="-1957196">
              <a:off x="3118" y="3959"/>
              <a:ext cx="120" cy="0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12" name="Line 46"/>
            <p:cNvSpPr>
              <a:spLocks noChangeShapeType="1"/>
            </p:cNvSpPr>
            <p:nvPr/>
          </p:nvSpPr>
          <p:spPr bwMode="auto">
            <a:xfrm rot="-1957196">
              <a:off x="3052" y="3823"/>
              <a:ext cx="116" cy="20"/>
            </a:xfrm>
            <a:prstGeom prst="line">
              <a:avLst/>
            </a:prstGeom>
            <a:noFill/>
            <a:ln w="12700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13" name="Line 47"/>
            <p:cNvSpPr>
              <a:spLocks noChangeShapeType="1"/>
            </p:cNvSpPr>
            <p:nvPr/>
          </p:nvSpPr>
          <p:spPr bwMode="auto">
            <a:xfrm rot="-1957196">
              <a:off x="3118" y="3959"/>
              <a:ext cx="12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14" name="Rectangle 48"/>
            <p:cNvSpPr>
              <a:spLocks noChangeArrowheads="1"/>
            </p:cNvSpPr>
            <p:nvPr/>
          </p:nvSpPr>
          <p:spPr bwMode="auto">
            <a:xfrm rot="-1957196">
              <a:off x="3224" y="3862"/>
              <a:ext cx="44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6600CC"/>
                  </a:solidFill>
                </a:rPr>
                <a:t>0</a:t>
              </a:r>
            </a:p>
          </p:txBody>
        </p:sp>
        <p:sp>
          <p:nvSpPr>
            <p:cNvPr id="19515" name="Rectangle 49"/>
            <p:cNvSpPr>
              <a:spLocks noChangeArrowheads="1"/>
            </p:cNvSpPr>
            <p:nvPr/>
          </p:nvSpPr>
          <p:spPr bwMode="auto">
            <a:xfrm rot="-1957196">
              <a:off x="4489" y="2945"/>
              <a:ext cx="13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FF0000"/>
                  </a:solidFill>
                </a:rPr>
                <a:t>170</a:t>
              </a:r>
            </a:p>
          </p:txBody>
        </p:sp>
        <p:sp>
          <p:nvSpPr>
            <p:cNvPr id="19516" name="Rectangle 50"/>
            <p:cNvSpPr>
              <a:spLocks noChangeArrowheads="1"/>
            </p:cNvSpPr>
            <p:nvPr/>
          </p:nvSpPr>
          <p:spPr bwMode="auto">
            <a:xfrm rot="-1957196">
              <a:off x="4390" y="2864"/>
              <a:ext cx="13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FF0000"/>
                  </a:solidFill>
                </a:rPr>
                <a:t>160</a:t>
              </a:r>
            </a:p>
          </p:txBody>
        </p:sp>
        <p:sp>
          <p:nvSpPr>
            <p:cNvPr id="19517" name="Rectangle 51"/>
            <p:cNvSpPr>
              <a:spLocks noChangeArrowheads="1"/>
            </p:cNvSpPr>
            <p:nvPr/>
          </p:nvSpPr>
          <p:spPr bwMode="auto">
            <a:xfrm rot="-1957196">
              <a:off x="4269" y="2804"/>
              <a:ext cx="13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FF0000"/>
                  </a:solidFill>
                </a:rPr>
                <a:t>150</a:t>
              </a:r>
            </a:p>
          </p:txBody>
        </p:sp>
        <p:sp>
          <p:nvSpPr>
            <p:cNvPr id="19518" name="Rectangle 52"/>
            <p:cNvSpPr>
              <a:spLocks noChangeArrowheads="1"/>
            </p:cNvSpPr>
            <p:nvPr/>
          </p:nvSpPr>
          <p:spPr bwMode="auto">
            <a:xfrm rot="-1957196">
              <a:off x="4154" y="2742"/>
              <a:ext cx="13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FF0000"/>
                  </a:solidFill>
                </a:rPr>
                <a:t>140</a:t>
              </a:r>
            </a:p>
          </p:txBody>
        </p:sp>
        <p:sp>
          <p:nvSpPr>
            <p:cNvPr id="19519" name="Rectangle 53"/>
            <p:cNvSpPr>
              <a:spLocks noChangeArrowheads="1"/>
            </p:cNvSpPr>
            <p:nvPr/>
          </p:nvSpPr>
          <p:spPr bwMode="auto">
            <a:xfrm rot="-1957196">
              <a:off x="4039" y="2720"/>
              <a:ext cx="13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FF0000"/>
                  </a:solidFill>
                </a:rPr>
                <a:t>130</a:t>
              </a:r>
            </a:p>
          </p:txBody>
        </p:sp>
        <p:sp>
          <p:nvSpPr>
            <p:cNvPr id="19520" name="Rectangle 54"/>
            <p:cNvSpPr>
              <a:spLocks noChangeArrowheads="1"/>
            </p:cNvSpPr>
            <p:nvPr/>
          </p:nvSpPr>
          <p:spPr bwMode="auto">
            <a:xfrm rot="-1957196">
              <a:off x="3877" y="2707"/>
              <a:ext cx="13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FF0000"/>
                  </a:solidFill>
                </a:rPr>
                <a:t>120</a:t>
              </a:r>
            </a:p>
          </p:txBody>
        </p:sp>
        <p:sp>
          <p:nvSpPr>
            <p:cNvPr id="19521" name="Rectangle 55"/>
            <p:cNvSpPr>
              <a:spLocks noChangeArrowheads="1"/>
            </p:cNvSpPr>
            <p:nvPr/>
          </p:nvSpPr>
          <p:spPr bwMode="auto">
            <a:xfrm rot="-1957196">
              <a:off x="3737" y="2730"/>
              <a:ext cx="13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FF0000"/>
                  </a:solidFill>
                </a:rPr>
                <a:t>110</a:t>
              </a:r>
            </a:p>
          </p:txBody>
        </p:sp>
        <p:sp>
          <p:nvSpPr>
            <p:cNvPr id="19522" name="Rectangle 56"/>
            <p:cNvSpPr>
              <a:spLocks noChangeArrowheads="1"/>
            </p:cNvSpPr>
            <p:nvPr/>
          </p:nvSpPr>
          <p:spPr bwMode="auto">
            <a:xfrm rot="-1957196">
              <a:off x="3601" y="2764"/>
              <a:ext cx="13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FF0000"/>
                  </a:solidFill>
                </a:rPr>
                <a:t>100</a:t>
              </a:r>
            </a:p>
          </p:txBody>
        </p:sp>
        <p:sp>
          <p:nvSpPr>
            <p:cNvPr id="19523" name="Rectangle 57"/>
            <p:cNvSpPr>
              <a:spLocks noChangeArrowheads="1"/>
            </p:cNvSpPr>
            <p:nvPr/>
          </p:nvSpPr>
          <p:spPr bwMode="auto">
            <a:xfrm rot="-1957196">
              <a:off x="3490" y="2831"/>
              <a:ext cx="8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6600CC"/>
                  </a:solidFill>
                </a:rPr>
                <a:t>90</a:t>
              </a:r>
            </a:p>
          </p:txBody>
        </p:sp>
        <p:sp>
          <p:nvSpPr>
            <p:cNvPr id="19524" name="Rectangle 58"/>
            <p:cNvSpPr>
              <a:spLocks noChangeArrowheads="1"/>
            </p:cNvSpPr>
            <p:nvPr/>
          </p:nvSpPr>
          <p:spPr bwMode="auto">
            <a:xfrm rot="-1957196">
              <a:off x="3381" y="2906"/>
              <a:ext cx="8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FF0000"/>
                  </a:solidFill>
                </a:rPr>
                <a:t>80</a:t>
              </a:r>
            </a:p>
          </p:txBody>
        </p:sp>
        <p:sp>
          <p:nvSpPr>
            <p:cNvPr id="19525" name="Rectangle 59"/>
            <p:cNvSpPr>
              <a:spLocks noChangeArrowheads="1"/>
            </p:cNvSpPr>
            <p:nvPr/>
          </p:nvSpPr>
          <p:spPr bwMode="auto">
            <a:xfrm rot="-1957196">
              <a:off x="3283" y="3016"/>
              <a:ext cx="8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FF0000"/>
                  </a:solidFill>
                </a:rPr>
                <a:t>70</a:t>
              </a:r>
            </a:p>
          </p:txBody>
        </p:sp>
        <p:sp>
          <p:nvSpPr>
            <p:cNvPr id="19526" name="Rectangle 60"/>
            <p:cNvSpPr>
              <a:spLocks noChangeArrowheads="1"/>
            </p:cNvSpPr>
            <p:nvPr/>
          </p:nvSpPr>
          <p:spPr bwMode="auto">
            <a:xfrm rot="-1957196">
              <a:off x="3206" y="3130"/>
              <a:ext cx="8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FF0000"/>
                  </a:solidFill>
                </a:rPr>
                <a:t>60</a:t>
              </a:r>
            </a:p>
          </p:txBody>
        </p:sp>
        <p:sp>
          <p:nvSpPr>
            <p:cNvPr id="19527" name="Rectangle 61"/>
            <p:cNvSpPr>
              <a:spLocks noChangeArrowheads="1"/>
            </p:cNvSpPr>
            <p:nvPr/>
          </p:nvSpPr>
          <p:spPr bwMode="auto">
            <a:xfrm rot="-1957196">
              <a:off x="3139" y="3256"/>
              <a:ext cx="8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FF0000"/>
                  </a:solidFill>
                </a:rPr>
                <a:t>50</a:t>
              </a:r>
            </a:p>
          </p:txBody>
        </p:sp>
        <p:sp>
          <p:nvSpPr>
            <p:cNvPr id="19528" name="Rectangle 62"/>
            <p:cNvSpPr>
              <a:spLocks noChangeArrowheads="1"/>
            </p:cNvSpPr>
            <p:nvPr/>
          </p:nvSpPr>
          <p:spPr bwMode="auto">
            <a:xfrm rot="-1957196">
              <a:off x="3113" y="3386"/>
              <a:ext cx="8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FF0000"/>
                  </a:solidFill>
                </a:rPr>
                <a:t>40</a:t>
              </a:r>
            </a:p>
          </p:txBody>
        </p:sp>
        <p:sp>
          <p:nvSpPr>
            <p:cNvPr id="19529" name="Rectangle 63"/>
            <p:cNvSpPr>
              <a:spLocks noChangeArrowheads="1"/>
            </p:cNvSpPr>
            <p:nvPr/>
          </p:nvSpPr>
          <p:spPr bwMode="auto">
            <a:xfrm rot="-1957196">
              <a:off x="3107" y="3513"/>
              <a:ext cx="8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FF0000"/>
                  </a:solidFill>
                </a:rPr>
                <a:t>30</a:t>
              </a:r>
            </a:p>
          </p:txBody>
        </p:sp>
        <p:sp>
          <p:nvSpPr>
            <p:cNvPr id="19530" name="Rectangle 64"/>
            <p:cNvSpPr>
              <a:spLocks noChangeArrowheads="1"/>
            </p:cNvSpPr>
            <p:nvPr/>
          </p:nvSpPr>
          <p:spPr bwMode="auto">
            <a:xfrm rot="-1957196">
              <a:off x="3112" y="3648"/>
              <a:ext cx="8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FF0000"/>
                  </a:solidFill>
                </a:rPr>
                <a:t>20</a:t>
              </a:r>
            </a:p>
          </p:txBody>
        </p:sp>
        <p:sp>
          <p:nvSpPr>
            <p:cNvPr id="19531" name="Rectangle 65"/>
            <p:cNvSpPr>
              <a:spLocks noChangeArrowheads="1"/>
            </p:cNvSpPr>
            <p:nvPr/>
          </p:nvSpPr>
          <p:spPr bwMode="auto">
            <a:xfrm rot="-1957196">
              <a:off x="3169" y="3762"/>
              <a:ext cx="8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FF0000"/>
                  </a:solidFill>
                </a:rPr>
                <a:t>10</a:t>
              </a:r>
            </a:p>
          </p:txBody>
        </p:sp>
        <p:sp>
          <p:nvSpPr>
            <p:cNvPr id="19532" name="Oval 66"/>
            <p:cNvSpPr>
              <a:spLocks noChangeArrowheads="1"/>
            </p:cNvSpPr>
            <p:nvPr/>
          </p:nvSpPr>
          <p:spPr bwMode="auto">
            <a:xfrm rot="-1957196">
              <a:off x="3937" y="3495"/>
              <a:ext cx="21" cy="2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33" name="Line 67"/>
            <p:cNvSpPr>
              <a:spLocks noChangeShapeType="1"/>
            </p:cNvSpPr>
            <p:nvPr/>
          </p:nvSpPr>
          <p:spPr bwMode="auto">
            <a:xfrm rot="-1946332">
              <a:off x="2966" y="3512"/>
              <a:ext cx="1941" cy="0"/>
            </a:xfrm>
            <a:prstGeom prst="line">
              <a:avLst/>
            </a:prstGeom>
            <a:noFill/>
            <a:ln w="41275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34" name="Line 68"/>
            <p:cNvSpPr>
              <a:spLocks noChangeShapeType="1"/>
            </p:cNvSpPr>
            <p:nvPr/>
          </p:nvSpPr>
          <p:spPr bwMode="auto">
            <a:xfrm rot="-1957196">
              <a:off x="4653" y="3022"/>
              <a:ext cx="107" cy="2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35" name="Rectangle 69"/>
            <p:cNvSpPr>
              <a:spLocks noChangeArrowheads="1"/>
            </p:cNvSpPr>
            <p:nvPr/>
          </p:nvSpPr>
          <p:spPr bwMode="auto">
            <a:xfrm rot="-1957196">
              <a:off x="4545" y="3008"/>
              <a:ext cx="13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6600CC"/>
                  </a:solidFill>
                </a:rPr>
                <a:t>180</a:t>
              </a:r>
            </a:p>
          </p:txBody>
        </p:sp>
        <p:sp>
          <p:nvSpPr>
            <p:cNvPr id="19536" name="Oval 70"/>
            <p:cNvSpPr>
              <a:spLocks noChangeArrowheads="1"/>
            </p:cNvSpPr>
            <p:nvPr/>
          </p:nvSpPr>
          <p:spPr bwMode="auto">
            <a:xfrm rot="-1946332">
              <a:off x="3917" y="3498"/>
              <a:ext cx="35" cy="35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70727" name="Freeform 71"/>
          <p:cNvSpPr>
            <a:spLocks/>
          </p:cNvSpPr>
          <p:nvPr/>
        </p:nvSpPr>
        <p:spPr bwMode="auto">
          <a:xfrm>
            <a:off x="2176463" y="3189288"/>
            <a:ext cx="193675" cy="152400"/>
          </a:xfrm>
          <a:custGeom>
            <a:avLst/>
            <a:gdLst>
              <a:gd name="T0" fmla="*/ 144 w 144"/>
              <a:gd name="T1" fmla="*/ 0 h 144"/>
              <a:gd name="T2" fmla="*/ 48 w 144"/>
              <a:gd name="T3" fmla="*/ 48 h 144"/>
              <a:gd name="T4" fmla="*/ 0 w 144"/>
              <a:gd name="T5" fmla="*/ 144 h 144"/>
              <a:gd name="T6" fmla="*/ 0 60000 65536"/>
              <a:gd name="T7" fmla="*/ 0 60000 65536"/>
              <a:gd name="T8" fmla="*/ 0 60000 65536"/>
              <a:gd name="T9" fmla="*/ 0 w 144"/>
              <a:gd name="T10" fmla="*/ 0 h 144"/>
              <a:gd name="T11" fmla="*/ 144 w 144"/>
              <a:gd name="T12" fmla="*/ 144 h 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4" h="144">
                <a:moveTo>
                  <a:pt x="144" y="0"/>
                </a:moveTo>
                <a:cubicBezTo>
                  <a:pt x="108" y="12"/>
                  <a:pt x="72" y="24"/>
                  <a:pt x="48" y="48"/>
                </a:cubicBezTo>
                <a:cubicBezTo>
                  <a:pt x="24" y="72"/>
                  <a:pt x="8" y="128"/>
                  <a:pt x="0" y="14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0728" name="Freeform 72"/>
          <p:cNvSpPr>
            <a:spLocks/>
          </p:cNvSpPr>
          <p:nvPr/>
        </p:nvSpPr>
        <p:spPr bwMode="auto">
          <a:xfrm>
            <a:off x="2119313" y="3192463"/>
            <a:ext cx="107950" cy="136525"/>
          </a:xfrm>
          <a:custGeom>
            <a:avLst/>
            <a:gdLst>
              <a:gd name="T0" fmla="*/ 144 w 144"/>
              <a:gd name="T1" fmla="*/ 0 h 144"/>
              <a:gd name="T2" fmla="*/ 48 w 144"/>
              <a:gd name="T3" fmla="*/ 48 h 144"/>
              <a:gd name="T4" fmla="*/ 0 w 144"/>
              <a:gd name="T5" fmla="*/ 144 h 144"/>
              <a:gd name="T6" fmla="*/ 0 60000 65536"/>
              <a:gd name="T7" fmla="*/ 0 60000 65536"/>
              <a:gd name="T8" fmla="*/ 0 60000 65536"/>
              <a:gd name="T9" fmla="*/ 0 w 144"/>
              <a:gd name="T10" fmla="*/ 0 h 144"/>
              <a:gd name="T11" fmla="*/ 144 w 144"/>
              <a:gd name="T12" fmla="*/ 144 h 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4" h="144">
                <a:moveTo>
                  <a:pt x="144" y="0"/>
                </a:moveTo>
                <a:cubicBezTo>
                  <a:pt x="108" y="12"/>
                  <a:pt x="72" y="24"/>
                  <a:pt x="48" y="48"/>
                </a:cubicBezTo>
                <a:cubicBezTo>
                  <a:pt x="24" y="72"/>
                  <a:pt x="8" y="128"/>
                  <a:pt x="0" y="144"/>
                </a:cubicBezTo>
              </a:path>
            </a:pathLst>
          </a:custGeom>
          <a:noFill/>
          <a:ln w="9525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0729" name="Freeform 73"/>
          <p:cNvSpPr>
            <a:spLocks/>
          </p:cNvSpPr>
          <p:nvPr/>
        </p:nvSpPr>
        <p:spPr bwMode="auto">
          <a:xfrm>
            <a:off x="2230438" y="3098800"/>
            <a:ext cx="139700" cy="100013"/>
          </a:xfrm>
          <a:custGeom>
            <a:avLst/>
            <a:gdLst>
              <a:gd name="T0" fmla="*/ 144 w 144"/>
              <a:gd name="T1" fmla="*/ 0 h 144"/>
              <a:gd name="T2" fmla="*/ 48 w 144"/>
              <a:gd name="T3" fmla="*/ 48 h 144"/>
              <a:gd name="T4" fmla="*/ 0 w 144"/>
              <a:gd name="T5" fmla="*/ 144 h 144"/>
              <a:gd name="T6" fmla="*/ 0 60000 65536"/>
              <a:gd name="T7" fmla="*/ 0 60000 65536"/>
              <a:gd name="T8" fmla="*/ 0 60000 65536"/>
              <a:gd name="T9" fmla="*/ 0 w 144"/>
              <a:gd name="T10" fmla="*/ 0 h 144"/>
              <a:gd name="T11" fmla="*/ 144 w 144"/>
              <a:gd name="T12" fmla="*/ 144 h 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4" h="144">
                <a:moveTo>
                  <a:pt x="144" y="0"/>
                </a:moveTo>
                <a:cubicBezTo>
                  <a:pt x="108" y="12"/>
                  <a:pt x="72" y="24"/>
                  <a:pt x="48" y="48"/>
                </a:cubicBezTo>
                <a:cubicBezTo>
                  <a:pt x="24" y="72"/>
                  <a:pt x="8" y="128"/>
                  <a:pt x="0" y="144"/>
                </a:cubicBezTo>
              </a:path>
            </a:pathLst>
          </a:custGeom>
          <a:noFill/>
          <a:ln w="9525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0733" name="Line 77"/>
          <p:cNvSpPr>
            <a:spLocks noChangeShapeType="1"/>
          </p:cNvSpPr>
          <p:nvPr/>
        </p:nvSpPr>
        <p:spPr bwMode="auto">
          <a:xfrm rot="600000">
            <a:off x="1014413" y="1725613"/>
            <a:ext cx="1524000" cy="1600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" name="Group 78"/>
          <p:cNvGrpSpPr>
            <a:grpSpLocks/>
          </p:cNvGrpSpPr>
          <p:nvPr/>
        </p:nvGrpSpPr>
        <p:grpSpPr bwMode="auto">
          <a:xfrm rot="600000">
            <a:off x="327025" y="2590800"/>
            <a:ext cx="2127250" cy="677863"/>
            <a:chOff x="2832" y="2748"/>
            <a:chExt cx="1248" cy="432"/>
          </a:xfrm>
        </p:grpSpPr>
        <p:sp>
          <p:nvSpPr>
            <p:cNvPr id="19490" name="Line 79"/>
            <p:cNvSpPr>
              <a:spLocks noChangeShapeType="1"/>
            </p:cNvSpPr>
            <p:nvPr/>
          </p:nvSpPr>
          <p:spPr bwMode="auto">
            <a:xfrm>
              <a:off x="2832" y="2748"/>
              <a:ext cx="1248" cy="43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91" name="Line 80"/>
            <p:cNvSpPr>
              <a:spLocks noChangeShapeType="1"/>
            </p:cNvSpPr>
            <p:nvPr/>
          </p:nvSpPr>
          <p:spPr bwMode="auto">
            <a:xfrm>
              <a:off x="2928" y="2784"/>
              <a:ext cx="624" cy="21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" name="Group 81"/>
          <p:cNvGrpSpPr>
            <a:grpSpLocks/>
          </p:cNvGrpSpPr>
          <p:nvPr/>
        </p:nvGrpSpPr>
        <p:grpSpPr bwMode="auto">
          <a:xfrm rot="600000">
            <a:off x="2182813" y="1485900"/>
            <a:ext cx="381000" cy="1938338"/>
            <a:chOff x="3848" y="1786"/>
            <a:chExt cx="240" cy="1392"/>
          </a:xfrm>
        </p:grpSpPr>
        <p:sp>
          <p:nvSpPr>
            <p:cNvPr id="19488" name="Line 82"/>
            <p:cNvSpPr>
              <a:spLocks noChangeShapeType="1"/>
            </p:cNvSpPr>
            <p:nvPr/>
          </p:nvSpPr>
          <p:spPr bwMode="auto">
            <a:xfrm>
              <a:off x="3848" y="1786"/>
              <a:ext cx="240" cy="1392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89" name="Line 83"/>
            <p:cNvSpPr>
              <a:spLocks noChangeShapeType="1"/>
            </p:cNvSpPr>
            <p:nvPr/>
          </p:nvSpPr>
          <p:spPr bwMode="auto">
            <a:xfrm flipH="1" flipV="1">
              <a:off x="3952" y="2400"/>
              <a:ext cx="128" cy="76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0740" name="Text Box 84"/>
          <p:cNvSpPr txBox="1">
            <a:spLocks noChangeArrowheads="1"/>
          </p:cNvSpPr>
          <p:nvPr/>
        </p:nvSpPr>
        <p:spPr bwMode="auto">
          <a:xfrm>
            <a:off x="430213" y="20955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Times New Roman" panose="02020603050405020304" pitchFamily="18" charset="0"/>
              </a:rPr>
              <a:t>S</a:t>
            </a:r>
          </a:p>
        </p:txBody>
      </p:sp>
      <p:sp>
        <p:nvSpPr>
          <p:cNvPr id="70741" name="Text Box 85"/>
          <p:cNvSpPr txBox="1">
            <a:spLocks noChangeArrowheads="1"/>
          </p:cNvSpPr>
          <p:nvPr/>
        </p:nvSpPr>
        <p:spPr bwMode="auto">
          <a:xfrm>
            <a:off x="2373313" y="33909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Times New Roman" panose="02020603050405020304" pitchFamily="18" charset="0"/>
              </a:rPr>
              <a:t>I</a:t>
            </a:r>
          </a:p>
        </p:txBody>
      </p:sp>
      <p:sp>
        <p:nvSpPr>
          <p:cNvPr id="70742" name="Text Box 86"/>
          <p:cNvSpPr txBox="1">
            <a:spLocks noChangeArrowheads="1"/>
          </p:cNvSpPr>
          <p:nvPr/>
        </p:nvSpPr>
        <p:spPr bwMode="auto">
          <a:xfrm>
            <a:off x="2316163" y="154305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Times New Roman" panose="02020603050405020304" pitchFamily="18" charset="0"/>
              </a:rPr>
              <a:t>R</a:t>
            </a:r>
          </a:p>
        </p:txBody>
      </p:sp>
      <p:sp>
        <p:nvSpPr>
          <p:cNvPr id="70743" name="Text Box 87"/>
          <p:cNvSpPr txBox="1">
            <a:spLocks noChangeArrowheads="1"/>
          </p:cNvSpPr>
          <p:nvPr/>
        </p:nvSpPr>
        <p:spPr bwMode="auto">
          <a:xfrm>
            <a:off x="1325563" y="15621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Times New Roman" panose="02020603050405020304" pitchFamily="18" charset="0"/>
              </a:rPr>
              <a:t>N</a:t>
            </a:r>
          </a:p>
        </p:txBody>
      </p:sp>
      <p:grpSp>
        <p:nvGrpSpPr>
          <p:cNvPr id="8" name="Group 74"/>
          <p:cNvGrpSpPr>
            <a:grpSpLocks/>
          </p:cNvGrpSpPr>
          <p:nvPr/>
        </p:nvGrpSpPr>
        <p:grpSpPr bwMode="auto">
          <a:xfrm rot="757646">
            <a:off x="1420813" y="2628900"/>
            <a:ext cx="2209800" cy="1524000"/>
            <a:chOff x="3686" y="2040"/>
            <a:chExt cx="1392" cy="960"/>
          </a:xfrm>
        </p:grpSpPr>
        <p:sp>
          <p:nvSpPr>
            <p:cNvPr id="19486" name="Rectangle 75" descr="Light downward diagonal"/>
            <p:cNvSpPr>
              <a:spLocks noChangeArrowheads="1"/>
            </p:cNvSpPr>
            <p:nvPr/>
          </p:nvSpPr>
          <p:spPr bwMode="auto">
            <a:xfrm rot="2700000">
              <a:off x="4358" y="1848"/>
              <a:ext cx="48" cy="1392"/>
            </a:xfrm>
            <a:prstGeom prst="rect">
              <a:avLst/>
            </a:prstGeom>
            <a:pattFill prst="ltDnDiag">
              <a:fgClr>
                <a:schemeClr val="tx2"/>
              </a:fgClr>
              <a:bgClr>
                <a:schemeClr val="bg1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487" name="Line 76"/>
            <p:cNvSpPr>
              <a:spLocks noChangeShapeType="1"/>
            </p:cNvSpPr>
            <p:nvPr/>
          </p:nvSpPr>
          <p:spPr bwMode="auto">
            <a:xfrm flipH="1">
              <a:off x="3864" y="2040"/>
              <a:ext cx="960" cy="96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70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70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70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70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70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70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70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3" dur="500"/>
                                        <p:tgtEl>
                                          <p:spTgt spid="70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8" dur="500"/>
                                        <p:tgtEl>
                                          <p:spTgt spid="70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1" dur="500"/>
                                        <p:tgtEl>
                                          <p:spTgt spid="7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3" presetID="35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64" dur="1000" fill="hold"/>
                                        <p:tgtEl>
                                          <p:spTgt spid="7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6" presetID="35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67" dur="1000" fill="hold"/>
                                        <p:tgtEl>
                                          <p:spTgt spid="7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9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0" dur="500"/>
                                        <p:tgtEl>
                                          <p:spTgt spid="707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6" dur="500"/>
                                        <p:tgtEl>
                                          <p:spTgt spid="70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6" dur="500"/>
                                        <p:tgtEl>
                                          <p:spTgt spid="70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60" grpId="0"/>
      <p:bldP spid="70661" grpId="0"/>
      <p:bldP spid="70667" grpId="0"/>
      <p:bldP spid="70668" grpId="0"/>
      <p:bldP spid="70727" grpId="0" animBg="1"/>
      <p:bldP spid="70727" grpId="1" animBg="1"/>
      <p:bldP spid="70728" grpId="0" animBg="1"/>
      <p:bldP spid="70728" grpId="1" animBg="1"/>
      <p:bldP spid="70729" grpId="0" animBg="1"/>
      <p:bldP spid="70729" grpId="1" animBg="1"/>
      <p:bldP spid="70733" grpId="0" animBg="1"/>
      <p:bldP spid="70740" grpId="0"/>
      <p:bldP spid="70741" grpId="0"/>
      <p:bldP spid="70742" grpId="0"/>
      <p:bldP spid="7074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5" descr="BAR"/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296988"/>
            <a:ext cx="7696200" cy="74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WordArt 4"/>
          <p:cNvSpPr>
            <a:spLocks noChangeArrowheads="1" noChangeShapeType="1" noTextEdit="1"/>
          </p:cNvSpPr>
          <p:nvPr/>
        </p:nvSpPr>
        <p:spPr bwMode="auto">
          <a:xfrm>
            <a:off x="533400" y="266700"/>
            <a:ext cx="8458200" cy="113823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gradFill rotWithShape="1">
                  <a:gsLst>
                    <a:gs pos="0">
                      <a:srgbClr val="FF0000"/>
                    </a:gs>
                    <a:gs pos="100000">
                      <a:srgbClr val="006600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Củng cố-dặn dò</a:t>
            </a:r>
          </a:p>
        </p:txBody>
      </p:sp>
      <p:sp>
        <p:nvSpPr>
          <p:cNvPr id="80902" name="Rectangle 6"/>
          <p:cNvSpPr>
            <a:spLocks noChangeArrowheads="1"/>
          </p:cNvSpPr>
          <p:nvPr/>
        </p:nvSpPr>
        <p:spPr bwMode="auto">
          <a:xfrm>
            <a:off x="304800" y="2311400"/>
            <a:ext cx="9601200" cy="2227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- Những vật như thế nào thì có thể xem là một gương phẳng</a:t>
            </a:r>
          </a:p>
          <a:p>
            <a:pPr eaLnBrk="1" hangingPunct="1">
              <a:buFontTx/>
              <a:buChar char="-"/>
            </a:pP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 Phát biểu định luật phản xạ ánh sáng</a:t>
            </a:r>
          </a:p>
          <a:p>
            <a:pPr eaLnBrk="1" hangingPunct="1"/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- Học bài cũ</a:t>
            </a:r>
          </a:p>
          <a:p>
            <a:pPr eaLnBrk="1" hangingPunct="1"/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- Làm bài tập ở SBT</a:t>
            </a:r>
          </a:p>
          <a:p>
            <a:pPr eaLnBrk="1" hangingPunct="1"/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- Chuẩn bị trước bài mới “Ảnh của một vật tạo bởi gương phẳng”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80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0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6"/>
          <p:cNvSpPr txBox="1">
            <a:spLocks noChangeArrowheads="1"/>
          </p:cNvSpPr>
          <p:nvPr/>
        </p:nvSpPr>
        <p:spPr bwMode="auto">
          <a:xfrm>
            <a:off x="949325" y="5724524"/>
            <a:ext cx="8502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altLang="en-US" sz="2000">
              <a:latin typeface=".VnTime" panose="020B7200000000000000" pitchFamily="34" charset="0"/>
            </a:endParaRPr>
          </a:p>
        </p:txBody>
      </p:sp>
      <p:sp>
        <p:nvSpPr>
          <p:cNvPr id="5124" name="Text Box 20"/>
          <p:cNvSpPr txBox="1">
            <a:spLocks noChangeArrowheads="1"/>
          </p:cNvSpPr>
          <p:nvPr/>
        </p:nvSpPr>
        <p:spPr bwMode="auto">
          <a:xfrm>
            <a:off x="5200650" y="381000"/>
            <a:ext cx="2311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altLang="en-US" sz="2000">
              <a:latin typeface=".VnTime" panose="020B7200000000000000" pitchFamily="34" charset="0"/>
            </a:endParaRPr>
          </a:p>
        </p:txBody>
      </p:sp>
      <p:sp>
        <p:nvSpPr>
          <p:cNvPr id="5125" name="TextBox 19"/>
          <p:cNvSpPr txBox="1">
            <a:spLocks noChangeArrowheads="1"/>
          </p:cNvSpPr>
          <p:nvPr/>
        </p:nvSpPr>
        <p:spPr bwMode="auto">
          <a:xfrm>
            <a:off x="2589213" y="5907880"/>
            <a:ext cx="492283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i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altLang="en-US" sz="2800" b="1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altLang="en-US" sz="2800" b="1" i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altLang="en-US" sz="2800" b="1" i="1" dirty="0" smtClean="0">
                <a:solidFill>
                  <a:srgbClr val="006600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2800" b="1" i="1" dirty="0" err="1" smtClean="0">
                <a:solidFill>
                  <a:srgbClr val="006600"/>
                </a:solidFill>
                <a:latin typeface="Times New Roman" panose="02020603050405020304" pitchFamily="18" charset="0"/>
              </a:rPr>
              <a:t>Phạm</a:t>
            </a:r>
            <a:r>
              <a:rPr lang="en-US" altLang="en-US" sz="2800" b="1" i="1" dirty="0" smtClean="0">
                <a:solidFill>
                  <a:srgbClr val="0066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i="1" dirty="0" err="1" smtClean="0">
                <a:solidFill>
                  <a:srgbClr val="006600"/>
                </a:solidFill>
                <a:latin typeface="Times New Roman" panose="02020603050405020304" pitchFamily="18" charset="0"/>
              </a:rPr>
              <a:t>Thùy</a:t>
            </a:r>
            <a:r>
              <a:rPr lang="en-US" altLang="en-US" sz="2800" b="1" i="1" dirty="0" smtClean="0">
                <a:solidFill>
                  <a:srgbClr val="006600"/>
                </a:solidFill>
                <a:latin typeface="Times New Roman" panose="02020603050405020304" pitchFamily="18" charset="0"/>
              </a:rPr>
              <a:t> Dung</a:t>
            </a:r>
            <a:endParaRPr lang="en-US" altLang="en-US" sz="2800" b="1" i="1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6" name="TextBox 20"/>
          <p:cNvSpPr txBox="1">
            <a:spLocks noChangeArrowheads="1"/>
          </p:cNvSpPr>
          <p:nvPr/>
        </p:nvSpPr>
        <p:spPr bwMode="auto">
          <a:xfrm>
            <a:off x="3283744" y="2867025"/>
            <a:ext cx="333851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6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altLang="en-US" sz="36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altLang="en-US" sz="36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altLang="en-US" sz="36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altLang="en-US" sz="36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en-US" altLang="en-US" sz="3600" b="1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7048" name="Picture 8" descr="Firewrk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431" y="5329237"/>
            <a:ext cx="1620838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8" name="WordArt 10"/>
          <p:cNvSpPr>
            <a:spLocks noChangeArrowheads="1" noChangeShapeType="1" noTextEdit="1"/>
          </p:cNvSpPr>
          <p:nvPr/>
        </p:nvSpPr>
        <p:spPr bwMode="auto">
          <a:xfrm>
            <a:off x="647700" y="1371600"/>
            <a:ext cx="8610600" cy="11144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b="1" kern="10" dirty="0" smtClean="0">
                <a:ln w="9525">
                  <a:solidFill>
                    <a:srgbClr val="FF0066"/>
                  </a:solidFill>
                  <a:round/>
                  <a:headEnd/>
                  <a:tailEnd/>
                </a:ln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 LUẬT PHẢN XẠ ÁNH SÁNG</a:t>
            </a:r>
            <a:endParaRPr lang="en-US" sz="2800" b="1" kern="10" dirty="0">
              <a:ln w="9525">
                <a:solidFill>
                  <a:srgbClr val="FF0066"/>
                </a:solidFill>
                <a:round/>
                <a:headEnd/>
                <a:tailEnd/>
              </a:ln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8" descr="Firewrk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5162" y="5329237"/>
            <a:ext cx="1620838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repeatCount="indefinite" fill="hold" nodeType="withEffect">
                                  <p:stCondLst>
                                    <p:cond delay="5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870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870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repeatCount="indefinite" fill="hold" nodeType="withEffect">
                                  <p:stCondLst>
                                    <p:cond delay="5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6769100" y="4500563"/>
            <a:ext cx="3632200" cy="60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20000"/>
              </a:lnSpc>
            </a:pPr>
            <a:r>
              <a:rPr lang="en-US" altLang="en-US" sz="2800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85000" name="Text Box 8"/>
          <p:cNvSpPr txBox="1">
            <a:spLocks noChangeArrowheads="1"/>
          </p:cNvSpPr>
          <p:nvPr/>
        </p:nvSpPr>
        <p:spPr bwMode="auto">
          <a:xfrm>
            <a:off x="812800" y="5096435"/>
            <a:ext cx="7645400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cap="rnd" cmpd="dbl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20000"/>
              </a:lnSpc>
            </a:pP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Hình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vật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quan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sát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được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gương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gọi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ảnh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vật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tạo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bởi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gương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.</a:t>
            </a:r>
          </a:p>
        </p:txBody>
      </p:sp>
      <p:pic>
        <p:nvPicPr>
          <p:cNvPr id="85001" name="Picture 9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050"/>
          <a:stretch/>
        </p:blipFill>
        <p:spPr bwMode="auto">
          <a:xfrm>
            <a:off x="812800" y="389481"/>
            <a:ext cx="7772400" cy="44493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5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50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50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00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5"/>
          <p:cNvSpPr txBox="1">
            <a:spLocks noChangeArrowheads="1"/>
          </p:cNvSpPr>
          <p:nvPr/>
        </p:nvSpPr>
        <p:spPr bwMode="auto">
          <a:xfrm>
            <a:off x="1981200" y="2514600"/>
            <a:ext cx="60674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006600"/>
                </a:solidFill>
                <a:latin typeface="Times New Roman" panose="02020603050405020304" pitchFamily="18" charset="0"/>
              </a:rPr>
              <a:t>      </a:t>
            </a:r>
            <a:r>
              <a:rPr lang="en-US" altLang="en-US" sz="2800" b="1">
                <a:solidFill>
                  <a:srgbClr val="006600"/>
                </a:solidFill>
                <a:latin typeface="Times New Roman" panose="02020603050405020304" pitchFamily="18" charset="0"/>
              </a:rPr>
              <a:t>Hình vẽ biểu diễn gương phẳng</a:t>
            </a:r>
            <a:r>
              <a:rPr lang="en-US" altLang="en-US" sz="2400" b="1">
                <a:solidFill>
                  <a:srgbClr val="006600"/>
                </a:solidFill>
                <a:latin typeface="Times New Roman" panose="02020603050405020304" pitchFamily="18" charset="0"/>
              </a:rPr>
              <a:t>         </a:t>
            </a:r>
          </a:p>
        </p:txBody>
      </p:sp>
      <p:grpSp>
        <p:nvGrpSpPr>
          <p:cNvPr id="9220" name="Group 7"/>
          <p:cNvGrpSpPr>
            <a:grpSpLocks/>
          </p:cNvGrpSpPr>
          <p:nvPr/>
        </p:nvGrpSpPr>
        <p:grpSpPr bwMode="auto">
          <a:xfrm>
            <a:off x="2867025" y="3657600"/>
            <a:ext cx="3886200" cy="152400"/>
            <a:chOff x="1392" y="3648"/>
            <a:chExt cx="1584" cy="86"/>
          </a:xfrm>
        </p:grpSpPr>
        <p:sp>
          <p:nvSpPr>
            <p:cNvPr id="9228" name="Rectangle 8" descr="Light upward diagonal"/>
            <p:cNvSpPr>
              <a:spLocks noChangeArrowheads="1"/>
            </p:cNvSpPr>
            <p:nvPr/>
          </p:nvSpPr>
          <p:spPr bwMode="auto">
            <a:xfrm>
              <a:off x="1392" y="3648"/>
              <a:ext cx="1572" cy="86"/>
            </a:xfrm>
            <a:prstGeom prst="rect">
              <a:avLst/>
            </a:prstGeom>
            <a:pattFill prst="ltUpDiag">
              <a:fgClr>
                <a:schemeClr val="tx1"/>
              </a:fgClr>
              <a:bgClr>
                <a:schemeClr val="bg1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29" name="Line 9"/>
            <p:cNvSpPr>
              <a:spLocks noChangeShapeType="1"/>
            </p:cNvSpPr>
            <p:nvPr/>
          </p:nvSpPr>
          <p:spPr bwMode="auto">
            <a:xfrm>
              <a:off x="1392" y="3648"/>
              <a:ext cx="1584" cy="0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90132" name="Picture 20" descr="GUESTAN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4025" y="2590800"/>
            <a:ext cx="49212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1958788" y="1085057"/>
            <a:ext cx="6705600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cap="rnd" cmpd="dbl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20000"/>
              </a:lnSpc>
            </a:pP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Hình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vật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quan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sát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được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gương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gọi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ảnh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vật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tạo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bởi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gương</a:t>
            </a: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0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50" name="Text Box 14"/>
          <p:cNvSpPr txBox="1">
            <a:spLocks noChangeArrowheads="1"/>
          </p:cNvSpPr>
          <p:nvPr/>
        </p:nvSpPr>
        <p:spPr bwMode="auto">
          <a:xfrm>
            <a:off x="152400" y="457200"/>
            <a:ext cx="41910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400" dirty="0">
                <a:latin typeface="Times New Roman" panose="02020603050405020304" pitchFamily="18" charset="0"/>
              </a:rPr>
              <a:t>        </a:t>
            </a:r>
            <a:r>
              <a:rPr lang="en-US" altLang="en-US" sz="2400" dirty="0" err="1" smtClean="0">
                <a:latin typeface="Times New Roman" panose="02020603050405020304" pitchFamily="18" charset="0"/>
              </a:rPr>
              <a:t>Thí</a:t>
            </a:r>
            <a:r>
              <a:rPr lang="en-US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</a:rPr>
              <a:t>nghiệm</a:t>
            </a:r>
            <a:r>
              <a:rPr lang="en-US" altLang="en-US" sz="2400" dirty="0" smtClean="0">
                <a:latin typeface="Times New Roman" panose="02020603050405020304" pitchFamily="18" charset="0"/>
              </a:rPr>
              <a:t>: </a:t>
            </a:r>
            <a:r>
              <a:rPr lang="en-US" altLang="en-US" sz="2400" dirty="0" err="1" smtClean="0">
                <a:latin typeface="Times New Roman" panose="02020603050405020304" pitchFamily="18" charset="0"/>
              </a:rPr>
              <a:t>Dùng</a:t>
            </a:r>
            <a:r>
              <a:rPr lang="en-US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đèn</a:t>
            </a:r>
            <a:r>
              <a:rPr lang="en-US" altLang="en-US" sz="2400" dirty="0">
                <a:latin typeface="Times New Roman" panose="02020603050405020304" pitchFamily="18" charset="0"/>
              </a:rPr>
              <a:t> pin </a:t>
            </a:r>
            <a:r>
              <a:rPr lang="en-US" altLang="en-US" sz="2400" dirty="0" err="1">
                <a:latin typeface="Times New Roman" panose="02020603050405020304" pitchFamily="18" charset="0"/>
              </a:rPr>
              <a:t>chiếu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một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tia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tới</a:t>
            </a:r>
            <a:r>
              <a:rPr lang="en-US" altLang="en-US" sz="2400" dirty="0">
                <a:latin typeface="Times New Roman" panose="02020603050405020304" pitchFamily="18" charset="0"/>
              </a:rPr>
              <a:t> SI </a:t>
            </a:r>
            <a:r>
              <a:rPr lang="en-US" altLang="en-US" sz="2400" dirty="0" err="1">
                <a:latin typeface="Times New Roman" panose="02020603050405020304" pitchFamily="18" charset="0"/>
              </a:rPr>
              <a:t>lên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một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gương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phẳng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đặt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vuông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góc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với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một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tờ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giấy</a:t>
            </a:r>
            <a:r>
              <a:rPr lang="en-US" altLang="en-US" sz="2400" dirty="0">
                <a:latin typeface="Times New Roman" panose="02020603050405020304" pitchFamily="18" charset="0"/>
              </a:rPr>
              <a:t>. </a:t>
            </a:r>
            <a:r>
              <a:rPr lang="en-US" altLang="en-US" sz="2400" dirty="0" err="1">
                <a:latin typeface="Times New Roman" panose="02020603050405020304" pitchFamily="18" charset="0"/>
              </a:rPr>
              <a:t>Quan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sát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hiện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tượng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và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rút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ra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nhận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xét</a:t>
            </a:r>
            <a:r>
              <a:rPr lang="en-US" altLang="en-US" sz="2400" dirty="0">
                <a:latin typeface="Times New Roman" panose="02020603050405020304" pitchFamily="18" charset="0"/>
              </a:rPr>
              <a:t>? </a:t>
            </a:r>
          </a:p>
        </p:txBody>
      </p:sp>
      <p:pic>
        <p:nvPicPr>
          <p:cNvPr id="91151" name="Picture 15" descr="question_pop_up_from_box_rotate_hg_clr">
            <a:hlinkClick r:id="" action="ppaction://noaction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77825"/>
            <a:ext cx="53340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1152" name="TRANG5.wmv">
            <a:hlinkClick r:id="" action="ppaction://media"/>
          </p:cNvPr>
          <p:cNvPicPr>
            <a:picLocks noRot="1" noChangeAspect="1" noChangeArrowheads="1"/>
          </p:cNvPicPr>
          <p:nvPr>
            <a:vide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457200"/>
            <a:ext cx="39624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1154" name="Text Box 18"/>
          <p:cNvSpPr txBox="1">
            <a:spLocks noChangeArrowheads="1"/>
          </p:cNvSpPr>
          <p:nvPr/>
        </p:nvSpPr>
        <p:spPr bwMode="auto">
          <a:xfrm>
            <a:off x="304800" y="4343400"/>
            <a:ext cx="8991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latin typeface="Times New Roman" panose="02020603050405020304" pitchFamily="18" charset="0"/>
              </a:rPr>
              <a:t>	           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Tia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sáng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từ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đèn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phát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ra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đi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trên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mặt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tờ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giấy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khi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gặp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gương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tia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sáng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bị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hắt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lại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cho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tia</a:t>
            </a:r>
            <a:r>
              <a:rPr lang="en-US" altLang="en-US" sz="2400" dirty="0">
                <a:solidFill>
                  <a:srgbClr val="0000FF"/>
                </a:solidFill>
                <a:latin typeface="Times New Roman" panose="02020603050405020304" pitchFamily="18" charset="0"/>
              </a:rPr>
              <a:t> IR.</a:t>
            </a:r>
          </a:p>
        </p:txBody>
      </p:sp>
      <p:sp>
        <p:nvSpPr>
          <p:cNvPr id="91155" name="Text Box 19"/>
          <p:cNvSpPr txBox="1">
            <a:spLocks noChangeArrowheads="1"/>
          </p:cNvSpPr>
          <p:nvPr/>
        </p:nvSpPr>
        <p:spPr bwMode="auto">
          <a:xfrm>
            <a:off x="571500" y="4301698"/>
            <a:ext cx="34845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i="1" u="sng" dirty="0" err="1">
                <a:solidFill>
                  <a:srgbClr val="006600"/>
                </a:solidFill>
                <a:latin typeface="Times New Roman" panose="02020603050405020304" pitchFamily="18" charset="0"/>
              </a:rPr>
              <a:t>Nhận</a:t>
            </a:r>
            <a:r>
              <a:rPr lang="en-US" altLang="en-US" sz="2400" b="1" i="1" u="sng" dirty="0">
                <a:solidFill>
                  <a:srgbClr val="0066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i="1" u="sng" dirty="0" err="1">
                <a:solidFill>
                  <a:srgbClr val="006600"/>
                </a:solidFill>
                <a:latin typeface="Times New Roman" panose="02020603050405020304" pitchFamily="18" charset="0"/>
              </a:rPr>
              <a:t>xét</a:t>
            </a:r>
            <a:r>
              <a:rPr lang="en-US" altLang="en-US" sz="2400" b="1" i="1" u="sng" dirty="0">
                <a:solidFill>
                  <a:srgbClr val="006600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15" name="Text Box 13">
            <a:hlinkClick r:id="rId5" action="ppaction://hlinksldjump"/>
          </p:cNvPr>
          <p:cNvSpPr txBox="1">
            <a:spLocks noChangeArrowheads="1"/>
          </p:cNvSpPr>
          <p:nvPr/>
        </p:nvSpPr>
        <p:spPr bwMode="auto">
          <a:xfrm>
            <a:off x="152400" y="5408612"/>
            <a:ext cx="9601200" cy="885825"/>
          </a:xfrm>
          <a:prstGeom prst="rect">
            <a:avLst/>
          </a:prstGeom>
          <a:solidFill>
            <a:srgbClr val="00FFFF"/>
          </a:solidFill>
          <a:ln w="63500">
            <a:solidFill>
              <a:srgbClr val="969696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6600CC"/>
                </a:solidFill>
                <a:latin typeface="Times New Roman" panose="02020603050405020304" pitchFamily="18" charset="0"/>
              </a:rPr>
              <a:t>- Tia sáng bị hắt lại SR được gọi là tia phản xạ</a:t>
            </a:r>
          </a:p>
          <a:p>
            <a:pPr eaLnBrk="1" hangingPunct="1"/>
            <a:r>
              <a:rPr lang="en-US" altLang="en-US" sz="2400">
                <a:solidFill>
                  <a:srgbClr val="6600CC"/>
                </a:solidFill>
                <a:latin typeface="Times New Roman" panose="02020603050405020304" pitchFamily="18" charset="0"/>
              </a:rPr>
              <a:t>- Hiện tượng trên gọi là </a:t>
            </a: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</a:rPr>
              <a:t>hiện tượng phản xạ</a:t>
            </a:r>
            <a:r>
              <a:rPr lang="en-US" altLang="en-US" sz="2400">
                <a:solidFill>
                  <a:srgbClr val="6600CC"/>
                </a:solidFill>
                <a:latin typeface="Times New Roman" panose="02020603050405020304" pitchFamily="18" charset="0"/>
              </a:rPr>
              <a:t> ánh sáng.</a:t>
            </a:r>
            <a:r>
              <a:rPr lang="en-US" altLang="en-US" sz="240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91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911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911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911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91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1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1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91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911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911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911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911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 nodeType="clickPar">
                      <p:stCondLst>
                        <p:cond delay="0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43" dur="1" fill="hold"/>
                                        <p:tgtEl>
                                          <p:spTgt spid="9115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152"/>
                  </p:tgtEl>
                </p:cond>
              </p:nextCondLst>
            </p:seq>
            <p:video>
              <p:cMediaNode>
                <p:cTn id="4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91152"/>
                </p:tgtEl>
              </p:cMediaNode>
            </p:video>
          </p:childTnLst>
        </p:cTn>
      </p:par>
    </p:tnLst>
    <p:bldLst>
      <p:bldP spid="91150" grpId="0"/>
      <p:bldP spid="91154" grpId="0"/>
      <p:bldP spid="91155" grpId="0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8" name="Text Box 10"/>
          <p:cNvSpPr txBox="1">
            <a:spLocks noChangeArrowheads="1"/>
          </p:cNvSpPr>
          <p:nvPr/>
        </p:nvSpPr>
        <p:spPr bwMode="auto">
          <a:xfrm>
            <a:off x="165846" y="457200"/>
            <a:ext cx="935915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	C2:</a:t>
            </a:r>
            <a:r>
              <a:rPr lang="en-US" altLang="en-US" sz="2400" dirty="0">
                <a:latin typeface="Times New Roman" panose="02020603050405020304" pitchFamily="18" charset="0"/>
              </a:rPr>
              <a:t> Cho </a:t>
            </a:r>
            <a:r>
              <a:rPr lang="en-US" altLang="en-US" sz="2400" dirty="0" err="1">
                <a:latin typeface="Times New Roman" panose="02020603050405020304" pitchFamily="18" charset="0"/>
              </a:rPr>
              <a:t>tia</a:t>
            </a:r>
            <a:r>
              <a:rPr lang="en-US" altLang="en-US" sz="2400" dirty="0">
                <a:latin typeface="Times New Roman" panose="02020603050405020304" pitchFamily="18" charset="0"/>
              </a:rPr>
              <a:t> SI </a:t>
            </a:r>
            <a:r>
              <a:rPr lang="en-US" altLang="en-US" sz="2400" dirty="0" err="1">
                <a:latin typeface="Times New Roman" panose="02020603050405020304" pitchFamily="18" charset="0"/>
              </a:rPr>
              <a:t>đi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là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là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trên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mặt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tờ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giấy</a:t>
            </a:r>
            <a:r>
              <a:rPr lang="en-US" altLang="en-US" sz="2400" dirty="0">
                <a:latin typeface="Times New Roman" panose="02020603050405020304" pitchFamily="18" charset="0"/>
              </a:rPr>
              <a:t>. </a:t>
            </a:r>
            <a:endParaRPr lang="en-US" altLang="en-US" sz="2400" dirty="0" smtClean="0">
              <a:latin typeface="Times New Roman" panose="02020603050405020304" pitchFamily="18" charset="0"/>
            </a:endParaRPr>
          </a:p>
          <a:p>
            <a:pPr algn="just" eaLnBrk="1" hangingPunct="1"/>
            <a:r>
              <a:rPr lang="en-US" altLang="en-US" sz="2400" dirty="0" err="1" smtClean="0">
                <a:latin typeface="Times New Roman" panose="02020603050405020304" pitchFamily="18" charset="0"/>
              </a:rPr>
              <a:t>Hãy</a:t>
            </a:r>
            <a:r>
              <a:rPr lang="en-US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quan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sát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và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cho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biết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tia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phản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xạ</a:t>
            </a:r>
            <a:r>
              <a:rPr lang="en-US" altLang="en-US" sz="2400" dirty="0">
                <a:latin typeface="Times New Roman" panose="02020603050405020304" pitchFamily="18" charset="0"/>
              </a:rPr>
              <a:t> IR </a:t>
            </a:r>
            <a:r>
              <a:rPr lang="en-US" altLang="en-US" sz="2400" dirty="0" err="1">
                <a:latin typeface="Times New Roman" panose="02020603050405020304" pitchFamily="18" charset="0"/>
              </a:rPr>
              <a:t>nằm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trong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mặt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phẳng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nào</a:t>
            </a:r>
            <a:r>
              <a:rPr lang="en-US" altLang="en-US" sz="2400" dirty="0">
                <a:latin typeface="Times New Roman" panose="02020603050405020304" pitchFamily="18" charset="0"/>
              </a:rPr>
              <a:t>?</a:t>
            </a:r>
          </a:p>
        </p:txBody>
      </p:sp>
      <p:sp>
        <p:nvSpPr>
          <p:cNvPr id="78859" name="Text Box 11"/>
          <p:cNvSpPr txBox="1">
            <a:spLocks noChangeArrowheads="1"/>
          </p:cNvSpPr>
          <p:nvPr/>
        </p:nvSpPr>
        <p:spPr bwMode="auto">
          <a:xfrm>
            <a:off x="2552700" y="5219700"/>
            <a:ext cx="22558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 i="1" u="sng">
                <a:solidFill>
                  <a:srgbClr val="006600"/>
                </a:solidFill>
                <a:latin typeface="Times New Roman" panose="02020603050405020304" pitchFamily="18" charset="0"/>
              </a:rPr>
              <a:t>Kết luận:</a:t>
            </a:r>
          </a:p>
        </p:txBody>
      </p:sp>
      <p:sp>
        <p:nvSpPr>
          <p:cNvPr id="78860" name="Text Box 12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2514600" y="5715000"/>
            <a:ext cx="5029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</a:rPr>
              <a:t>Tia phản xạ nằm trong cùng mặt phẳng với</a:t>
            </a:r>
            <a:r>
              <a:rPr lang="en-US" altLang="en-US" sz="2400">
                <a:solidFill>
                  <a:srgbClr val="0066FF"/>
                </a:solidFill>
                <a:latin typeface="Times New Roman" panose="02020603050405020304" pitchFamily="18" charset="0"/>
              </a:rPr>
              <a:t> .............</a:t>
            </a: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</a:rPr>
              <a:t>và đường................</a:t>
            </a:r>
            <a:endParaRPr lang="en-US" altLang="en-US" sz="2400" u="sng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78861" name="Text Box 13"/>
          <p:cNvSpPr txBox="1">
            <a:spLocks noChangeArrowheads="1"/>
          </p:cNvSpPr>
          <p:nvPr/>
        </p:nvSpPr>
        <p:spPr bwMode="auto">
          <a:xfrm>
            <a:off x="3162300" y="6057900"/>
            <a:ext cx="14811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</a:rPr>
              <a:t>tia tới</a:t>
            </a:r>
          </a:p>
        </p:txBody>
      </p:sp>
      <p:sp>
        <p:nvSpPr>
          <p:cNvPr id="78862" name="Text Box 14"/>
          <p:cNvSpPr txBox="1">
            <a:spLocks noChangeArrowheads="1"/>
          </p:cNvSpPr>
          <p:nvPr/>
        </p:nvSpPr>
        <p:spPr bwMode="auto">
          <a:xfrm>
            <a:off x="5162550" y="6038850"/>
            <a:ext cx="25336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</a:rPr>
              <a:t>pháp tuyến</a:t>
            </a:r>
          </a:p>
        </p:txBody>
      </p:sp>
      <p:pic>
        <p:nvPicPr>
          <p:cNvPr id="78863" name="TRANG6.wmv">
            <a:hlinkClick r:id="" action="ppaction://media"/>
          </p:cNvPr>
          <p:cNvPicPr>
            <a:picLocks noGrp="1" noRot="1" noChangeAspect="1" noChangeArrowheads="1"/>
          </p:cNvPicPr>
          <p:nvPr>
            <p:ph/>
            <a:vide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2297" y="1463248"/>
            <a:ext cx="4286250" cy="33909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8866" name="Picture 18" descr="question_pop_up_from_box_rotate_hg_clr">
            <a:hlinkClick r:id="" action="ppaction://noaction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897" y="438150"/>
            <a:ext cx="53340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78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788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788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788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788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788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788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6" dur="2000"/>
                                        <p:tgtEl>
                                          <p:spTgt spid="78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88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88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78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78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3" dur="1000"/>
                                        <p:tgtEl>
                                          <p:spTgt spid="78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8" dur="1000"/>
                                        <p:tgtEl>
                                          <p:spTgt spid="78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4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8863"/>
                </p:tgtEl>
              </p:cMediaNode>
            </p:video>
          </p:childTnLst>
        </p:cTn>
      </p:par>
    </p:tnLst>
    <p:bldLst>
      <p:bldP spid="78858" grpId="0" build="allAtOnce"/>
      <p:bldP spid="78859" grpId="0"/>
      <p:bldP spid="78860" grpId="0"/>
      <p:bldP spid="78861" grpId="0"/>
      <p:bldP spid="7886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10" name="Rectangle 118"/>
          <p:cNvSpPr>
            <a:spLocks noChangeArrowheads="1"/>
          </p:cNvSpPr>
          <p:nvPr/>
        </p:nvSpPr>
        <p:spPr bwMode="auto">
          <a:xfrm>
            <a:off x="609600" y="1143000"/>
            <a:ext cx="6096000" cy="3124200"/>
          </a:xfrm>
          <a:prstGeom prst="rect">
            <a:avLst/>
          </a:prstGeom>
          <a:solidFill>
            <a:srgbClr val="006600"/>
          </a:solidFill>
          <a:ln w="57150" cmpd="thickThin">
            <a:solidFill>
              <a:srgbClr val="9933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32" name="Text Box 40"/>
          <p:cNvSpPr txBox="1">
            <a:spLocks noChangeArrowheads="1"/>
          </p:cNvSpPr>
          <p:nvPr/>
        </p:nvSpPr>
        <p:spPr bwMode="auto">
          <a:xfrm>
            <a:off x="581025" y="669925"/>
            <a:ext cx="86788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 i="1">
                <a:solidFill>
                  <a:srgbClr val="006600"/>
                </a:solidFill>
                <a:latin typeface="Times New Roman" panose="02020603050405020304" pitchFamily="18" charset="0"/>
              </a:rPr>
              <a:t>2. Phương của tia phản xạ quan hệ thế nào với phương của tia tới?</a:t>
            </a:r>
          </a:p>
        </p:txBody>
      </p:sp>
      <p:grpSp>
        <p:nvGrpSpPr>
          <p:cNvPr id="2" name="Group 82"/>
          <p:cNvGrpSpPr>
            <a:grpSpLocks/>
          </p:cNvGrpSpPr>
          <p:nvPr/>
        </p:nvGrpSpPr>
        <p:grpSpPr bwMode="auto">
          <a:xfrm>
            <a:off x="7962900" y="941388"/>
            <a:ext cx="1411288" cy="3363912"/>
            <a:chOff x="214" y="1776"/>
            <a:chExt cx="890" cy="2333"/>
          </a:xfrm>
        </p:grpSpPr>
        <p:grpSp>
          <p:nvGrpSpPr>
            <p:cNvPr id="14364" name="Group 42"/>
            <p:cNvGrpSpPr>
              <a:grpSpLocks/>
            </p:cNvGrpSpPr>
            <p:nvPr/>
          </p:nvGrpSpPr>
          <p:grpSpPr bwMode="auto">
            <a:xfrm rot="-5400000">
              <a:off x="-170" y="2928"/>
              <a:ext cx="2160" cy="48"/>
              <a:chOff x="1920" y="1200"/>
              <a:chExt cx="2160" cy="48"/>
            </a:xfrm>
          </p:grpSpPr>
          <p:sp>
            <p:nvSpPr>
              <p:cNvPr id="14377" name="Line 43"/>
              <p:cNvSpPr>
                <a:spLocks noChangeShapeType="1"/>
              </p:cNvSpPr>
              <p:nvPr/>
            </p:nvSpPr>
            <p:spPr bwMode="auto">
              <a:xfrm>
                <a:off x="1968" y="1200"/>
                <a:ext cx="2112" cy="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78" name="Line 44"/>
              <p:cNvSpPr>
                <a:spLocks noChangeShapeType="1"/>
              </p:cNvSpPr>
              <p:nvPr/>
            </p:nvSpPr>
            <p:spPr bwMode="auto">
              <a:xfrm flipH="1">
                <a:off x="1920" y="1200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79" name="Line 45"/>
              <p:cNvSpPr>
                <a:spLocks noChangeShapeType="1"/>
              </p:cNvSpPr>
              <p:nvPr/>
            </p:nvSpPr>
            <p:spPr bwMode="auto">
              <a:xfrm flipH="1">
                <a:off x="2016" y="1200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80" name="Line 46"/>
              <p:cNvSpPr>
                <a:spLocks noChangeShapeType="1"/>
              </p:cNvSpPr>
              <p:nvPr/>
            </p:nvSpPr>
            <p:spPr bwMode="auto">
              <a:xfrm flipH="1">
                <a:off x="2112" y="1200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81" name="Line 47"/>
              <p:cNvSpPr>
                <a:spLocks noChangeShapeType="1"/>
              </p:cNvSpPr>
              <p:nvPr/>
            </p:nvSpPr>
            <p:spPr bwMode="auto">
              <a:xfrm flipH="1">
                <a:off x="2208" y="1200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82" name="Line 48"/>
              <p:cNvSpPr>
                <a:spLocks noChangeShapeType="1"/>
              </p:cNvSpPr>
              <p:nvPr/>
            </p:nvSpPr>
            <p:spPr bwMode="auto">
              <a:xfrm flipH="1">
                <a:off x="2304" y="1200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83" name="Line 49"/>
              <p:cNvSpPr>
                <a:spLocks noChangeShapeType="1"/>
              </p:cNvSpPr>
              <p:nvPr/>
            </p:nvSpPr>
            <p:spPr bwMode="auto">
              <a:xfrm flipH="1">
                <a:off x="2400" y="1200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84" name="Line 50"/>
              <p:cNvSpPr>
                <a:spLocks noChangeShapeType="1"/>
              </p:cNvSpPr>
              <p:nvPr/>
            </p:nvSpPr>
            <p:spPr bwMode="auto">
              <a:xfrm flipH="1">
                <a:off x="2496" y="1200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85" name="Line 51"/>
              <p:cNvSpPr>
                <a:spLocks noChangeShapeType="1"/>
              </p:cNvSpPr>
              <p:nvPr/>
            </p:nvSpPr>
            <p:spPr bwMode="auto">
              <a:xfrm flipH="1">
                <a:off x="2592" y="1200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86" name="Line 52"/>
              <p:cNvSpPr>
                <a:spLocks noChangeShapeType="1"/>
              </p:cNvSpPr>
              <p:nvPr/>
            </p:nvSpPr>
            <p:spPr bwMode="auto">
              <a:xfrm flipH="1">
                <a:off x="2688" y="1200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87" name="Line 53"/>
              <p:cNvSpPr>
                <a:spLocks noChangeShapeType="1"/>
              </p:cNvSpPr>
              <p:nvPr/>
            </p:nvSpPr>
            <p:spPr bwMode="auto">
              <a:xfrm flipH="1">
                <a:off x="2784" y="1200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88" name="Line 54"/>
              <p:cNvSpPr>
                <a:spLocks noChangeShapeType="1"/>
              </p:cNvSpPr>
              <p:nvPr/>
            </p:nvSpPr>
            <p:spPr bwMode="auto">
              <a:xfrm flipH="1">
                <a:off x="2880" y="1200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89" name="Line 55"/>
              <p:cNvSpPr>
                <a:spLocks noChangeShapeType="1"/>
              </p:cNvSpPr>
              <p:nvPr/>
            </p:nvSpPr>
            <p:spPr bwMode="auto">
              <a:xfrm flipH="1">
                <a:off x="2976" y="1200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90" name="Line 56"/>
              <p:cNvSpPr>
                <a:spLocks noChangeShapeType="1"/>
              </p:cNvSpPr>
              <p:nvPr/>
            </p:nvSpPr>
            <p:spPr bwMode="auto">
              <a:xfrm flipH="1">
                <a:off x="3072" y="1200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91" name="Line 57"/>
              <p:cNvSpPr>
                <a:spLocks noChangeShapeType="1"/>
              </p:cNvSpPr>
              <p:nvPr/>
            </p:nvSpPr>
            <p:spPr bwMode="auto">
              <a:xfrm flipH="1">
                <a:off x="3168" y="1200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92" name="Line 58"/>
              <p:cNvSpPr>
                <a:spLocks noChangeShapeType="1"/>
              </p:cNvSpPr>
              <p:nvPr/>
            </p:nvSpPr>
            <p:spPr bwMode="auto">
              <a:xfrm flipH="1">
                <a:off x="3264" y="1200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93" name="Line 59"/>
              <p:cNvSpPr>
                <a:spLocks noChangeShapeType="1"/>
              </p:cNvSpPr>
              <p:nvPr/>
            </p:nvSpPr>
            <p:spPr bwMode="auto">
              <a:xfrm flipH="1">
                <a:off x="3360" y="1200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94" name="Line 60"/>
              <p:cNvSpPr>
                <a:spLocks noChangeShapeType="1"/>
              </p:cNvSpPr>
              <p:nvPr/>
            </p:nvSpPr>
            <p:spPr bwMode="auto">
              <a:xfrm flipH="1">
                <a:off x="3456" y="1200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95" name="Line 61"/>
              <p:cNvSpPr>
                <a:spLocks noChangeShapeType="1"/>
              </p:cNvSpPr>
              <p:nvPr/>
            </p:nvSpPr>
            <p:spPr bwMode="auto">
              <a:xfrm flipH="1">
                <a:off x="3552" y="1200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96" name="Line 62"/>
              <p:cNvSpPr>
                <a:spLocks noChangeShapeType="1"/>
              </p:cNvSpPr>
              <p:nvPr/>
            </p:nvSpPr>
            <p:spPr bwMode="auto">
              <a:xfrm flipH="1">
                <a:off x="3648" y="1200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97" name="Line 63"/>
              <p:cNvSpPr>
                <a:spLocks noChangeShapeType="1"/>
              </p:cNvSpPr>
              <p:nvPr/>
            </p:nvSpPr>
            <p:spPr bwMode="auto">
              <a:xfrm flipH="1">
                <a:off x="3744" y="1200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98" name="Line 64"/>
              <p:cNvSpPr>
                <a:spLocks noChangeShapeType="1"/>
              </p:cNvSpPr>
              <p:nvPr/>
            </p:nvSpPr>
            <p:spPr bwMode="auto">
              <a:xfrm flipH="1">
                <a:off x="3840" y="1200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99" name="Line 65"/>
              <p:cNvSpPr>
                <a:spLocks noChangeShapeType="1"/>
              </p:cNvSpPr>
              <p:nvPr/>
            </p:nvSpPr>
            <p:spPr bwMode="auto">
              <a:xfrm flipH="1">
                <a:off x="3936" y="1200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00" name="Line 66"/>
              <p:cNvSpPr>
                <a:spLocks noChangeShapeType="1"/>
              </p:cNvSpPr>
              <p:nvPr/>
            </p:nvSpPr>
            <p:spPr bwMode="auto">
              <a:xfrm flipH="1">
                <a:off x="4032" y="1200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365" name="Line 67"/>
            <p:cNvSpPr>
              <a:spLocks noChangeShapeType="1"/>
            </p:cNvSpPr>
            <p:nvPr/>
          </p:nvSpPr>
          <p:spPr bwMode="auto">
            <a:xfrm>
              <a:off x="262" y="2064"/>
              <a:ext cx="624" cy="912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66" name="Text Box 68"/>
            <p:cNvSpPr txBox="1">
              <a:spLocks noChangeArrowheads="1"/>
            </p:cNvSpPr>
            <p:nvPr/>
          </p:nvSpPr>
          <p:spPr bwMode="auto">
            <a:xfrm>
              <a:off x="924" y="2811"/>
              <a:ext cx="180" cy="3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400">
                  <a:latin typeface="Times New Roman" panose="02020603050405020304" pitchFamily="18" charset="0"/>
                </a:rPr>
                <a:t>I</a:t>
              </a:r>
            </a:p>
          </p:txBody>
        </p:sp>
        <p:sp>
          <p:nvSpPr>
            <p:cNvPr id="14367" name="Text Box 70"/>
            <p:cNvSpPr txBox="1">
              <a:spLocks noChangeArrowheads="1"/>
            </p:cNvSpPr>
            <p:nvPr/>
          </p:nvSpPr>
          <p:spPr bwMode="auto">
            <a:xfrm>
              <a:off x="214" y="1776"/>
              <a:ext cx="223" cy="3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400">
                  <a:latin typeface="Times New Roman" panose="02020603050405020304" pitchFamily="18" charset="0"/>
                </a:rPr>
                <a:t>S</a:t>
              </a:r>
            </a:p>
          </p:txBody>
        </p:sp>
        <p:sp>
          <p:nvSpPr>
            <p:cNvPr id="14368" name="Line 71"/>
            <p:cNvSpPr>
              <a:spLocks noChangeShapeType="1"/>
            </p:cNvSpPr>
            <p:nvPr/>
          </p:nvSpPr>
          <p:spPr bwMode="auto">
            <a:xfrm flipH="1">
              <a:off x="262" y="2976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69" name="Text Box 72"/>
            <p:cNvSpPr txBox="1">
              <a:spLocks noChangeArrowheads="1"/>
            </p:cNvSpPr>
            <p:nvPr/>
          </p:nvSpPr>
          <p:spPr bwMode="auto">
            <a:xfrm>
              <a:off x="214" y="2640"/>
              <a:ext cx="255" cy="3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400">
                  <a:latin typeface="Times New Roman" panose="02020603050405020304" pitchFamily="18" charset="0"/>
                </a:rPr>
                <a:t>N</a:t>
              </a:r>
            </a:p>
          </p:txBody>
        </p:sp>
        <p:sp>
          <p:nvSpPr>
            <p:cNvPr id="14370" name="Arc 73"/>
            <p:cNvSpPr>
              <a:spLocks/>
            </p:cNvSpPr>
            <p:nvPr/>
          </p:nvSpPr>
          <p:spPr bwMode="auto">
            <a:xfrm flipH="1">
              <a:off x="694" y="2832"/>
              <a:ext cx="96" cy="144"/>
            </a:xfrm>
            <a:custGeom>
              <a:avLst/>
              <a:gdLst>
                <a:gd name="T0" fmla="*/ 0 w 21600"/>
                <a:gd name="T1" fmla="*/ 0 h 21600"/>
                <a:gd name="T2" fmla="*/ 96 w 21600"/>
                <a:gd name="T3" fmla="*/ 144 h 21600"/>
                <a:gd name="T4" fmla="*/ 0 w 21600"/>
                <a:gd name="T5" fmla="*/ 144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71" name="Text Box 74"/>
            <p:cNvSpPr txBox="1">
              <a:spLocks noChangeArrowheads="1"/>
            </p:cNvSpPr>
            <p:nvPr/>
          </p:nvSpPr>
          <p:spPr bwMode="auto">
            <a:xfrm>
              <a:off x="573" y="2698"/>
              <a:ext cx="170" cy="3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400">
                  <a:latin typeface="Times New Roman" panose="02020603050405020304" pitchFamily="18" charset="0"/>
                </a:rPr>
                <a:t>i</a:t>
              </a:r>
            </a:p>
          </p:txBody>
        </p:sp>
        <p:sp>
          <p:nvSpPr>
            <p:cNvPr id="14372" name="Line 75"/>
            <p:cNvSpPr>
              <a:spLocks noChangeShapeType="1"/>
            </p:cNvSpPr>
            <p:nvPr/>
          </p:nvSpPr>
          <p:spPr bwMode="auto">
            <a:xfrm flipH="1">
              <a:off x="358" y="2976"/>
              <a:ext cx="528" cy="816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73" name="Text Box 77"/>
            <p:cNvSpPr txBox="1">
              <a:spLocks noChangeArrowheads="1"/>
            </p:cNvSpPr>
            <p:nvPr/>
          </p:nvSpPr>
          <p:spPr bwMode="auto">
            <a:xfrm>
              <a:off x="214" y="3792"/>
              <a:ext cx="244" cy="3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400">
                  <a:latin typeface="Times New Roman" panose="02020603050405020304" pitchFamily="18" charset="0"/>
                </a:rPr>
                <a:t>R</a:t>
              </a:r>
            </a:p>
          </p:txBody>
        </p:sp>
        <p:sp>
          <p:nvSpPr>
            <p:cNvPr id="14374" name="Text Box 78"/>
            <p:cNvSpPr txBox="1">
              <a:spLocks noChangeArrowheads="1"/>
            </p:cNvSpPr>
            <p:nvPr/>
          </p:nvSpPr>
          <p:spPr bwMode="auto">
            <a:xfrm>
              <a:off x="557" y="2937"/>
              <a:ext cx="234" cy="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400">
                  <a:latin typeface="Times New Roman" panose="02020603050405020304" pitchFamily="18" charset="0"/>
                </a:rPr>
                <a:t>i’</a:t>
              </a:r>
            </a:p>
          </p:txBody>
        </p:sp>
        <p:sp>
          <p:nvSpPr>
            <p:cNvPr id="14375" name="Arc 79"/>
            <p:cNvSpPr>
              <a:spLocks/>
            </p:cNvSpPr>
            <p:nvPr/>
          </p:nvSpPr>
          <p:spPr bwMode="auto">
            <a:xfrm rot="16342288" flipH="1">
              <a:off x="718" y="2952"/>
              <a:ext cx="96" cy="144"/>
            </a:xfrm>
            <a:custGeom>
              <a:avLst/>
              <a:gdLst>
                <a:gd name="T0" fmla="*/ 0 w 21600"/>
                <a:gd name="T1" fmla="*/ 0 h 21600"/>
                <a:gd name="T2" fmla="*/ 96 w 21600"/>
                <a:gd name="T3" fmla="*/ 144 h 21600"/>
                <a:gd name="T4" fmla="*/ 0 w 21600"/>
                <a:gd name="T5" fmla="*/ 144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76" name="Line 80"/>
            <p:cNvSpPr>
              <a:spLocks noChangeShapeType="1"/>
            </p:cNvSpPr>
            <p:nvPr/>
          </p:nvSpPr>
          <p:spPr bwMode="auto">
            <a:xfrm>
              <a:off x="384" y="2248"/>
              <a:ext cx="192" cy="288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115"/>
          <p:cNvGrpSpPr>
            <a:grpSpLocks/>
          </p:cNvGrpSpPr>
          <p:nvPr/>
        </p:nvGrpSpPr>
        <p:grpSpPr bwMode="auto">
          <a:xfrm>
            <a:off x="3048000" y="2343150"/>
            <a:ext cx="3611563" cy="498475"/>
            <a:chOff x="3840" y="2880"/>
            <a:chExt cx="2275" cy="314"/>
          </a:xfrm>
        </p:grpSpPr>
        <p:sp>
          <p:nvSpPr>
            <p:cNvPr id="14361" name="Text Box 88"/>
            <p:cNvSpPr txBox="1">
              <a:spLocks noChangeArrowheads="1"/>
            </p:cNvSpPr>
            <p:nvPr/>
          </p:nvSpPr>
          <p:spPr bwMode="auto">
            <a:xfrm>
              <a:off x="3840" y="2906"/>
              <a:ext cx="227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400">
                  <a:solidFill>
                    <a:srgbClr val="FFFF00"/>
                  </a:solidFill>
                  <a:latin typeface="Times New Roman" panose="02020603050405020304" pitchFamily="18" charset="0"/>
                </a:rPr>
                <a:t>NIR = i’: gọi là góc phản xạ</a:t>
              </a:r>
            </a:p>
          </p:txBody>
        </p:sp>
        <p:sp>
          <p:nvSpPr>
            <p:cNvPr id="14362" name="Line 89"/>
            <p:cNvSpPr>
              <a:spLocks noChangeShapeType="1"/>
            </p:cNvSpPr>
            <p:nvPr/>
          </p:nvSpPr>
          <p:spPr bwMode="auto">
            <a:xfrm flipV="1">
              <a:off x="3898" y="2880"/>
              <a:ext cx="144" cy="81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63" name="Line 90"/>
            <p:cNvSpPr>
              <a:spLocks noChangeShapeType="1"/>
            </p:cNvSpPr>
            <p:nvPr/>
          </p:nvSpPr>
          <p:spPr bwMode="auto">
            <a:xfrm>
              <a:off x="4042" y="2880"/>
              <a:ext cx="144" cy="81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83" name="Text Box 91"/>
          <p:cNvSpPr txBox="1">
            <a:spLocks noChangeArrowheads="1"/>
          </p:cNvSpPr>
          <p:nvPr/>
        </p:nvSpPr>
        <p:spPr bwMode="auto">
          <a:xfrm>
            <a:off x="2552700" y="2857500"/>
            <a:ext cx="13255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00FFFF"/>
                </a:solidFill>
                <a:latin typeface="Times New Roman" panose="02020603050405020304" pitchFamily="18" charset="0"/>
              </a:rPr>
              <a:t>SI:</a:t>
            </a: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FFFF00"/>
                </a:solidFill>
                <a:latin typeface="Times New Roman" panose="02020603050405020304" pitchFamily="18" charset="0"/>
              </a:rPr>
              <a:t>tia tới</a:t>
            </a:r>
          </a:p>
        </p:txBody>
      </p:sp>
      <p:sp>
        <p:nvSpPr>
          <p:cNvPr id="8284" name="Text Box 92"/>
          <p:cNvSpPr txBox="1">
            <a:spLocks noChangeArrowheads="1"/>
          </p:cNvSpPr>
          <p:nvPr/>
        </p:nvSpPr>
        <p:spPr bwMode="auto">
          <a:xfrm>
            <a:off x="2552700" y="3238500"/>
            <a:ext cx="19843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00FFFF"/>
                </a:solidFill>
                <a:latin typeface="Times New Roman" panose="02020603050405020304" pitchFamily="18" charset="0"/>
              </a:rPr>
              <a:t>IR:</a:t>
            </a: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FFFF00"/>
                </a:solidFill>
                <a:latin typeface="Times New Roman" panose="02020603050405020304" pitchFamily="18" charset="0"/>
              </a:rPr>
              <a:t>tia phản xạ</a:t>
            </a:r>
          </a:p>
        </p:txBody>
      </p:sp>
      <p:sp>
        <p:nvSpPr>
          <p:cNvPr id="8285" name="Text Box 93"/>
          <p:cNvSpPr txBox="1">
            <a:spLocks noChangeArrowheads="1"/>
          </p:cNvSpPr>
          <p:nvPr/>
        </p:nvSpPr>
        <p:spPr bwMode="auto">
          <a:xfrm>
            <a:off x="2552700" y="3695700"/>
            <a:ext cx="2011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00FFFF"/>
                </a:solidFill>
                <a:latin typeface="Times New Roman" panose="02020603050405020304" pitchFamily="18" charset="0"/>
              </a:rPr>
              <a:t>IN:</a:t>
            </a: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FFFF00"/>
                </a:solidFill>
                <a:latin typeface="Times New Roman" panose="02020603050405020304" pitchFamily="18" charset="0"/>
              </a:rPr>
              <a:t>pháp tuyến</a:t>
            </a:r>
          </a:p>
        </p:txBody>
      </p:sp>
      <p:sp>
        <p:nvSpPr>
          <p:cNvPr id="8297" name="Text Box 105"/>
          <p:cNvSpPr txBox="1">
            <a:spLocks noChangeArrowheads="1"/>
          </p:cNvSpPr>
          <p:nvPr/>
        </p:nvSpPr>
        <p:spPr bwMode="auto">
          <a:xfrm>
            <a:off x="608013" y="1181100"/>
            <a:ext cx="5029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Times New Roman" panose="02020603050405020304" pitchFamily="18" charset="0"/>
              </a:rPr>
              <a:t>   </a:t>
            </a:r>
            <a:r>
              <a:rPr lang="en-US" altLang="en-US" sz="2400">
                <a:solidFill>
                  <a:schemeClr val="bg1"/>
                </a:solidFill>
                <a:latin typeface="Times New Roman" panose="02020603050405020304" pitchFamily="18" charset="0"/>
              </a:rPr>
              <a:t>Phương của tia tới được xác định bằng góc nhọn</a:t>
            </a:r>
            <a:r>
              <a:rPr lang="en-US" altLang="en-US" sz="2400">
                <a:latin typeface="Times New Roman" panose="02020603050405020304" pitchFamily="18" charset="0"/>
              </a:rPr>
              <a:t>  </a:t>
            </a:r>
          </a:p>
        </p:txBody>
      </p:sp>
      <p:grpSp>
        <p:nvGrpSpPr>
          <p:cNvPr id="6" name="Group 113"/>
          <p:cNvGrpSpPr>
            <a:grpSpLocks/>
          </p:cNvGrpSpPr>
          <p:nvPr/>
        </p:nvGrpSpPr>
        <p:grpSpPr bwMode="auto">
          <a:xfrm>
            <a:off x="2447925" y="1562100"/>
            <a:ext cx="2767013" cy="457200"/>
            <a:chOff x="1072" y="2589"/>
            <a:chExt cx="1743" cy="288"/>
          </a:xfrm>
        </p:grpSpPr>
        <p:sp>
          <p:nvSpPr>
            <p:cNvPr id="14356" name="Text Box 110"/>
            <p:cNvSpPr txBox="1">
              <a:spLocks noChangeArrowheads="1"/>
            </p:cNvSpPr>
            <p:nvPr/>
          </p:nvSpPr>
          <p:spPr bwMode="auto">
            <a:xfrm>
              <a:off x="1072" y="2589"/>
              <a:ext cx="174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400">
                  <a:solidFill>
                    <a:srgbClr val="FFFF00"/>
                  </a:solidFill>
                  <a:latin typeface="Times New Roman" panose="02020603050405020304" pitchFamily="18" charset="0"/>
                </a:rPr>
                <a:t>SIN = i gọi là góc tới</a:t>
              </a:r>
            </a:p>
          </p:txBody>
        </p:sp>
        <p:sp>
          <p:nvSpPr>
            <p:cNvPr id="14357" name="Line 111"/>
            <p:cNvSpPr>
              <a:spLocks noChangeShapeType="1"/>
            </p:cNvSpPr>
            <p:nvPr/>
          </p:nvSpPr>
          <p:spPr bwMode="auto">
            <a:xfrm flipV="1">
              <a:off x="1168" y="2607"/>
              <a:ext cx="92" cy="58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58" name="Line 112"/>
            <p:cNvSpPr>
              <a:spLocks noChangeShapeType="1"/>
            </p:cNvSpPr>
            <p:nvPr/>
          </p:nvSpPr>
          <p:spPr bwMode="auto">
            <a:xfrm>
              <a:off x="1262" y="2607"/>
              <a:ext cx="76" cy="59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306" name="Text Box 114"/>
          <p:cNvSpPr txBox="1">
            <a:spLocks noChangeArrowheads="1"/>
          </p:cNvSpPr>
          <p:nvPr/>
        </p:nvSpPr>
        <p:spPr bwMode="auto">
          <a:xfrm>
            <a:off x="590550" y="2019300"/>
            <a:ext cx="5029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Times New Roman" panose="02020603050405020304" pitchFamily="18" charset="0"/>
              </a:rPr>
              <a:t>   </a:t>
            </a:r>
            <a:r>
              <a:rPr lang="en-US" altLang="en-US" sz="2400">
                <a:solidFill>
                  <a:schemeClr val="bg1"/>
                </a:solidFill>
                <a:latin typeface="Times New Roman" panose="02020603050405020304" pitchFamily="18" charset="0"/>
              </a:rPr>
              <a:t>Phương của tia phản xạ được xác định bằng góc nhọn</a:t>
            </a:r>
            <a:r>
              <a:rPr lang="en-US" altLang="en-US" sz="2400">
                <a:latin typeface="Times New Roman" panose="02020603050405020304" pitchFamily="18" charset="0"/>
              </a:rPr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8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3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3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3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3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1000"/>
                                        <p:tgtEl>
                                          <p:spTgt spid="8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1000"/>
                                        <p:tgtEl>
                                          <p:spTgt spid="8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8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8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500"/>
                                        <p:tgtEl>
                                          <p:spTgt spid="8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10" grpId="0" animBg="1"/>
      <p:bldP spid="8232" grpId="0"/>
      <p:bldP spid="8283" grpId="0"/>
      <p:bldP spid="8284" grpId="0"/>
      <p:bldP spid="8285" grpId="0"/>
      <p:bldP spid="8297" grpId="0"/>
      <p:bldP spid="830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8" name="TRANG8.wmv">
            <a:hlinkClick r:id="" action="ppaction://media"/>
          </p:cNvPr>
          <p:cNvPicPr>
            <a:picLocks noGrp="1" noRot="1" noChangeAspect="1" noChangeArrowheads="1"/>
          </p:cNvPicPr>
          <p:nvPr>
            <p:ph/>
            <a:vide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0" y="1009650"/>
            <a:ext cx="9067800" cy="5791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93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939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398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9398"/>
                </p:tgtEl>
              </p:cMediaNode>
            </p:vide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367" name="Group 1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5688522"/>
              </p:ext>
            </p:extLst>
          </p:nvPr>
        </p:nvGraphicFramePr>
        <p:xfrm>
          <a:off x="1524000" y="1143000"/>
          <a:ext cx="4724400" cy="2328863"/>
        </p:xfrm>
        <a:graphic>
          <a:graphicData uri="http://schemas.openxmlformats.org/drawingml/2006/table">
            <a:tbl>
              <a:tblPr/>
              <a:tblGrid>
                <a:gridCol w="1573213"/>
                <a:gridCol w="3151187"/>
              </a:tblGrid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Góc tới 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Góc phản xạ i’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617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Times New Roman" pitchFamily="18" charset="0"/>
                        </a:rPr>
                        <a:t>o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66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9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Times New Roman" pitchFamily="18" charset="0"/>
                        </a:rPr>
                        <a:t>45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Times New Roman" pitchFamily="18" charset="0"/>
                        </a:rPr>
                        <a:t>o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66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9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  <a:r>
                        <a:rPr kumimoji="0" lang="en-US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Times New Roman" pitchFamily="18" charset="0"/>
                        </a:rPr>
                        <a:t>o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66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319" name="Text Box 103"/>
          <p:cNvSpPr txBox="1">
            <a:spLocks noChangeArrowheads="1"/>
          </p:cNvSpPr>
          <p:nvPr/>
        </p:nvSpPr>
        <p:spPr bwMode="auto">
          <a:xfrm>
            <a:off x="4876800" y="1676400"/>
            <a:ext cx="590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FF00FF"/>
                </a:solidFill>
                <a:latin typeface="Times New Roman" panose="02020603050405020304" pitchFamily="18" charset="0"/>
              </a:rPr>
              <a:t>60</a:t>
            </a:r>
            <a:r>
              <a:rPr lang="en-US" altLang="en-US" sz="2400" baseline="30000">
                <a:solidFill>
                  <a:srgbClr val="FF00FF"/>
                </a:solidFill>
                <a:latin typeface="Times New Roman" panose="02020603050405020304" pitchFamily="18" charset="0"/>
              </a:rPr>
              <a:t>o</a:t>
            </a:r>
            <a:endParaRPr lang="en-US" altLang="en-US" sz="2400">
              <a:solidFill>
                <a:srgbClr val="FF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9320" name="Text Box 104"/>
          <p:cNvSpPr txBox="1">
            <a:spLocks noChangeArrowheads="1"/>
          </p:cNvSpPr>
          <p:nvPr/>
        </p:nvSpPr>
        <p:spPr bwMode="auto">
          <a:xfrm>
            <a:off x="4876800" y="2286000"/>
            <a:ext cx="590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FF66CC"/>
                </a:solidFill>
                <a:latin typeface="Times New Roman" panose="02020603050405020304" pitchFamily="18" charset="0"/>
              </a:rPr>
              <a:t>45</a:t>
            </a:r>
            <a:r>
              <a:rPr lang="en-US" altLang="en-US" sz="2400" baseline="30000">
                <a:solidFill>
                  <a:srgbClr val="FF66CC"/>
                </a:solidFill>
                <a:latin typeface="Times New Roman" panose="02020603050405020304" pitchFamily="18" charset="0"/>
              </a:rPr>
              <a:t>o</a:t>
            </a:r>
            <a:endParaRPr lang="en-US" altLang="en-US" sz="2400">
              <a:solidFill>
                <a:srgbClr val="FF66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9321" name="Text Box 105"/>
          <p:cNvSpPr txBox="1">
            <a:spLocks noChangeArrowheads="1"/>
          </p:cNvSpPr>
          <p:nvPr/>
        </p:nvSpPr>
        <p:spPr bwMode="auto">
          <a:xfrm>
            <a:off x="4876800" y="2895600"/>
            <a:ext cx="590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FF66CC"/>
                </a:solidFill>
                <a:latin typeface="Times New Roman" panose="02020603050405020304" pitchFamily="18" charset="0"/>
              </a:rPr>
              <a:t>30</a:t>
            </a:r>
            <a:r>
              <a:rPr lang="en-US" altLang="en-US" sz="2400" baseline="30000">
                <a:solidFill>
                  <a:srgbClr val="FF66CC"/>
                </a:solidFill>
                <a:latin typeface="Times New Roman" panose="02020603050405020304" pitchFamily="18" charset="0"/>
              </a:rPr>
              <a:t>o</a:t>
            </a:r>
            <a:endParaRPr lang="en-US" altLang="en-US" sz="2400">
              <a:solidFill>
                <a:srgbClr val="FF66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9325" name="Text Box 109"/>
          <p:cNvSpPr txBox="1">
            <a:spLocks noChangeArrowheads="1"/>
          </p:cNvSpPr>
          <p:nvPr/>
        </p:nvSpPr>
        <p:spPr bwMode="auto">
          <a:xfrm>
            <a:off x="1143000" y="3749675"/>
            <a:ext cx="6400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i="1">
                <a:solidFill>
                  <a:srgbClr val="006600"/>
                </a:solidFill>
                <a:latin typeface="Times New Roman" panose="02020603050405020304" pitchFamily="18" charset="0"/>
              </a:rPr>
              <a:t>Kết luận:</a:t>
            </a:r>
            <a:r>
              <a:rPr lang="en-US" altLang="en-US" sz="2400">
                <a:latin typeface="Times New Roman" panose="02020603050405020304" pitchFamily="18" charset="0"/>
              </a:rPr>
              <a:t> Góc phản xạ luôn luôn...........góc tới </a:t>
            </a:r>
          </a:p>
        </p:txBody>
      </p:sp>
      <p:sp>
        <p:nvSpPr>
          <p:cNvPr id="9327" name="Text Box 111"/>
          <p:cNvSpPr txBox="1">
            <a:spLocks noChangeArrowheads="1"/>
          </p:cNvSpPr>
          <p:nvPr/>
        </p:nvSpPr>
        <p:spPr bwMode="auto">
          <a:xfrm>
            <a:off x="5257800" y="3695700"/>
            <a:ext cx="2438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</a:rPr>
              <a:t>bằng</a:t>
            </a:r>
          </a:p>
        </p:txBody>
      </p:sp>
      <p:grpSp>
        <p:nvGrpSpPr>
          <p:cNvPr id="3108" name="Group 154"/>
          <p:cNvGrpSpPr>
            <a:grpSpLocks/>
          </p:cNvGrpSpPr>
          <p:nvPr/>
        </p:nvGrpSpPr>
        <p:grpSpPr bwMode="auto">
          <a:xfrm>
            <a:off x="7620000" y="1208088"/>
            <a:ext cx="1411288" cy="3363912"/>
            <a:chOff x="214" y="1776"/>
            <a:chExt cx="890" cy="2333"/>
          </a:xfrm>
        </p:grpSpPr>
        <p:grpSp>
          <p:nvGrpSpPr>
            <p:cNvPr id="3109" name="Group 155"/>
            <p:cNvGrpSpPr>
              <a:grpSpLocks/>
            </p:cNvGrpSpPr>
            <p:nvPr/>
          </p:nvGrpSpPr>
          <p:grpSpPr bwMode="auto">
            <a:xfrm rot="-5400000">
              <a:off x="-170" y="2928"/>
              <a:ext cx="2160" cy="48"/>
              <a:chOff x="1920" y="1200"/>
              <a:chExt cx="2160" cy="48"/>
            </a:xfrm>
          </p:grpSpPr>
          <p:sp>
            <p:nvSpPr>
              <p:cNvPr id="3122" name="Line 156"/>
              <p:cNvSpPr>
                <a:spLocks noChangeShapeType="1"/>
              </p:cNvSpPr>
              <p:nvPr/>
            </p:nvSpPr>
            <p:spPr bwMode="auto">
              <a:xfrm>
                <a:off x="1968" y="1200"/>
                <a:ext cx="2112" cy="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3" name="Line 157"/>
              <p:cNvSpPr>
                <a:spLocks noChangeShapeType="1"/>
              </p:cNvSpPr>
              <p:nvPr/>
            </p:nvSpPr>
            <p:spPr bwMode="auto">
              <a:xfrm flipH="1">
                <a:off x="1920" y="1200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4" name="Line 158"/>
              <p:cNvSpPr>
                <a:spLocks noChangeShapeType="1"/>
              </p:cNvSpPr>
              <p:nvPr/>
            </p:nvSpPr>
            <p:spPr bwMode="auto">
              <a:xfrm flipH="1">
                <a:off x="2016" y="1200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5" name="Line 159"/>
              <p:cNvSpPr>
                <a:spLocks noChangeShapeType="1"/>
              </p:cNvSpPr>
              <p:nvPr/>
            </p:nvSpPr>
            <p:spPr bwMode="auto">
              <a:xfrm flipH="1">
                <a:off x="2112" y="1200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6" name="Line 160"/>
              <p:cNvSpPr>
                <a:spLocks noChangeShapeType="1"/>
              </p:cNvSpPr>
              <p:nvPr/>
            </p:nvSpPr>
            <p:spPr bwMode="auto">
              <a:xfrm flipH="1">
                <a:off x="2208" y="1200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7" name="Line 161"/>
              <p:cNvSpPr>
                <a:spLocks noChangeShapeType="1"/>
              </p:cNvSpPr>
              <p:nvPr/>
            </p:nvSpPr>
            <p:spPr bwMode="auto">
              <a:xfrm flipH="1">
                <a:off x="2304" y="1200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8" name="Line 162"/>
              <p:cNvSpPr>
                <a:spLocks noChangeShapeType="1"/>
              </p:cNvSpPr>
              <p:nvPr/>
            </p:nvSpPr>
            <p:spPr bwMode="auto">
              <a:xfrm flipH="1">
                <a:off x="2400" y="1200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9" name="Line 163"/>
              <p:cNvSpPr>
                <a:spLocks noChangeShapeType="1"/>
              </p:cNvSpPr>
              <p:nvPr/>
            </p:nvSpPr>
            <p:spPr bwMode="auto">
              <a:xfrm flipH="1">
                <a:off x="2496" y="1200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30" name="Line 164"/>
              <p:cNvSpPr>
                <a:spLocks noChangeShapeType="1"/>
              </p:cNvSpPr>
              <p:nvPr/>
            </p:nvSpPr>
            <p:spPr bwMode="auto">
              <a:xfrm flipH="1">
                <a:off x="2592" y="1200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31" name="Line 165"/>
              <p:cNvSpPr>
                <a:spLocks noChangeShapeType="1"/>
              </p:cNvSpPr>
              <p:nvPr/>
            </p:nvSpPr>
            <p:spPr bwMode="auto">
              <a:xfrm flipH="1">
                <a:off x="2688" y="1200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32" name="Line 166"/>
              <p:cNvSpPr>
                <a:spLocks noChangeShapeType="1"/>
              </p:cNvSpPr>
              <p:nvPr/>
            </p:nvSpPr>
            <p:spPr bwMode="auto">
              <a:xfrm flipH="1">
                <a:off x="2784" y="1200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33" name="Line 167"/>
              <p:cNvSpPr>
                <a:spLocks noChangeShapeType="1"/>
              </p:cNvSpPr>
              <p:nvPr/>
            </p:nvSpPr>
            <p:spPr bwMode="auto">
              <a:xfrm flipH="1">
                <a:off x="2880" y="1200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34" name="Line 168"/>
              <p:cNvSpPr>
                <a:spLocks noChangeShapeType="1"/>
              </p:cNvSpPr>
              <p:nvPr/>
            </p:nvSpPr>
            <p:spPr bwMode="auto">
              <a:xfrm flipH="1">
                <a:off x="2976" y="1200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35" name="Line 169"/>
              <p:cNvSpPr>
                <a:spLocks noChangeShapeType="1"/>
              </p:cNvSpPr>
              <p:nvPr/>
            </p:nvSpPr>
            <p:spPr bwMode="auto">
              <a:xfrm flipH="1">
                <a:off x="3072" y="1200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36" name="Line 170"/>
              <p:cNvSpPr>
                <a:spLocks noChangeShapeType="1"/>
              </p:cNvSpPr>
              <p:nvPr/>
            </p:nvSpPr>
            <p:spPr bwMode="auto">
              <a:xfrm flipH="1">
                <a:off x="3168" y="1200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37" name="Line 171"/>
              <p:cNvSpPr>
                <a:spLocks noChangeShapeType="1"/>
              </p:cNvSpPr>
              <p:nvPr/>
            </p:nvSpPr>
            <p:spPr bwMode="auto">
              <a:xfrm flipH="1">
                <a:off x="3264" y="1200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38" name="Line 172"/>
              <p:cNvSpPr>
                <a:spLocks noChangeShapeType="1"/>
              </p:cNvSpPr>
              <p:nvPr/>
            </p:nvSpPr>
            <p:spPr bwMode="auto">
              <a:xfrm flipH="1">
                <a:off x="3360" y="1200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39" name="Line 173"/>
              <p:cNvSpPr>
                <a:spLocks noChangeShapeType="1"/>
              </p:cNvSpPr>
              <p:nvPr/>
            </p:nvSpPr>
            <p:spPr bwMode="auto">
              <a:xfrm flipH="1">
                <a:off x="3456" y="1200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40" name="Line 174"/>
              <p:cNvSpPr>
                <a:spLocks noChangeShapeType="1"/>
              </p:cNvSpPr>
              <p:nvPr/>
            </p:nvSpPr>
            <p:spPr bwMode="auto">
              <a:xfrm flipH="1">
                <a:off x="3552" y="1200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41" name="Line 175"/>
              <p:cNvSpPr>
                <a:spLocks noChangeShapeType="1"/>
              </p:cNvSpPr>
              <p:nvPr/>
            </p:nvSpPr>
            <p:spPr bwMode="auto">
              <a:xfrm flipH="1">
                <a:off x="3648" y="1200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42" name="Line 176"/>
              <p:cNvSpPr>
                <a:spLocks noChangeShapeType="1"/>
              </p:cNvSpPr>
              <p:nvPr/>
            </p:nvSpPr>
            <p:spPr bwMode="auto">
              <a:xfrm flipH="1">
                <a:off x="3744" y="1200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43" name="Line 177"/>
              <p:cNvSpPr>
                <a:spLocks noChangeShapeType="1"/>
              </p:cNvSpPr>
              <p:nvPr/>
            </p:nvSpPr>
            <p:spPr bwMode="auto">
              <a:xfrm flipH="1">
                <a:off x="3840" y="1200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44" name="Line 178"/>
              <p:cNvSpPr>
                <a:spLocks noChangeShapeType="1"/>
              </p:cNvSpPr>
              <p:nvPr/>
            </p:nvSpPr>
            <p:spPr bwMode="auto">
              <a:xfrm flipH="1">
                <a:off x="3936" y="1200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45" name="Line 179"/>
              <p:cNvSpPr>
                <a:spLocks noChangeShapeType="1"/>
              </p:cNvSpPr>
              <p:nvPr/>
            </p:nvSpPr>
            <p:spPr bwMode="auto">
              <a:xfrm flipH="1">
                <a:off x="4032" y="1200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110" name="Line 180"/>
            <p:cNvSpPr>
              <a:spLocks noChangeShapeType="1"/>
            </p:cNvSpPr>
            <p:nvPr/>
          </p:nvSpPr>
          <p:spPr bwMode="auto">
            <a:xfrm>
              <a:off x="262" y="2064"/>
              <a:ext cx="624" cy="912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1" name="Text Box 181"/>
            <p:cNvSpPr txBox="1">
              <a:spLocks noChangeArrowheads="1"/>
            </p:cNvSpPr>
            <p:nvPr/>
          </p:nvSpPr>
          <p:spPr bwMode="auto">
            <a:xfrm>
              <a:off x="924" y="2811"/>
              <a:ext cx="180" cy="3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400">
                  <a:latin typeface="Times New Roman" panose="02020603050405020304" pitchFamily="18" charset="0"/>
                </a:rPr>
                <a:t>I</a:t>
              </a:r>
            </a:p>
          </p:txBody>
        </p:sp>
        <p:sp>
          <p:nvSpPr>
            <p:cNvPr id="3112" name="Text Box 182"/>
            <p:cNvSpPr txBox="1">
              <a:spLocks noChangeArrowheads="1"/>
            </p:cNvSpPr>
            <p:nvPr/>
          </p:nvSpPr>
          <p:spPr bwMode="auto">
            <a:xfrm>
              <a:off x="214" y="1776"/>
              <a:ext cx="223" cy="3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400">
                  <a:latin typeface="Times New Roman" panose="02020603050405020304" pitchFamily="18" charset="0"/>
                </a:rPr>
                <a:t>S</a:t>
              </a:r>
            </a:p>
          </p:txBody>
        </p:sp>
        <p:sp>
          <p:nvSpPr>
            <p:cNvPr id="3113" name="Line 183"/>
            <p:cNvSpPr>
              <a:spLocks noChangeShapeType="1"/>
            </p:cNvSpPr>
            <p:nvPr/>
          </p:nvSpPr>
          <p:spPr bwMode="auto">
            <a:xfrm flipH="1">
              <a:off x="262" y="2976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4" name="Text Box 184"/>
            <p:cNvSpPr txBox="1">
              <a:spLocks noChangeArrowheads="1"/>
            </p:cNvSpPr>
            <p:nvPr/>
          </p:nvSpPr>
          <p:spPr bwMode="auto">
            <a:xfrm>
              <a:off x="214" y="2640"/>
              <a:ext cx="255" cy="3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400">
                  <a:latin typeface="Times New Roman" panose="02020603050405020304" pitchFamily="18" charset="0"/>
                </a:rPr>
                <a:t>N</a:t>
              </a:r>
            </a:p>
          </p:txBody>
        </p:sp>
        <p:sp>
          <p:nvSpPr>
            <p:cNvPr id="3115" name="Arc 185"/>
            <p:cNvSpPr>
              <a:spLocks/>
            </p:cNvSpPr>
            <p:nvPr/>
          </p:nvSpPr>
          <p:spPr bwMode="auto">
            <a:xfrm flipH="1">
              <a:off x="694" y="2832"/>
              <a:ext cx="96" cy="144"/>
            </a:xfrm>
            <a:custGeom>
              <a:avLst/>
              <a:gdLst>
                <a:gd name="T0" fmla="*/ 0 w 21600"/>
                <a:gd name="T1" fmla="*/ 0 h 21600"/>
                <a:gd name="T2" fmla="*/ 96 w 21600"/>
                <a:gd name="T3" fmla="*/ 144 h 21600"/>
                <a:gd name="T4" fmla="*/ 0 w 21600"/>
                <a:gd name="T5" fmla="*/ 144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16" name="Text Box 186"/>
            <p:cNvSpPr txBox="1">
              <a:spLocks noChangeArrowheads="1"/>
            </p:cNvSpPr>
            <p:nvPr/>
          </p:nvSpPr>
          <p:spPr bwMode="auto">
            <a:xfrm>
              <a:off x="573" y="2698"/>
              <a:ext cx="170" cy="3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400">
                  <a:latin typeface="Times New Roman" panose="02020603050405020304" pitchFamily="18" charset="0"/>
                </a:rPr>
                <a:t>i</a:t>
              </a:r>
            </a:p>
          </p:txBody>
        </p:sp>
        <p:sp>
          <p:nvSpPr>
            <p:cNvPr id="3117" name="Line 187"/>
            <p:cNvSpPr>
              <a:spLocks noChangeShapeType="1"/>
            </p:cNvSpPr>
            <p:nvPr/>
          </p:nvSpPr>
          <p:spPr bwMode="auto">
            <a:xfrm flipH="1">
              <a:off x="358" y="2976"/>
              <a:ext cx="528" cy="816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8" name="Text Box 188"/>
            <p:cNvSpPr txBox="1">
              <a:spLocks noChangeArrowheads="1"/>
            </p:cNvSpPr>
            <p:nvPr/>
          </p:nvSpPr>
          <p:spPr bwMode="auto">
            <a:xfrm>
              <a:off x="214" y="3792"/>
              <a:ext cx="244" cy="3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400">
                  <a:latin typeface="Times New Roman" panose="02020603050405020304" pitchFamily="18" charset="0"/>
                </a:rPr>
                <a:t>R</a:t>
              </a:r>
            </a:p>
          </p:txBody>
        </p:sp>
        <p:sp>
          <p:nvSpPr>
            <p:cNvPr id="3119" name="Text Box 189"/>
            <p:cNvSpPr txBox="1">
              <a:spLocks noChangeArrowheads="1"/>
            </p:cNvSpPr>
            <p:nvPr/>
          </p:nvSpPr>
          <p:spPr bwMode="auto">
            <a:xfrm>
              <a:off x="557" y="2937"/>
              <a:ext cx="234" cy="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400">
                  <a:latin typeface="Times New Roman" panose="02020603050405020304" pitchFamily="18" charset="0"/>
                </a:rPr>
                <a:t>i’</a:t>
              </a:r>
            </a:p>
          </p:txBody>
        </p:sp>
        <p:sp>
          <p:nvSpPr>
            <p:cNvPr id="3120" name="Arc 190"/>
            <p:cNvSpPr>
              <a:spLocks/>
            </p:cNvSpPr>
            <p:nvPr/>
          </p:nvSpPr>
          <p:spPr bwMode="auto">
            <a:xfrm rot="16342288" flipH="1">
              <a:off x="718" y="2952"/>
              <a:ext cx="96" cy="144"/>
            </a:xfrm>
            <a:custGeom>
              <a:avLst/>
              <a:gdLst>
                <a:gd name="T0" fmla="*/ 0 w 21600"/>
                <a:gd name="T1" fmla="*/ 0 h 21600"/>
                <a:gd name="T2" fmla="*/ 96 w 21600"/>
                <a:gd name="T3" fmla="*/ 144 h 21600"/>
                <a:gd name="T4" fmla="*/ 0 w 21600"/>
                <a:gd name="T5" fmla="*/ 144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21" name="Line 191"/>
            <p:cNvSpPr>
              <a:spLocks noChangeShapeType="1"/>
            </p:cNvSpPr>
            <p:nvPr/>
          </p:nvSpPr>
          <p:spPr bwMode="auto">
            <a:xfrm>
              <a:off x="384" y="2248"/>
              <a:ext cx="192" cy="288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controls>
      <mc:AlternateContent xmlns:mc="http://schemas.openxmlformats.org/markup-compatibility/2006">
        <mc:Choice xmlns:v="urn:schemas-microsoft-com:vml" Requires="v">
          <p:control spid="3178" name="TextBox3" r:id="rId2" imgW="533520" imgH="380880"/>
        </mc:Choice>
        <mc:Fallback>
          <p:control name="TextBox3" r:id="rId2" imgW="533520" imgH="380880">
            <p:pic>
              <p:nvPicPr>
                <p:cNvPr id="3074" name="TextBox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6"/>
                <a:srcRect/>
                <a:stretch>
                  <a:fillRect/>
                </a:stretch>
              </p:blipFill>
              <p:spPr bwMode="auto">
                <a:xfrm>
                  <a:off x="4343400" y="2971800"/>
                  <a:ext cx="533400" cy="3810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3179" name="TextBox2" r:id="rId3" imgW="533520" imgH="380880"/>
        </mc:Choice>
        <mc:Fallback>
          <p:control name="TextBox2" r:id="rId3" imgW="533520" imgH="380880">
            <p:pic>
              <p:nvPicPr>
                <p:cNvPr id="3075" name="TextBox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6"/>
                <a:srcRect/>
                <a:stretch>
                  <a:fillRect/>
                </a:stretch>
              </p:blipFill>
              <p:spPr bwMode="auto">
                <a:xfrm>
                  <a:off x="4343400" y="2362200"/>
                  <a:ext cx="533400" cy="3810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3180" name="TextBox1" r:id="rId4" imgW="533520" imgH="380880"/>
        </mc:Choice>
        <mc:Fallback>
          <p:control name="TextBox1" r:id="rId4" imgW="533520" imgH="380880">
            <p:pic>
              <p:nvPicPr>
                <p:cNvPr id="3076" name="TextBox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6"/>
                <a:srcRect/>
                <a:stretch>
                  <a:fillRect/>
                </a:stretch>
              </p:blipFill>
              <p:spPr bwMode="auto">
                <a:xfrm>
                  <a:off x="4343400" y="1676400"/>
                  <a:ext cx="533400" cy="3810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9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9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9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1000"/>
                                        <p:tgtEl>
                                          <p:spTgt spid="9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1000"/>
                                        <p:tgtEl>
                                          <p:spTgt spid="9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9" grpId="0"/>
      <p:bldP spid="9320" grpId="0"/>
      <p:bldP spid="9321" grpId="0"/>
      <p:bldP spid="9325" grpId="0"/>
      <p:bldP spid="9327" grpId="0"/>
    </p:bldLst>
  </p:timing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1303</TotalTime>
  <Words>668</Words>
  <Application>Microsoft Office PowerPoint</Application>
  <PresentationFormat>A4 Paper (210x297 mm)</PresentationFormat>
  <Paragraphs>161</Paragraphs>
  <Slides>15</Slides>
  <Notes>2</Notes>
  <HiddenSlides>0</HiddenSlides>
  <MMClips>3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.VnTime</vt:lpstr>
      <vt:lpstr>Arial</vt:lpstr>
      <vt:lpstr>Times New Roman</vt:lpstr>
      <vt:lpstr>Wingdings 2</vt:lpstr>
      <vt:lpstr>1_Default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Manulife Vietnam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Nguyen Thanh Phong</dc:creator>
  <cp:lastModifiedBy>dungpt</cp:lastModifiedBy>
  <cp:revision>208</cp:revision>
  <dcterms:created xsi:type="dcterms:W3CDTF">2003-06-29T12:57:15Z</dcterms:created>
  <dcterms:modified xsi:type="dcterms:W3CDTF">2018-01-09T16:15:11Z</dcterms:modified>
</cp:coreProperties>
</file>