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320"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E3AA8-1E30-452F-8772-7163739BD3DA}" type="datetimeFigureOut">
              <a:rPr lang="en-US" smtClean="0"/>
              <a:pPr/>
              <a:t>12/17/2015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D2647-1023-49C7-980C-27760BE9F750}" type="slidenum">
              <a:rPr lang="en-US" smtClean="0"/>
              <a:pPr/>
              <a:t>‹#›</a:t>
            </a:fld>
            <a:endParaRPr lang="en-US"/>
          </a:p>
        </p:txBody>
      </p:sp>
    </p:spTree>
    <p:extLst>
      <p:ext uri="{BB962C8B-B14F-4D97-AF65-F5344CB8AC3E}">
        <p14:creationId xmlns:p14="http://schemas.microsoft.com/office/powerpoint/2010/main" xmlns="" val="11674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01519-EC3D-4DC5-8787-0D5C4853E33B}" type="slidenum">
              <a:rPr lang="en-US"/>
              <a:pPr/>
              <a:t>15</a:t>
            </a:fld>
            <a:endParaRPr lang="en-US"/>
          </a:p>
        </p:txBody>
      </p:sp>
      <p:sp>
        <p:nvSpPr>
          <p:cNvPr id="20483" name="Rectangle 2"/>
          <p:cNvSpPr>
            <a:spLocks noGrp="1" noRot="1" noChangeAspect="1" noChangeArrowheads="1" noTextEdit="1"/>
          </p:cNvSpPr>
          <p:nvPr>
            <p:ph type="sldImg"/>
          </p:nvPr>
        </p:nvSpPr>
        <p:spPr>
          <a:xfrm>
            <a:off x="1371600" y="1143000"/>
            <a:ext cx="4114800" cy="3086100"/>
          </a:xfrm>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4103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11007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9300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16898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C4965C89-8AD3-4592-B771-846C1F8912ED}" type="slidenum">
              <a:rPr lang="en-US"/>
              <a:pPr>
                <a:defRPr/>
              </a:pPr>
              <a:t>‹#›</a:t>
            </a:fld>
            <a:endParaRPr lang="en-US"/>
          </a:p>
        </p:txBody>
      </p:sp>
    </p:spTree>
    <p:extLst>
      <p:ext uri="{BB962C8B-B14F-4D97-AF65-F5344CB8AC3E}">
        <p14:creationId xmlns:p14="http://schemas.microsoft.com/office/powerpoint/2010/main" xmlns="" val="363881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pPr>
              <a:defRPr/>
            </a:pPr>
            <a:fld id="{97C436AC-2385-407F-B8A0-9DA7E5498B43}" type="slidenum">
              <a:rPr lang="en-US"/>
              <a:pPr>
                <a:defRPr/>
              </a:pPr>
              <a:t>‹#›</a:t>
            </a:fld>
            <a:endParaRPr lang="en-US"/>
          </a:p>
        </p:txBody>
      </p:sp>
    </p:spTree>
    <p:extLst>
      <p:ext uri="{BB962C8B-B14F-4D97-AF65-F5344CB8AC3E}">
        <p14:creationId xmlns:p14="http://schemas.microsoft.com/office/powerpoint/2010/main" xmlns="" val="189083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36040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292549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106008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15561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339934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88567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51157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8840-661F-4D53-A9F4-EF2276C2F69C}"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20456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8840-661F-4D53-A9F4-EF2276C2F69C}" type="datetimeFigureOut">
              <a:rPr lang="en-US" smtClean="0"/>
              <a:pPr/>
              <a:t>12/17/2015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461EB-DA0A-4237-9973-55874DCFF867}" type="slidenum">
              <a:rPr lang="en-US" smtClean="0"/>
              <a:pPr/>
              <a:t>‹#›</a:t>
            </a:fld>
            <a:endParaRPr lang="en-US"/>
          </a:p>
        </p:txBody>
      </p:sp>
    </p:spTree>
    <p:extLst>
      <p:ext uri="{BB962C8B-B14F-4D97-AF65-F5344CB8AC3E}">
        <p14:creationId xmlns:p14="http://schemas.microsoft.com/office/powerpoint/2010/main" xmlns="" val="20084566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2.xml"/><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2.xml"/><Relationship Id="rId5" Type="http://schemas.openxmlformats.org/officeDocument/2006/relationships/slide" Target="slide1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2.xml"/><Relationship Id="rId5" Type="http://schemas.openxmlformats.org/officeDocument/2006/relationships/slide" Target="slide12.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Package%20-%20bai%20tap%20trac%20mhim/Player.swf" TargetMode="Externa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0.jpeg"/><Relationship Id="rId10" Type="http://schemas.openxmlformats.org/officeDocument/2006/relationships/slide" Target="slide15.xml"/><Relationship Id="rId4" Type="http://schemas.openxmlformats.org/officeDocument/2006/relationships/image" Target="../media/image6.jpe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3.jpeg"/><Relationship Id="rId7" Type="http://schemas.openxmlformats.org/officeDocument/2006/relationships/image" Target="../media/image18.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onngonsaigon.com/thuc-pham/suc-khoe-dinh-duong/1454-tac-dung-chua-benh-cua-bi-do" TargetMode="External"/><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1355727" y="1255713"/>
            <a:ext cx="6035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3" name="Text Box 13"/>
          <p:cNvSpPr txBox="1">
            <a:spLocks noChangeArrowheads="1"/>
          </p:cNvSpPr>
          <p:nvPr/>
        </p:nvSpPr>
        <p:spPr bwMode="auto">
          <a:xfrm>
            <a:off x="2286000" y="2514602"/>
            <a:ext cx="4724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pic>
        <p:nvPicPr>
          <p:cNvPr id="33813" name="Picture 21" descr="28163042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1514" y="2057400"/>
            <a:ext cx="4662486"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3815" name="Picture 23" descr="khoai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8245" y="2057400"/>
            <a:ext cx="453551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823" name="WordArt 31"/>
          <p:cNvSpPr>
            <a:spLocks noChangeArrowheads="1" noChangeShapeType="1" noTextEdit="1"/>
          </p:cNvSpPr>
          <p:nvPr/>
        </p:nvSpPr>
        <p:spPr bwMode="auto">
          <a:xfrm>
            <a:off x="2" y="228600"/>
            <a:ext cx="8963025" cy="1352550"/>
          </a:xfrm>
          <a:prstGeom prst="rect">
            <a:avLst/>
          </a:prstGeom>
        </p:spPr>
        <p:txBody>
          <a:bodyPr wrap="none" fromWordArt="1">
            <a:prstTxWarp prst="textPlain">
              <a:avLst>
                <a:gd name="adj" fmla="val 50000"/>
              </a:avLst>
            </a:prstTxWarp>
            <a:scene3d>
              <a:camera prst="orthographicFront"/>
              <a:lightRig rig="threePt" dir="t"/>
            </a:scene3d>
            <a:sp3d>
              <a:bevelB w="38100" h="38100"/>
            </a:sp3d>
          </a:bodyPr>
          <a:lstStyle/>
          <a:p>
            <a:pPr algn="ctr"/>
            <a:r>
              <a:rPr lang="en-US" sz="3600" kern="10" dirty="0">
                <a:ln w="0"/>
                <a:solidFill>
                  <a:schemeClr val="accent1"/>
                </a:solidFill>
                <a:effectLst>
                  <a:innerShdw blurRad="63500" dist="50800">
                    <a:prstClr val="black">
                      <a:alpha val="50000"/>
                    </a:prstClr>
                  </a:innerShdw>
                </a:effectLst>
                <a:latin typeface=".VnBahamasBH" panose="020BE200000000000000" pitchFamily="34" charset="0"/>
              </a:rPr>
              <a:t> </a:t>
            </a:r>
            <a:r>
              <a:rPr lang="en-US" sz="3600" kern="10" dirty="0" err="1">
                <a:ln w="0"/>
                <a:solidFill>
                  <a:schemeClr val="accent1"/>
                </a:solidFill>
                <a:effectLst>
                  <a:innerShdw blurRad="63500" dist="50800">
                    <a:prstClr val="black">
                      <a:alpha val="50000"/>
                    </a:prstClr>
                  </a:innerShdw>
                </a:effectLst>
                <a:latin typeface=".VnBahamasBH" panose="020BE200000000000000" pitchFamily="34" charset="0"/>
              </a:rPr>
              <a:t>Bµi</a:t>
            </a:r>
            <a:r>
              <a:rPr lang="en-US" sz="3600" kern="10" dirty="0">
                <a:ln w="0"/>
                <a:solidFill>
                  <a:schemeClr val="accent1"/>
                </a:solidFill>
                <a:effectLst>
                  <a:innerShdw blurRad="63500" dist="50800">
                    <a:prstClr val="black">
                      <a:alpha val="50000"/>
                    </a:prstClr>
                  </a:innerShdw>
                </a:effectLst>
                <a:latin typeface=".VnBahamasBH" panose="020BE200000000000000" pitchFamily="34" charset="0"/>
              </a:rPr>
              <a:t> 34 - </a:t>
            </a:r>
            <a:r>
              <a:rPr lang="en-US" sz="3600" kern="10" dirty="0" err="1">
                <a:ln w="0"/>
                <a:solidFill>
                  <a:schemeClr val="accent1"/>
                </a:solidFill>
                <a:effectLst>
                  <a:innerShdw blurRad="63500" dist="50800">
                    <a:prstClr val="black">
                      <a:alpha val="50000"/>
                    </a:prstClr>
                  </a:innerShdw>
                </a:effectLst>
                <a:latin typeface=".VnBahamasBH" panose="020BE200000000000000" pitchFamily="34" charset="0"/>
              </a:rPr>
              <a:t>TiÕt</a:t>
            </a:r>
            <a:r>
              <a:rPr lang="en-US" sz="3600" kern="10" dirty="0">
                <a:ln w="0"/>
                <a:solidFill>
                  <a:schemeClr val="accent1"/>
                </a:solidFill>
                <a:effectLst>
                  <a:innerShdw blurRad="63500" dist="50800">
                    <a:prstClr val="black">
                      <a:alpha val="50000"/>
                    </a:prstClr>
                  </a:innerShdw>
                </a:effectLst>
                <a:latin typeface=".VnBahamasBH" panose="020BE200000000000000" pitchFamily="34" charset="0"/>
              </a:rPr>
              <a:t> 39: Vitamin vµ </a:t>
            </a:r>
            <a:r>
              <a:rPr lang="en-US" sz="3600" kern="10" dirty="0" err="1">
                <a:ln w="0"/>
                <a:solidFill>
                  <a:schemeClr val="accent1"/>
                </a:solidFill>
                <a:effectLst>
                  <a:innerShdw blurRad="63500" dist="50800">
                    <a:prstClr val="black">
                      <a:alpha val="50000"/>
                    </a:prstClr>
                  </a:innerShdw>
                </a:effectLst>
                <a:latin typeface=".VnBahamasBH" panose="020BE200000000000000" pitchFamily="34" charset="0"/>
              </a:rPr>
              <a:t>muèi</a:t>
            </a:r>
            <a:r>
              <a:rPr lang="en-US" sz="3600" kern="10" dirty="0">
                <a:ln w="0"/>
                <a:solidFill>
                  <a:schemeClr val="accent1"/>
                </a:solidFill>
                <a:effectLst>
                  <a:innerShdw blurRad="63500" dist="50800">
                    <a:prstClr val="black">
                      <a:alpha val="50000"/>
                    </a:prstClr>
                  </a:innerShdw>
                </a:effectLst>
                <a:latin typeface=".VnBahamasBH" panose="020BE200000000000000" pitchFamily="34" charset="0"/>
              </a:rPr>
              <a:t> </a:t>
            </a:r>
            <a:r>
              <a:rPr lang="en-US" sz="3600" kern="10" dirty="0" err="1">
                <a:ln w="0"/>
                <a:solidFill>
                  <a:schemeClr val="accent1"/>
                </a:solidFill>
                <a:effectLst>
                  <a:innerShdw blurRad="63500" dist="50800">
                    <a:prstClr val="black">
                      <a:alpha val="50000"/>
                    </a:prstClr>
                  </a:innerShdw>
                </a:effectLst>
                <a:latin typeface=".VnBahamasBH" panose="020BE200000000000000" pitchFamily="34" charset="0"/>
              </a:rPr>
              <a:t>kho¸ng</a:t>
            </a:r>
            <a:endParaRPr lang="en-US" sz="3600" kern="10" dirty="0">
              <a:ln w="0"/>
              <a:solidFill>
                <a:schemeClr val="accent1"/>
              </a:solidFill>
              <a:effectLst>
                <a:innerShdw blurRad="63500" dist="50800">
                  <a:prstClr val="black">
                    <a:alpha val="50000"/>
                  </a:prstClr>
                </a:innerShdw>
              </a:effectLst>
              <a:latin typeface=".VnBahamasBH" panose="020BE200000000000000" pitchFamily="34" charset="0"/>
            </a:endParaRPr>
          </a:p>
        </p:txBody>
      </p:sp>
    </p:spTree>
    <p:extLst>
      <p:ext uri="{BB962C8B-B14F-4D97-AF65-F5344CB8AC3E}">
        <p14:creationId xmlns:p14="http://schemas.microsoft.com/office/powerpoint/2010/main" xmlns="" val="151363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23"/>
                                        </p:tgtEl>
                                        <p:attrNameLst>
                                          <p:attrName>style.visibility</p:attrName>
                                        </p:attrNameLst>
                                      </p:cBhvr>
                                      <p:to>
                                        <p:strVal val="visible"/>
                                      </p:to>
                                    </p:set>
                                    <p:animEffect transition="in" filter="blinds(horizontal)">
                                      <p:cBhvr>
                                        <p:cTn id="7" dur="500"/>
                                        <p:tgtEl>
                                          <p:spTgt spid="33823"/>
                                        </p:tgtEl>
                                      </p:cBhvr>
                                    </p:animEffect>
                                  </p:childTnLst>
                                </p:cTn>
                              </p:par>
                              <p:par>
                                <p:cTn id="8" presetID="3" presetClass="entr" presetSubtype="10" fill="hold" nodeType="withEffect">
                                  <p:stCondLst>
                                    <p:cond delay="0"/>
                                  </p:stCondLst>
                                  <p:childTnLst>
                                    <p:set>
                                      <p:cBhvr>
                                        <p:cTn id="9" dur="1" fill="hold">
                                          <p:stCondLst>
                                            <p:cond delay="0"/>
                                          </p:stCondLst>
                                        </p:cTn>
                                        <p:tgtEl>
                                          <p:spTgt spid="33815"/>
                                        </p:tgtEl>
                                        <p:attrNameLst>
                                          <p:attrName>style.visibility</p:attrName>
                                        </p:attrNameLst>
                                      </p:cBhvr>
                                      <p:to>
                                        <p:strVal val="visible"/>
                                      </p:to>
                                    </p:set>
                                    <p:animEffect transition="in" filter="blinds(horizontal)">
                                      <p:cBhvr>
                                        <p:cTn id="10" dur="500"/>
                                        <p:tgtEl>
                                          <p:spTgt spid="33815"/>
                                        </p:tgtEl>
                                      </p:cBhvr>
                                    </p:animEffect>
                                  </p:childTnLst>
                                </p:cTn>
                              </p:par>
                              <p:par>
                                <p:cTn id="11" presetID="3" presetClass="entr" presetSubtype="10" fill="hold" nodeType="withEffect">
                                  <p:stCondLst>
                                    <p:cond delay="0"/>
                                  </p:stCondLst>
                                  <p:childTnLst>
                                    <p:set>
                                      <p:cBhvr>
                                        <p:cTn id="12" dur="1" fill="hold">
                                          <p:stCondLst>
                                            <p:cond delay="0"/>
                                          </p:stCondLst>
                                        </p:cTn>
                                        <p:tgtEl>
                                          <p:spTgt spid="33813"/>
                                        </p:tgtEl>
                                        <p:attrNameLst>
                                          <p:attrName>style.visibility</p:attrName>
                                        </p:attrNameLst>
                                      </p:cBhvr>
                                      <p:to>
                                        <p:strVal val="visible"/>
                                      </p:to>
                                    </p:set>
                                    <p:animEffect transition="in" filter="blinds(horizontal)">
                                      <p:cBhvr>
                                        <p:cTn id="13"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4383"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4384"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4385"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a:hlinkClick r:id="rId5" action="ppaction://hlinksldjump"/>
          </p:cNvPr>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99303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9" name="Picture 13" descr="1271317535-48439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3800475"/>
            <a:ext cx="24384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57" name="Rectangle 21"/>
          <p:cNvSpPr>
            <a:spLocks noChangeArrowheads="1"/>
          </p:cNvSpPr>
          <p:nvPr/>
        </p:nvSpPr>
        <p:spPr bwMode="auto">
          <a:xfrm>
            <a:off x="2500313" y="-47625"/>
            <a:ext cx="8229600" cy="71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i="1">
                <a:solidFill>
                  <a:srgbClr val="FF0066"/>
                </a:solidFill>
                <a:latin typeface=".VnTime" panose="020B7200000000000000" pitchFamily="34" charset="0"/>
              </a:rPr>
              <a:t>Nguån cung cÊp vitamin C</a:t>
            </a:r>
          </a:p>
        </p:txBody>
      </p:sp>
      <p:pic>
        <p:nvPicPr>
          <p:cNvPr id="65559" name="Picture 23" descr="thuc-pham-giau-vitamin-B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0" y="91440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61" name="Picture 25" descr="Bai%20benh%20rang%20mieng%20do%20thuoc%20l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4800" y="1143000"/>
            <a:ext cx="28956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62" name="Picture 2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14800" y="990600"/>
            <a:ext cx="24384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563" name="Picture 2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114800" y="4867275"/>
            <a:ext cx="2476500"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564" name="Picture 2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14802" y="2895600"/>
            <a:ext cx="2447925"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565" name="Text Box 29"/>
          <p:cNvSpPr txBox="1">
            <a:spLocks noChangeArrowheads="1"/>
          </p:cNvSpPr>
          <p:nvPr/>
        </p:nvSpPr>
        <p:spPr bwMode="auto">
          <a:xfrm>
            <a:off x="0" y="533402"/>
            <a:ext cx="4800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i="1">
                <a:solidFill>
                  <a:srgbClr val="FF0066"/>
                </a:solidFill>
                <a:latin typeface=".VnTime" panose="020B7200000000000000" pitchFamily="34" charset="0"/>
              </a:rPr>
              <a:t>BÖnh do thiÕu vitamin C</a:t>
            </a:r>
          </a:p>
        </p:txBody>
      </p:sp>
    </p:spTree>
    <p:extLst>
      <p:ext uri="{BB962C8B-B14F-4D97-AF65-F5344CB8AC3E}">
        <p14:creationId xmlns:p14="http://schemas.microsoft.com/office/powerpoint/2010/main" xmlns="" val="3124699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61"/>
                                        </p:tgtEl>
                                        <p:attrNameLst>
                                          <p:attrName>style.visibility</p:attrName>
                                        </p:attrNameLst>
                                      </p:cBhvr>
                                      <p:to>
                                        <p:strVal val="visible"/>
                                      </p:to>
                                    </p:set>
                                    <p:animEffect transition="in" filter="checkerboard(across)">
                                      <p:cBhvr>
                                        <p:cTn id="7" dur="500"/>
                                        <p:tgtEl>
                                          <p:spTgt spid="6556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565"/>
                                        </p:tgtEl>
                                        <p:attrNameLst>
                                          <p:attrName>style.visibility</p:attrName>
                                        </p:attrNameLst>
                                      </p:cBhvr>
                                      <p:to>
                                        <p:strVal val="visible"/>
                                      </p:to>
                                    </p:set>
                                    <p:animEffect transition="in" filter="blinds(horizontal)">
                                      <p:cBhvr>
                                        <p:cTn id="11" dur="1000"/>
                                        <p:tgtEl>
                                          <p:spTgt spid="65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5557"/>
                                        </p:tgtEl>
                                        <p:attrNameLst>
                                          <p:attrName>style.visibility</p:attrName>
                                        </p:attrNameLst>
                                      </p:cBhvr>
                                      <p:to>
                                        <p:strVal val="visible"/>
                                      </p:to>
                                    </p:set>
                                    <p:animEffect transition="in" filter="checkerboard(across)">
                                      <p:cBhvr>
                                        <p:cTn id="16" dur="500"/>
                                        <p:tgtEl>
                                          <p:spTgt spid="65557"/>
                                        </p:tgtEl>
                                      </p:cBhvr>
                                    </p:animEffect>
                                  </p:childTnLst>
                                </p:cTn>
                              </p:par>
                              <p:par>
                                <p:cTn id="17" presetID="5" presetClass="entr" presetSubtype="10" fill="hold" nodeType="withEffect">
                                  <p:stCondLst>
                                    <p:cond delay="0"/>
                                  </p:stCondLst>
                                  <p:childTnLst>
                                    <p:set>
                                      <p:cBhvr>
                                        <p:cTn id="18" dur="1" fill="hold">
                                          <p:stCondLst>
                                            <p:cond delay="0"/>
                                          </p:stCondLst>
                                        </p:cTn>
                                        <p:tgtEl>
                                          <p:spTgt spid="65562"/>
                                        </p:tgtEl>
                                        <p:attrNameLst>
                                          <p:attrName>style.visibility</p:attrName>
                                        </p:attrNameLst>
                                      </p:cBhvr>
                                      <p:to>
                                        <p:strVal val="visible"/>
                                      </p:to>
                                    </p:set>
                                    <p:animEffect transition="in" filter="checkerboard(across)">
                                      <p:cBhvr>
                                        <p:cTn id="19" dur="500"/>
                                        <p:tgtEl>
                                          <p:spTgt spid="65562"/>
                                        </p:tgtEl>
                                      </p:cBhvr>
                                    </p:animEffect>
                                  </p:childTnLst>
                                </p:cTn>
                              </p:par>
                              <p:par>
                                <p:cTn id="20" presetID="5" presetClass="entr" presetSubtype="10" fill="hold" nodeType="withEffect">
                                  <p:stCondLst>
                                    <p:cond delay="0"/>
                                  </p:stCondLst>
                                  <p:childTnLst>
                                    <p:set>
                                      <p:cBhvr>
                                        <p:cTn id="21" dur="1" fill="hold">
                                          <p:stCondLst>
                                            <p:cond delay="0"/>
                                          </p:stCondLst>
                                        </p:cTn>
                                        <p:tgtEl>
                                          <p:spTgt spid="65564"/>
                                        </p:tgtEl>
                                        <p:attrNameLst>
                                          <p:attrName>style.visibility</p:attrName>
                                        </p:attrNameLst>
                                      </p:cBhvr>
                                      <p:to>
                                        <p:strVal val="visible"/>
                                      </p:to>
                                    </p:set>
                                    <p:animEffect transition="in" filter="checkerboard(across)">
                                      <p:cBhvr>
                                        <p:cTn id="22" dur="500"/>
                                        <p:tgtEl>
                                          <p:spTgt spid="65564"/>
                                        </p:tgtEl>
                                      </p:cBhvr>
                                    </p:animEffect>
                                  </p:childTnLst>
                                </p:cTn>
                              </p:par>
                              <p:par>
                                <p:cTn id="23" presetID="5" presetClass="entr" presetSubtype="10" fill="hold" nodeType="withEffect">
                                  <p:stCondLst>
                                    <p:cond delay="0"/>
                                  </p:stCondLst>
                                  <p:childTnLst>
                                    <p:set>
                                      <p:cBhvr>
                                        <p:cTn id="24" dur="1" fill="hold">
                                          <p:stCondLst>
                                            <p:cond delay="0"/>
                                          </p:stCondLst>
                                        </p:cTn>
                                        <p:tgtEl>
                                          <p:spTgt spid="65563"/>
                                        </p:tgtEl>
                                        <p:attrNameLst>
                                          <p:attrName>style.visibility</p:attrName>
                                        </p:attrNameLst>
                                      </p:cBhvr>
                                      <p:to>
                                        <p:strVal val="visible"/>
                                      </p:to>
                                    </p:set>
                                    <p:animEffect transition="in" filter="checkerboard(across)">
                                      <p:cBhvr>
                                        <p:cTn id="25" dur="500"/>
                                        <p:tgtEl>
                                          <p:spTgt spid="65563"/>
                                        </p:tgtEl>
                                      </p:cBhvr>
                                    </p:animEffect>
                                  </p:childTnLst>
                                </p:cTn>
                              </p:par>
                              <p:par>
                                <p:cTn id="26" presetID="5" presetClass="entr" presetSubtype="10" fill="hold" nodeType="withEffect">
                                  <p:stCondLst>
                                    <p:cond delay="0"/>
                                  </p:stCondLst>
                                  <p:childTnLst>
                                    <p:set>
                                      <p:cBhvr>
                                        <p:cTn id="27" dur="1" fill="hold">
                                          <p:stCondLst>
                                            <p:cond delay="0"/>
                                          </p:stCondLst>
                                        </p:cTn>
                                        <p:tgtEl>
                                          <p:spTgt spid="65559"/>
                                        </p:tgtEl>
                                        <p:attrNameLst>
                                          <p:attrName>style.visibility</p:attrName>
                                        </p:attrNameLst>
                                      </p:cBhvr>
                                      <p:to>
                                        <p:strVal val="visible"/>
                                      </p:to>
                                    </p:set>
                                    <p:animEffect transition="in" filter="checkerboard(across)">
                                      <p:cBhvr>
                                        <p:cTn id="28" dur="500"/>
                                        <p:tgtEl>
                                          <p:spTgt spid="65559"/>
                                        </p:tgtEl>
                                      </p:cBhvr>
                                    </p:animEffect>
                                  </p:childTnLst>
                                </p:cTn>
                              </p:par>
                              <p:par>
                                <p:cTn id="29" presetID="5" presetClass="entr" presetSubtype="10" fill="hold" nodeType="withEffect">
                                  <p:stCondLst>
                                    <p:cond delay="0"/>
                                  </p:stCondLst>
                                  <p:childTnLst>
                                    <p:set>
                                      <p:cBhvr>
                                        <p:cTn id="30" dur="1" fill="hold">
                                          <p:stCondLst>
                                            <p:cond delay="0"/>
                                          </p:stCondLst>
                                        </p:cTn>
                                        <p:tgtEl>
                                          <p:spTgt spid="65549"/>
                                        </p:tgtEl>
                                        <p:attrNameLst>
                                          <p:attrName>style.visibility</p:attrName>
                                        </p:attrNameLst>
                                      </p:cBhvr>
                                      <p:to>
                                        <p:strVal val="visible"/>
                                      </p:to>
                                    </p:set>
                                    <p:animEffect transition="in" filter="checkerboard(across)">
                                      <p:cBhvr>
                                        <p:cTn id="31" dur="5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6431"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6432"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6433"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16434"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a:hlinkClick r:id="rId5" action="ppaction://hlinksldjump"/>
          </p:cNvPr>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3193886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6" desc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4572000"/>
            <a:ext cx="1981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8" descr="34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3581400"/>
            <a:ext cx="2133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10" descr="5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52800" y="1295400"/>
            <a:ext cx="2209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11" descr="2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24600" y="3505200"/>
            <a:ext cx="2057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12" descr="2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48400" y="1295400"/>
            <a:ext cx="2209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5" name="Rectangle 15"/>
          <p:cNvSpPr>
            <a:spLocks noGrp="1" noChangeArrowheads="1"/>
          </p:cNvSpPr>
          <p:nvPr>
            <p:ph type="title"/>
          </p:nvPr>
        </p:nvSpPr>
        <p:spPr>
          <a:xfrm>
            <a:off x="457200" y="274638"/>
            <a:ext cx="8229600" cy="715962"/>
          </a:xfrm>
          <a:noFill/>
        </p:spPr>
        <p:txBody>
          <a:bodyPr/>
          <a:lstStyle/>
          <a:p>
            <a:r>
              <a:rPr lang="en-US" sz="3200" b="1">
                <a:solidFill>
                  <a:srgbClr val="FF0066"/>
                </a:solidFill>
                <a:latin typeface=".VnTime" panose="020B7200000000000000" pitchFamily="34" charset="0"/>
              </a:rPr>
              <a:t>Nguån cung cÊp vitamin nhãm B</a:t>
            </a:r>
          </a:p>
        </p:txBody>
      </p:sp>
      <p:pic>
        <p:nvPicPr>
          <p:cNvPr id="17416" name="Picture 16" descr="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29000" y="3505200"/>
            <a:ext cx="2133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2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9600" y="1295400"/>
            <a:ext cx="22098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2333235"/>
      </p:ext>
    </p:extLst>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8479"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8480"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8481"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18482"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18483" name="TextBox 6">
            <a:hlinkClick r:id="rId5" action="ppaction://hlinksldjump"/>
          </p:cNvPr>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18484"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18485"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8486"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233547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489325" y="646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9459" name="Text Box 4"/>
          <p:cNvSpPr txBox="1">
            <a:spLocks noChangeArrowheads="1"/>
          </p:cNvSpPr>
          <p:nvPr/>
        </p:nvSpPr>
        <p:spPr bwMode="auto">
          <a:xfrm>
            <a:off x="4572000" y="2070102"/>
            <a:ext cx="4724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19460" name="Text Box 8"/>
          <p:cNvSpPr txBox="1">
            <a:spLocks noChangeArrowheads="1"/>
          </p:cNvSpPr>
          <p:nvPr/>
        </p:nvSpPr>
        <p:spPr bwMode="auto">
          <a:xfrm>
            <a:off x="2514600" y="1752600"/>
            <a:ext cx="3657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t>Natriclorua  : 2-10(g)</a:t>
            </a:r>
          </a:p>
          <a:p>
            <a:pPr eaLnBrk="1" hangingPunct="1">
              <a:spcBef>
                <a:spcPct val="50000"/>
              </a:spcBef>
            </a:pPr>
            <a:r>
              <a:rPr lang="en-US" sz="2400"/>
              <a:t>Kali             : 1-2 (g)</a:t>
            </a:r>
          </a:p>
          <a:p>
            <a:pPr eaLnBrk="1" hangingPunct="1">
              <a:spcBef>
                <a:spcPct val="50000"/>
              </a:spcBef>
            </a:pPr>
            <a:r>
              <a:rPr lang="en-US" sz="2400"/>
              <a:t>Magiê         : 0,3(g)</a:t>
            </a:r>
          </a:p>
          <a:p>
            <a:pPr eaLnBrk="1" hangingPunct="1">
              <a:spcBef>
                <a:spcPct val="50000"/>
              </a:spcBef>
            </a:pPr>
            <a:r>
              <a:rPr lang="en-US" sz="2400"/>
              <a:t>Phôtpho      :1,5(g)</a:t>
            </a:r>
          </a:p>
          <a:p>
            <a:pPr eaLnBrk="1" hangingPunct="1">
              <a:spcBef>
                <a:spcPct val="50000"/>
              </a:spcBef>
            </a:pPr>
            <a:r>
              <a:rPr lang="en-US" sz="2400"/>
              <a:t>Đồng          :0,001(g)</a:t>
            </a:r>
          </a:p>
          <a:p>
            <a:pPr eaLnBrk="1" hangingPunct="1">
              <a:spcBef>
                <a:spcPct val="50000"/>
              </a:spcBef>
            </a:pPr>
            <a:r>
              <a:rPr lang="en-US" sz="2400"/>
              <a:t>Mangan      :0,0003(g)</a:t>
            </a:r>
          </a:p>
          <a:p>
            <a:pPr eaLnBrk="1" hangingPunct="1">
              <a:spcBef>
                <a:spcPct val="50000"/>
              </a:spcBef>
            </a:pPr>
            <a:r>
              <a:rPr lang="en-US" sz="2400"/>
              <a:t>Iốt               :0,00003(g)</a:t>
            </a:r>
          </a:p>
        </p:txBody>
      </p:sp>
      <p:sp>
        <p:nvSpPr>
          <p:cNvPr id="19461" name="Text Box 21"/>
          <p:cNvSpPr txBox="1">
            <a:spLocks noChangeArrowheads="1"/>
          </p:cNvSpPr>
          <p:nvPr/>
        </p:nvSpPr>
        <p:spPr bwMode="auto">
          <a:xfrm>
            <a:off x="1371600" y="838202"/>
            <a:ext cx="548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 panose="020B7200000000000000" pitchFamily="34" charset="0"/>
              </a:rPr>
              <a:t>Nhu cÇu muèi kho¸ng hµng ngµy:</a:t>
            </a:r>
          </a:p>
        </p:txBody>
      </p:sp>
    </p:spTree>
    <p:extLst>
      <p:ext uri="{BB962C8B-B14F-4D97-AF65-F5344CB8AC3E}">
        <p14:creationId xmlns:p14="http://schemas.microsoft.com/office/powerpoint/2010/main" xmlns="" val="7720431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bwMode="auto">
          <a:xfrm>
            <a:off x="304800" y="228600"/>
            <a:ext cx="8534400" cy="1371600"/>
          </a:xfrm>
        </p:spPr>
        <p:txBody>
          <a:bodyPr wrap="square" numCol="1" anchor="t" anchorCtr="0" compatLnSpc="1">
            <a:prstTxWarp prst="textNoShape">
              <a:avLst/>
            </a:prstTxWarp>
          </a:bodyPr>
          <a:lstStyle/>
          <a:p>
            <a:pPr>
              <a:buFontTx/>
              <a:buNone/>
            </a:pPr>
            <a:r>
              <a:rPr lang="en-US" sz="2000" i="1"/>
              <a:t>Bài 1: Muối khoáng nào là thành phần không thể thiếu của hoocmôn tuyến giáp?</a:t>
            </a:r>
          </a:p>
          <a:p>
            <a:pPr>
              <a:buFontTx/>
              <a:buNone/>
            </a:pPr>
            <a:r>
              <a:rPr lang="en-US" sz="2000"/>
              <a:t>            A. Natri            B. Canxi            C. Sắt             D. Iôt</a:t>
            </a:r>
          </a:p>
          <a:p>
            <a:endParaRPr lang="en-US" i="1"/>
          </a:p>
        </p:txBody>
      </p:sp>
      <p:sp>
        <p:nvSpPr>
          <p:cNvPr id="101379" name="Text Box 3"/>
          <p:cNvSpPr txBox="1">
            <a:spLocks noChangeArrowheads="1"/>
          </p:cNvSpPr>
          <p:nvPr/>
        </p:nvSpPr>
        <p:spPr bwMode="auto">
          <a:xfrm>
            <a:off x="228600" y="1404940"/>
            <a:ext cx="8686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t>Bài 2: Muối khoáng nào là thành phần chính trong xương, răng?</a:t>
            </a:r>
          </a:p>
          <a:p>
            <a:pPr eaLnBrk="1" hangingPunct="1"/>
            <a:r>
              <a:rPr lang="en-US" sz="2000" i="1"/>
              <a:t>      </a:t>
            </a:r>
            <a:r>
              <a:rPr lang="en-US" sz="2000"/>
              <a:t>A. Natri          B. Canxi       C. Sắt             D. Kẽm</a:t>
            </a:r>
          </a:p>
        </p:txBody>
      </p:sp>
      <p:sp>
        <p:nvSpPr>
          <p:cNvPr id="101380" name="Text Box 4"/>
          <p:cNvSpPr txBox="1">
            <a:spLocks noChangeArrowheads="1"/>
          </p:cNvSpPr>
          <p:nvPr/>
        </p:nvSpPr>
        <p:spPr bwMode="auto">
          <a:xfrm>
            <a:off x="228600" y="2333627"/>
            <a:ext cx="8915400"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t>Bài 3: Muối khoáng nào là thành phần cấu tạo của hêmôglôbin trong hồng cầu?</a:t>
            </a:r>
          </a:p>
          <a:p>
            <a:pPr eaLnBrk="1" hangingPunct="1"/>
            <a:r>
              <a:rPr lang="en-US" sz="2000" i="1"/>
              <a:t>           </a:t>
            </a:r>
            <a:r>
              <a:rPr lang="en-US" sz="2000"/>
              <a:t>A. Phôtpho      B. Canxi        C. Sắt          D. Lưu huỳnh</a:t>
            </a:r>
          </a:p>
          <a:p>
            <a:pPr eaLnBrk="1" hangingPunct="1">
              <a:spcBef>
                <a:spcPct val="50000"/>
              </a:spcBef>
            </a:pPr>
            <a:endParaRPr lang="en-US"/>
          </a:p>
        </p:txBody>
      </p:sp>
      <p:sp>
        <p:nvSpPr>
          <p:cNvPr id="101381" name="Rectangle 5"/>
          <p:cNvSpPr>
            <a:spLocks noChangeArrowheads="1"/>
          </p:cNvSpPr>
          <p:nvPr/>
        </p:nvSpPr>
        <p:spPr bwMode="auto">
          <a:xfrm>
            <a:off x="228600" y="3505200"/>
            <a:ext cx="82296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000" i="1"/>
              <a:t>Bài 4: Nguồn cung cấp Natri và Kali </a:t>
            </a:r>
            <a:r>
              <a:rPr lang="en-US" sz="2000" b="1" i="1"/>
              <a:t>chủ yếu</a:t>
            </a:r>
            <a:r>
              <a:rPr lang="en-US" sz="2000" i="1"/>
              <a:t> là:</a:t>
            </a:r>
          </a:p>
          <a:p>
            <a:pPr eaLnBrk="1" hangingPunct="1">
              <a:spcBef>
                <a:spcPct val="20000"/>
              </a:spcBef>
            </a:pPr>
            <a:r>
              <a:rPr lang="en-US" sz="2000"/>
              <a:t>             A. Thịt, cá, gan, trứng, các loại đậu.</a:t>
            </a:r>
          </a:p>
          <a:p>
            <a:pPr eaLnBrk="1" hangingPunct="1">
              <a:spcBef>
                <a:spcPct val="20000"/>
              </a:spcBef>
            </a:pPr>
            <a:r>
              <a:rPr lang="en-US" sz="2000"/>
              <a:t>             B. Trong sữa, trứng, rau xanh. </a:t>
            </a:r>
          </a:p>
          <a:p>
            <a:pPr eaLnBrk="1" hangingPunct="1">
              <a:spcBef>
                <a:spcPct val="20000"/>
              </a:spcBef>
            </a:pPr>
            <a:r>
              <a:rPr lang="en-US" sz="2000"/>
              <a:t>             C. Muối ăn, tro thực vật. </a:t>
            </a:r>
          </a:p>
          <a:p>
            <a:pPr eaLnBrk="1" hangingPunct="1">
              <a:spcBef>
                <a:spcPct val="20000"/>
              </a:spcBef>
            </a:pPr>
            <a:r>
              <a:rPr lang="en-US" sz="2000"/>
              <a:t>             D. Đồ ăn biển, dầu cá. </a:t>
            </a:r>
          </a:p>
        </p:txBody>
      </p:sp>
      <p:sp>
        <p:nvSpPr>
          <p:cNvPr id="101382" name="Oval 6"/>
          <p:cNvSpPr>
            <a:spLocks noChangeArrowheads="1"/>
          </p:cNvSpPr>
          <p:nvPr/>
        </p:nvSpPr>
        <p:spPr bwMode="auto">
          <a:xfrm>
            <a:off x="1162052" y="4600577"/>
            <a:ext cx="347663" cy="366713"/>
          </a:xfrm>
          <a:prstGeom prst="ellipse">
            <a:avLst/>
          </a:prstGeom>
          <a:noFill/>
          <a:ln w="952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3" name="Oval 7"/>
          <p:cNvSpPr>
            <a:spLocks noChangeArrowheads="1"/>
          </p:cNvSpPr>
          <p:nvPr/>
        </p:nvSpPr>
        <p:spPr bwMode="auto">
          <a:xfrm>
            <a:off x="5257800" y="539752"/>
            <a:ext cx="412750" cy="409575"/>
          </a:xfrm>
          <a:prstGeom prst="ellipse">
            <a:avLst/>
          </a:prstGeom>
          <a:noFill/>
          <a:ln w="952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4" name="Oval 8"/>
          <p:cNvSpPr>
            <a:spLocks noChangeArrowheads="1"/>
          </p:cNvSpPr>
          <p:nvPr/>
        </p:nvSpPr>
        <p:spPr bwMode="auto">
          <a:xfrm>
            <a:off x="2181225" y="1709738"/>
            <a:ext cx="381000" cy="423862"/>
          </a:xfrm>
          <a:prstGeom prst="ellipse">
            <a:avLst/>
          </a:prstGeom>
          <a:noFill/>
          <a:ln w="952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5" name="Oval 9"/>
          <p:cNvSpPr>
            <a:spLocks noChangeArrowheads="1"/>
          </p:cNvSpPr>
          <p:nvPr/>
        </p:nvSpPr>
        <p:spPr bwMode="auto">
          <a:xfrm>
            <a:off x="4191002" y="2943227"/>
            <a:ext cx="428625" cy="385763"/>
          </a:xfrm>
          <a:prstGeom prst="ellipse">
            <a:avLst/>
          </a:prstGeom>
          <a:noFill/>
          <a:ln w="952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6" name="Rectangle 10"/>
          <p:cNvSpPr>
            <a:spLocks noChangeArrowheads="1"/>
          </p:cNvSpPr>
          <p:nvPr/>
        </p:nvSpPr>
        <p:spPr bwMode="auto">
          <a:xfrm>
            <a:off x="304800" y="5529263"/>
            <a:ext cx="8534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000" i="1"/>
              <a:t>Bài 5: Muối khoáng nào giúp cơ thể hàn gắn vết thương?</a:t>
            </a:r>
          </a:p>
          <a:p>
            <a:pPr eaLnBrk="1" hangingPunct="1">
              <a:spcBef>
                <a:spcPct val="20000"/>
              </a:spcBef>
            </a:pPr>
            <a:r>
              <a:rPr lang="en-US" sz="2000"/>
              <a:t>            A. Kẽm          B. Canxi            C. Sắt             D. Iôt</a:t>
            </a:r>
          </a:p>
          <a:p>
            <a:pPr eaLnBrk="1" hangingPunct="1">
              <a:spcBef>
                <a:spcPct val="20000"/>
              </a:spcBef>
              <a:buFontTx/>
              <a:buChar char="•"/>
            </a:pPr>
            <a:endParaRPr lang="en-US" sz="2800" i="1"/>
          </a:p>
        </p:txBody>
      </p:sp>
      <p:sp>
        <p:nvSpPr>
          <p:cNvPr id="101387" name="Oval 11"/>
          <p:cNvSpPr>
            <a:spLocks noChangeArrowheads="1"/>
          </p:cNvSpPr>
          <p:nvPr/>
        </p:nvSpPr>
        <p:spPr bwMode="auto">
          <a:xfrm>
            <a:off x="1114427" y="5900740"/>
            <a:ext cx="409575" cy="390525"/>
          </a:xfrm>
          <a:prstGeom prst="ellipse">
            <a:avLst/>
          </a:prstGeom>
          <a:noFill/>
          <a:ln w="952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Tree>
    <p:extLst>
      <p:ext uri="{BB962C8B-B14F-4D97-AF65-F5344CB8AC3E}">
        <p14:creationId xmlns:p14="http://schemas.microsoft.com/office/powerpoint/2010/main" xmlns="" val="61036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blinds(horizontal)">
                                      <p:cBhvr>
                                        <p:cTn id="7" dur="500"/>
                                        <p:tgtEl>
                                          <p:spTgt spid="1013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1378">
                                            <p:txEl>
                                              <p:pRg st="1" end="1"/>
                                            </p:txEl>
                                          </p:spTgt>
                                        </p:tgtEl>
                                        <p:attrNameLst>
                                          <p:attrName>style.visibility</p:attrName>
                                        </p:attrNameLst>
                                      </p:cBhvr>
                                      <p:to>
                                        <p:strVal val="visible"/>
                                      </p:to>
                                    </p:set>
                                    <p:animEffect transition="in" filter="blinds(horizontal)">
                                      <p:cBhvr>
                                        <p:cTn id="10" dur="500"/>
                                        <p:tgtEl>
                                          <p:spTgt spid="10137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1383"/>
                                        </p:tgtEl>
                                        <p:attrNameLst>
                                          <p:attrName>style.visibility</p:attrName>
                                        </p:attrNameLst>
                                      </p:cBhvr>
                                      <p:to>
                                        <p:strVal val="visible"/>
                                      </p:to>
                                    </p:set>
                                    <p:anim calcmode="lin" valueType="num">
                                      <p:cBhvr additive="base">
                                        <p:cTn id="15" dur="500" fill="hold"/>
                                        <p:tgtEl>
                                          <p:spTgt spid="101383"/>
                                        </p:tgtEl>
                                        <p:attrNameLst>
                                          <p:attrName>ppt_x</p:attrName>
                                        </p:attrNameLst>
                                      </p:cBhvr>
                                      <p:tavLst>
                                        <p:tav tm="0">
                                          <p:val>
                                            <p:strVal val="#ppt_x"/>
                                          </p:val>
                                        </p:tav>
                                        <p:tav tm="100000">
                                          <p:val>
                                            <p:strVal val="#ppt_x"/>
                                          </p:val>
                                        </p:tav>
                                      </p:tavLst>
                                    </p:anim>
                                    <p:anim calcmode="lin" valueType="num">
                                      <p:cBhvr additive="base">
                                        <p:cTn id="16" dur="500" fill="hold"/>
                                        <p:tgtEl>
                                          <p:spTgt spid="10138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21" dur="500"/>
                                        <p:tgtEl>
                                          <p:spTgt spid="101379">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1379">
                                            <p:txEl>
                                              <p:pRg st="1" end="1"/>
                                            </p:txEl>
                                          </p:spTgt>
                                        </p:tgtEl>
                                        <p:attrNameLst>
                                          <p:attrName>style.visibility</p:attrName>
                                        </p:attrNameLst>
                                      </p:cBhvr>
                                      <p:to>
                                        <p:strVal val="visible"/>
                                      </p:to>
                                    </p:set>
                                    <p:animEffect transition="in" filter="blinds(horizontal)">
                                      <p:cBhvr>
                                        <p:cTn id="24" dur="500"/>
                                        <p:tgtEl>
                                          <p:spTgt spid="10137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1384"/>
                                        </p:tgtEl>
                                        <p:attrNameLst>
                                          <p:attrName>style.visibility</p:attrName>
                                        </p:attrNameLst>
                                      </p:cBhvr>
                                      <p:to>
                                        <p:strVal val="visible"/>
                                      </p:to>
                                    </p:set>
                                    <p:anim calcmode="lin" valueType="num">
                                      <p:cBhvr additive="base">
                                        <p:cTn id="29" dur="500" fill="hold"/>
                                        <p:tgtEl>
                                          <p:spTgt spid="101384"/>
                                        </p:tgtEl>
                                        <p:attrNameLst>
                                          <p:attrName>ppt_x</p:attrName>
                                        </p:attrNameLst>
                                      </p:cBhvr>
                                      <p:tavLst>
                                        <p:tav tm="0">
                                          <p:val>
                                            <p:strVal val="#ppt_x"/>
                                          </p:val>
                                        </p:tav>
                                        <p:tav tm="100000">
                                          <p:val>
                                            <p:strVal val="#ppt_x"/>
                                          </p:val>
                                        </p:tav>
                                      </p:tavLst>
                                    </p:anim>
                                    <p:anim calcmode="lin" valueType="num">
                                      <p:cBhvr additive="base">
                                        <p:cTn id="30" dur="500" fill="hold"/>
                                        <p:tgtEl>
                                          <p:spTgt spid="10138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1380">
                                            <p:txEl>
                                              <p:pRg st="0" end="0"/>
                                            </p:txEl>
                                          </p:spTgt>
                                        </p:tgtEl>
                                        <p:attrNameLst>
                                          <p:attrName>style.visibility</p:attrName>
                                        </p:attrNameLst>
                                      </p:cBhvr>
                                      <p:to>
                                        <p:strVal val="visible"/>
                                      </p:to>
                                    </p:set>
                                    <p:animEffect transition="in" filter="blinds(horizontal)">
                                      <p:cBhvr>
                                        <p:cTn id="35" dur="500"/>
                                        <p:tgtEl>
                                          <p:spTgt spid="101380">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1380">
                                            <p:txEl>
                                              <p:pRg st="1" end="1"/>
                                            </p:txEl>
                                          </p:spTgt>
                                        </p:tgtEl>
                                        <p:attrNameLst>
                                          <p:attrName>style.visibility</p:attrName>
                                        </p:attrNameLst>
                                      </p:cBhvr>
                                      <p:to>
                                        <p:strVal val="visible"/>
                                      </p:to>
                                    </p:set>
                                    <p:animEffect transition="in" filter="blinds(horizontal)">
                                      <p:cBhvr>
                                        <p:cTn id="38" dur="500"/>
                                        <p:tgtEl>
                                          <p:spTgt spid="101380">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1385"/>
                                        </p:tgtEl>
                                        <p:attrNameLst>
                                          <p:attrName>style.visibility</p:attrName>
                                        </p:attrNameLst>
                                      </p:cBhvr>
                                      <p:to>
                                        <p:strVal val="visible"/>
                                      </p:to>
                                    </p:set>
                                    <p:anim calcmode="lin" valueType="num">
                                      <p:cBhvr additive="base">
                                        <p:cTn id="43" dur="500" fill="hold"/>
                                        <p:tgtEl>
                                          <p:spTgt spid="101385"/>
                                        </p:tgtEl>
                                        <p:attrNameLst>
                                          <p:attrName>ppt_x</p:attrName>
                                        </p:attrNameLst>
                                      </p:cBhvr>
                                      <p:tavLst>
                                        <p:tav tm="0">
                                          <p:val>
                                            <p:strVal val="#ppt_x"/>
                                          </p:val>
                                        </p:tav>
                                        <p:tav tm="100000">
                                          <p:val>
                                            <p:strVal val="#ppt_x"/>
                                          </p:val>
                                        </p:tav>
                                      </p:tavLst>
                                    </p:anim>
                                    <p:anim calcmode="lin" valueType="num">
                                      <p:cBhvr additive="base">
                                        <p:cTn id="44" dur="500" fill="hold"/>
                                        <p:tgtEl>
                                          <p:spTgt spid="10138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1381">
                                            <p:txEl>
                                              <p:pRg st="0" end="0"/>
                                            </p:txEl>
                                          </p:spTgt>
                                        </p:tgtEl>
                                        <p:attrNameLst>
                                          <p:attrName>style.visibility</p:attrName>
                                        </p:attrNameLst>
                                      </p:cBhvr>
                                      <p:to>
                                        <p:strVal val="visible"/>
                                      </p:to>
                                    </p:set>
                                    <p:animEffect transition="in" filter="blinds(horizontal)">
                                      <p:cBhvr>
                                        <p:cTn id="49" dur="500"/>
                                        <p:tgtEl>
                                          <p:spTgt spid="101381">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01381">
                                            <p:txEl>
                                              <p:pRg st="1" end="1"/>
                                            </p:txEl>
                                          </p:spTgt>
                                        </p:tgtEl>
                                        <p:attrNameLst>
                                          <p:attrName>style.visibility</p:attrName>
                                        </p:attrNameLst>
                                      </p:cBhvr>
                                      <p:to>
                                        <p:strVal val="visible"/>
                                      </p:to>
                                    </p:set>
                                    <p:animEffect transition="in" filter="blinds(horizontal)">
                                      <p:cBhvr>
                                        <p:cTn id="52" dur="500"/>
                                        <p:tgtEl>
                                          <p:spTgt spid="101381">
                                            <p:txEl>
                                              <p:pRg st="1" end="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01381">
                                            <p:txEl>
                                              <p:pRg st="2" end="2"/>
                                            </p:txEl>
                                          </p:spTgt>
                                        </p:tgtEl>
                                        <p:attrNameLst>
                                          <p:attrName>style.visibility</p:attrName>
                                        </p:attrNameLst>
                                      </p:cBhvr>
                                      <p:to>
                                        <p:strVal val="visible"/>
                                      </p:to>
                                    </p:set>
                                    <p:animEffect transition="in" filter="blinds(horizontal)">
                                      <p:cBhvr>
                                        <p:cTn id="55" dur="500"/>
                                        <p:tgtEl>
                                          <p:spTgt spid="101381">
                                            <p:txEl>
                                              <p:pRg st="2" end="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01381">
                                            <p:txEl>
                                              <p:pRg st="3" end="3"/>
                                            </p:txEl>
                                          </p:spTgt>
                                        </p:tgtEl>
                                        <p:attrNameLst>
                                          <p:attrName>style.visibility</p:attrName>
                                        </p:attrNameLst>
                                      </p:cBhvr>
                                      <p:to>
                                        <p:strVal val="visible"/>
                                      </p:to>
                                    </p:set>
                                    <p:animEffect transition="in" filter="blinds(horizontal)">
                                      <p:cBhvr>
                                        <p:cTn id="58" dur="500"/>
                                        <p:tgtEl>
                                          <p:spTgt spid="101381">
                                            <p:txEl>
                                              <p:pRg st="3" end="3"/>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01381">
                                            <p:txEl>
                                              <p:pRg st="4" end="4"/>
                                            </p:txEl>
                                          </p:spTgt>
                                        </p:tgtEl>
                                        <p:attrNameLst>
                                          <p:attrName>style.visibility</p:attrName>
                                        </p:attrNameLst>
                                      </p:cBhvr>
                                      <p:to>
                                        <p:strVal val="visible"/>
                                      </p:to>
                                    </p:set>
                                    <p:animEffect transition="in" filter="blinds(horizontal)">
                                      <p:cBhvr>
                                        <p:cTn id="61" dur="500"/>
                                        <p:tgtEl>
                                          <p:spTgt spid="101381">
                                            <p:txEl>
                                              <p:pRg st="4" end="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1382"/>
                                        </p:tgtEl>
                                        <p:attrNameLst>
                                          <p:attrName>style.visibility</p:attrName>
                                        </p:attrNameLst>
                                      </p:cBhvr>
                                      <p:to>
                                        <p:strVal val="visible"/>
                                      </p:to>
                                    </p:set>
                                    <p:anim calcmode="lin" valueType="num">
                                      <p:cBhvr additive="base">
                                        <p:cTn id="66" dur="500" fill="hold"/>
                                        <p:tgtEl>
                                          <p:spTgt spid="101382"/>
                                        </p:tgtEl>
                                        <p:attrNameLst>
                                          <p:attrName>ppt_x</p:attrName>
                                        </p:attrNameLst>
                                      </p:cBhvr>
                                      <p:tavLst>
                                        <p:tav tm="0">
                                          <p:val>
                                            <p:strVal val="#ppt_x"/>
                                          </p:val>
                                        </p:tav>
                                        <p:tav tm="100000">
                                          <p:val>
                                            <p:strVal val="#ppt_x"/>
                                          </p:val>
                                        </p:tav>
                                      </p:tavLst>
                                    </p:anim>
                                    <p:anim calcmode="lin" valueType="num">
                                      <p:cBhvr additive="base">
                                        <p:cTn id="67"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01386">
                                            <p:txEl>
                                              <p:pRg st="0" end="0"/>
                                            </p:txEl>
                                          </p:spTgt>
                                        </p:tgtEl>
                                        <p:attrNameLst>
                                          <p:attrName>style.visibility</p:attrName>
                                        </p:attrNameLst>
                                      </p:cBhvr>
                                      <p:to>
                                        <p:strVal val="visible"/>
                                      </p:to>
                                    </p:set>
                                    <p:animEffect transition="in" filter="blinds(horizontal)">
                                      <p:cBhvr>
                                        <p:cTn id="72" dur="500"/>
                                        <p:tgtEl>
                                          <p:spTgt spid="101386">
                                            <p:txEl>
                                              <p:pRg st="0" end="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01386">
                                            <p:txEl>
                                              <p:pRg st="1" end="1"/>
                                            </p:txEl>
                                          </p:spTgt>
                                        </p:tgtEl>
                                        <p:attrNameLst>
                                          <p:attrName>style.visibility</p:attrName>
                                        </p:attrNameLst>
                                      </p:cBhvr>
                                      <p:to>
                                        <p:strVal val="visible"/>
                                      </p:to>
                                    </p:set>
                                    <p:animEffect transition="in" filter="blinds(horizontal)">
                                      <p:cBhvr>
                                        <p:cTn id="75" dur="500"/>
                                        <p:tgtEl>
                                          <p:spTgt spid="101386">
                                            <p:txEl>
                                              <p:pRg st="1" end="1"/>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01387"/>
                                        </p:tgtEl>
                                        <p:attrNameLst>
                                          <p:attrName>style.visibility</p:attrName>
                                        </p:attrNameLst>
                                      </p:cBhvr>
                                      <p:to>
                                        <p:strVal val="visible"/>
                                      </p:to>
                                    </p:set>
                                    <p:anim calcmode="lin" valueType="num">
                                      <p:cBhvr additive="base">
                                        <p:cTn id="80" dur="500" fill="hold"/>
                                        <p:tgtEl>
                                          <p:spTgt spid="101387"/>
                                        </p:tgtEl>
                                        <p:attrNameLst>
                                          <p:attrName>ppt_x</p:attrName>
                                        </p:attrNameLst>
                                      </p:cBhvr>
                                      <p:tavLst>
                                        <p:tav tm="0">
                                          <p:val>
                                            <p:strVal val="#ppt_x"/>
                                          </p:val>
                                        </p:tav>
                                        <p:tav tm="100000">
                                          <p:val>
                                            <p:strVal val="#ppt_x"/>
                                          </p:val>
                                        </p:tav>
                                      </p:tavLst>
                                    </p:anim>
                                    <p:anim calcmode="lin" valueType="num">
                                      <p:cBhvr additive="base">
                                        <p:cTn id="81" dur="500" fill="hold"/>
                                        <p:tgtEl>
                                          <p:spTgt spid="101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animBg="1"/>
      <p:bldP spid="101384" grpId="0" animBg="1"/>
      <p:bldP spid="101385" grpId="0" animBg="1"/>
      <p:bldP spid="1013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274638"/>
            <a:ext cx="5562600" cy="639762"/>
          </a:xfrm>
        </p:spPr>
        <p:txBody>
          <a:bodyPr/>
          <a:lstStyle/>
          <a:p>
            <a:r>
              <a:rPr lang="en-US" sz="2800" b="1">
                <a:solidFill>
                  <a:srgbClr val="0000FF"/>
                </a:solidFill>
                <a:latin typeface=".VnTimeH" panose="020B7200000000000000" pitchFamily="34" charset="0"/>
              </a:rPr>
              <a:t>PhiÕu häc tËp sè 2:</a:t>
            </a:r>
            <a:r>
              <a:rPr lang="en-US" sz="2800">
                <a:latin typeface=".VnTimeH" panose="020B7200000000000000" pitchFamily="34" charset="0"/>
              </a:rPr>
              <a:t> </a:t>
            </a:r>
          </a:p>
        </p:txBody>
      </p:sp>
      <p:sp>
        <p:nvSpPr>
          <p:cNvPr id="22531" name="Rectangle 3"/>
          <p:cNvSpPr>
            <a:spLocks noGrp="1" noChangeArrowheads="1"/>
          </p:cNvSpPr>
          <p:nvPr>
            <p:ph idx="1"/>
          </p:nvPr>
        </p:nvSpPr>
        <p:spPr bwMode="auto">
          <a:xfrm>
            <a:off x="304800" y="1143000"/>
            <a:ext cx="8610600" cy="2819400"/>
          </a:xfrm>
        </p:spPr>
        <p:txBody>
          <a:bodyPr wrap="square" numCol="1" anchor="t" anchorCtr="0" compatLnSpc="1">
            <a:prstTxWarp prst="textNoShape">
              <a:avLst/>
            </a:prstTxWarp>
            <a:normAutofit lnSpcReduction="10000"/>
          </a:bodyPr>
          <a:lstStyle/>
          <a:p>
            <a:pPr>
              <a:buFontTx/>
              <a:buNone/>
            </a:pPr>
            <a:r>
              <a:rPr lang="en-US" sz="2400" i="1"/>
              <a:t>1.  Vì sao trẻ em thiếu Vitamin D thì bị còi xương?</a:t>
            </a:r>
          </a:p>
          <a:p>
            <a:endParaRPr lang="en-US" sz="2400"/>
          </a:p>
          <a:p>
            <a:pPr>
              <a:buFontTx/>
              <a:buNone/>
            </a:pPr>
            <a:r>
              <a:rPr lang="en-US" sz="2400" i="1"/>
              <a:t>2.  Vì sao nhà nước ta vận động nhân dân sử dụng muối Iôt?</a:t>
            </a:r>
          </a:p>
          <a:p>
            <a:endParaRPr lang="en-US" sz="2400"/>
          </a:p>
          <a:p>
            <a:pPr>
              <a:buFontTx/>
              <a:buNone/>
            </a:pPr>
            <a:r>
              <a:rPr lang="en-US" sz="2400" i="1"/>
              <a:t>3.  Trong khẩu phần ăn hàng ngày cần cung cấp những loại thực phẩm nào và chế biến như thế nào để đảm bảo đủ Vitamin và</a:t>
            </a:r>
            <a:r>
              <a:rPr lang="en-US" sz="2400"/>
              <a:t> </a:t>
            </a:r>
            <a:r>
              <a:rPr lang="en-US" sz="2400" i="1"/>
              <a:t>muối khoáng cho cơ thể?</a:t>
            </a:r>
          </a:p>
          <a:p>
            <a:endParaRPr lang="en-US" sz="2400"/>
          </a:p>
        </p:txBody>
      </p:sp>
    </p:spTree>
    <p:extLst>
      <p:ext uri="{BB962C8B-B14F-4D97-AF65-F5344CB8AC3E}">
        <p14:creationId xmlns:p14="http://schemas.microsoft.com/office/powerpoint/2010/main" xmlns="" val="407208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bwMode="auto">
          <a:xfrm>
            <a:off x="0" y="152400"/>
            <a:ext cx="7848600" cy="533400"/>
          </a:xfrm>
        </p:spPr>
        <p:txBody>
          <a:bodyPr wrap="square" numCol="1" anchor="t" anchorCtr="0" compatLnSpc="1">
            <a:prstTxWarp prst="textNoShape">
              <a:avLst/>
            </a:prstTxWarp>
          </a:bodyPr>
          <a:lstStyle/>
          <a:p>
            <a:pPr>
              <a:buFontTx/>
              <a:buNone/>
            </a:pPr>
            <a:r>
              <a:rPr lang="en-US" sz="2200" i="1">
                <a:solidFill>
                  <a:srgbClr val="FF0066"/>
                </a:solidFill>
                <a:hlinkClick r:id="rId2" action="ppaction://hlinksldjump"/>
              </a:rPr>
              <a:t>1.  Vì sao trẻ em thiếu Vitamin D thì bị còi xương?</a:t>
            </a:r>
            <a:endParaRPr lang="en-US" sz="2200" i="1">
              <a:solidFill>
                <a:srgbClr val="FF0066"/>
              </a:solidFill>
            </a:endParaRPr>
          </a:p>
        </p:txBody>
      </p:sp>
      <p:sp>
        <p:nvSpPr>
          <p:cNvPr id="97283" name="Text Box 3"/>
          <p:cNvSpPr txBox="1">
            <a:spLocks noChangeArrowheads="1"/>
          </p:cNvSpPr>
          <p:nvPr/>
        </p:nvSpPr>
        <p:spPr bwMode="auto">
          <a:xfrm>
            <a:off x="0" y="538165"/>
            <a:ext cx="9525000" cy="93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t> </a:t>
            </a:r>
            <a:r>
              <a:rPr lang="en-US" sz="2200"/>
              <a:t>Vì  cơ thể chỉ hấp thụ canxi  và photpho khi có mặt vitamin D.</a:t>
            </a:r>
          </a:p>
          <a:p>
            <a:pPr eaLnBrk="1" hangingPunct="1">
              <a:spcBef>
                <a:spcPct val="50000"/>
              </a:spcBef>
            </a:pPr>
            <a:r>
              <a:rPr lang="en-US" sz="2200"/>
              <a:t>Vitamin D thúc đẩy quá trình chuyển hóa canxi và phôt pho để tạo xương</a:t>
            </a:r>
          </a:p>
        </p:txBody>
      </p:sp>
      <p:sp>
        <p:nvSpPr>
          <p:cNvPr id="97285" name="Text Box 5"/>
          <p:cNvSpPr txBox="1">
            <a:spLocks noChangeArrowheads="1"/>
          </p:cNvSpPr>
          <p:nvPr/>
        </p:nvSpPr>
        <p:spPr bwMode="auto">
          <a:xfrm>
            <a:off x="228600" y="2157413"/>
            <a:ext cx="86868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a:t>Vì Iôt là thành phần không thể thiếu của hoocmon tuyến giáp, nếu thiếu Iôt  gây bệnh bướu cổ        Sử dụng Iôt để phòng tránh bệnh  bướu cổ.</a:t>
            </a:r>
          </a:p>
        </p:txBody>
      </p:sp>
      <p:sp>
        <p:nvSpPr>
          <p:cNvPr id="97286" name="Line 6"/>
          <p:cNvSpPr>
            <a:spLocks noChangeShapeType="1"/>
          </p:cNvSpPr>
          <p:nvPr/>
        </p:nvSpPr>
        <p:spPr bwMode="auto">
          <a:xfrm>
            <a:off x="3886200" y="2743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7287" name="Text Box 7"/>
          <p:cNvSpPr txBox="1">
            <a:spLocks noChangeArrowheads="1"/>
          </p:cNvSpPr>
          <p:nvPr/>
        </p:nvSpPr>
        <p:spPr bwMode="auto">
          <a:xfrm>
            <a:off x="0" y="3105152"/>
            <a:ext cx="9144000" cy="184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i="1">
                <a:solidFill>
                  <a:schemeClr val="hlink"/>
                </a:solidFill>
              </a:rPr>
              <a:t>3.  Trong khẩu phần ăn hàng ngày cần cung cấp những loại thực phẩm nào và chế biến như thế nào để đảm bảo đủ Vitamin và</a:t>
            </a:r>
            <a:r>
              <a:rPr lang="en-US" sz="2200">
                <a:solidFill>
                  <a:schemeClr val="hlink"/>
                </a:solidFill>
              </a:rPr>
              <a:t> </a:t>
            </a:r>
            <a:r>
              <a:rPr lang="en-US" sz="2200" i="1">
                <a:solidFill>
                  <a:schemeClr val="hlink"/>
                </a:solidFill>
              </a:rPr>
              <a:t>muối khoáng cho cơ thể?</a:t>
            </a:r>
          </a:p>
          <a:p>
            <a:pPr eaLnBrk="1" hangingPunct="1"/>
            <a:endParaRPr lang="en-US" sz="2200">
              <a:solidFill>
                <a:schemeClr val="hlink"/>
              </a:solidFill>
            </a:endParaRPr>
          </a:p>
          <a:p>
            <a:pPr eaLnBrk="1" hangingPunct="1">
              <a:spcBef>
                <a:spcPct val="50000"/>
              </a:spcBef>
            </a:pPr>
            <a:endParaRPr lang="en-US"/>
          </a:p>
        </p:txBody>
      </p:sp>
      <p:sp>
        <p:nvSpPr>
          <p:cNvPr id="97288" name="Text Box 8"/>
          <p:cNvSpPr txBox="1">
            <a:spLocks noChangeArrowheads="1"/>
          </p:cNvSpPr>
          <p:nvPr/>
        </p:nvSpPr>
        <p:spPr bwMode="auto">
          <a:xfrm>
            <a:off x="457200" y="4195765"/>
            <a:ext cx="8686800"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 Trong khẩu phần ăn hàng ngày cần cung cấp đủ lượng thịt ( trứng, sữa…) và rau, quả tươi. </a:t>
            </a:r>
          </a:p>
          <a:p>
            <a:pPr eaLnBrk="1" hangingPunct="1"/>
            <a:r>
              <a:rPr lang="en-US" sz="2200"/>
              <a:t>- Cung cấp muối hoặc nước chấm vừa phải.</a:t>
            </a:r>
          </a:p>
          <a:p>
            <a:pPr eaLnBrk="1" hangingPunct="1"/>
            <a:r>
              <a:rPr lang="en-US" sz="2200"/>
              <a:t>- Nên dùng muối Iôt</a:t>
            </a:r>
          </a:p>
          <a:p>
            <a:pPr eaLnBrk="1" hangingPunct="1"/>
            <a:r>
              <a:rPr lang="en-US" sz="2200"/>
              <a:t>- Chế biến hợp lí để không bị mất vitamin</a:t>
            </a:r>
          </a:p>
          <a:p>
            <a:pPr eaLnBrk="1" hangingPunct="1"/>
            <a:r>
              <a:rPr lang="en-US" sz="2200"/>
              <a:t>- Trẻ em cần tăng cường muối canxi (bổ  sung sữa, nước xương hầm…)</a:t>
            </a:r>
          </a:p>
        </p:txBody>
      </p:sp>
      <p:sp>
        <p:nvSpPr>
          <p:cNvPr id="23560" name="AutoShape 14">
            <a:hlinkClick r:id="rId3" action="ppaction://hlinkfile" highlightClick="1"/>
          </p:cNvPr>
          <p:cNvSpPr>
            <a:spLocks noChangeArrowheads="1"/>
          </p:cNvSpPr>
          <p:nvPr/>
        </p:nvSpPr>
        <p:spPr bwMode="auto">
          <a:xfrm>
            <a:off x="6781800" y="6477000"/>
            <a:ext cx="762000" cy="381000"/>
          </a:xfrm>
          <a:prstGeom prst="actionButtonForwardNex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7295" name="Text Box 15"/>
          <p:cNvSpPr txBox="1">
            <a:spLocks noChangeArrowheads="1"/>
          </p:cNvSpPr>
          <p:nvPr/>
        </p:nvSpPr>
        <p:spPr bwMode="auto">
          <a:xfrm>
            <a:off x="0" y="1600200"/>
            <a:ext cx="91440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2200" i="1">
                <a:solidFill>
                  <a:srgbClr val="FF0066"/>
                </a:solidFill>
                <a:hlinkClick r:id="rId4" action="ppaction://hlinksldjump"/>
              </a:rPr>
              <a:t>2.  Vì sao nhà nước ta vận động nhân dân sử dụng muối Iôt?</a:t>
            </a:r>
            <a:endParaRPr lang="en-US" sz="2200" i="1">
              <a:solidFill>
                <a:srgbClr val="FF0066"/>
              </a:solidFill>
            </a:endParaRPr>
          </a:p>
        </p:txBody>
      </p:sp>
    </p:spTree>
    <p:extLst>
      <p:ext uri="{BB962C8B-B14F-4D97-AF65-F5344CB8AC3E}">
        <p14:creationId xmlns:p14="http://schemas.microsoft.com/office/powerpoint/2010/main" xmlns="" val="332089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blinds(horizontal)">
                                      <p:cBhvr>
                                        <p:cTn id="7" dur="500"/>
                                        <p:tgtEl>
                                          <p:spTgt spid="972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blinds(horizontal)">
                                      <p:cBhvr>
                                        <p:cTn id="12" dur="500"/>
                                        <p:tgtEl>
                                          <p:spTgt spid="972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95"/>
                                        </p:tgtEl>
                                        <p:attrNameLst>
                                          <p:attrName>style.visibility</p:attrName>
                                        </p:attrNameLst>
                                      </p:cBhvr>
                                      <p:to>
                                        <p:strVal val="visible"/>
                                      </p:to>
                                    </p:set>
                                    <p:animEffect transition="in" filter="blinds(horizontal)">
                                      <p:cBhvr>
                                        <p:cTn id="17" dur="500"/>
                                        <p:tgtEl>
                                          <p:spTgt spid="97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285"/>
                                        </p:tgtEl>
                                        <p:attrNameLst>
                                          <p:attrName>style.visibility</p:attrName>
                                        </p:attrNameLst>
                                      </p:cBhvr>
                                      <p:to>
                                        <p:strVal val="visible"/>
                                      </p:to>
                                    </p:set>
                                    <p:animEffect transition="in" filter="blinds(horizontal)">
                                      <p:cBhvr>
                                        <p:cTn id="22" dur="500"/>
                                        <p:tgtEl>
                                          <p:spTgt spid="972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7286"/>
                                        </p:tgtEl>
                                        <p:attrNameLst>
                                          <p:attrName>style.visibility</p:attrName>
                                        </p:attrNameLst>
                                      </p:cBhvr>
                                      <p:to>
                                        <p:strVal val="visible"/>
                                      </p:to>
                                    </p:set>
                                    <p:animEffect transition="in" filter="blinds(horizontal)">
                                      <p:cBhvr>
                                        <p:cTn id="25" dur="500"/>
                                        <p:tgtEl>
                                          <p:spTgt spid="972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7287"/>
                                        </p:tgtEl>
                                        <p:attrNameLst>
                                          <p:attrName>style.visibility</p:attrName>
                                        </p:attrNameLst>
                                      </p:cBhvr>
                                      <p:to>
                                        <p:strVal val="visible"/>
                                      </p:to>
                                    </p:set>
                                    <p:animEffect transition="in" filter="blinds(horizontal)">
                                      <p:cBhvr>
                                        <p:cTn id="30" dur="500"/>
                                        <p:tgtEl>
                                          <p:spTgt spid="972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7288"/>
                                        </p:tgtEl>
                                        <p:attrNameLst>
                                          <p:attrName>style.visibility</p:attrName>
                                        </p:attrNameLst>
                                      </p:cBhvr>
                                      <p:to>
                                        <p:strVal val="visible"/>
                                      </p:to>
                                    </p:set>
                                    <p:animEffect transition="in" filter="blinds(horizontal)">
                                      <p:cBhvr>
                                        <p:cTn id="35"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P spid="97283" grpId="0"/>
      <p:bldP spid="97285" grpId="0"/>
      <p:bldP spid="97286" grpId="0" animBg="1"/>
      <p:bldP spid="97287" grpId="0"/>
      <p:bldP spid="97288" grpId="0"/>
      <p:bldP spid="97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pic>
        <p:nvPicPr>
          <p:cNvPr id="95236" name="Picture 4" descr="loangxuong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500" y="514350"/>
            <a:ext cx="27559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700" y="3505200"/>
            <a:ext cx="26797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8" name="Text Box 6"/>
          <p:cNvSpPr txBox="1">
            <a:spLocks noChangeArrowheads="1"/>
          </p:cNvSpPr>
          <p:nvPr/>
        </p:nvSpPr>
        <p:spPr bwMode="auto">
          <a:xfrm>
            <a:off x="76200" y="6248402"/>
            <a:ext cx="3810000" cy="366713"/>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a:t>Bệnh còi xương do thiếu canxi</a:t>
            </a:r>
          </a:p>
        </p:txBody>
      </p:sp>
      <p:sp>
        <p:nvSpPr>
          <p:cNvPr id="95239" name="Text Box 7"/>
          <p:cNvSpPr txBox="1">
            <a:spLocks noChangeArrowheads="1"/>
          </p:cNvSpPr>
          <p:nvPr/>
        </p:nvSpPr>
        <p:spPr bwMode="auto">
          <a:xfrm>
            <a:off x="76200" y="3048002"/>
            <a:ext cx="4038600" cy="366713"/>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a:t>Bệnh loãng xương do thiếu canxi</a:t>
            </a:r>
          </a:p>
        </p:txBody>
      </p:sp>
      <p:pic>
        <p:nvPicPr>
          <p:cNvPr id="95240" name="Picture 8" descr="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5800" y="685800"/>
            <a:ext cx="2133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1" name="Picture 9" descr="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34200" y="609600"/>
            <a:ext cx="19621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4"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4200" y="4876800"/>
            <a:ext cx="2014538"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5245" name="Picture 1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95800" y="4843463"/>
            <a:ext cx="2133600"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5246" name="Picture 1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934200" y="2667000"/>
            <a:ext cx="19812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5247" name="Text Box 15"/>
          <p:cNvSpPr txBox="1">
            <a:spLocks noChangeArrowheads="1"/>
          </p:cNvSpPr>
          <p:nvPr/>
        </p:nvSpPr>
        <p:spPr bwMode="auto">
          <a:xfrm>
            <a:off x="4114800" y="0"/>
            <a:ext cx="502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i="1">
                <a:solidFill>
                  <a:srgbClr val="FF0066"/>
                </a:solidFill>
              </a:rPr>
              <a:t>Nguồn cung cấp canxi</a:t>
            </a:r>
          </a:p>
        </p:txBody>
      </p:sp>
      <p:grpSp>
        <p:nvGrpSpPr>
          <p:cNvPr id="95248" name="Group 16"/>
          <p:cNvGrpSpPr>
            <a:grpSpLocks/>
          </p:cNvGrpSpPr>
          <p:nvPr/>
        </p:nvGrpSpPr>
        <p:grpSpPr bwMode="auto">
          <a:xfrm>
            <a:off x="4495800" y="2667000"/>
            <a:ext cx="2209800" cy="2057400"/>
            <a:chOff x="4416" y="1920"/>
            <a:chExt cx="1152" cy="1314"/>
          </a:xfrm>
        </p:grpSpPr>
        <p:pic>
          <p:nvPicPr>
            <p:cNvPr id="24591" name="Picture 1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416" y="1920"/>
              <a:ext cx="1120" cy="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592" name="Text Box 18"/>
            <p:cNvSpPr txBox="1">
              <a:spLocks noChangeArrowheads="1"/>
            </p:cNvSpPr>
            <p:nvPr/>
          </p:nvSpPr>
          <p:spPr bwMode="auto">
            <a:xfrm>
              <a:off x="4453" y="2976"/>
              <a:ext cx="1115"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Cải xoong</a:t>
              </a:r>
            </a:p>
          </p:txBody>
        </p:sp>
      </p:grpSp>
      <p:sp>
        <p:nvSpPr>
          <p:cNvPr id="24590" name="AutoShape 19">
            <a:hlinkClick r:id="rId10" action="ppaction://hlinksldjump" highlightClick="1"/>
          </p:cNvPr>
          <p:cNvSpPr>
            <a:spLocks noChangeArrowheads="1"/>
          </p:cNvSpPr>
          <p:nvPr/>
        </p:nvSpPr>
        <p:spPr bwMode="auto">
          <a:xfrm>
            <a:off x="3733800" y="6553200"/>
            <a:ext cx="762000" cy="304800"/>
          </a:xfrm>
          <a:prstGeom prst="actionButtonBackPrevious">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xmlns="" val="127527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checkerboard(across)">
                                      <p:cBhvr>
                                        <p:cTn id="7" dur="500"/>
                                        <p:tgtEl>
                                          <p:spTgt spid="95236"/>
                                        </p:tgtEl>
                                      </p:cBhvr>
                                    </p:animEffect>
                                  </p:childTnLst>
                                </p:cTn>
                              </p:par>
                              <p:par>
                                <p:cTn id="8" presetID="5" presetClass="entr" presetSubtype="10" fill="hold" nodeType="withEffect">
                                  <p:stCondLst>
                                    <p:cond delay="0"/>
                                  </p:stCondLst>
                                  <p:childTnLst>
                                    <p:set>
                                      <p:cBhvr>
                                        <p:cTn id="9" dur="1" fill="hold">
                                          <p:stCondLst>
                                            <p:cond delay="0"/>
                                          </p:stCondLst>
                                        </p:cTn>
                                        <p:tgtEl>
                                          <p:spTgt spid="95237"/>
                                        </p:tgtEl>
                                        <p:attrNameLst>
                                          <p:attrName>style.visibility</p:attrName>
                                        </p:attrNameLst>
                                      </p:cBhvr>
                                      <p:to>
                                        <p:strVal val="visible"/>
                                      </p:to>
                                    </p:set>
                                    <p:animEffect transition="in" filter="checkerboard(across)">
                                      <p:cBhvr>
                                        <p:cTn id="10" dur="500"/>
                                        <p:tgtEl>
                                          <p:spTgt spid="95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5239"/>
                                        </p:tgtEl>
                                        <p:attrNameLst>
                                          <p:attrName>style.visibility</p:attrName>
                                        </p:attrNameLst>
                                      </p:cBhvr>
                                      <p:to>
                                        <p:strVal val="visible"/>
                                      </p:to>
                                    </p:set>
                                    <p:anim calcmode="lin" valueType="num">
                                      <p:cBhvr additive="base">
                                        <p:cTn id="15" dur="500" fill="hold"/>
                                        <p:tgtEl>
                                          <p:spTgt spid="95239"/>
                                        </p:tgtEl>
                                        <p:attrNameLst>
                                          <p:attrName>ppt_x</p:attrName>
                                        </p:attrNameLst>
                                      </p:cBhvr>
                                      <p:tavLst>
                                        <p:tav tm="0">
                                          <p:val>
                                            <p:strVal val="0-#ppt_w/2"/>
                                          </p:val>
                                        </p:tav>
                                        <p:tav tm="100000">
                                          <p:val>
                                            <p:strVal val="#ppt_x"/>
                                          </p:val>
                                        </p:tav>
                                      </p:tavLst>
                                    </p:anim>
                                    <p:anim calcmode="lin" valueType="num">
                                      <p:cBhvr additive="base">
                                        <p:cTn id="16" dur="500" fill="hold"/>
                                        <p:tgtEl>
                                          <p:spTgt spid="952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5238"/>
                                        </p:tgtEl>
                                        <p:attrNameLst>
                                          <p:attrName>style.visibility</p:attrName>
                                        </p:attrNameLst>
                                      </p:cBhvr>
                                      <p:to>
                                        <p:strVal val="visible"/>
                                      </p:to>
                                    </p:set>
                                    <p:anim calcmode="lin" valueType="num">
                                      <p:cBhvr additive="base">
                                        <p:cTn id="19" dur="500" fill="hold"/>
                                        <p:tgtEl>
                                          <p:spTgt spid="95238"/>
                                        </p:tgtEl>
                                        <p:attrNameLst>
                                          <p:attrName>ppt_x</p:attrName>
                                        </p:attrNameLst>
                                      </p:cBhvr>
                                      <p:tavLst>
                                        <p:tav tm="0">
                                          <p:val>
                                            <p:strVal val="0-#ppt_w/2"/>
                                          </p:val>
                                        </p:tav>
                                        <p:tav tm="100000">
                                          <p:val>
                                            <p:strVal val="#ppt_x"/>
                                          </p:val>
                                        </p:tav>
                                      </p:tavLst>
                                    </p:anim>
                                    <p:anim calcmode="lin" valueType="num">
                                      <p:cBhvr additive="base">
                                        <p:cTn id="20"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5247"/>
                                        </p:tgtEl>
                                        <p:attrNameLst>
                                          <p:attrName>style.visibility</p:attrName>
                                        </p:attrNameLst>
                                      </p:cBhvr>
                                      <p:to>
                                        <p:strVal val="visible"/>
                                      </p:to>
                                    </p:set>
                                    <p:animEffect transition="in" filter="blinds(horizontal)">
                                      <p:cBhvr>
                                        <p:cTn id="25" dur="500"/>
                                        <p:tgtEl>
                                          <p:spTgt spid="95247"/>
                                        </p:tgtEl>
                                      </p:cBhvr>
                                    </p:animEffect>
                                  </p:childTnLst>
                                </p:cTn>
                              </p:par>
                              <p:par>
                                <p:cTn id="26" presetID="3" presetClass="entr" presetSubtype="10" fill="hold" nodeType="withEffect">
                                  <p:stCondLst>
                                    <p:cond delay="0"/>
                                  </p:stCondLst>
                                  <p:childTnLst>
                                    <p:set>
                                      <p:cBhvr>
                                        <p:cTn id="27" dur="1" fill="hold">
                                          <p:stCondLst>
                                            <p:cond delay="0"/>
                                          </p:stCondLst>
                                        </p:cTn>
                                        <p:tgtEl>
                                          <p:spTgt spid="95244"/>
                                        </p:tgtEl>
                                        <p:attrNameLst>
                                          <p:attrName>style.visibility</p:attrName>
                                        </p:attrNameLst>
                                      </p:cBhvr>
                                      <p:to>
                                        <p:strVal val="visible"/>
                                      </p:to>
                                    </p:set>
                                    <p:animEffect transition="in" filter="blinds(horizontal)">
                                      <p:cBhvr>
                                        <p:cTn id="28" dur="500"/>
                                        <p:tgtEl>
                                          <p:spTgt spid="95244"/>
                                        </p:tgtEl>
                                      </p:cBhvr>
                                    </p:animEffect>
                                  </p:childTnLst>
                                </p:cTn>
                              </p:par>
                              <p:par>
                                <p:cTn id="29" presetID="3" presetClass="entr" presetSubtype="10" fill="hold" nodeType="withEffect">
                                  <p:stCondLst>
                                    <p:cond delay="0"/>
                                  </p:stCondLst>
                                  <p:childTnLst>
                                    <p:set>
                                      <p:cBhvr>
                                        <p:cTn id="30" dur="1" fill="hold">
                                          <p:stCondLst>
                                            <p:cond delay="0"/>
                                          </p:stCondLst>
                                        </p:cTn>
                                        <p:tgtEl>
                                          <p:spTgt spid="95241"/>
                                        </p:tgtEl>
                                        <p:attrNameLst>
                                          <p:attrName>style.visibility</p:attrName>
                                        </p:attrNameLst>
                                      </p:cBhvr>
                                      <p:to>
                                        <p:strVal val="visible"/>
                                      </p:to>
                                    </p:set>
                                    <p:animEffect transition="in" filter="blinds(horizontal)">
                                      <p:cBhvr>
                                        <p:cTn id="31" dur="500"/>
                                        <p:tgtEl>
                                          <p:spTgt spid="95241"/>
                                        </p:tgtEl>
                                      </p:cBhvr>
                                    </p:animEffect>
                                  </p:childTnLst>
                                </p:cTn>
                              </p:par>
                              <p:par>
                                <p:cTn id="32" presetID="3" presetClass="entr" presetSubtype="10" fill="hold" nodeType="withEffect">
                                  <p:stCondLst>
                                    <p:cond delay="0"/>
                                  </p:stCondLst>
                                  <p:childTnLst>
                                    <p:set>
                                      <p:cBhvr>
                                        <p:cTn id="33" dur="1" fill="hold">
                                          <p:stCondLst>
                                            <p:cond delay="0"/>
                                          </p:stCondLst>
                                        </p:cTn>
                                        <p:tgtEl>
                                          <p:spTgt spid="95248"/>
                                        </p:tgtEl>
                                        <p:attrNameLst>
                                          <p:attrName>style.visibility</p:attrName>
                                        </p:attrNameLst>
                                      </p:cBhvr>
                                      <p:to>
                                        <p:strVal val="visible"/>
                                      </p:to>
                                    </p:set>
                                    <p:animEffect transition="in" filter="blinds(horizontal)">
                                      <p:cBhvr>
                                        <p:cTn id="34" dur="500"/>
                                        <p:tgtEl>
                                          <p:spTgt spid="95248"/>
                                        </p:tgtEl>
                                      </p:cBhvr>
                                    </p:animEffect>
                                  </p:childTnLst>
                                </p:cTn>
                              </p:par>
                              <p:par>
                                <p:cTn id="35" presetID="3" presetClass="entr" presetSubtype="10" fill="hold" nodeType="withEffect">
                                  <p:stCondLst>
                                    <p:cond delay="0"/>
                                  </p:stCondLst>
                                  <p:childTnLst>
                                    <p:set>
                                      <p:cBhvr>
                                        <p:cTn id="36" dur="1" fill="hold">
                                          <p:stCondLst>
                                            <p:cond delay="0"/>
                                          </p:stCondLst>
                                        </p:cTn>
                                        <p:tgtEl>
                                          <p:spTgt spid="95246"/>
                                        </p:tgtEl>
                                        <p:attrNameLst>
                                          <p:attrName>style.visibility</p:attrName>
                                        </p:attrNameLst>
                                      </p:cBhvr>
                                      <p:to>
                                        <p:strVal val="visible"/>
                                      </p:to>
                                    </p:set>
                                    <p:animEffect transition="in" filter="blinds(horizontal)">
                                      <p:cBhvr>
                                        <p:cTn id="37" dur="500"/>
                                        <p:tgtEl>
                                          <p:spTgt spid="95246"/>
                                        </p:tgtEl>
                                      </p:cBhvr>
                                    </p:animEffect>
                                  </p:childTnLst>
                                </p:cTn>
                              </p:par>
                              <p:par>
                                <p:cTn id="38" presetID="3" presetClass="entr" presetSubtype="10" fill="hold" nodeType="withEffect">
                                  <p:stCondLst>
                                    <p:cond delay="0"/>
                                  </p:stCondLst>
                                  <p:childTnLst>
                                    <p:set>
                                      <p:cBhvr>
                                        <p:cTn id="39" dur="1" fill="hold">
                                          <p:stCondLst>
                                            <p:cond delay="0"/>
                                          </p:stCondLst>
                                        </p:cTn>
                                        <p:tgtEl>
                                          <p:spTgt spid="95240"/>
                                        </p:tgtEl>
                                        <p:attrNameLst>
                                          <p:attrName>style.visibility</p:attrName>
                                        </p:attrNameLst>
                                      </p:cBhvr>
                                      <p:to>
                                        <p:strVal val="visible"/>
                                      </p:to>
                                    </p:set>
                                    <p:animEffect transition="in" filter="blinds(horizontal)">
                                      <p:cBhvr>
                                        <p:cTn id="40" dur="500"/>
                                        <p:tgtEl>
                                          <p:spTgt spid="95240"/>
                                        </p:tgtEl>
                                      </p:cBhvr>
                                    </p:animEffect>
                                  </p:childTnLst>
                                </p:cTn>
                              </p:par>
                              <p:par>
                                <p:cTn id="41" presetID="3" presetClass="entr" presetSubtype="10" fill="hold" nodeType="withEffect">
                                  <p:stCondLst>
                                    <p:cond delay="0"/>
                                  </p:stCondLst>
                                  <p:childTnLst>
                                    <p:set>
                                      <p:cBhvr>
                                        <p:cTn id="42" dur="1" fill="hold">
                                          <p:stCondLst>
                                            <p:cond delay="0"/>
                                          </p:stCondLst>
                                        </p:cTn>
                                        <p:tgtEl>
                                          <p:spTgt spid="95245"/>
                                        </p:tgtEl>
                                        <p:attrNameLst>
                                          <p:attrName>style.visibility</p:attrName>
                                        </p:attrNameLst>
                                      </p:cBhvr>
                                      <p:to>
                                        <p:strVal val="visible"/>
                                      </p:to>
                                    </p:set>
                                    <p:animEffect transition="in" filter="blinds(horizontal)">
                                      <p:cBhvr>
                                        <p:cTn id="43" dur="5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bwMode="auto">
          <a:xfrm>
            <a:off x="152400" y="152400"/>
            <a:ext cx="8763000" cy="6553200"/>
          </a:xfrm>
        </p:spPr>
        <p:txBody>
          <a:bodyPr wrap="square" numCol="1" anchor="t" anchorCtr="0" compatLnSpc="1">
            <a:prstTxWarp prst="textNoShape">
              <a:avLst/>
            </a:prstTxWarp>
          </a:bodyPr>
          <a:lstStyle/>
          <a:p>
            <a:endParaRPr lang="en-US" sz="2400">
              <a:solidFill>
                <a:srgbClr val="0000FF"/>
              </a:solidFill>
            </a:endParaRPr>
          </a:p>
          <a:p>
            <a:pPr>
              <a:buFontTx/>
              <a:buNone/>
            </a:pPr>
            <a:r>
              <a:rPr lang="en-US" sz="2400">
                <a:solidFill>
                  <a:srgbClr val="0000FF"/>
                </a:solidFill>
              </a:rPr>
              <a:t>            </a:t>
            </a:r>
            <a:r>
              <a:rPr lang="en-US" sz="2400"/>
              <a:t>“ Trước khi phát hiện ra vitamin, người ta đã thấy có những bệnh phát sinh do ăn uống thiếu rau quả tươi  trong thời gian dài. Tới tận năm 1912 các nhà Bác học mới xác định được rằng con người và động vật không thể sống với khẩu phần ăn chỉ gồm protein, lipit, gluxit mà cần có những yếu tố  phụ thêm mặc dù không đóng góp năng lượng và chỉ cần với một lượng rất nhỏ. Cũng năm này nhà bác học Frank đã chiết xuất từ cám gạo một chất hữu cơ chữa được bệnh phù. Công thức hoá học của nó có nhóm amin và vì nó rất cần cho sự sống nên đươc đặt tên là vitamin (vitamin = sự sống). Vitamin là thành phần không thể thiếu của nhiều loại enzim cần thiết cho quá trình chuyển hoá của cơ thể. Nếu thiếu vitamin sẽ gây nên tình trạng rối loạn sinh lí của cơ thể.” </a:t>
            </a:r>
          </a:p>
        </p:txBody>
      </p:sp>
      <p:sp>
        <p:nvSpPr>
          <p:cNvPr id="48133" name="AutoShape 5">
            <a:hlinkClick r:id="" action="ppaction://noaction" highlightClick="1"/>
          </p:cNvPr>
          <p:cNvSpPr>
            <a:spLocks noChangeArrowheads="1"/>
          </p:cNvSpPr>
          <p:nvPr/>
        </p:nvSpPr>
        <p:spPr bwMode="auto">
          <a:xfrm>
            <a:off x="609600" y="685800"/>
            <a:ext cx="228600" cy="228600"/>
          </a:xfrm>
          <a:prstGeom prst="actionButtonBlank">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0000FF"/>
              </a:solidFill>
            </a:endParaRPr>
          </a:p>
        </p:txBody>
      </p:sp>
    </p:spTree>
    <p:extLst>
      <p:ext uri="{BB962C8B-B14F-4D97-AF65-F5344CB8AC3E}">
        <p14:creationId xmlns:p14="http://schemas.microsoft.com/office/powerpoint/2010/main" xmlns="" val="158426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blinds(horizontal)">
                                      <p:cBhvr>
                                        <p:cTn id="10"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ongenital_hypothyroidism[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838200"/>
            <a:ext cx="3352800" cy="2362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93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0400" y="762000"/>
            <a:ext cx="1752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9332" name="Group 4"/>
          <p:cNvGrpSpPr>
            <a:grpSpLocks/>
          </p:cNvGrpSpPr>
          <p:nvPr/>
        </p:nvGrpSpPr>
        <p:grpSpPr bwMode="auto">
          <a:xfrm>
            <a:off x="7010400" y="3048000"/>
            <a:ext cx="1905000" cy="1989138"/>
            <a:chOff x="4416" y="1920"/>
            <a:chExt cx="1152" cy="1319"/>
          </a:xfrm>
        </p:grpSpPr>
        <p:pic>
          <p:nvPicPr>
            <p:cNvPr id="2561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6" y="1920"/>
              <a:ext cx="1120" cy="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18" name="Text Box 6"/>
            <p:cNvSpPr txBox="1">
              <a:spLocks noChangeArrowheads="1"/>
            </p:cNvSpPr>
            <p:nvPr/>
          </p:nvSpPr>
          <p:spPr bwMode="auto">
            <a:xfrm>
              <a:off x="4453" y="2976"/>
              <a:ext cx="1115"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Cải xoong</a:t>
              </a:r>
            </a:p>
          </p:txBody>
        </p:sp>
      </p:grpSp>
      <p:grpSp>
        <p:nvGrpSpPr>
          <p:cNvPr id="99335" name="Group 7"/>
          <p:cNvGrpSpPr>
            <a:grpSpLocks/>
          </p:cNvGrpSpPr>
          <p:nvPr/>
        </p:nvGrpSpPr>
        <p:grpSpPr bwMode="auto">
          <a:xfrm>
            <a:off x="4419600" y="838202"/>
            <a:ext cx="2044700" cy="2073275"/>
            <a:chOff x="2784" y="528"/>
            <a:chExt cx="1288" cy="1306"/>
          </a:xfrm>
        </p:grpSpPr>
        <p:pic>
          <p:nvPicPr>
            <p:cNvPr id="25615"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84" y="528"/>
              <a:ext cx="1200" cy="1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16" name="Text Box 9"/>
            <p:cNvSpPr txBox="1">
              <a:spLocks noChangeArrowheads="1"/>
            </p:cNvSpPr>
            <p:nvPr/>
          </p:nvSpPr>
          <p:spPr bwMode="auto">
            <a:xfrm>
              <a:off x="3168" y="1584"/>
              <a:ext cx="90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solidFill>
                    <a:srgbClr val="FF0066"/>
                  </a:solidFill>
                </a:rPr>
                <a:t>Rong biển</a:t>
              </a:r>
            </a:p>
          </p:txBody>
        </p:sp>
      </p:grpSp>
      <p:grpSp>
        <p:nvGrpSpPr>
          <p:cNvPr id="99338" name="Group 10"/>
          <p:cNvGrpSpPr>
            <a:grpSpLocks/>
          </p:cNvGrpSpPr>
          <p:nvPr/>
        </p:nvGrpSpPr>
        <p:grpSpPr bwMode="auto">
          <a:xfrm>
            <a:off x="4419600" y="3124200"/>
            <a:ext cx="1905000" cy="1951038"/>
            <a:chOff x="2784" y="1968"/>
            <a:chExt cx="1200" cy="1229"/>
          </a:xfrm>
        </p:grpSpPr>
        <p:pic>
          <p:nvPicPr>
            <p:cNvPr id="2561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84" y="1968"/>
              <a:ext cx="1200" cy="1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14" name="Text Box 12"/>
            <p:cNvSpPr txBox="1">
              <a:spLocks noChangeArrowheads="1"/>
            </p:cNvSpPr>
            <p:nvPr/>
          </p:nvSpPr>
          <p:spPr bwMode="auto">
            <a:xfrm>
              <a:off x="2784" y="2947"/>
              <a:ext cx="91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Rau câu</a:t>
              </a:r>
            </a:p>
          </p:txBody>
        </p:sp>
      </p:grpSp>
      <p:pic>
        <p:nvPicPr>
          <p:cNvPr id="99341" name="Picture 1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086600" y="5181600"/>
            <a:ext cx="17526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9342" name="Picture 1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462463" y="5105400"/>
            <a:ext cx="18288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9343" name="Text Box 15"/>
          <p:cNvSpPr txBox="1">
            <a:spLocks noChangeArrowheads="1"/>
          </p:cNvSpPr>
          <p:nvPr/>
        </p:nvSpPr>
        <p:spPr bwMode="auto">
          <a:xfrm>
            <a:off x="76200" y="228602"/>
            <a:ext cx="4038600" cy="44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300" b="1" i="1">
                <a:solidFill>
                  <a:srgbClr val="FF0066"/>
                </a:solidFill>
              </a:rPr>
              <a:t>Bệnh bướu cổ do thiếu iôt</a:t>
            </a:r>
          </a:p>
        </p:txBody>
      </p:sp>
      <p:sp>
        <p:nvSpPr>
          <p:cNvPr id="99344" name="Text Box 16"/>
          <p:cNvSpPr txBox="1">
            <a:spLocks noChangeArrowheads="1"/>
          </p:cNvSpPr>
          <p:nvPr/>
        </p:nvSpPr>
        <p:spPr bwMode="auto">
          <a:xfrm>
            <a:off x="4572000" y="200027"/>
            <a:ext cx="4038600" cy="44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300" b="1" i="1">
                <a:solidFill>
                  <a:srgbClr val="FF0066"/>
                </a:solidFill>
              </a:rPr>
              <a:t>Nguồn cung cấp iôt</a:t>
            </a:r>
          </a:p>
        </p:txBody>
      </p:sp>
      <p:pic>
        <p:nvPicPr>
          <p:cNvPr id="99347" name="Picture 1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1000" y="3581402"/>
            <a:ext cx="327660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12" name="AutoShape 20">
            <a:hlinkClick r:id="" action="ppaction://hlinkshowjump?jump=nextslide" highlightClick="1"/>
          </p:cNvPr>
          <p:cNvSpPr>
            <a:spLocks noChangeArrowheads="1"/>
          </p:cNvSpPr>
          <p:nvPr/>
        </p:nvSpPr>
        <p:spPr bwMode="auto">
          <a:xfrm>
            <a:off x="609600" y="6553200"/>
            <a:ext cx="762000" cy="304800"/>
          </a:xfrm>
          <a:prstGeom prst="actionButtonForwardNex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xmlns="" val="138246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heckerboard(down)">
                                      <p:cBhvr>
                                        <p:cTn id="7" dur="500"/>
                                        <p:tgtEl>
                                          <p:spTgt spid="99330"/>
                                        </p:tgtEl>
                                      </p:cBhvr>
                                    </p:animEffect>
                                  </p:childTnLst>
                                </p:cTn>
                              </p:par>
                              <p:par>
                                <p:cTn id="8" presetID="5" presetClass="entr" presetSubtype="5" fill="hold" nodeType="withEffect">
                                  <p:stCondLst>
                                    <p:cond delay="0"/>
                                  </p:stCondLst>
                                  <p:childTnLst>
                                    <p:set>
                                      <p:cBhvr>
                                        <p:cTn id="9" dur="1" fill="hold">
                                          <p:stCondLst>
                                            <p:cond delay="0"/>
                                          </p:stCondLst>
                                        </p:cTn>
                                        <p:tgtEl>
                                          <p:spTgt spid="99347"/>
                                        </p:tgtEl>
                                        <p:attrNameLst>
                                          <p:attrName>style.visibility</p:attrName>
                                        </p:attrNameLst>
                                      </p:cBhvr>
                                      <p:to>
                                        <p:strVal val="visible"/>
                                      </p:to>
                                    </p:set>
                                    <p:animEffect transition="in" filter="checkerboard(down)">
                                      <p:cBhvr>
                                        <p:cTn id="10" dur="500"/>
                                        <p:tgtEl>
                                          <p:spTgt spid="993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9343"/>
                                        </p:tgtEl>
                                        <p:attrNameLst>
                                          <p:attrName>style.visibility</p:attrName>
                                        </p:attrNameLst>
                                      </p:cBhvr>
                                      <p:to>
                                        <p:strVal val="visible"/>
                                      </p:to>
                                    </p:set>
                                    <p:animEffect transition="in" filter="blinds(horizontal)">
                                      <p:cBhvr>
                                        <p:cTn id="15" dur="500"/>
                                        <p:tgtEl>
                                          <p:spTgt spid="993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9344"/>
                                        </p:tgtEl>
                                        <p:attrNameLst>
                                          <p:attrName>style.visibility</p:attrName>
                                        </p:attrNameLst>
                                      </p:cBhvr>
                                      <p:to>
                                        <p:strVal val="visible"/>
                                      </p:to>
                                    </p:set>
                                    <p:animEffect transition="in" filter="checkerboard(across)">
                                      <p:cBhvr>
                                        <p:cTn id="20" dur="500"/>
                                        <p:tgtEl>
                                          <p:spTgt spid="99344"/>
                                        </p:tgtEl>
                                      </p:cBhvr>
                                    </p:animEffect>
                                  </p:childTnLst>
                                </p:cTn>
                              </p:par>
                              <p:par>
                                <p:cTn id="21" presetID="5" presetClass="entr" presetSubtype="10" fill="hold" nodeType="withEffect">
                                  <p:stCondLst>
                                    <p:cond delay="0"/>
                                  </p:stCondLst>
                                  <p:childTnLst>
                                    <p:set>
                                      <p:cBhvr>
                                        <p:cTn id="22" dur="1" fill="hold">
                                          <p:stCondLst>
                                            <p:cond delay="0"/>
                                          </p:stCondLst>
                                        </p:cTn>
                                        <p:tgtEl>
                                          <p:spTgt spid="99335"/>
                                        </p:tgtEl>
                                        <p:attrNameLst>
                                          <p:attrName>style.visibility</p:attrName>
                                        </p:attrNameLst>
                                      </p:cBhvr>
                                      <p:to>
                                        <p:strVal val="visible"/>
                                      </p:to>
                                    </p:set>
                                    <p:animEffect transition="in" filter="checkerboard(across)">
                                      <p:cBhvr>
                                        <p:cTn id="23" dur="500"/>
                                        <p:tgtEl>
                                          <p:spTgt spid="99335"/>
                                        </p:tgtEl>
                                      </p:cBhvr>
                                    </p:animEffect>
                                  </p:childTnLst>
                                </p:cTn>
                              </p:par>
                              <p:par>
                                <p:cTn id="24" presetID="5" presetClass="entr" presetSubtype="10" fill="hold" nodeType="withEffect">
                                  <p:stCondLst>
                                    <p:cond delay="0"/>
                                  </p:stCondLst>
                                  <p:childTnLst>
                                    <p:set>
                                      <p:cBhvr>
                                        <p:cTn id="25" dur="1" fill="hold">
                                          <p:stCondLst>
                                            <p:cond delay="0"/>
                                          </p:stCondLst>
                                        </p:cTn>
                                        <p:tgtEl>
                                          <p:spTgt spid="99331"/>
                                        </p:tgtEl>
                                        <p:attrNameLst>
                                          <p:attrName>style.visibility</p:attrName>
                                        </p:attrNameLst>
                                      </p:cBhvr>
                                      <p:to>
                                        <p:strVal val="visible"/>
                                      </p:to>
                                    </p:set>
                                    <p:animEffect transition="in" filter="checkerboard(across)">
                                      <p:cBhvr>
                                        <p:cTn id="26" dur="500"/>
                                        <p:tgtEl>
                                          <p:spTgt spid="99331"/>
                                        </p:tgtEl>
                                      </p:cBhvr>
                                    </p:animEffect>
                                  </p:childTnLst>
                                </p:cTn>
                              </p:par>
                              <p:par>
                                <p:cTn id="27" presetID="5" presetClass="entr" presetSubtype="10" fill="hold" nodeType="withEffect">
                                  <p:stCondLst>
                                    <p:cond delay="0"/>
                                  </p:stCondLst>
                                  <p:childTnLst>
                                    <p:set>
                                      <p:cBhvr>
                                        <p:cTn id="28" dur="1" fill="hold">
                                          <p:stCondLst>
                                            <p:cond delay="0"/>
                                          </p:stCondLst>
                                        </p:cTn>
                                        <p:tgtEl>
                                          <p:spTgt spid="99338"/>
                                        </p:tgtEl>
                                        <p:attrNameLst>
                                          <p:attrName>style.visibility</p:attrName>
                                        </p:attrNameLst>
                                      </p:cBhvr>
                                      <p:to>
                                        <p:strVal val="visible"/>
                                      </p:to>
                                    </p:set>
                                    <p:animEffect transition="in" filter="checkerboard(across)">
                                      <p:cBhvr>
                                        <p:cTn id="29" dur="500"/>
                                        <p:tgtEl>
                                          <p:spTgt spid="99338"/>
                                        </p:tgtEl>
                                      </p:cBhvr>
                                    </p:animEffect>
                                  </p:childTnLst>
                                </p:cTn>
                              </p:par>
                              <p:par>
                                <p:cTn id="30" presetID="5" presetClass="entr" presetSubtype="10" fill="hold" nodeType="withEffect">
                                  <p:stCondLst>
                                    <p:cond delay="0"/>
                                  </p:stCondLst>
                                  <p:childTnLst>
                                    <p:set>
                                      <p:cBhvr>
                                        <p:cTn id="31" dur="1" fill="hold">
                                          <p:stCondLst>
                                            <p:cond delay="0"/>
                                          </p:stCondLst>
                                        </p:cTn>
                                        <p:tgtEl>
                                          <p:spTgt spid="99332"/>
                                        </p:tgtEl>
                                        <p:attrNameLst>
                                          <p:attrName>style.visibility</p:attrName>
                                        </p:attrNameLst>
                                      </p:cBhvr>
                                      <p:to>
                                        <p:strVal val="visible"/>
                                      </p:to>
                                    </p:set>
                                    <p:animEffect transition="in" filter="checkerboard(across)">
                                      <p:cBhvr>
                                        <p:cTn id="32" dur="500"/>
                                        <p:tgtEl>
                                          <p:spTgt spid="99332"/>
                                        </p:tgtEl>
                                      </p:cBhvr>
                                    </p:animEffect>
                                  </p:childTnLst>
                                </p:cTn>
                              </p:par>
                              <p:par>
                                <p:cTn id="33" presetID="5" presetClass="entr" presetSubtype="10" fill="hold" nodeType="withEffect">
                                  <p:stCondLst>
                                    <p:cond delay="0"/>
                                  </p:stCondLst>
                                  <p:childTnLst>
                                    <p:set>
                                      <p:cBhvr>
                                        <p:cTn id="34" dur="1" fill="hold">
                                          <p:stCondLst>
                                            <p:cond delay="0"/>
                                          </p:stCondLst>
                                        </p:cTn>
                                        <p:tgtEl>
                                          <p:spTgt spid="99342"/>
                                        </p:tgtEl>
                                        <p:attrNameLst>
                                          <p:attrName>style.visibility</p:attrName>
                                        </p:attrNameLst>
                                      </p:cBhvr>
                                      <p:to>
                                        <p:strVal val="visible"/>
                                      </p:to>
                                    </p:set>
                                    <p:animEffect transition="in" filter="checkerboard(across)">
                                      <p:cBhvr>
                                        <p:cTn id="35" dur="500"/>
                                        <p:tgtEl>
                                          <p:spTgt spid="99342"/>
                                        </p:tgtEl>
                                      </p:cBhvr>
                                    </p:animEffect>
                                  </p:childTnLst>
                                </p:cTn>
                              </p:par>
                              <p:par>
                                <p:cTn id="36" presetID="5" presetClass="entr" presetSubtype="10" fill="hold" nodeType="withEffect">
                                  <p:stCondLst>
                                    <p:cond delay="0"/>
                                  </p:stCondLst>
                                  <p:childTnLst>
                                    <p:set>
                                      <p:cBhvr>
                                        <p:cTn id="37" dur="1" fill="hold">
                                          <p:stCondLst>
                                            <p:cond delay="0"/>
                                          </p:stCondLst>
                                        </p:cTn>
                                        <p:tgtEl>
                                          <p:spTgt spid="99341"/>
                                        </p:tgtEl>
                                        <p:attrNameLst>
                                          <p:attrName>style.visibility</p:attrName>
                                        </p:attrNameLst>
                                      </p:cBhvr>
                                      <p:to>
                                        <p:strVal val="visible"/>
                                      </p:to>
                                    </p:set>
                                    <p:animEffect transition="in" filter="checkerboard(across)">
                                      <p:cBhvr>
                                        <p:cTn id="38" dur="5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3" grpId="0"/>
      <p:bldP spid="993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lstStyle/>
          <a:p>
            <a:r>
              <a:rPr lang="en-US" sz="2800" b="1">
                <a:solidFill>
                  <a:srgbClr val="FF0066"/>
                </a:solidFill>
              </a:rPr>
              <a:t>Nguồn cung cấp muối khoáng khác</a:t>
            </a:r>
          </a:p>
        </p:txBody>
      </p:sp>
      <p:pic>
        <p:nvPicPr>
          <p:cNvPr id="26627" name="Picture 4" descr="imag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1066802"/>
            <a:ext cx="2528888"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16" descr="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3962400"/>
            <a:ext cx="2895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17" descr="2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 y="1066800"/>
            <a:ext cx="2971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19" descr="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90938" y="1066800"/>
            <a:ext cx="2362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20" descr="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52850" y="4038600"/>
            <a:ext cx="23431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21" descr="1271317535-48439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343650" y="4038600"/>
            <a:ext cx="257175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3" name="Text Box 22"/>
          <p:cNvSpPr txBox="1">
            <a:spLocks noChangeArrowheads="1"/>
          </p:cNvSpPr>
          <p:nvPr/>
        </p:nvSpPr>
        <p:spPr bwMode="auto">
          <a:xfrm>
            <a:off x="6324600" y="3184525"/>
            <a:ext cx="152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latin typeface=".VnTime" panose="020B7200000000000000" pitchFamily="34" charset="0"/>
              </a:rPr>
              <a:t>Muèi ¨n</a:t>
            </a:r>
          </a:p>
        </p:txBody>
      </p:sp>
      <p:sp>
        <p:nvSpPr>
          <p:cNvPr id="26634" name="AutoShape 23">
            <a:hlinkClick r:id="rId8" action="ppaction://hlinksldjump" highlightClick="1"/>
          </p:cNvPr>
          <p:cNvSpPr>
            <a:spLocks noChangeArrowheads="1"/>
          </p:cNvSpPr>
          <p:nvPr/>
        </p:nvSpPr>
        <p:spPr bwMode="auto">
          <a:xfrm>
            <a:off x="8153400" y="6400800"/>
            <a:ext cx="990600" cy="457200"/>
          </a:xfrm>
          <a:prstGeom prst="actionButtonBackPrevious">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xmlns="" val="738751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bwMode="auto">
          <a:xfrm>
            <a:off x="381000" y="228600"/>
            <a:ext cx="8534400" cy="1066800"/>
          </a:xfrm>
        </p:spPr>
        <p:txBody>
          <a:bodyPr wrap="square" numCol="1" anchor="t" anchorCtr="0" compatLnSpc="1">
            <a:prstTxWarp prst="textNoShape">
              <a:avLst/>
            </a:prstTxWarp>
          </a:bodyPr>
          <a:lstStyle/>
          <a:p>
            <a:pPr>
              <a:buFontTx/>
              <a:buNone/>
            </a:pPr>
            <a:r>
              <a:rPr lang="en-US" smtClean="0"/>
              <a:t>	</a:t>
            </a:r>
            <a:r>
              <a:rPr lang="en-US" smtClean="0">
                <a:solidFill>
                  <a:srgbClr val="FF0066"/>
                </a:solidFill>
              </a:rPr>
              <a:t>? </a:t>
            </a:r>
            <a:r>
              <a:rPr lang="en-US" sz="2400" b="1" i="1">
                <a:solidFill>
                  <a:srgbClr val="FF0066"/>
                </a:solidFill>
              </a:rPr>
              <a:t>Chọn  từ thích hợp trong khung điền vào chỗ trống sao cho phù hợp:</a:t>
            </a:r>
          </a:p>
        </p:txBody>
      </p:sp>
      <p:sp>
        <p:nvSpPr>
          <p:cNvPr id="27652" name="Text Box 4"/>
          <p:cNvSpPr txBox="1">
            <a:spLocks noChangeArrowheads="1"/>
          </p:cNvSpPr>
          <p:nvPr/>
        </p:nvSpPr>
        <p:spPr bwMode="auto">
          <a:xfrm>
            <a:off x="304800" y="1549400"/>
            <a:ext cx="86106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t>“ Vitamin </a:t>
            </a:r>
            <a:r>
              <a:rPr lang="en-US" sz="2400" dirty="0" err="1"/>
              <a:t>và</a:t>
            </a:r>
            <a:r>
              <a:rPr lang="en-US" sz="2400" dirty="0"/>
              <a:t> </a:t>
            </a:r>
            <a:r>
              <a:rPr lang="en-US" sz="2400" dirty="0" err="1"/>
              <a:t>muối</a:t>
            </a:r>
            <a:r>
              <a:rPr lang="en-US" sz="2400" dirty="0"/>
              <a:t> </a:t>
            </a:r>
            <a:r>
              <a:rPr lang="en-US" sz="2400" dirty="0" err="1"/>
              <a:t>khoáng</a:t>
            </a:r>
            <a:r>
              <a:rPr lang="en-US" sz="2400" dirty="0"/>
              <a:t> </a:t>
            </a:r>
            <a:r>
              <a:rPr lang="en-US" sz="2400" dirty="0" err="1"/>
              <a:t>tuy</a:t>
            </a:r>
            <a:r>
              <a:rPr lang="en-US" sz="2400" dirty="0"/>
              <a:t> </a:t>
            </a:r>
            <a:r>
              <a:rPr lang="en-US" sz="2400" dirty="0" err="1"/>
              <a:t>không</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cơ</a:t>
            </a:r>
            <a:r>
              <a:rPr lang="en-US" sz="2400" dirty="0"/>
              <a:t> </a:t>
            </a:r>
            <a:r>
              <a:rPr lang="en-US" sz="2400" dirty="0" err="1"/>
              <a:t>thể</a:t>
            </a:r>
            <a:r>
              <a:rPr lang="en-US" sz="2400" dirty="0"/>
              <a:t>, </a:t>
            </a:r>
            <a:r>
              <a:rPr lang="en-US" sz="2400" dirty="0" err="1"/>
              <a:t>nhưng</a:t>
            </a:r>
            <a:r>
              <a:rPr lang="en-US" sz="2400" dirty="0"/>
              <a:t> ………………………. </a:t>
            </a:r>
            <a:r>
              <a:rPr lang="en-US" sz="2400" dirty="0" err="1"/>
              <a:t>trong</a:t>
            </a:r>
            <a:r>
              <a:rPr lang="en-US" sz="2400" dirty="0"/>
              <a:t> </a:t>
            </a:r>
            <a:r>
              <a:rPr lang="en-US" sz="2400" dirty="0" err="1"/>
              <a:t>khẩu</a:t>
            </a:r>
            <a:r>
              <a:rPr lang="en-US" sz="2400" dirty="0"/>
              <a:t> </a:t>
            </a:r>
            <a:r>
              <a:rPr lang="en-US" sz="2400" dirty="0" err="1"/>
              <a:t>phần</a:t>
            </a:r>
            <a:r>
              <a:rPr lang="en-US" sz="2400" dirty="0"/>
              <a:t> </a:t>
            </a:r>
            <a:r>
              <a:rPr lang="en-US" sz="2400" dirty="0" err="1"/>
              <a:t>ăn</a:t>
            </a:r>
            <a:r>
              <a:rPr lang="en-US" sz="2400" dirty="0"/>
              <a:t> </a:t>
            </a:r>
            <a:r>
              <a:rPr lang="en-US" sz="2400" dirty="0" err="1"/>
              <a:t>uống</a:t>
            </a:r>
            <a:r>
              <a:rPr lang="en-US" sz="2400" dirty="0"/>
              <a:t>. </a:t>
            </a:r>
            <a:r>
              <a:rPr lang="en-US" sz="2400" dirty="0" err="1"/>
              <a:t>Cần</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cơ</a:t>
            </a:r>
            <a:r>
              <a:rPr lang="en-US" sz="2400" dirty="0"/>
              <a:t> </a:t>
            </a:r>
            <a:r>
              <a:rPr lang="en-US" sz="2400" dirty="0" err="1"/>
              <a:t>thể</a:t>
            </a:r>
            <a:r>
              <a:rPr lang="en-US" sz="2400" dirty="0"/>
              <a:t> </a:t>
            </a:r>
            <a:r>
              <a:rPr lang="en-US" sz="2400" dirty="0" err="1"/>
              <a:t>các</a:t>
            </a:r>
            <a:r>
              <a:rPr lang="en-US" sz="2400" dirty="0"/>
              <a:t> </a:t>
            </a:r>
            <a:r>
              <a:rPr lang="en-US" sz="2400" dirty="0" err="1"/>
              <a:t>loại</a:t>
            </a:r>
            <a:r>
              <a:rPr lang="en-US" sz="2400" dirty="0"/>
              <a:t> ………………… </a:t>
            </a:r>
            <a:r>
              <a:rPr lang="en-US" sz="2400" dirty="0" err="1"/>
              <a:t>và</a:t>
            </a:r>
            <a:r>
              <a:rPr lang="en-US" sz="2400" dirty="0"/>
              <a:t> …………………………</a:t>
            </a:r>
            <a:r>
              <a:rPr lang="en-US" sz="2400" dirty="0" err="1"/>
              <a:t>theo</a:t>
            </a:r>
            <a:r>
              <a:rPr lang="en-US" sz="2400" dirty="0"/>
              <a:t> </a:t>
            </a:r>
            <a:r>
              <a:rPr lang="en-US" sz="2400" dirty="0" err="1"/>
              <a:t>một</a:t>
            </a:r>
            <a:r>
              <a:rPr lang="en-US" sz="2400" dirty="0"/>
              <a:t> </a:t>
            </a:r>
            <a:r>
              <a:rPr lang="en-US" sz="2400" dirty="0" err="1"/>
              <a:t>tỉ</a:t>
            </a:r>
            <a:r>
              <a:rPr lang="en-US" sz="2400" dirty="0"/>
              <a:t> </a:t>
            </a:r>
            <a:r>
              <a:rPr lang="en-US" sz="2400" dirty="0" err="1"/>
              <a:t>lệ</a:t>
            </a:r>
            <a:r>
              <a:rPr lang="en-US" sz="2400" dirty="0"/>
              <a:t> </a:t>
            </a:r>
            <a:r>
              <a:rPr lang="en-US" sz="2400" dirty="0" err="1"/>
              <a:t>hợp</a:t>
            </a:r>
            <a:r>
              <a:rPr lang="en-US" sz="2400" dirty="0"/>
              <a:t> </a:t>
            </a:r>
            <a:r>
              <a:rPr lang="en-US" sz="2400" dirty="0" err="1"/>
              <a:t>lí</a:t>
            </a:r>
            <a:r>
              <a:rPr lang="en-US" sz="2400" dirty="0"/>
              <a:t> </a:t>
            </a:r>
            <a:r>
              <a:rPr lang="en-US" sz="2400" dirty="0" err="1"/>
              <a:t>bằng</a:t>
            </a:r>
            <a:r>
              <a:rPr lang="en-US" sz="2400" dirty="0"/>
              <a:t> </a:t>
            </a:r>
            <a:r>
              <a:rPr lang="en-US" sz="2400" dirty="0" err="1"/>
              <a:t>cách</a:t>
            </a:r>
            <a:r>
              <a:rPr lang="en-US" sz="2400" dirty="0"/>
              <a:t> ………………… </a:t>
            </a:r>
            <a:r>
              <a:rPr lang="en-US" sz="2400" dirty="0" err="1"/>
              <a:t>các</a:t>
            </a:r>
            <a:r>
              <a:rPr lang="en-US" sz="2400" dirty="0"/>
              <a:t> </a:t>
            </a:r>
            <a:r>
              <a:rPr lang="en-US" sz="2400" dirty="0" err="1"/>
              <a:t>loại</a:t>
            </a:r>
            <a:r>
              <a:rPr lang="en-US" sz="2400" dirty="0"/>
              <a:t> </a:t>
            </a:r>
            <a:r>
              <a:rPr lang="en-US" sz="2400" dirty="0" err="1"/>
              <a:t>thức</a:t>
            </a:r>
            <a:r>
              <a:rPr lang="en-US" sz="2400" dirty="0"/>
              <a:t> </a:t>
            </a:r>
            <a:r>
              <a:rPr lang="en-US" sz="2400" dirty="0" err="1"/>
              <a:t>ăn</a:t>
            </a:r>
            <a:r>
              <a:rPr lang="en-US" sz="2400" dirty="0"/>
              <a:t> </a:t>
            </a:r>
            <a:r>
              <a:rPr lang="en-US" sz="2400" dirty="0" err="1"/>
              <a:t>trong</a:t>
            </a:r>
            <a:r>
              <a:rPr lang="en-US" sz="2400" dirty="0"/>
              <a:t> </a:t>
            </a:r>
            <a:r>
              <a:rPr lang="en-US" sz="2400" dirty="0" err="1"/>
              <a:t>bữa</a:t>
            </a:r>
            <a:r>
              <a:rPr lang="en-US" sz="2400" dirty="0"/>
              <a:t> </a:t>
            </a:r>
            <a:r>
              <a:rPr lang="en-US" sz="2400" dirty="0" err="1"/>
              <a:t>ăn</a:t>
            </a:r>
            <a:r>
              <a:rPr lang="en-US" sz="2400" dirty="0"/>
              <a:t> </a:t>
            </a:r>
            <a:r>
              <a:rPr lang="en-US" sz="2400" dirty="0" err="1"/>
              <a:t>hàng</a:t>
            </a:r>
            <a:r>
              <a:rPr lang="en-US" sz="2400" dirty="0"/>
              <a:t> </a:t>
            </a:r>
            <a:r>
              <a:rPr lang="en-US" sz="2400" dirty="0" err="1"/>
              <a:t>ngày</a:t>
            </a:r>
            <a:r>
              <a:rPr lang="en-US" sz="2400" dirty="0"/>
              <a:t>.” </a:t>
            </a:r>
          </a:p>
        </p:txBody>
      </p:sp>
      <p:sp>
        <p:nvSpPr>
          <p:cNvPr id="107525" name="Text Box 5"/>
          <p:cNvSpPr txBox="1">
            <a:spLocks noChangeArrowheads="1"/>
          </p:cNvSpPr>
          <p:nvPr/>
        </p:nvSpPr>
        <p:spPr bwMode="auto">
          <a:xfrm>
            <a:off x="5638802" y="2235200"/>
            <a:ext cx="1101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vitamin</a:t>
            </a:r>
          </a:p>
        </p:txBody>
      </p:sp>
      <p:sp>
        <p:nvSpPr>
          <p:cNvPr id="107526" name="Text Box 6"/>
          <p:cNvSpPr txBox="1">
            <a:spLocks noChangeArrowheads="1"/>
          </p:cNvSpPr>
          <p:nvPr/>
        </p:nvSpPr>
        <p:spPr bwMode="auto">
          <a:xfrm>
            <a:off x="1219202" y="2590800"/>
            <a:ext cx="1819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Muèi kho¸ng</a:t>
            </a:r>
          </a:p>
        </p:txBody>
      </p:sp>
      <p:sp>
        <p:nvSpPr>
          <p:cNvPr id="107527" name="Text Box 7"/>
          <p:cNvSpPr txBox="1">
            <a:spLocks noChangeArrowheads="1"/>
          </p:cNvSpPr>
          <p:nvPr/>
        </p:nvSpPr>
        <p:spPr bwMode="auto">
          <a:xfrm>
            <a:off x="762000" y="2971800"/>
            <a:ext cx="12636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Phèi hîp</a:t>
            </a:r>
          </a:p>
        </p:txBody>
      </p:sp>
      <p:sp>
        <p:nvSpPr>
          <p:cNvPr id="107528" name="Text Box 8"/>
          <p:cNvSpPr txBox="1">
            <a:spLocks noChangeArrowheads="1"/>
          </p:cNvSpPr>
          <p:nvPr/>
        </p:nvSpPr>
        <p:spPr bwMode="auto">
          <a:xfrm>
            <a:off x="6477000" y="1524002"/>
            <a:ext cx="165735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N¨ng l­ưîng</a:t>
            </a:r>
          </a:p>
        </p:txBody>
      </p:sp>
      <p:sp>
        <p:nvSpPr>
          <p:cNvPr id="107529" name="Text Box 9"/>
          <p:cNvSpPr txBox="1">
            <a:spLocks noChangeArrowheads="1"/>
          </p:cNvSpPr>
          <p:nvPr/>
        </p:nvSpPr>
        <p:spPr bwMode="auto">
          <a:xfrm>
            <a:off x="2590802" y="1854200"/>
            <a:ext cx="21447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Kh«ng thÓ thiÕu</a:t>
            </a:r>
          </a:p>
        </p:txBody>
      </p:sp>
      <p:sp>
        <p:nvSpPr>
          <p:cNvPr id="107530" name="Text Box 10"/>
          <p:cNvSpPr txBox="1">
            <a:spLocks noChangeArrowheads="1"/>
          </p:cNvSpPr>
          <p:nvPr/>
        </p:nvSpPr>
        <p:spPr bwMode="auto">
          <a:xfrm>
            <a:off x="6858000" y="1549402"/>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(1)</a:t>
            </a:r>
          </a:p>
        </p:txBody>
      </p:sp>
      <p:sp>
        <p:nvSpPr>
          <p:cNvPr id="107531" name="Text Box 11"/>
          <p:cNvSpPr txBox="1">
            <a:spLocks noChangeArrowheads="1"/>
          </p:cNvSpPr>
          <p:nvPr/>
        </p:nvSpPr>
        <p:spPr bwMode="auto">
          <a:xfrm>
            <a:off x="3276600" y="1930402"/>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(2)</a:t>
            </a:r>
          </a:p>
        </p:txBody>
      </p:sp>
      <p:sp>
        <p:nvSpPr>
          <p:cNvPr id="107532" name="Text Box 12"/>
          <p:cNvSpPr txBox="1">
            <a:spLocks noChangeArrowheads="1"/>
          </p:cNvSpPr>
          <p:nvPr/>
        </p:nvSpPr>
        <p:spPr bwMode="auto">
          <a:xfrm>
            <a:off x="5257800" y="2311402"/>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(3)</a:t>
            </a:r>
          </a:p>
        </p:txBody>
      </p:sp>
      <p:sp>
        <p:nvSpPr>
          <p:cNvPr id="107533" name="Text Box 13"/>
          <p:cNvSpPr txBox="1">
            <a:spLocks noChangeArrowheads="1"/>
          </p:cNvSpPr>
          <p:nvPr/>
        </p:nvSpPr>
        <p:spPr bwMode="auto">
          <a:xfrm>
            <a:off x="1676400" y="2616202"/>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(4)</a:t>
            </a:r>
          </a:p>
        </p:txBody>
      </p:sp>
      <p:sp>
        <p:nvSpPr>
          <p:cNvPr id="107534" name="Text Box 14"/>
          <p:cNvSpPr txBox="1">
            <a:spLocks noChangeArrowheads="1"/>
          </p:cNvSpPr>
          <p:nvPr/>
        </p:nvSpPr>
        <p:spPr bwMode="auto">
          <a:xfrm>
            <a:off x="1143000" y="2997202"/>
            <a:ext cx="463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(5)</a:t>
            </a:r>
          </a:p>
        </p:txBody>
      </p:sp>
    </p:spTree>
    <p:extLst>
      <p:ext uri="{BB962C8B-B14F-4D97-AF65-F5344CB8AC3E}">
        <p14:creationId xmlns:p14="http://schemas.microsoft.com/office/powerpoint/2010/main" xmlns="" val="217095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07530"/>
                                        </p:tgtEl>
                                      </p:cBhvr>
                                    </p:animEffect>
                                    <p:set>
                                      <p:cBhvr>
                                        <p:cTn id="7" dur="1" fill="hold">
                                          <p:stCondLst>
                                            <p:cond delay="499"/>
                                          </p:stCondLst>
                                        </p:cTn>
                                        <p:tgtEl>
                                          <p:spTgt spid="107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528"/>
                                        </p:tgtEl>
                                        <p:attrNameLst>
                                          <p:attrName>style.visibility</p:attrName>
                                        </p:attrNameLst>
                                      </p:cBhvr>
                                      <p:to>
                                        <p:strVal val="visible"/>
                                      </p:to>
                                    </p:set>
                                    <p:anim calcmode="lin" valueType="num">
                                      <p:cBhvr additive="base">
                                        <p:cTn id="12" dur="500" fill="hold"/>
                                        <p:tgtEl>
                                          <p:spTgt spid="107528"/>
                                        </p:tgtEl>
                                        <p:attrNameLst>
                                          <p:attrName>ppt_x</p:attrName>
                                        </p:attrNameLst>
                                      </p:cBhvr>
                                      <p:tavLst>
                                        <p:tav tm="0">
                                          <p:val>
                                            <p:strVal val="#ppt_x"/>
                                          </p:val>
                                        </p:tav>
                                        <p:tav tm="100000">
                                          <p:val>
                                            <p:strVal val="#ppt_x"/>
                                          </p:val>
                                        </p:tav>
                                      </p:tavLst>
                                    </p:anim>
                                    <p:anim calcmode="lin" valueType="num">
                                      <p:cBhvr additive="base">
                                        <p:cTn id="13" dur="500" fill="hold"/>
                                        <p:tgtEl>
                                          <p:spTgt spid="1075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107531"/>
                                        </p:tgtEl>
                                      </p:cBhvr>
                                    </p:animEffect>
                                    <p:set>
                                      <p:cBhvr>
                                        <p:cTn id="18" dur="1" fill="hold">
                                          <p:stCondLst>
                                            <p:cond delay="499"/>
                                          </p:stCondLst>
                                        </p:cTn>
                                        <p:tgtEl>
                                          <p:spTgt spid="1075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7529"/>
                                        </p:tgtEl>
                                        <p:attrNameLst>
                                          <p:attrName>style.visibility</p:attrName>
                                        </p:attrNameLst>
                                      </p:cBhvr>
                                      <p:to>
                                        <p:strVal val="visible"/>
                                      </p:to>
                                    </p:set>
                                    <p:anim calcmode="lin" valueType="num">
                                      <p:cBhvr additive="base">
                                        <p:cTn id="23" dur="500" fill="hold"/>
                                        <p:tgtEl>
                                          <p:spTgt spid="107529"/>
                                        </p:tgtEl>
                                        <p:attrNameLst>
                                          <p:attrName>ppt_x</p:attrName>
                                        </p:attrNameLst>
                                      </p:cBhvr>
                                      <p:tavLst>
                                        <p:tav tm="0">
                                          <p:val>
                                            <p:strVal val="#ppt_x"/>
                                          </p:val>
                                        </p:tav>
                                        <p:tav tm="100000">
                                          <p:val>
                                            <p:strVal val="#ppt_x"/>
                                          </p:val>
                                        </p:tav>
                                      </p:tavLst>
                                    </p:anim>
                                    <p:anim calcmode="lin" valueType="num">
                                      <p:cBhvr additive="base">
                                        <p:cTn id="24" dur="500" fill="hold"/>
                                        <p:tgtEl>
                                          <p:spTgt spid="1075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07532"/>
                                        </p:tgtEl>
                                      </p:cBhvr>
                                    </p:animEffect>
                                    <p:set>
                                      <p:cBhvr>
                                        <p:cTn id="29" dur="1" fill="hold">
                                          <p:stCondLst>
                                            <p:cond delay="499"/>
                                          </p:stCondLst>
                                        </p:cTn>
                                        <p:tgtEl>
                                          <p:spTgt spid="10753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7525"/>
                                        </p:tgtEl>
                                        <p:attrNameLst>
                                          <p:attrName>style.visibility</p:attrName>
                                        </p:attrNameLst>
                                      </p:cBhvr>
                                      <p:to>
                                        <p:strVal val="visible"/>
                                      </p:to>
                                    </p:set>
                                    <p:anim calcmode="lin" valueType="num">
                                      <p:cBhvr additive="base">
                                        <p:cTn id="34" dur="500" fill="hold"/>
                                        <p:tgtEl>
                                          <p:spTgt spid="107525"/>
                                        </p:tgtEl>
                                        <p:attrNameLst>
                                          <p:attrName>ppt_x</p:attrName>
                                        </p:attrNameLst>
                                      </p:cBhvr>
                                      <p:tavLst>
                                        <p:tav tm="0">
                                          <p:val>
                                            <p:strVal val="#ppt_x"/>
                                          </p:val>
                                        </p:tav>
                                        <p:tav tm="100000">
                                          <p:val>
                                            <p:strVal val="#ppt_x"/>
                                          </p:val>
                                        </p:tav>
                                      </p:tavLst>
                                    </p:anim>
                                    <p:anim calcmode="lin" valueType="num">
                                      <p:cBhvr additive="base">
                                        <p:cTn id="35"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0" nodeType="clickEffect">
                                  <p:stCondLst>
                                    <p:cond delay="0"/>
                                  </p:stCondLst>
                                  <p:childTnLst>
                                    <p:animEffect transition="out" filter="box(in)">
                                      <p:cBhvr>
                                        <p:cTn id="39" dur="500"/>
                                        <p:tgtEl>
                                          <p:spTgt spid="107533"/>
                                        </p:tgtEl>
                                      </p:cBhvr>
                                    </p:animEffect>
                                    <p:set>
                                      <p:cBhvr>
                                        <p:cTn id="40" dur="1" fill="hold">
                                          <p:stCondLst>
                                            <p:cond delay="499"/>
                                          </p:stCondLst>
                                        </p:cTn>
                                        <p:tgtEl>
                                          <p:spTgt spid="1075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7526">
                                            <p:txEl>
                                              <p:pRg st="0" end="0"/>
                                            </p:txEl>
                                          </p:spTgt>
                                        </p:tgtEl>
                                        <p:attrNameLst>
                                          <p:attrName>style.visibility</p:attrName>
                                        </p:attrNameLst>
                                      </p:cBhvr>
                                      <p:to>
                                        <p:strVal val="visible"/>
                                      </p:to>
                                    </p:set>
                                    <p:anim calcmode="lin" valueType="num">
                                      <p:cBhvr additive="base">
                                        <p:cTn id="45" dur="5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grpId="0" nodeType="clickEffect">
                                  <p:stCondLst>
                                    <p:cond delay="0"/>
                                  </p:stCondLst>
                                  <p:childTnLst>
                                    <p:animEffect transition="out" filter="box(in)">
                                      <p:cBhvr>
                                        <p:cTn id="50" dur="500"/>
                                        <p:tgtEl>
                                          <p:spTgt spid="107534"/>
                                        </p:tgtEl>
                                      </p:cBhvr>
                                    </p:animEffect>
                                    <p:set>
                                      <p:cBhvr>
                                        <p:cTn id="51" dur="1" fill="hold">
                                          <p:stCondLst>
                                            <p:cond delay="499"/>
                                          </p:stCondLst>
                                        </p:cTn>
                                        <p:tgtEl>
                                          <p:spTgt spid="10753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7527"/>
                                        </p:tgtEl>
                                        <p:attrNameLst>
                                          <p:attrName>style.visibility</p:attrName>
                                        </p:attrNameLst>
                                      </p:cBhvr>
                                      <p:to>
                                        <p:strVal val="visible"/>
                                      </p:to>
                                    </p:set>
                                    <p:anim calcmode="lin" valueType="num">
                                      <p:cBhvr additive="base">
                                        <p:cTn id="56" dur="500" fill="hold"/>
                                        <p:tgtEl>
                                          <p:spTgt spid="107527"/>
                                        </p:tgtEl>
                                        <p:attrNameLst>
                                          <p:attrName>ppt_x</p:attrName>
                                        </p:attrNameLst>
                                      </p:cBhvr>
                                      <p:tavLst>
                                        <p:tav tm="0">
                                          <p:val>
                                            <p:strVal val="#ppt_x"/>
                                          </p:val>
                                        </p:tav>
                                        <p:tav tm="100000">
                                          <p:val>
                                            <p:strVal val="#ppt_x"/>
                                          </p:val>
                                        </p:tav>
                                      </p:tavLst>
                                    </p:anim>
                                    <p:anim calcmode="lin" valueType="num">
                                      <p:cBhvr additive="base">
                                        <p:cTn id="57"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27" grpId="0"/>
      <p:bldP spid="107528" grpId="0"/>
      <p:bldP spid="107529" grpId="0"/>
      <p:bldP spid="107530" grpId="0"/>
      <p:bldP spid="107531" grpId="0"/>
      <p:bldP spid="107532" grpId="0"/>
      <p:bldP spid="107533" grpId="0"/>
      <p:bldP spid="1075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9" name="Picture 7" descr="21"/>
          <p:cNvPicPr>
            <a:picLocks noGrp="1" noChangeAspect="1" noChangeArrowheads="1" noCrop="1"/>
          </p:cNvPicPr>
          <p:nvPr>
            <p:ph type="title"/>
          </p:nvPr>
        </p:nvPicPr>
        <p:blipFill>
          <a:blip r:embed="rId2">
            <a:duotone>
              <a:prstClr val="black"/>
              <a:schemeClr val="accent1">
                <a:lumMod val="20000"/>
                <a:lumOff val="80000"/>
                <a:tint val="45000"/>
                <a:satMod val="400000"/>
              </a:schemeClr>
            </a:duotone>
            <a:extLst>
              <a:ext uri="{28A0092B-C50C-407E-A947-70E740481C1C}">
                <a14:useLocalDpi xmlns:a14="http://schemas.microsoft.com/office/drawing/2010/main" xmlns="" val="0"/>
              </a:ext>
            </a:extLst>
          </a:blip>
          <a:srcRect/>
          <a:stretch>
            <a:fillRect/>
          </a:stretch>
        </p:blipFill>
        <p:spPr>
          <a:xfrm>
            <a:off x="3200400" y="0"/>
            <a:ext cx="2781300" cy="990600"/>
          </a:xfrm>
          <a:noFill/>
          <a:ln>
            <a:solidFill>
              <a:srgbClr val="7030A0"/>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9645" name="Rectangle 13"/>
          <p:cNvSpPr>
            <a:spLocks noChangeArrowheads="1"/>
          </p:cNvSpPr>
          <p:nvPr/>
        </p:nvSpPr>
        <p:spPr bwMode="auto">
          <a:xfrm>
            <a:off x="381000" y="1600200"/>
            <a:ext cx="8229600" cy="2057400"/>
          </a:xfrm>
          <a:prstGeom prst="rect">
            <a:avLst/>
          </a:prstGeom>
          <a:solidFill>
            <a:srgbClr val="00FFFF"/>
          </a:solidFill>
          <a:ln w="9525">
            <a:solidFill>
              <a:srgbClr val="00FFFF"/>
            </a:solidFill>
            <a:miter lim="800000"/>
            <a:headEnd/>
            <a:tailEnd/>
          </a:ln>
          <a:effectLst/>
        </p:spPr>
        <p:txBody>
          <a:bodyPr/>
          <a:lstStyle>
            <a:lvl1pPr marL="609600" indent="-609600">
              <a:defRPr>
                <a:solidFill>
                  <a:schemeClr val="tx1"/>
                </a:solidFill>
                <a:latin typeface="Arial" panose="020B0604020202020204" pitchFamily="34" charset="0"/>
              </a:defRPr>
            </a:lvl1pPr>
            <a:lvl2pPr marL="990600" indent="-5334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752600" indent="-381000">
              <a:defRPr>
                <a:solidFill>
                  <a:schemeClr val="tx1"/>
                </a:solidFill>
                <a:latin typeface="Arial" panose="020B0604020202020204" pitchFamily="34" charset="0"/>
              </a:defRPr>
            </a:lvl4pPr>
            <a:lvl5pPr marL="2209800" indent="-381000">
              <a:defRPr>
                <a:solidFill>
                  <a:schemeClr val="tx1"/>
                </a:solidFill>
                <a:latin typeface="Arial" panose="020B0604020202020204" pitchFamily="34" charset="0"/>
              </a:defRPr>
            </a:lvl5pPr>
            <a:lvl6pPr marL="2667000" indent="-381000" eaLnBrk="0" fontAlgn="base" hangingPunct="0">
              <a:spcBef>
                <a:spcPct val="0"/>
              </a:spcBef>
              <a:spcAft>
                <a:spcPct val="0"/>
              </a:spcAft>
              <a:defRPr>
                <a:solidFill>
                  <a:schemeClr val="tx1"/>
                </a:solidFill>
                <a:latin typeface="Arial" panose="020B0604020202020204" pitchFamily="34" charset="0"/>
              </a:defRPr>
            </a:lvl6pPr>
            <a:lvl7pPr marL="3124200" indent="-381000" eaLnBrk="0" fontAlgn="base" hangingPunct="0">
              <a:spcBef>
                <a:spcPct val="0"/>
              </a:spcBef>
              <a:spcAft>
                <a:spcPct val="0"/>
              </a:spcAft>
              <a:defRPr>
                <a:solidFill>
                  <a:schemeClr val="tx1"/>
                </a:solidFill>
                <a:latin typeface="Arial" panose="020B0604020202020204" pitchFamily="34" charset="0"/>
              </a:defRPr>
            </a:lvl7pPr>
            <a:lvl8pPr marL="3581400" indent="-381000" eaLnBrk="0" fontAlgn="base" hangingPunct="0">
              <a:spcBef>
                <a:spcPct val="0"/>
              </a:spcBef>
              <a:spcAft>
                <a:spcPct val="0"/>
              </a:spcAft>
              <a:defRPr>
                <a:solidFill>
                  <a:schemeClr val="tx1"/>
                </a:solidFill>
                <a:latin typeface="Arial" panose="020B0604020202020204" pitchFamily="34" charset="0"/>
              </a:defRPr>
            </a:lvl8pPr>
            <a:lvl9pPr marL="4038600" indent="-381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400">
                <a:ln w="0">
                  <a:solidFill>
                    <a:srgbClr val="FF0000"/>
                  </a:solidFill>
                </a:ln>
                <a:solidFill>
                  <a:srgbClr val="FF0000"/>
                </a:solidFill>
                <a:effectLst>
                  <a:outerShdw blurRad="38100" dist="19050" dir="2700000" algn="tl" rotWithShape="0">
                    <a:schemeClr val="dk1">
                      <a:alpha val="40000"/>
                    </a:schemeClr>
                  </a:outerShdw>
                </a:effectLst>
                <a:latin typeface=".VnTime" panose="020B7200000000000000" pitchFamily="34" charset="0"/>
              </a:rPr>
              <a:t>  * Thuèc l¸ lµm tiªu huû vitamin cña c¬ thÓ. Hót mét ®iÕu thuèc sÏ tiªu huû 25 mg vitamin C  ( t­¬ng ®­¬ng víi l­îng vitamin C cã trong 125 qu¶ cam) </a:t>
            </a:r>
          </a:p>
          <a:p>
            <a:pPr eaLnBrk="1" hangingPunct="1">
              <a:spcBef>
                <a:spcPct val="20000"/>
              </a:spcBef>
            </a:pPr>
            <a:r>
              <a:rPr lang="en-US" sz="2400">
                <a:ln w="0">
                  <a:solidFill>
                    <a:srgbClr val="FF0000"/>
                  </a:solidFill>
                </a:ln>
                <a:solidFill>
                  <a:srgbClr val="FF0000"/>
                </a:solidFill>
                <a:effectLst>
                  <a:outerShdw blurRad="38100" dist="19050" dir="2700000" algn="tl" rotWithShape="0">
                    <a:schemeClr val="dk1">
                      <a:alpha val="40000"/>
                    </a:schemeClr>
                  </a:outerShdw>
                </a:effectLst>
                <a:latin typeface=".VnTime" panose="020B7200000000000000" pitchFamily="34" charset="0"/>
              </a:rPr>
              <a:t> *   NÕu l¹m dông r­îu mét c¸ch ®Òu ®Æn sÏ dÉn tíi thiÕu hôt vitamin B1</a:t>
            </a:r>
            <a:r>
              <a:rPr lang="en-US" sz="3200">
                <a:ln w="0">
                  <a:solidFill>
                    <a:srgbClr val="FF0000"/>
                  </a:solidFill>
                </a:ln>
                <a:solidFill>
                  <a:srgbClr val="FF0000"/>
                </a:solidFill>
                <a:effectLst>
                  <a:outerShdw blurRad="38100" dist="19050" dir="2700000" algn="tl" rotWithShape="0">
                    <a:schemeClr val="dk1">
                      <a:alpha val="40000"/>
                    </a:schemeClr>
                  </a:outerShdw>
                </a:effectLst>
              </a:rPr>
              <a:t> </a:t>
            </a:r>
          </a:p>
        </p:txBody>
      </p:sp>
      <p:sp>
        <p:nvSpPr>
          <p:cNvPr id="69654" name="Rectangle 22"/>
          <p:cNvSpPr>
            <a:spLocks noChangeArrowheads="1"/>
          </p:cNvSpPr>
          <p:nvPr/>
        </p:nvSpPr>
        <p:spPr bwMode="auto">
          <a:xfrm>
            <a:off x="990600" y="746127"/>
            <a:ext cx="5410200" cy="73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a:solidFill>
                  <a:srgbClr val="0000FF"/>
                </a:solidFill>
                <a:hlinkClick r:id="rId3"/>
              </a:rPr>
              <a:t>Tác</a:t>
            </a:r>
            <a:r>
              <a:rPr lang="en-US" sz="2400" b="1" dirty="0">
                <a:solidFill>
                  <a:srgbClr val="0000FF"/>
                </a:solidFill>
                <a:hlinkClick r:id="rId3"/>
              </a:rPr>
              <a:t> </a:t>
            </a:r>
            <a:r>
              <a:rPr lang="en-US" sz="2400" b="1" dirty="0" err="1">
                <a:solidFill>
                  <a:srgbClr val="0000FF"/>
                </a:solidFill>
                <a:hlinkClick r:id="rId3"/>
              </a:rPr>
              <a:t>dụng</a:t>
            </a:r>
            <a:r>
              <a:rPr lang="en-US" sz="2400" b="1" dirty="0">
                <a:solidFill>
                  <a:srgbClr val="0000FF"/>
                </a:solidFill>
                <a:hlinkClick r:id="rId3"/>
              </a:rPr>
              <a:t> </a:t>
            </a:r>
            <a:r>
              <a:rPr lang="en-US" sz="2400" b="1" dirty="0" err="1">
                <a:solidFill>
                  <a:srgbClr val="0000FF"/>
                </a:solidFill>
                <a:hlinkClick r:id="rId3"/>
              </a:rPr>
              <a:t>chữa</a:t>
            </a:r>
            <a:r>
              <a:rPr lang="en-US" sz="2400" b="1" dirty="0">
                <a:solidFill>
                  <a:srgbClr val="0000FF"/>
                </a:solidFill>
                <a:hlinkClick r:id="rId3"/>
              </a:rPr>
              <a:t> </a:t>
            </a:r>
            <a:r>
              <a:rPr lang="en-US" sz="2400" b="1" dirty="0" err="1">
                <a:solidFill>
                  <a:srgbClr val="0000FF"/>
                </a:solidFill>
                <a:hlinkClick r:id="rId3"/>
              </a:rPr>
              <a:t>bệnh</a:t>
            </a:r>
            <a:r>
              <a:rPr lang="en-US" sz="2400" b="1" dirty="0">
                <a:solidFill>
                  <a:srgbClr val="0000FF"/>
                </a:solidFill>
                <a:hlinkClick r:id="rId3"/>
              </a:rPr>
              <a:t> </a:t>
            </a:r>
            <a:r>
              <a:rPr lang="en-US" sz="2400" b="1" dirty="0" err="1">
                <a:solidFill>
                  <a:srgbClr val="0000FF"/>
                </a:solidFill>
                <a:hlinkClick r:id="rId3"/>
              </a:rPr>
              <a:t>của</a:t>
            </a:r>
            <a:r>
              <a:rPr lang="en-US" sz="2400" b="1" dirty="0">
                <a:solidFill>
                  <a:srgbClr val="0000FF"/>
                </a:solidFill>
                <a:hlinkClick r:id="rId3"/>
              </a:rPr>
              <a:t> </a:t>
            </a:r>
            <a:r>
              <a:rPr lang="en-US" sz="2400" b="1" dirty="0" err="1">
                <a:solidFill>
                  <a:srgbClr val="0000FF"/>
                </a:solidFill>
                <a:hlinkClick r:id="rId3"/>
              </a:rPr>
              <a:t>bí</a:t>
            </a:r>
            <a:r>
              <a:rPr lang="en-US" sz="2400" b="1" dirty="0">
                <a:solidFill>
                  <a:srgbClr val="0000FF"/>
                </a:solidFill>
                <a:hlinkClick r:id="rId3"/>
              </a:rPr>
              <a:t> </a:t>
            </a:r>
            <a:r>
              <a:rPr lang="en-US" sz="2400" b="1" dirty="0" err="1">
                <a:solidFill>
                  <a:srgbClr val="0000FF"/>
                </a:solidFill>
                <a:hlinkClick r:id="rId3"/>
              </a:rPr>
              <a:t>đỏ</a:t>
            </a:r>
            <a:r>
              <a:rPr lang="en-US" sz="2400" b="1" dirty="0">
                <a:solidFill>
                  <a:srgbClr val="0000FF"/>
                </a:solidFill>
                <a:hlinkClick r:id="rId3"/>
              </a:rPr>
              <a:t>.</a:t>
            </a:r>
            <a:r>
              <a:rPr lang="en-US" sz="4000" dirty="0">
                <a:solidFill>
                  <a:schemeClr val="tx2"/>
                </a:solidFill>
                <a:hlinkClick r:id="rId3"/>
              </a:rPr>
              <a:t> </a:t>
            </a:r>
            <a:endParaRPr lang="en-US" sz="4000" dirty="0">
              <a:solidFill>
                <a:schemeClr val="tx2"/>
              </a:solidFill>
            </a:endParaRPr>
          </a:p>
        </p:txBody>
      </p:sp>
      <p:sp>
        <p:nvSpPr>
          <p:cNvPr id="69655" name="Text Box 23"/>
          <p:cNvSpPr txBox="1">
            <a:spLocks noChangeArrowheads="1"/>
          </p:cNvSpPr>
          <p:nvPr/>
        </p:nvSpPr>
        <p:spPr bwMode="auto">
          <a:xfrm>
            <a:off x="533400" y="1524000"/>
            <a:ext cx="8229600" cy="5105400"/>
          </a:xfrm>
          <a:prstGeom prst="rect">
            <a:avLst/>
          </a:prstGeom>
          <a:solidFill>
            <a:srgbClr val="00FFFF"/>
          </a:solidFill>
          <a:ln w="9525">
            <a:solidFill>
              <a:srgbClr val="00FFFF"/>
            </a:solidFill>
            <a:miter lim="800000"/>
            <a:headEnd/>
            <a:tailEnd/>
          </a:ln>
          <a:effec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en-US" sz="2400" dirty="0" err="1">
                <a:ln w="0"/>
                <a:effectLst>
                  <a:outerShdw blurRad="38100" dist="19050" dir="2700000" algn="tl" rotWithShape="0">
                    <a:schemeClr val="dk1">
                      <a:alpha val="40000"/>
                    </a:schemeClr>
                  </a:outerShdw>
                </a:effectLst>
              </a:rPr>
              <a:t>Trong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số</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quả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vô</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địch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hàm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lượng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sắt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giàu</a:t>
            </a:r>
            <a:r>
              <a:rPr lang="en-US" sz="2400" dirty="0">
                <a:ln w="0"/>
                <a:effectLst>
                  <a:outerShdw blurRad="38100" dist="19050" dir="2700000" algn="tl" rotWithShape="0">
                    <a:schemeClr val="dk1">
                      <a:alpha val="40000"/>
                    </a:schemeClr>
                  </a:outerShdw>
                </a:effectLst>
              </a:rPr>
              <a:t> vitamin ( A, C, K, T, E, </a:t>
            </a:r>
            <a:r>
              <a:rPr lang="en-US" sz="2400" dirty="0" err="1">
                <a:ln w="0"/>
                <a:effectLst>
                  <a:outerShdw blurRad="38100" dist="19050" dir="2700000" algn="tl" rotWithShape="0">
                    <a:schemeClr val="dk1">
                      <a:alpha val="40000"/>
                    </a:schemeClr>
                  </a:outerShdw>
                </a:effectLst>
              </a:rPr>
              <a:t>nhóm</a:t>
            </a:r>
            <a:r>
              <a:rPr lang="en-US" sz="2400" dirty="0">
                <a:ln w="0"/>
                <a:effectLst>
                  <a:outerShdw blurRad="38100" dist="19050" dir="2700000" algn="tl" rotWithShape="0">
                    <a:schemeClr val="dk1">
                      <a:alpha val="40000"/>
                    </a:schemeClr>
                  </a:outerShdw>
                </a:effectLst>
              </a:rPr>
              <a:t> B …) </a:t>
            </a:r>
            <a:r>
              <a:rPr lang="en-US" sz="2400" dirty="0" err="1">
                <a:ln w="0"/>
                <a:effectLst>
                  <a:outerShdw blurRad="38100" dist="19050" dir="2700000" algn="tl" rotWithShape="0">
                    <a:schemeClr val="dk1">
                      <a:alpha val="40000"/>
                    </a:schemeClr>
                  </a:outerShdw>
                </a:effectLst>
              </a:rPr>
              <a:t>muối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khoáng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như</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axít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hữu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cơ</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Nhờ</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thành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phần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muối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khoáng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tuyệt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trong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cùi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thể</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dùng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quả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này</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làm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mỹ</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phẩm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nhiều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tính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năng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chữa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gan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tiểu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đường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ngủ</a:t>
            </a:r>
            <a:r>
              <a:rPr lang="en-US" sz="2400" dirty="0">
                <a:ln w="0"/>
                <a:effectLst>
                  <a:outerShdw blurRad="38100" dist="19050" dir="2700000" algn="tl" rotWithShape="0">
                    <a:schemeClr val="dk1">
                      <a:alpha val="40000"/>
                    </a:schemeClr>
                  </a:outerShdw>
                </a:effectLst>
              </a:rPr>
              <a:t>… </a:t>
            </a:r>
          </a:p>
          <a:p>
            <a:pPr eaLnBrk="1" hangingPunct="1">
              <a:lnSpc>
                <a:spcPct val="90000"/>
              </a:lnSpc>
              <a:spcBef>
                <a:spcPct val="20000"/>
              </a:spcBef>
              <a:buFontTx/>
              <a:buChar char="•"/>
            </a:pPr>
            <a:r>
              <a:rPr lang="en-US" sz="2400" dirty="0" err="1">
                <a:ln w="0"/>
                <a:effectLst>
                  <a:outerShdw blurRad="38100" dist="19050" dir="2700000" algn="tl" rotWithShape="0">
                    <a:schemeClr val="dk1">
                      <a:alpha val="40000"/>
                    </a:schemeClr>
                  </a:outerShdw>
                </a:effectLst>
              </a:rPr>
              <a:t>Nước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ép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với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nhau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trao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đổi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ta </a:t>
            </a:r>
            <a:r>
              <a:rPr lang="en-US" sz="2400" dirty="0" err="1">
                <a:ln w="0"/>
                <a:effectLst>
                  <a:outerShdw blurRad="38100" dist="19050" dir="2700000" algn="tl" rotWithShape="0">
                    <a:schemeClr val="dk1">
                      <a:alpha val="40000"/>
                    </a:schemeClr>
                  </a:outerShdw>
                </a:effectLst>
              </a:rPr>
              <a:t>dùng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cùi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tươi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nát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để</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đắp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vào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ezema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bỏng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nổi</a:t>
            </a:r>
            <a:r>
              <a:rPr lang="en-US" sz="2400" dirty="0">
                <a:ln w="0"/>
                <a:effectLst>
                  <a:outerShdw blurRad="38100" dist="19050" dir="2700000" algn="tl" rotWithShape="0">
                    <a:schemeClr val="dk1">
                      <a:alpha val="40000"/>
                    </a:schemeClr>
                  </a:outerShdw>
                </a:effectLst>
              </a:rPr>
              <a:t> ban, </a:t>
            </a:r>
            <a:r>
              <a:rPr lang="en-US" sz="2400" dirty="0" err="1">
                <a:ln w="0"/>
                <a:effectLst>
                  <a:outerShdw blurRad="38100" dist="19050" dir="2700000" algn="tl" rotWithShape="0">
                    <a:schemeClr val="dk1">
                      <a:alpha val="40000"/>
                    </a:schemeClr>
                  </a:outerShdw>
                </a:effectLst>
              </a:rPr>
              <a:t>mụn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viêm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trên</a:t>
            </a:r>
            <a:r>
              <a:rPr lang="en-US" sz="2400" dirty="0">
                <a:ln w="0"/>
                <a:effectLst>
                  <a:outerShdw blurRad="38100" dist="19050" dir="2700000" algn="tl" rotWithShape="0">
                    <a:schemeClr val="dk1">
                      <a:alpha val="40000"/>
                    </a:schemeClr>
                  </a:outerShdw>
                </a:effectLst>
              </a:rPr>
              <a:t> da. </a:t>
            </a:r>
            <a:r>
              <a:rPr lang="en-US" sz="2400" dirty="0" err="1">
                <a:ln w="0"/>
                <a:effectLst>
                  <a:outerShdw blurRad="38100" dist="19050" dir="2700000" algn="tl" rotWithShape="0">
                    <a:schemeClr val="dk1">
                      <a:alpha val="40000"/>
                    </a:schemeClr>
                  </a:outerShdw>
                </a:effectLst>
              </a:rPr>
              <a:t>Dầu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ảnh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hưởng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tới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gan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giúp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tuyến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tiền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liệt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ngăn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ngừa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béo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phì</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cải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thiện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thành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phần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máu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cho-lesteron</a:t>
            </a:r>
            <a:r>
              <a:rPr lang="en-US" sz="2400" dirty="0">
                <a:ln w="0"/>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xmlns="" val="2338398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2000"/>
                                        <p:tgtEl>
                                          <p:spTgt spid="69639"/>
                                        </p:tgtEl>
                                      </p:cBhvr>
                                    </p:animEffect>
                                    <p:anim calcmode="lin" valueType="num">
                                      <p:cBhvr>
                                        <p:cTn id="8" dur="2000" fill="hold"/>
                                        <p:tgtEl>
                                          <p:spTgt spid="69639"/>
                                        </p:tgtEl>
                                        <p:attrNameLst>
                                          <p:attrName>style.rotation</p:attrName>
                                        </p:attrNameLst>
                                      </p:cBhvr>
                                      <p:tavLst>
                                        <p:tav tm="0">
                                          <p:val>
                                            <p:fltVal val="720"/>
                                          </p:val>
                                        </p:tav>
                                        <p:tav tm="100000">
                                          <p:val>
                                            <p:fltVal val="0"/>
                                          </p:val>
                                        </p:tav>
                                      </p:tavLst>
                                    </p:anim>
                                    <p:anim calcmode="lin" valueType="num">
                                      <p:cBhvr>
                                        <p:cTn id="9" dur="2000" fill="hold"/>
                                        <p:tgtEl>
                                          <p:spTgt spid="69639"/>
                                        </p:tgtEl>
                                        <p:attrNameLst>
                                          <p:attrName>ppt_h</p:attrName>
                                        </p:attrNameLst>
                                      </p:cBhvr>
                                      <p:tavLst>
                                        <p:tav tm="0">
                                          <p:val>
                                            <p:fltVal val="0"/>
                                          </p:val>
                                        </p:tav>
                                        <p:tav tm="100000">
                                          <p:val>
                                            <p:strVal val="#ppt_h"/>
                                          </p:val>
                                        </p:tav>
                                      </p:tavLst>
                                    </p:anim>
                                    <p:anim calcmode="lin" valueType="num">
                                      <p:cBhvr>
                                        <p:cTn id="10" dur="2000" fill="hold"/>
                                        <p:tgtEl>
                                          <p:spTgt spid="6963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9645"/>
                                        </p:tgtEl>
                                        <p:attrNameLst>
                                          <p:attrName>style.visibility</p:attrName>
                                        </p:attrNameLst>
                                      </p:cBhvr>
                                      <p:to>
                                        <p:strVal val="visible"/>
                                      </p:to>
                                    </p:set>
                                    <p:animEffect transition="in" filter="checkerboard(across)">
                                      <p:cBhvr>
                                        <p:cTn id="15" dur="500"/>
                                        <p:tgtEl>
                                          <p:spTgt spid="696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2" fill="hold" grpId="1" nodeType="clickEffect">
                                  <p:stCondLst>
                                    <p:cond delay="0"/>
                                  </p:stCondLst>
                                  <p:childTnLst>
                                    <p:anim calcmode="lin" valueType="num">
                                      <p:cBhvr additive="base">
                                        <p:cTn id="19" dur="500"/>
                                        <p:tgtEl>
                                          <p:spTgt spid="69645"/>
                                        </p:tgtEl>
                                        <p:attrNameLst>
                                          <p:attrName>ppt_x</p:attrName>
                                        </p:attrNameLst>
                                      </p:cBhvr>
                                      <p:tavLst>
                                        <p:tav tm="0">
                                          <p:val>
                                            <p:strVal val="ppt_x"/>
                                          </p:val>
                                        </p:tav>
                                        <p:tav tm="100000">
                                          <p:val>
                                            <p:strVal val="1+ppt_w/2"/>
                                          </p:val>
                                        </p:tav>
                                      </p:tavLst>
                                    </p:anim>
                                    <p:anim calcmode="lin" valueType="num">
                                      <p:cBhvr additive="base">
                                        <p:cTn id="20" dur="500"/>
                                        <p:tgtEl>
                                          <p:spTgt spid="69645"/>
                                        </p:tgtEl>
                                        <p:attrNameLst>
                                          <p:attrName>ppt_y</p:attrName>
                                        </p:attrNameLst>
                                      </p:cBhvr>
                                      <p:tavLst>
                                        <p:tav tm="0">
                                          <p:val>
                                            <p:strVal val="ppt_y"/>
                                          </p:val>
                                        </p:tav>
                                        <p:tav tm="100000">
                                          <p:val>
                                            <p:strVal val="ppt_y"/>
                                          </p:val>
                                        </p:tav>
                                      </p:tavLst>
                                    </p:anim>
                                    <p:set>
                                      <p:cBhvr>
                                        <p:cTn id="21" dur="1" fill="hold">
                                          <p:stCondLst>
                                            <p:cond delay="499"/>
                                          </p:stCondLst>
                                        </p:cTn>
                                        <p:tgtEl>
                                          <p:spTgt spid="6964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9654"/>
                                        </p:tgtEl>
                                        <p:attrNameLst>
                                          <p:attrName>style.visibility</p:attrName>
                                        </p:attrNameLst>
                                      </p:cBhvr>
                                      <p:to>
                                        <p:strVal val="visible"/>
                                      </p:to>
                                    </p:set>
                                    <p:anim calcmode="lin" valueType="num">
                                      <p:cBhvr additive="base">
                                        <p:cTn id="26" dur="500" fill="hold"/>
                                        <p:tgtEl>
                                          <p:spTgt spid="69654"/>
                                        </p:tgtEl>
                                        <p:attrNameLst>
                                          <p:attrName>ppt_x</p:attrName>
                                        </p:attrNameLst>
                                      </p:cBhvr>
                                      <p:tavLst>
                                        <p:tav tm="0">
                                          <p:val>
                                            <p:strVal val="#ppt_x"/>
                                          </p:val>
                                        </p:tav>
                                        <p:tav tm="100000">
                                          <p:val>
                                            <p:strVal val="#ppt_x"/>
                                          </p:val>
                                        </p:tav>
                                      </p:tavLst>
                                    </p:anim>
                                    <p:anim calcmode="lin" valueType="num">
                                      <p:cBhvr additive="base">
                                        <p:cTn id="27" dur="500" fill="hold"/>
                                        <p:tgtEl>
                                          <p:spTgt spid="6965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9655"/>
                                        </p:tgtEl>
                                        <p:attrNameLst>
                                          <p:attrName>style.visibility</p:attrName>
                                        </p:attrNameLst>
                                      </p:cBhvr>
                                      <p:to>
                                        <p:strVal val="visible"/>
                                      </p:to>
                                    </p:set>
                                    <p:anim calcmode="lin" valueType="num">
                                      <p:cBhvr additive="base">
                                        <p:cTn id="30" dur="500" fill="hold"/>
                                        <p:tgtEl>
                                          <p:spTgt spid="69655"/>
                                        </p:tgtEl>
                                        <p:attrNameLst>
                                          <p:attrName>ppt_x</p:attrName>
                                        </p:attrNameLst>
                                      </p:cBhvr>
                                      <p:tavLst>
                                        <p:tav tm="0">
                                          <p:val>
                                            <p:strVal val="#ppt_x"/>
                                          </p:val>
                                        </p:tav>
                                        <p:tav tm="100000">
                                          <p:val>
                                            <p:strVal val="#ppt_x"/>
                                          </p:val>
                                        </p:tav>
                                      </p:tavLst>
                                    </p:anim>
                                    <p:anim calcmode="lin" valueType="num">
                                      <p:cBhvr additive="base">
                                        <p:cTn id="31" dur="500" fill="hold"/>
                                        <p:tgtEl>
                                          <p:spTgt spid="69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P spid="69645" grpId="1" animBg="1"/>
      <p:bldP spid="69654" grpId="0"/>
      <p:bldP spid="696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bwMode="auto">
          <a:xfrm>
            <a:off x="914400" y="1143002"/>
            <a:ext cx="8229600" cy="4525963"/>
          </a:xfrm>
        </p:spPr>
        <p:txBody>
          <a:bodyPr wrap="square" numCol="1" anchor="t" anchorCtr="0" compatLnSpc="1">
            <a:prstTxWarp prst="textNoShape">
              <a:avLst/>
            </a:prstTxWarp>
          </a:bodyPr>
          <a:lstStyle/>
          <a:p>
            <a:endParaRPr lang="en-US" smtClean="0"/>
          </a:p>
        </p:txBody>
      </p:sp>
      <p:pic>
        <p:nvPicPr>
          <p:cNvPr id="57347" name="Picture 3" descr="hinh n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ext Box 4"/>
          <p:cNvSpPr txBox="1">
            <a:spLocks noChangeArrowheads="1"/>
          </p:cNvSpPr>
          <p:nvPr/>
        </p:nvSpPr>
        <p:spPr bwMode="auto">
          <a:xfrm>
            <a:off x="1355727" y="1255713"/>
            <a:ext cx="6035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7349" name="Text Box 5"/>
          <p:cNvSpPr txBox="1">
            <a:spLocks noChangeArrowheads="1"/>
          </p:cNvSpPr>
          <p:nvPr/>
        </p:nvSpPr>
        <p:spPr bwMode="auto">
          <a:xfrm>
            <a:off x="2057400" y="838202"/>
            <a:ext cx="5257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a:solidFill>
                  <a:srgbClr val="FF0066"/>
                </a:solidFill>
                <a:latin typeface=".VnTime" panose="020B7200000000000000" pitchFamily="34" charset="0"/>
              </a:rPr>
              <a:t>H­ưíng dÉn vÒ nhµ</a:t>
            </a:r>
            <a:endParaRPr lang="en-US" sz="2800" b="1">
              <a:solidFill>
                <a:srgbClr val="FF0066"/>
              </a:solidFill>
              <a:latin typeface=".VnTimeH" panose="020B7200000000000000" pitchFamily="34" charset="0"/>
            </a:endParaRPr>
          </a:p>
        </p:txBody>
      </p:sp>
      <p:sp>
        <p:nvSpPr>
          <p:cNvPr id="57350" name="Text Box 6"/>
          <p:cNvSpPr txBox="1">
            <a:spLocks noChangeArrowheads="1"/>
          </p:cNvSpPr>
          <p:nvPr/>
        </p:nvSpPr>
        <p:spPr bwMode="auto">
          <a:xfrm>
            <a:off x="1524000" y="1371600"/>
            <a:ext cx="65532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 </a:t>
            </a:r>
            <a:r>
              <a:rPr lang="en-US" sz="2400"/>
              <a:t>- Học bài, trả lời được các câu hỏi SGK / 110.</a:t>
            </a:r>
          </a:p>
          <a:p>
            <a:pPr eaLnBrk="1" hangingPunct="1"/>
            <a:r>
              <a:rPr lang="en-US" sz="2400"/>
              <a:t>- Đọc mục " Em có biết"</a:t>
            </a:r>
          </a:p>
          <a:p>
            <a:pPr eaLnBrk="1" hangingPunct="1"/>
            <a:r>
              <a:rPr lang="en-US" sz="2400"/>
              <a:t>- Tìm hiểu thêm về các vitamin và muối khoáng khác.</a:t>
            </a:r>
          </a:p>
          <a:p>
            <a:pPr eaLnBrk="1" hangingPunct="1"/>
            <a:r>
              <a:rPr lang="en-US" sz="2400"/>
              <a:t>- Nghiên cứu bài mới </a:t>
            </a:r>
            <a:r>
              <a:rPr lang="en-US" sz="2400" b="1"/>
              <a:t>"Tiêu chuẩn ăn uống. Nguyên tắc lập khẩu phần ăn.",</a:t>
            </a:r>
            <a:r>
              <a:rPr lang="en-US" sz="2400"/>
              <a:t> chuẩn bị:</a:t>
            </a:r>
          </a:p>
          <a:p>
            <a:pPr eaLnBrk="1" hangingPunct="1"/>
            <a:r>
              <a:rPr lang="en-US" sz="2400"/>
              <a:t>      +  Tìm hiểu bữa ăn hàng ngày của gia đình.</a:t>
            </a:r>
          </a:p>
          <a:p>
            <a:pPr eaLnBrk="1" hangingPunct="1"/>
            <a:r>
              <a:rPr lang="en-US" sz="2400"/>
              <a:t>      +  Giá trị dinh dưỡng của thức ăn.</a:t>
            </a:r>
          </a:p>
          <a:p>
            <a:pPr eaLnBrk="1" hangingPunct="1"/>
            <a:r>
              <a:rPr lang="en-US" sz="2400"/>
              <a:t>      + Tháp dinh dưỡng.</a:t>
            </a:r>
          </a:p>
        </p:txBody>
      </p:sp>
    </p:spTree>
    <p:extLst>
      <p:ext uri="{BB962C8B-B14F-4D97-AF65-F5344CB8AC3E}">
        <p14:creationId xmlns:p14="http://schemas.microsoft.com/office/powerpoint/2010/main" xmlns="" val="3673508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7349"/>
                                        </p:tgtEl>
                                        <p:attrNameLst>
                                          <p:attrName>style.visibility</p:attrName>
                                        </p:attrNameLst>
                                      </p:cBhvr>
                                      <p:to>
                                        <p:strVal val="visible"/>
                                      </p:to>
                                    </p:set>
                                    <p:animEffect transition="in" filter="checkerboard(across)">
                                      <p:cBhvr>
                                        <p:cTn id="10" dur="500"/>
                                        <p:tgtEl>
                                          <p:spTgt spid="5734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7350"/>
                                        </p:tgtEl>
                                        <p:attrNameLst>
                                          <p:attrName>style.visibility</p:attrName>
                                        </p:attrNameLst>
                                      </p:cBhvr>
                                      <p:to>
                                        <p:strVal val="visible"/>
                                      </p:to>
                                    </p:set>
                                    <p:animEffect transition="in" filter="checkerboard(across)">
                                      <p:cBhvr>
                                        <p:cTn id="13"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533400"/>
            <a:ext cx="899160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300" b="1" i="1">
                <a:solidFill>
                  <a:srgbClr val="FF0000"/>
                </a:solidFill>
              </a:rPr>
              <a:t>Hãy đánh dấu </a:t>
            </a:r>
            <a:r>
              <a:rPr lang="vi-VN" sz="2300" b="1">
                <a:solidFill>
                  <a:srgbClr val="FF0000"/>
                </a:solidFill>
              </a:rPr>
              <a:t>x</a:t>
            </a:r>
            <a:r>
              <a:rPr lang="vi-VN" sz="2300" b="1" i="1">
                <a:solidFill>
                  <a:srgbClr val="FF0000"/>
                </a:solidFill>
              </a:rPr>
              <a:t> vào các câu đúng trong những câu dưới đây:</a:t>
            </a:r>
          </a:p>
        </p:txBody>
      </p:sp>
      <p:sp>
        <p:nvSpPr>
          <p:cNvPr id="7171" name="Text Box 3"/>
          <p:cNvSpPr txBox="1">
            <a:spLocks noChangeArrowheads="1"/>
          </p:cNvSpPr>
          <p:nvPr/>
        </p:nvSpPr>
        <p:spPr bwMode="auto">
          <a:xfrm>
            <a:off x="152400" y="1371600"/>
            <a:ext cx="7010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latin typeface=".VnTime" panose="020B7200000000000000" pitchFamily="34" charset="0"/>
              </a:rPr>
              <a:t>1. Vitamin </a:t>
            </a:r>
            <a:r>
              <a:rPr lang="en-US" sz="2400" b="1" dirty="0" err="1">
                <a:latin typeface=".VnTime" panose="020B7200000000000000" pitchFamily="34" charset="0"/>
              </a:rPr>
              <a:t>cã</a:t>
            </a:r>
            <a:r>
              <a:rPr lang="en-US" sz="2400" b="1" dirty="0">
                <a:latin typeface=".VnTime" panose="020B7200000000000000" pitchFamily="34" charset="0"/>
              </a:rPr>
              <a:t> </a:t>
            </a:r>
            <a:r>
              <a:rPr lang="en-US" sz="2400" b="1" dirty="0" err="1">
                <a:latin typeface=".VnTime" panose="020B7200000000000000" pitchFamily="34" charset="0"/>
              </a:rPr>
              <a:t>nhiÒu</a:t>
            </a:r>
            <a:r>
              <a:rPr lang="en-US" sz="2400" b="1" dirty="0">
                <a:latin typeface=".VnTime" panose="020B7200000000000000" pitchFamily="34" charset="0"/>
              </a:rPr>
              <a:t> ë </a:t>
            </a:r>
            <a:r>
              <a:rPr lang="en-US" sz="2400" b="1" dirty="0" err="1">
                <a:latin typeface=".VnTime" panose="020B7200000000000000" pitchFamily="34" charset="0"/>
              </a:rPr>
              <a:t>thÞt</a:t>
            </a:r>
            <a:r>
              <a:rPr lang="en-US" sz="2400" b="1" dirty="0">
                <a:latin typeface=".VnTime" panose="020B7200000000000000" pitchFamily="34" charset="0"/>
              </a:rPr>
              <a:t>, </a:t>
            </a:r>
            <a:r>
              <a:rPr lang="en-US" sz="2400" b="1" dirty="0" err="1">
                <a:latin typeface=".VnTime" panose="020B7200000000000000" pitchFamily="34" charset="0"/>
              </a:rPr>
              <a:t>rau</a:t>
            </a:r>
            <a:r>
              <a:rPr lang="en-US" sz="2400" b="1" dirty="0">
                <a:latin typeface=".VnTime" panose="020B7200000000000000" pitchFamily="34" charset="0"/>
              </a:rPr>
              <a:t>, </a:t>
            </a:r>
            <a:r>
              <a:rPr lang="en-US" sz="2400" b="1" dirty="0" err="1">
                <a:latin typeface=".VnTime" panose="020B7200000000000000" pitchFamily="34" charset="0"/>
              </a:rPr>
              <a:t>qu</a:t>
            </a:r>
            <a:r>
              <a:rPr lang="en-US" sz="2400" b="1" dirty="0">
                <a:latin typeface=".VnTime" panose="020B7200000000000000" pitchFamily="34" charset="0"/>
              </a:rPr>
              <a:t>¶ </a:t>
            </a:r>
            <a:r>
              <a:rPr lang="en-US" sz="2400" b="1" dirty="0" err="1">
                <a:latin typeface=".VnTime" panose="020B7200000000000000" pitchFamily="34" charset="0"/>
              </a:rPr>
              <a:t>t</a:t>
            </a:r>
            <a:r>
              <a:rPr lang="en-US" sz="2400" b="1" dirty="0" err="1" smtClean="0">
                <a:latin typeface=".VnTime" panose="020B7200000000000000" pitchFamily="34" charset="0"/>
              </a:rPr>
              <a:t>­¬</a:t>
            </a:r>
            <a:r>
              <a:rPr lang="en-US" sz="2400" b="1" dirty="0" err="1">
                <a:latin typeface=".VnTime" panose="020B7200000000000000" pitchFamily="34" charset="0"/>
              </a:rPr>
              <a:t>i</a:t>
            </a:r>
            <a:endParaRPr lang="en-US" sz="2400" b="1" dirty="0">
              <a:latin typeface=".VnTime" panose="020B7200000000000000" pitchFamily="34" charset="0"/>
            </a:endParaRPr>
          </a:p>
        </p:txBody>
      </p:sp>
      <p:sp>
        <p:nvSpPr>
          <p:cNvPr id="7172" name="Text Box 5"/>
          <p:cNvSpPr txBox="1">
            <a:spLocks noChangeArrowheads="1"/>
          </p:cNvSpPr>
          <p:nvPr/>
        </p:nvSpPr>
        <p:spPr bwMode="auto">
          <a:xfrm>
            <a:off x="152400" y="2057400"/>
            <a:ext cx="830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2. Vitamin cung cÊp cho c¬ thÓ mét nguån n¨ng l­ưîng</a:t>
            </a:r>
          </a:p>
        </p:txBody>
      </p:sp>
      <p:sp>
        <p:nvSpPr>
          <p:cNvPr id="7173" name="Rectangle 6"/>
          <p:cNvSpPr>
            <a:spLocks noChangeArrowheads="1"/>
          </p:cNvSpPr>
          <p:nvPr/>
        </p:nvSpPr>
        <p:spPr bwMode="auto">
          <a:xfrm>
            <a:off x="8305800" y="1981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4" name="Text Box 7"/>
          <p:cNvSpPr txBox="1">
            <a:spLocks noChangeArrowheads="1"/>
          </p:cNvSpPr>
          <p:nvPr/>
        </p:nvSpPr>
        <p:spPr bwMode="auto">
          <a:xfrm>
            <a:off x="152400" y="2606677"/>
            <a:ext cx="80772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latin typeface=".VnTime" panose="020B7200000000000000" pitchFamily="34" charset="0"/>
              </a:rPr>
              <a:t>3. Vitamin lµ </a:t>
            </a:r>
            <a:r>
              <a:rPr lang="en-US" sz="2400" b="1" dirty="0" err="1">
                <a:latin typeface=".VnTime" panose="020B7200000000000000" pitchFamily="34" charset="0"/>
              </a:rPr>
              <a:t>hîp</a:t>
            </a:r>
            <a:r>
              <a:rPr lang="en-US" sz="2400" b="1" dirty="0">
                <a:latin typeface=".VnTime" panose="020B7200000000000000" pitchFamily="34" charset="0"/>
              </a:rPr>
              <a:t> </a:t>
            </a:r>
            <a:r>
              <a:rPr lang="en-US" sz="2400" b="1" dirty="0" err="1">
                <a:latin typeface=".VnTime" panose="020B7200000000000000" pitchFamily="34" charset="0"/>
              </a:rPr>
              <a:t>chÊt</a:t>
            </a:r>
            <a:r>
              <a:rPr lang="en-US" sz="2400" b="1" dirty="0">
                <a:latin typeface=".VnTime" panose="020B7200000000000000" pitchFamily="34" charset="0"/>
              </a:rPr>
              <a:t> </a:t>
            </a:r>
            <a:r>
              <a:rPr lang="en-US" sz="2400" b="1" dirty="0" err="1">
                <a:latin typeface=".VnTime" panose="020B7200000000000000" pitchFamily="34" charset="0"/>
              </a:rPr>
              <a:t>h÷u</a:t>
            </a:r>
            <a:r>
              <a:rPr lang="en-US" sz="2400" b="1" dirty="0">
                <a:latin typeface=".VnTime" panose="020B7200000000000000" pitchFamily="34" charset="0"/>
              </a:rPr>
              <a:t> c¬ </a:t>
            </a:r>
            <a:r>
              <a:rPr lang="en-US" sz="2400" b="1" dirty="0" err="1">
                <a:latin typeface=".VnTime" panose="020B7200000000000000" pitchFamily="34" charset="0"/>
              </a:rPr>
              <a:t>cã</a:t>
            </a:r>
            <a:r>
              <a:rPr lang="en-US" sz="2400" b="1" dirty="0">
                <a:latin typeface=".VnTime" panose="020B7200000000000000" pitchFamily="34" charset="0"/>
              </a:rPr>
              <a:t> </a:t>
            </a:r>
            <a:r>
              <a:rPr lang="en-US" sz="2400" b="1" dirty="0" err="1">
                <a:latin typeface=".VnTime" panose="020B7200000000000000" pitchFamily="34" charset="0"/>
              </a:rPr>
              <a:t>trong</a:t>
            </a:r>
            <a:r>
              <a:rPr lang="en-US" sz="2400" b="1" dirty="0">
                <a:latin typeface=".VnTime" panose="020B7200000000000000" pitchFamily="34" charset="0"/>
              </a:rPr>
              <a:t> </a:t>
            </a:r>
            <a:r>
              <a:rPr lang="en-US" sz="2400" b="1" dirty="0" err="1">
                <a:latin typeface=".VnTime" panose="020B7200000000000000" pitchFamily="34" charset="0"/>
              </a:rPr>
              <a:t>thøc</a:t>
            </a:r>
            <a:r>
              <a:rPr lang="en-US" sz="2400" b="1" dirty="0">
                <a:latin typeface=".VnTime" panose="020B7200000000000000" pitchFamily="34" charset="0"/>
              </a:rPr>
              <a:t> ¨n </a:t>
            </a:r>
            <a:r>
              <a:rPr lang="en-US" sz="2400" b="1" dirty="0" err="1">
                <a:latin typeface=".VnTime" panose="020B7200000000000000" pitchFamily="34" charset="0"/>
              </a:rPr>
              <a:t>víi</a:t>
            </a:r>
            <a:r>
              <a:rPr lang="en-US" sz="2400" b="1" dirty="0">
                <a:latin typeface=".VnTime" panose="020B7200000000000000" pitchFamily="34" charset="0"/>
              </a:rPr>
              <a:t> </a:t>
            </a:r>
            <a:r>
              <a:rPr lang="en-US" sz="2400" b="1" dirty="0" err="1">
                <a:latin typeface=".VnTime" panose="020B7200000000000000" pitchFamily="34" charset="0"/>
              </a:rPr>
              <a:t>mét</a:t>
            </a:r>
            <a:r>
              <a:rPr lang="en-US" sz="2400" b="1" dirty="0">
                <a:latin typeface=".VnTime" panose="020B7200000000000000" pitchFamily="34" charset="0"/>
              </a:rPr>
              <a:t> </a:t>
            </a:r>
            <a:r>
              <a:rPr lang="en-US" sz="2400" b="1" dirty="0" err="1">
                <a:latin typeface=".VnTime" panose="020B7200000000000000" pitchFamily="34" charset="0"/>
              </a:rPr>
              <a:t>liÒu</a:t>
            </a:r>
            <a:r>
              <a:rPr lang="en-US" sz="2400" b="1" dirty="0">
                <a:latin typeface=".VnTime" panose="020B7200000000000000" pitchFamily="34" charset="0"/>
              </a:rPr>
              <a:t> </a:t>
            </a:r>
            <a:r>
              <a:rPr lang="en-US" sz="2400" b="1" dirty="0" err="1" smtClean="0">
                <a:latin typeface=".VnTime" panose="020B7200000000000000" pitchFamily="34" charset="0"/>
              </a:rPr>
              <a:t>lưîng</a:t>
            </a:r>
            <a:r>
              <a:rPr lang="en-US" sz="2400" b="1" dirty="0" smtClean="0">
                <a:latin typeface=".VnTime" panose="020B7200000000000000" pitchFamily="34" charset="0"/>
              </a:rPr>
              <a:t> </a:t>
            </a:r>
            <a:r>
              <a:rPr lang="en-US" sz="2400" b="1" dirty="0" err="1">
                <a:latin typeface=".VnTime" panose="020B7200000000000000" pitchFamily="34" charset="0"/>
              </a:rPr>
              <a:t>nhá</a:t>
            </a:r>
            <a:r>
              <a:rPr lang="en-US" sz="2400" b="1" dirty="0">
                <a:latin typeface=".VnTime" panose="020B7200000000000000" pitchFamily="34" charset="0"/>
              </a:rPr>
              <a:t>, </a:t>
            </a:r>
            <a:r>
              <a:rPr lang="en-US" sz="2400" b="1" dirty="0" err="1">
                <a:latin typeface=".VnTime" panose="020B7200000000000000" pitchFamily="34" charset="0"/>
              </a:rPr>
              <a:t>nh­ưng</a:t>
            </a:r>
            <a:r>
              <a:rPr lang="en-US" sz="2400" b="1" dirty="0">
                <a:latin typeface=".VnTime" panose="020B7200000000000000" pitchFamily="34" charset="0"/>
              </a:rPr>
              <a:t> </a:t>
            </a:r>
            <a:r>
              <a:rPr lang="en-US" sz="2400" b="1" dirty="0" err="1">
                <a:latin typeface=".VnTime" panose="020B7200000000000000" pitchFamily="34" charset="0"/>
              </a:rPr>
              <a:t>cÇn</a:t>
            </a:r>
            <a:r>
              <a:rPr lang="en-US" sz="2400" b="1" dirty="0">
                <a:latin typeface=".VnTime" panose="020B7200000000000000" pitchFamily="34" charset="0"/>
              </a:rPr>
              <a:t> </a:t>
            </a:r>
            <a:r>
              <a:rPr lang="en-US" sz="2400" b="1" dirty="0" err="1">
                <a:latin typeface=".VnTime" panose="020B7200000000000000" pitchFamily="34" charset="0"/>
              </a:rPr>
              <a:t>thiÕt</a:t>
            </a:r>
            <a:r>
              <a:rPr lang="en-US" sz="2400" b="1" dirty="0">
                <a:latin typeface=".VnTime" panose="020B7200000000000000" pitchFamily="34" charset="0"/>
              </a:rPr>
              <a:t> </a:t>
            </a:r>
            <a:r>
              <a:rPr lang="en-US" sz="2400" b="1" dirty="0" err="1">
                <a:latin typeface=".VnTime" panose="020B7200000000000000" pitchFamily="34" charset="0"/>
              </a:rPr>
              <a:t>cho</a:t>
            </a:r>
            <a:r>
              <a:rPr lang="en-US" sz="2400" b="1" dirty="0">
                <a:latin typeface=".VnTime" panose="020B7200000000000000" pitchFamily="34" charset="0"/>
              </a:rPr>
              <a:t> </a:t>
            </a:r>
            <a:r>
              <a:rPr lang="en-US" sz="2400" b="1" dirty="0" err="1">
                <a:latin typeface=".VnTime" panose="020B7200000000000000" pitchFamily="34" charset="0"/>
              </a:rPr>
              <a:t>sù</a:t>
            </a:r>
            <a:r>
              <a:rPr lang="en-US" sz="2400" b="1" dirty="0">
                <a:latin typeface=".VnTime" panose="020B7200000000000000" pitchFamily="34" charset="0"/>
              </a:rPr>
              <a:t> </a:t>
            </a:r>
            <a:r>
              <a:rPr lang="en-US" sz="2400" b="1" dirty="0" err="1">
                <a:latin typeface=".VnTime" panose="020B7200000000000000" pitchFamily="34" charset="0"/>
              </a:rPr>
              <a:t>sèng</a:t>
            </a:r>
            <a:r>
              <a:rPr lang="en-US" sz="2400" b="1" dirty="0">
                <a:latin typeface=".VnTime" panose="020B7200000000000000" pitchFamily="34" charset="0"/>
              </a:rPr>
              <a:t>.</a:t>
            </a:r>
          </a:p>
        </p:txBody>
      </p:sp>
      <p:sp>
        <p:nvSpPr>
          <p:cNvPr id="7175" name="Text Box 9"/>
          <p:cNvSpPr txBox="1">
            <a:spLocks noChangeArrowheads="1"/>
          </p:cNvSpPr>
          <p:nvPr/>
        </p:nvSpPr>
        <p:spPr bwMode="auto">
          <a:xfrm>
            <a:off x="152400" y="3549652"/>
            <a:ext cx="8153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4. Vitamin lµ mét lo¹i muèi ®Æc biÖt lµm cho thøc ¨n ngon h¬n</a:t>
            </a:r>
          </a:p>
        </p:txBody>
      </p:sp>
      <p:sp>
        <p:nvSpPr>
          <p:cNvPr id="7176" name="Text Box 11"/>
          <p:cNvSpPr txBox="1">
            <a:spLocks noChangeArrowheads="1"/>
          </p:cNvSpPr>
          <p:nvPr/>
        </p:nvSpPr>
        <p:spPr bwMode="auto">
          <a:xfrm>
            <a:off x="152400" y="4511677"/>
            <a:ext cx="80772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5. Vitamin lµ thµnh phÇn cÊu tróc cña nhiÒu enzim tham gia c¸c ph¶n øng chuyÓn ho¸ n¨ng lư­îng cña c¬ thÓ.</a:t>
            </a:r>
          </a:p>
        </p:txBody>
      </p:sp>
      <p:sp>
        <p:nvSpPr>
          <p:cNvPr id="7177" name="Text Box 12"/>
          <p:cNvSpPr txBox="1">
            <a:spLocks noChangeArrowheads="1"/>
          </p:cNvSpPr>
          <p:nvPr/>
        </p:nvSpPr>
        <p:spPr bwMode="auto">
          <a:xfrm>
            <a:off x="152400" y="5486402"/>
            <a:ext cx="83058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6. C¬ thÓ ngư­êi vµ ®éng vËt kh«ng thÓ tæng hîp ®ư­îc vitamin mµ ph¶i lÊy tõ thøc ¨n.</a:t>
            </a:r>
          </a:p>
        </p:txBody>
      </p:sp>
      <p:sp>
        <p:nvSpPr>
          <p:cNvPr id="7178" name="Rectangle 27"/>
          <p:cNvSpPr>
            <a:spLocks noChangeArrowheads="1"/>
          </p:cNvSpPr>
          <p:nvPr/>
        </p:nvSpPr>
        <p:spPr bwMode="auto">
          <a:xfrm>
            <a:off x="8305800" y="28194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9" name="Rectangle 30"/>
          <p:cNvSpPr>
            <a:spLocks noChangeArrowheads="1"/>
          </p:cNvSpPr>
          <p:nvPr/>
        </p:nvSpPr>
        <p:spPr bwMode="auto">
          <a:xfrm>
            <a:off x="8305800" y="1219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p>
        </p:txBody>
      </p:sp>
      <p:sp>
        <p:nvSpPr>
          <p:cNvPr id="7180" name="Rectangle 31"/>
          <p:cNvSpPr>
            <a:spLocks noChangeArrowheads="1"/>
          </p:cNvSpPr>
          <p:nvPr/>
        </p:nvSpPr>
        <p:spPr bwMode="auto">
          <a:xfrm>
            <a:off x="8305800" y="56388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1" name="Rectangle 32"/>
          <p:cNvSpPr>
            <a:spLocks noChangeArrowheads="1"/>
          </p:cNvSpPr>
          <p:nvPr/>
        </p:nvSpPr>
        <p:spPr bwMode="auto">
          <a:xfrm>
            <a:off x="8305800" y="4648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2" name="Rectangle 33"/>
          <p:cNvSpPr>
            <a:spLocks noChangeArrowheads="1"/>
          </p:cNvSpPr>
          <p:nvPr/>
        </p:nvSpPr>
        <p:spPr bwMode="auto">
          <a:xfrm>
            <a:off x="8305800" y="37338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9187" name="Text Box 35"/>
          <p:cNvSpPr txBox="1">
            <a:spLocks noChangeArrowheads="1"/>
          </p:cNvSpPr>
          <p:nvPr/>
        </p:nvSpPr>
        <p:spPr bwMode="auto">
          <a:xfrm>
            <a:off x="8382000" y="5638802"/>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88" name="Text Box 36"/>
          <p:cNvSpPr txBox="1">
            <a:spLocks noChangeArrowheads="1"/>
          </p:cNvSpPr>
          <p:nvPr/>
        </p:nvSpPr>
        <p:spPr bwMode="auto">
          <a:xfrm>
            <a:off x="8382000" y="1219202"/>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89" name="Text Box 37"/>
          <p:cNvSpPr txBox="1">
            <a:spLocks noChangeArrowheads="1"/>
          </p:cNvSpPr>
          <p:nvPr/>
        </p:nvSpPr>
        <p:spPr bwMode="auto">
          <a:xfrm>
            <a:off x="8382000" y="4648202"/>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90" name="Text Box 38"/>
          <p:cNvSpPr txBox="1">
            <a:spLocks noChangeArrowheads="1"/>
          </p:cNvSpPr>
          <p:nvPr/>
        </p:nvSpPr>
        <p:spPr bwMode="auto">
          <a:xfrm>
            <a:off x="8382000" y="2819402"/>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7187" name="Text Box 39"/>
          <p:cNvSpPr txBox="1">
            <a:spLocks noChangeArrowheads="1"/>
          </p:cNvSpPr>
          <p:nvPr/>
        </p:nvSpPr>
        <p:spPr bwMode="auto">
          <a:xfrm>
            <a:off x="2971800" y="152402"/>
            <a:ext cx="3657600"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latin typeface=".VnTimeH" panose="020B7200000000000000" pitchFamily="34" charset="0"/>
              </a:rPr>
              <a:t>PhiÕu häc tËp sè 1</a:t>
            </a:r>
            <a:r>
              <a:rPr lang="en-US" sz="2400">
                <a:latin typeface=".VnTimeH" panose="020B7200000000000000" pitchFamily="34" charset="0"/>
              </a:rPr>
              <a:t>:</a:t>
            </a:r>
          </a:p>
        </p:txBody>
      </p:sp>
    </p:spTree>
    <p:extLst>
      <p:ext uri="{BB962C8B-B14F-4D97-AF65-F5344CB8AC3E}">
        <p14:creationId xmlns:p14="http://schemas.microsoft.com/office/powerpoint/2010/main" xmlns="" val="279058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88"/>
                                        </p:tgtEl>
                                        <p:attrNameLst>
                                          <p:attrName>style.visibility</p:attrName>
                                        </p:attrNameLst>
                                      </p:cBhvr>
                                      <p:to>
                                        <p:strVal val="visible"/>
                                      </p:to>
                                    </p:set>
                                    <p:anim calcmode="lin" valueType="num">
                                      <p:cBhvr additive="base">
                                        <p:cTn id="7" dur="500" fill="hold"/>
                                        <p:tgtEl>
                                          <p:spTgt spid="49188"/>
                                        </p:tgtEl>
                                        <p:attrNameLst>
                                          <p:attrName>ppt_x</p:attrName>
                                        </p:attrNameLst>
                                      </p:cBhvr>
                                      <p:tavLst>
                                        <p:tav tm="0">
                                          <p:val>
                                            <p:strVal val="1+#ppt_w/2"/>
                                          </p:val>
                                        </p:tav>
                                        <p:tav tm="100000">
                                          <p:val>
                                            <p:strVal val="#ppt_x"/>
                                          </p:val>
                                        </p:tav>
                                      </p:tavLst>
                                    </p:anim>
                                    <p:anim calcmode="lin" valueType="num">
                                      <p:cBhvr additive="base">
                                        <p:cTn id="8" dur="500" fill="hold"/>
                                        <p:tgtEl>
                                          <p:spTgt spid="4918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9190"/>
                                        </p:tgtEl>
                                        <p:attrNameLst>
                                          <p:attrName>style.visibility</p:attrName>
                                        </p:attrNameLst>
                                      </p:cBhvr>
                                      <p:to>
                                        <p:strVal val="visible"/>
                                      </p:to>
                                    </p:set>
                                    <p:anim calcmode="lin" valueType="num">
                                      <p:cBhvr additive="base">
                                        <p:cTn id="11" dur="500" fill="hold"/>
                                        <p:tgtEl>
                                          <p:spTgt spid="49190"/>
                                        </p:tgtEl>
                                        <p:attrNameLst>
                                          <p:attrName>ppt_x</p:attrName>
                                        </p:attrNameLst>
                                      </p:cBhvr>
                                      <p:tavLst>
                                        <p:tav tm="0">
                                          <p:val>
                                            <p:strVal val="1+#ppt_w/2"/>
                                          </p:val>
                                        </p:tav>
                                        <p:tav tm="100000">
                                          <p:val>
                                            <p:strVal val="#ppt_x"/>
                                          </p:val>
                                        </p:tav>
                                      </p:tavLst>
                                    </p:anim>
                                    <p:anim calcmode="lin" valueType="num">
                                      <p:cBhvr additive="base">
                                        <p:cTn id="12" dur="500" fill="hold"/>
                                        <p:tgtEl>
                                          <p:spTgt spid="4919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9189"/>
                                        </p:tgtEl>
                                        <p:attrNameLst>
                                          <p:attrName>style.visibility</p:attrName>
                                        </p:attrNameLst>
                                      </p:cBhvr>
                                      <p:to>
                                        <p:strVal val="visible"/>
                                      </p:to>
                                    </p:set>
                                    <p:anim calcmode="lin" valueType="num">
                                      <p:cBhvr additive="base">
                                        <p:cTn id="15" dur="500" fill="hold"/>
                                        <p:tgtEl>
                                          <p:spTgt spid="49189"/>
                                        </p:tgtEl>
                                        <p:attrNameLst>
                                          <p:attrName>ppt_x</p:attrName>
                                        </p:attrNameLst>
                                      </p:cBhvr>
                                      <p:tavLst>
                                        <p:tav tm="0">
                                          <p:val>
                                            <p:strVal val="1+#ppt_w/2"/>
                                          </p:val>
                                        </p:tav>
                                        <p:tav tm="100000">
                                          <p:val>
                                            <p:strVal val="#ppt_x"/>
                                          </p:val>
                                        </p:tav>
                                      </p:tavLst>
                                    </p:anim>
                                    <p:anim calcmode="lin" valueType="num">
                                      <p:cBhvr additive="base">
                                        <p:cTn id="16" dur="500" fill="hold"/>
                                        <p:tgtEl>
                                          <p:spTgt spid="491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9187"/>
                                        </p:tgtEl>
                                        <p:attrNameLst>
                                          <p:attrName>style.visibility</p:attrName>
                                        </p:attrNameLst>
                                      </p:cBhvr>
                                      <p:to>
                                        <p:strVal val="visible"/>
                                      </p:to>
                                    </p:set>
                                    <p:anim calcmode="lin" valueType="num">
                                      <p:cBhvr additive="base">
                                        <p:cTn id="19" dur="500" fill="hold"/>
                                        <p:tgtEl>
                                          <p:spTgt spid="49187"/>
                                        </p:tgtEl>
                                        <p:attrNameLst>
                                          <p:attrName>ppt_x</p:attrName>
                                        </p:attrNameLst>
                                      </p:cBhvr>
                                      <p:tavLst>
                                        <p:tav tm="0">
                                          <p:val>
                                            <p:strVal val="1+#ppt_w/2"/>
                                          </p:val>
                                        </p:tav>
                                        <p:tav tm="100000">
                                          <p:val>
                                            <p:strVal val="#ppt_x"/>
                                          </p:val>
                                        </p:tav>
                                      </p:tavLst>
                                    </p:anim>
                                    <p:anim calcmode="lin" valueType="num">
                                      <p:cBhvr additive="base">
                                        <p:cTn id="20" dur="500" fill="hold"/>
                                        <p:tgtEl>
                                          <p:spTgt spid="49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7" grpId="0"/>
      <p:bldP spid="49188" grpId="0"/>
      <p:bldP spid="49189" grpId="0"/>
      <p:bldP spid="4919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err="1" smtClean="0">
                          <a:ln>
                            <a:noFill/>
                          </a:ln>
                          <a:solidFill>
                            <a:schemeClr val="tx1"/>
                          </a:solidFill>
                          <a:effectLst/>
                          <a:latin typeface=".VnTime" panose="020B7200000000000000" pitchFamily="34" charset="0"/>
                        </a:rPr>
                        <a:t>x</a:t>
                      </a:r>
                      <a:r>
                        <a:rPr kumimoji="0" lang="en-US" sz="1600" b="1" i="0" u="none" strike="noStrike" cap="none" normalizeH="0" baseline="0" smtClean="0">
                          <a:ln>
                            <a:noFill/>
                          </a:ln>
                          <a:solidFill>
                            <a:schemeClr val="tx1"/>
                          </a:solidFill>
                          <a:effectLst/>
                          <a:latin typeface=".VnTime" panose="020B7200000000000000" pitchFamily="34" charset="0"/>
                        </a:rPr>
                        <a:t>­¬</a:t>
                      </a:r>
                      <a:r>
                        <a:rPr kumimoji="0" lang="en-US" sz="1600" b="1" i="0" u="none" strike="noStrike" cap="none" normalizeH="0" baseline="0" dirty="0" err="1" smtClean="0">
                          <a:ln>
                            <a:noFill/>
                          </a:ln>
                          <a:solidFill>
                            <a:schemeClr val="tx1"/>
                          </a:solidFill>
                          <a:effectLst/>
                          <a:latin typeface=".VnTime" panose="020B7200000000000000" pitchFamily="34" charset="0"/>
                        </a:rPr>
                        <a:t>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3"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4" name="TextBox 3"/>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5" name="TextBox 4"/>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569716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229"/>
                                        </p:tgtEl>
                                        <p:attrNameLst>
                                          <p:attrName>style.visibility</p:attrName>
                                        </p:attrNameLst>
                                      </p:cBhvr>
                                      <p:to>
                                        <p:strVal val="visible"/>
                                      </p:to>
                                    </p:set>
                                    <p:animEffect transition="in" filter="blinds(horizontal)">
                                      <p:cBhvr>
                                        <p:cTn id="7" dur="500"/>
                                        <p:tgtEl>
                                          <p:spTgt spid="5022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0222"/>
                                        </p:tgtEl>
                                        <p:attrNameLst>
                                          <p:attrName>style.visibility</p:attrName>
                                        </p:attrNameLst>
                                      </p:cBhvr>
                                      <p:to>
                                        <p:strVal val="visible"/>
                                      </p:to>
                                    </p:set>
                                    <p:animEffect transition="in" filter="blinds(horizontal)">
                                      <p:cBhvr>
                                        <p:cTn id="11" dur="500"/>
                                        <p:tgtEl>
                                          <p:spTgt spid="502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p:cNvSpPr>
            <a:spLocks noGrp="1" noChangeArrowheads="1"/>
          </p:cNvSpPr>
          <p:nvPr>
            <p:ph type="title" sz="quarter"/>
          </p:nvPr>
        </p:nvSpPr>
        <p:spPr>
          <a:xfrm>
            <a:off x="3048000" y="2"/>
            <a:ext cx="6705600" cy="715963"/>
          </a:xfrm>
        </p:spPr>
        <p:txBody>
          <a:bodyPr/>
          <a:lstStyle/>
          <a:p>
            <a:r>
              <a:rPr lang="en-US" sz="3200" b="1">
                <a:solidFill>
                  <a:srgbClr val="FF0066"/>
                </a:solidFill>
                <a:latin typeface=".VnTime" panose="020B7200000000000000" pitchFamily="34" charset="0"/>
              </a:rPr>
              <a:t>Nguån cung cÊp vitamin A</a:t>
            </a:r>
          </a:p>
        </p:txBody>
      </p:sp>
      <p:pic>
        <p:nvPicPr>
          <p:cNvPr id="60429" name="Picture 13" descr="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667000"/>
            <a:ext cx="2209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30" name="Picture 14" descr="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9388" y="4800600"/>
            <a:ext cx="2209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31" name="Picture 15" descr="vitami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0" y="533400"/>
            <a:ext cx="2209800" cy="207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35" name="Picture 19" descr="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0000" y="609600"/>
            <a:ext cx="2133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36" name="Picture 20" descr="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10000" y="2652713"/>
            <a:ext cx="2133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37" name="Picture 21" descr="47">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8600" y="1143000"/>
            <a:ext cx="3429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38" name="Text Box 22"/>
          <p:cNvSpPr txBox="1">
            <a:spLocks noChangeArrowheads="1"/>
          </p:cNvSpPr>
          <p:nvPr/>
        </p:nvSpPr>
        <p:spPr bwMode="auto">
          <a:xfrm>
            <a:off x="228600" y="3946527"/>
            <a:ext cx="3352800" cy="7016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t>Bệnh khô mắt do thiếu vitamin A</a:t>
            </a:r>
          </a:p>
        </p:txBody>
      </p:sp>
      <p:pic>
        <p:nvPicPr>
          <p:cNvPr id="60439" name="Picture 2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10000" y="4800600"/>
            <a:ext cx="21336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997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37"/>
                                        </p:tgtEl>
                                        <p:attrNameLst>
                                          <p:attrName>style.visibility</p:attrName>
                                        </p:attrNameLst>
                                      </p:cBhvr>
                                      <p:to>
                                        <p:strVal val="visible"/>
                                      </p:to>
                                    </p:set>
                                    <p:animEffect transition="in" filter="checkerboard(across)">
                                      <p:cBhvr>
                                        <p:cTn id="7" dur="500"/>
                                        <p:tgtEl>
                                          <p:spTgt spid="60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38"/>
                                        </p:tgtEl>
                                        <p:attrNameLst>
                                          <p:attrName>style.visibility</p:attrName>
                                        </p:attrNameLst>
                                      </p:cBhvr>
                                      <p:to>
                                        <p:strVal val="visible"/>
                                      </p:to>
                                    </p:set>
                                    <p:anim calcmode="lin" valueType="num">
                                      <p:cBhvr additive="base">
                                        <p:cTn id="12" dur="500" fill="hold"/>
                                        <p:tgtEl>
                                          <p:spTgt spid="60438"/>
                                        </p:tgtEl>
                                        <p:attrNameLst>
                                          <p:attrName>ppt_x</p:attrName>
                                        </p:attrNameLst>
                                      </p:cBhvr>
                                      <p:tavLst>
                                        <p:tav tm="0">
                                          <p:val>
                                            <p:strVal val="#ppt_x"/>
                                          </p:val>
                                        </p:tav>
                                        <p:tav tm="100000">
                                          <p:val>
                                            <p:strVal val="#ppt_x"/>
                                          </p:val>
                                        </p:tav>
                                      </p:tavLst>
                                    </p:anim>
                                    <p:anim calcmode="lin" valueType="num">
                                      <p:cBhvr additive="base">
                                        <p:cTn id="13" dur="500" fill="hold"/>
                                        <p:tgtEl>
                                          <p:spTgt spid="604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checkerboard(across)">
                                      <p:cBhvr>
                                        <p:cTn id="18" dur="500"/>
                                        <p:tgtEl>
                                          <p:spTgt spid="60424"/>
                                        </p:tgtEl>
                                      </p:cBhvr>
                                    </p:animEffect>
                                  </p:childTnLst>
                                </p:cTn>
                              </p:par>
                              <p:par>
                                <p:cTn id="19" presetID="5" presetClass="entr" presetSubtype="10" fill="hold" nodeType="withEffect">
                                  <p:stCondLst>
                                    <p:cond delay="0"/>
                                  </p:stCondLst>
                                  <p:childTnLst>
                                    <p:set>
                                      <p:cBhvr>
                                        <p:cTn id="20" dur="1" fill="hold">
                                          <p:stCondLst>
                                            <p:cond delay="0"/>
                                          </p:stCondLst>
                                        </p:cTn>
                                        <p:tgtEl>
                                          <p:spTgt spid="60435"/>
                                        </p:tgtEl>
                                        <p:attrNameLst>
                                          <p:attrName>style.visibility</p:attrName>
                                        </p:attrNameLst>
                                      </p:cBhvr>
                                      <p:to>
                                        <p:strVal val="visible"/>
                                      </p:to>
                                    </p:set>
                                    <p:animEffect transition="in" filter="checkerboard(across)">
                                      <p:cBhvr>
                                        <p:cTn id="21" dur="500"/>
                                        <p:tgtEl>
                                          <p:spTgt spid="60435"/>
                                        </p:tgtEl>
                                      </p:cBhvr>
                                    </p:animEffect>
                                  </p:childTnLst>
                                </p:cTn>
                              </p:par>
                              <p:par>
                                <p:cTn id="22" presetID="5" presetClass="entr" presetSubtype="10" fill="hold" nodeType="withEffect">
                                  <p:stCondLst>
                                    <p:cond delay="0"/>
                                  </p:stCondLst>
                                  <p:childTnLst>
                                    <p:set>
                                      <p:cBhvr>
                                        <p:cTn id="23" dur="1" fill="hold">
                                          <p:stCondLst>
                                            <p:cond delay="0"/>
                                          </p:stCondLst>
                                        </p:cTn>
                                        <p:tgtEl>
                                          <p:spTgt spid="60431"/>
                                        </p:tgtEl>
                                        <p:attrNameLst>
                                          <p:attrName>style.visibility</p:attrName>
                                        </p:attrNameLst>
                                      </p:cBhvr>
                                      <p:to>
                                        <p:strVal val="visible"/>
                                      </p:to>
                                    </p:set>
                                    <p:animEffect transition="in" filter="checkerboard(across)">
                                      <p:cBhvr>
                                        <p:cTn id="24" dur="500"/>
                                        <p:tgtEl>
                                          <p:spTgt spid="60431"/>
                                        </p:tgtEl>
                                      </p:cBhvr>
                                    </p:animEffect>
                                  </p:childTnLst>
                                </p:cTn>
                              </p:par>
                              <p:par>
                                <p:cTn id="25" presetID="5" presetClass="entr" presetSubtype="10" fill="hold" nodeType="withEffect">
                                  <p:stCondLst>
                                    <p:cond delay="0"/>
                                  </p:stCondLst>
                                  <p:childTnLst>
                                    <p:set>
                                      <p:cBhvr>
                                        <p:cTn id="26" dur="1" fill="hold">
                                          <p:stCondLst>
                                            <p:cond delay="0"/>
                                          </p:stCondLst>
                                        </p:cTn>
                                        <p:tgtEl>
                                          <p:spTgt spid="60436"/>
                                        </p:tgtEl>
                                        <p:attrNameLst>
                                          <p:attrName>style.visibility</p:attrName>
                                        </p:attrNameLst>
                                      </p:cBhvr>
                                      <p:to>
                                        <p:strVal val="visible"/>
                                      </p:to>
                                    </p:set>
                                    <p:animEffect transition="in" filter="checkerboard(across)">
                                      <p:cBhvr>
                                        <p:cTn id="27" dur="500"/>
                                        <p:tgtEl>
                                          <p:spTgt spid="60436"/>
                                        </p:tgtEl>
                                      </p:cBhvr>
                                    </p:animEffect>
                                  </p:childTnLst>
                                </p:cTn>
                              </p:par>
                              <p:par>
                                <p:cTn id="28" presetID="5" presetClass="entr" presetSubtype="10" fill="hold" nodeType="withEffect">
                                  <p:stCondLst>
                                    <p:cond delay="0"/>
                                  </p:stCondLst>
                                  <p:childTnLst>
                                    <p:set>
                                      <p:cBhvr>
                                        <p:cTn id="29" dur="1" fill="hold">
                                          <p:stCondLst>
                                            <p:cond delay="0"/>
                                          </p:stCondLst>
                                        </p:cTn>
                                        <p:tgtEl>
                                          <p:spTgt spid="60429"/>
                                        </p:tgtEl>
                                        <p:attrNameLst>
                                          <p:attrName>style.visibility</p:attrName>
                                        </p:attrNameLst>
                                      </p:cBhvr>
                                      <p:to>
                                        <p:strVal val="visible"/>
                                      </p:to>
                                    </p:set>
                                    <p:animEffect transition="in" filter="checkerboard(across)">
                                      <p:cBhvr>
                                        <p:cTn id="30" dur="500"/>
                                        <p:tgtEl>
                                          <p:spTgt spid="60429"/>
                                        </p:tgtEl>
                                      </p:cBhvr>
                                    </p:animEffect>
                                  </p:childTnLst>
                                </p:cTn>
                              </p:par>
                              <p:par>
                                <p:cTn id="31" presetID="5" presetClass="entr" presetSubtype="10" fill="hold" nodeType="withEffect">
                                  <p:stCondLst>
                                    <p:cond delay="0"/>
                                  </p:stCondLst>
                                  <p:childTnLst>
                                    <p:set>
                                      <p:cBhvr>
                                        <p:cTn id="32" dur="1" fill="hold">
                                          <p:stCondLst>
                                            <p:cond delay="0"/>
                                          </p:stCondLst>
                                        </p:cTn>
                                        <p:tgtEl>
                                          <p:spTgt spid="60439"/>
                                        </p:tgtEl>
                                        <p:attrNameLst>
                                          <p:attrName>style.visibility</p:attrName>
                                        </p:attrNameLst>
                                      </p:cBhvr>
                                      <p:to>
                                        <p:strVal val="visible"/>
                                      </p:to>
                                    </p:set>
                                    <p:animEffect transition="in" filter="checkerboard(across)">
                                      <p:cBhvr>
                                        <p:cTn id="33" dur="500"/>
                                        <p:tgtEl>
                                          <p:spTgt spid="60439"/>
                                        </p:tgtEl>
                                      </p:cBhvr>
                                    </p:animEffect>
                                  </p:childTnLst>
                                </p:cTn>
                              </p:par>
                              <p:par>
                                <p:cTn id="34" presetID="5" presetClass="entr" presetSubtype="10" fill="hold" nodeType="withEffect">
                                  <p:stCondLst>
                                    <p:cond delay="0"/>
                                  </p:stCondLst>
                                  <p:childTnLst>
                                    <p:set>
                                      <p:cBhvr>
                                        <p:cTn id="35" dur="1" fill="hold">
                                          <p:stCondLst>
                                            <p:cond delay="0"/>
                                          </p:stCondLst>
                                        </p:cTn>
                                        <p:tgtEl>
                                          <p:spTgt spid="60430"/>
                                        </p:tgtEl>
                                        <p:attrNameLst>
                                          <p:attrName>style.visibility</p:attrName>
                                        </p:attrNameLst>
                                      </p:cBhvr>
                                      <p:to>
                                        <p:strVal val="visible"/>
                                      </p:to>
                                    </p:set>
                                    <p:animEffect transition="in" filter="checkerboard(across)">
                                      <p:cBhvr>
                                        <p:cTn id="36" dur="5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6043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0287"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4" name="TextBox 3">
            <a:hlinkClick r:id="rId3" action="ppaction://hlinksldjump"/>
          </p:cNvPr>
          <p:cNvSpPr txBox="1">
            <a:spLocks noChangeArrowheads="1"/>
          </p:cNvSpPr>
          <p:nvPr/>
        </p:nvSpPr>
        <p:spPr bwMode="auto">
          <a:xfrm>
            <a:off x="5924552" y="2057402"/>
            <a:ext cx="3205163"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1700" b="1">
                <a:solidFill>
                  <a:srgbClr val="FF0000"/>
                </a:solidFill>
                <a:latin typeface=".VnTime" panose="020B7200000000000000" pitchFamily="34" charset="0"/>
              </a:rPr>
              <a:t>B¬, trøng, s÷a, dÇu c¸. Lµ </a:t>
            </a:r>
          </a:p>
          <a:p>
            <a:pPr eaLnBrk="1" hangingPunct="1">
              <a:spcBef>
                <a:spcPct val="20000"/>
              </a:spcBef>
            </a:pPr>
            <a:r>
              <a:rPr lang="en-US" sz="1700" b="1">
                <a:solidFill>
                  <a:srgbClr val="FF0000"/>
                </a:solidFill>
                <a:latin typeface=".VnTime" panose="020B7200000000000000" pitchFamily="34" charset="0"/>
              </a:rPr>
              <a:t>vitamin duy nhÊt ®­ưîc tæng </a:t>
            </a:r>
          </a:p>
          <a:p>
            <a:pPr eaLnBrk="1" hangingPunct="1">
              <a:spcBef>
                <a:spcPct val="20000"/>
              </a:spcBef>
            </a:pPr>
            <a:r>
              <a:rPr lang="en-US" sz="1700" b="1">
                <a:solidFill>
                  <a:srgbClr val="FF0000"/>
                </a:solidFill>
                <a:latin typeface=".VnTime" panose="020B7200000000000000" pitchFamily="34" charset="0"/>
              </a:rPr>
              <a:t>hîp ë da d­ưíi ¸nh n¾ng mÆt trêi</a:t>
            </a:r>
            <a:endParaRPr lang="en-US" sz="1700">
              <a:solidFill>
                <a:srgbClr val="FF0000"/>
              </a:solidFill>
            </a:endParaRPr>
          </a:p>
        </p:txBody>
      </p:sp>
      <p:sp>
        <p:nvSpPr>
          <p:cNvPr id="5" name="TextBox 4"/>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2770455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6" name="Picture 4" descr="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2" y="3810000"/>
            <a:ext cx="20859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9" name="Picture 7" descr="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29400" y="3810000"/>
            <a:ext cx="25146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0" name="Rectangle 8"/>
          <p:cNvSpPr>
            <a:spLocks noChangeArrowheads="1"/>
          </p:cNvSpPr>
          <p:nvPr/>
        </p:nvSpPr>
        <p:spPr bwMode="auto">
          <a:xfrm>
            <a:off x="3505200" y="2"/>
            <a:ext cx="5638800" cy="71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66"/>
                </a:solidFill>
                <a:latin typeface=".VnTime" panose="020B7200000000000000" pitchFamily="34" charset="0"/>
              </a:rPr>
              <a:t>Nguån cung cÊp vitamin D</a:t>
            </a:r>
          </a:p>
        </p:txBody>
      </p:sp>
      <p:pic>
        <p:nvPicPr>
          <p:cNvPr id="64523" name="Picture 11" descr="beuonganhmattro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9400" y="609600"/>
            <a:ext cx="25146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4" name="Picture 12" descr="1271317416-64656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642938"/>
            <a:ext cx="2114550" cy="23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5" name="Picture 13" descr="loang xuio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000" y="3543300"/>
            <a:ext cx="28956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6" name="Picture 14" descr="20417175528">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000" y="533400"/>
            <a:ext cx="28956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7" name="Text Box 15"/>
          <p:cNvSpPr txBox="1">
            <a:spLocks noChangeArrowheads="1"/>
          </p:cNvSpPr>
          <p:nvPr/>
        </p:nvSpPr>
        <p:spPr bwMode="auto">
          <a:xfrm>
            <a:off x="119063" y="6019802"/>
            <a:ext cx="411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a:latin typeface=".VnTime" panose="020B7200000000000000" pitchFamily="34" charset="0"/>
              </a:rPr>
              <a:t>BÖnh lo·ng xư­¬ng</a:t>
            </a:r>
          </a:p>
        </p:txBody>
      </p:sp>
      <p:sp>
        <p:nvSpPr>
          <p:cNvPr id="11274" name="Text Box 16"/>
          <p:cNvSpPr txBox="1">
            <a:spLocks noChangeArrowheads="1"/>
          </p:cNvSpPr>
          <p:nvPr/>
        </p:nvSpPr>
        <p:spPr bwMode="auto">
          <a:xfrm>
            <a:off x="212727" y="2703513"/>
            <a:ext cx="35972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4529" name="Text Box 17"/>
          <p:cNvSpPr txBox="1">
            <a:spLocks noChangeArrowheads="1"/>
          </p:cNvSpPr>
          <p:nvPr/>
        </p:nvSpPr>
        <p:spPr bwMode="auto">
          <a:xfrm>
            <a:off x="1219200" y="2667002"/>
            <a:ext cx="30861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solidFill>
                  <a:srgbClr val="0000FF"/>
                </a:solidFill>
                <a:latin typeface=".VnTime" panose="020B7200000000000000" pitchFamily="34" charset="0"/>
              </a:rPr>
              <a:t>BÖnh cßi x­ư¬ng</a:t>
            </a:r>
          </a:p>
        </p:txBody>
      </p:sp>
      <p:sp>
        <p:nvSpPr>
          <p:cNvPr id="64530" name="Text Box 18"/>
          <p:cNvSpPr txBox="1">
            <a:spLocks noChangeArrowheads="1"/>
          </p:cNvSpPr>
          <p:nvPr/>
        </p:nvSpPr>
        <p:spPr bwMode="auto">
          <a:xfrm>
            <a:off x="6629400" y="5791202"/>
            <a:ext cx="1676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t>Dầu cá</a:t>
            </a:r>
          </a:p>
        </p:txBody>
      </p:sp>
    </p:spTree>
    <p:extLst>
      <p:ext uri="{BB962C8B-B14F-4D97-AF65-F5344CB8AC3E}">
        <p14:creationId xmlns:p14="http://schemas.microsoft.com/office/powerpoint/2010/main" xmlns="" val="125716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checkerboard(across)">
                                      <p:cBhvr>
                                        <p:cTn id="7" dur="500"/>
                                        <p:tgtEl>
                                          <p:spTgt spid="645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29"/>
                                        </p:tgtEl>
                                        <p:attrNameLst>
                                          <p:attrName>style.visibility</p:attrName>
                                        </p:attrNameLst>
                                      </p:cBhvr>
                                      <p:to>
                                        <p:strVal val="visible"/>
                                      </p:to>
                                    </p:set>
                                    <p:animEffect transition="in" filter="checkerboard(across)">
                                      <p:cBhvr>
                                        <p:cTn id="10" dur="3000"/>
                                        <p:tgtEl>
                                          <p:spTgt spid="64529"/>
                                        </p:tgtEl>
                                      </p:cBhvr>
                                    </p:animEffect>
                                  </p:childTnLst>
                                </p:cTn>
                              </p:par>
                              <p:par>
                                <p:cTn id="11" presetID="5" presetClass="entr" presetSubtype="10" fill="hold" nodeType="withEffect">
                                  <p:stCondLst>
                                    <p:cond delay="0"/>
                                  </p:stCondLst>
                                  <p:childTnLst>
                                    <p:set>
                                      <p:cBhvr>
                                        <p:cTn id="12" dur="1" fill="hold">
                                          <p:stCondLst>
                                            <p:cond delay="0"/>
                                          </p:stCondLst>
                                        </p:cTn>
                                        <p:tgtEl>
                                          <p:spTgt spid="64525"/>
                                        </p:tgtEl>
                                        <p:attrNameLst>
                                          <p:attrName>style.visibility</p:attrName>
                                        </p:attrNameLst>
                                      </p:cBhvr>
                                      <p:to>
                                        <p:strVal val="visible"/>
                                      </p:to>
                                    </p:set>
                                    <p:animEffect transition="in" filter="checkerboard(across)">
                                      <p:cBhvr>
                                        <p:cTn id="13" dur="500"/>
                                        <p:tgtEl>
                                          <p:spTgt spid="64525"/>
                                        </p:tgtEl>
                                      </p:cBhvr>
                                    </p:animEffect>
                                  </p:childTnLst>
                                </p:cTn>
                              </p:par>
                            </p:childTnLst>
                          </p:cTn>
                        </p:par>
                        <p:par>
                          <p:cTn id="14" fill="hold" nodeType="afterGroup">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64527"/>
                                        </p:tgtEl>
                                        <p:attrNameLst>
                                          <p:attrName>style.visibility</p:attrName>
                                        </p:attrNameLst>
                                      </p:cBhvr>
                                      <p:to>
                                        <p:strVal val="visible"/>
                                      </p:to>
                                    </p:set>
                                    <p:animEffect transition="in" filter="checkerboard(across)">
                                      <p:cBhvr>
                                        <p:cTn id="17" dur="3000"/>
                                        <p:tgtEl>
                                          <p:spTgt spid="645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4520"/>
                                        </p:tgtEl>
                                        <p:attrNameLst>
                                          <p:attrName>style.visibility</p:attrName>
                                        </p:attrNameLst>
                                      </p:cBhvr>
                                      <p:to>
                                        <p:strVal val="visible"/>
                                      </p:to>
                                    </p:set>
                                    <p:animEffect transition="in" filter="checkerboard(across)">
                                      <p:cBhvr>
                                        <p:cTn id="22" dur="500"/>
                                        <p:tgtEl>
                                          <p:spTgt spid="64520"/>
                                        </p:tgtEl>
                                      </p:cBhvr>
                                    </p:animEffect>
                                  </p:childTnLst>
                                </p:cTn>
                              </p:par>
                              <p:par>
                                <p:cTn id="23" presetID="5" presetClass="entr" presetSubtype="10" fill="hold" nodeType="with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checkerboard(across)">
                                      <p:cBhvr>
                                        <p:cTn id="25" dur="500"/>
                                        <p:tgtEl>
                                          <p:spTgt spid="64524"/>
                                        </p:tgtEl>
                                      </p:cBhvr>
                                    </p:animEffect>
                                  </p:childTnLst>
                                </p:cTn>
                              </p:par>
                              <p:par>
                                <p:cTn id="26" presetID="5" presetClass="entr" presetSubtype="10" fill="hold" nodeType="withEffect">
                                  <p:stCondLst>
                                    <p:cond delay="0"/>
                                  </p:stCondLst>
                                  <p:childTnLst>
                                    <p:set>
                                      <p:cBhvr>
                                        <p:cTn id="27" dur="1" fill="hold">
                                          <p:stCondLst>
                                            <p:cond delay="0"/>
                                          </p:stCondLst>
                                        </p:cTn>
                                        <p:tgtEl>
                                          <p:spTgt spid="64523"/>
                                        </p:tgtEl>
                                        <p:attrNameLst>
                                          <p:attrName>style.visibility</p:attrName>
                                        </p:attrNameLst>
                                      </p:cBhvr>
                                      <p:to>
                                        <p:strVal val="visible"/>
                                      </p:to>
                                    </p:set>
                                    <p:animEffect transition="in" filter="checkerboard(across)">
                                      <p:cBhvr>
                                        <p:cTn id="28" dur="500"/>
                                        <p:tgtEl>
                                          <p:spTgt spid="64523"/>
                                        </p:tgtEl>
                                      </p:cBhvr>
                                    </p:animEffect>
                                  </p:childTnLst>
                                </p:cTn>
                              </p:par>
                              <p:par>
                                <p:cTn id="29" presetID="5" presetClass="entr" presetSubtype="10" fill="hold" nodeType="withEffect">
                                  <p:stCondLst>
                                    <p:cond delay="0"/>
                                  </p:stCondLst>
                                  <p:childTnLst>
                                    <p:set>
                                      <p:cBhvr>
                                        <p:cTn id="30" dur="1" fill="hold">
                                          <p:stCondLst>
                                            <p:cond delay="0"/>
                                          </p:stCondLst>
                                        </p:cTn>
                                        <p:tgtEl>
                                          <p:spTgt spid="64516"/>
                                        </p:tgtEl>
                                        <p:attrNameLst>
                                          <p:attrName>style.visibility</p:attrName>
                                        </p:attrNameLst>
                                      </p:cBhvr>
                                      <p:to>
                                        <p:strVal val="visible"/>
                                      </p:to>
                                    </p:set>
                                    <p:animEffect transition="in" filter="checkerboard(across)">
                                      <p:cBhvr>
                                        <p:cTn id="31" dur="500"/>
                                        <p:tgtEl>
                                          <p:spTgt spid="64516"/>
                                        </p:tgtEl>
                                      </p:cBhvr>
                                    </p:animEffect>
                                  </p:childTnLst>
                                </p:cTn>
                              </p:par>
                              <p:par>
                                <p:cTn id="32" presetID="5" presetClass="entr" presetSubtype="10" fill="hold" nodeType="with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checkerboard(across)">
                                      <p:cBhvr>
                                        <p:cTn id="34" dur="500"/>
                                        <p:tgtEl>
                                          <p:spTgt spid="645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4530"/>
                                        </p:tgtEl>
                                        <p:attrNameLst>
                                          <p:attrName>style.visibility</p:attrName>
                                        </p:attrNameLst>
                                      </p:cBhvr>
                                      <p:to>
                                        <p:strVal val="visible"/>
                                      </p:to>
                                    </p:set>
                                    <p:animEffect transition="in" filter="blinds(horizontal)">
                                      <p:cBhvr>
                                        <p:cTn id="37" dur="500"/>
                                        <p:tgtEl>
                                          <p:spTgt spid="64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7" grpId="0"/>
      <p:bldP spid="64529" grpId="0"/>
      <p:bldP spid="645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2335"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2336"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5"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xmlns="" val="123686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990600"/>
            <a:ext cx="3733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descr="VietGiaiTri">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 y="1066800"/>
            <a:ext cx="3733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Rectangle 4"/>
          <p:cNvSpPr>
            <a:spLocks noChangeArrowheads="1"/>
          </p:cNvSpPr>
          <p:nvPr/>
        </p:nvSpPr>
        <p:spPr bwMode="auto">
          <a:xfrm>
            <a:off x="457200" y="274638"/>
            <a:ext cx="82296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66"/>
                </a:solidFill>
                <a:latin typeface=".VnTime" panose="020B7200000000000000" pitchFamily="34" charset="0"/>
              </a:rPr>
              <a:t>Nguån cung cÊp vitamin E</a:t>
            </a:r>
          </a:p>
        </p:txBody>
      </p:sp>
      <p:pic>
        <p:nvPicPr>
          <p:cNvPr id="13317" name="Picture 5" descr="ga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95600" y="4038600"/>
            <a:ext cx="38862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6312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0-#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3206</Words>
  <Application>Microsoft Office PowerPoint</Application>
  <PresentationFormat>On-screen Show (4:3)</PresentationFormat>
  <Paragraphs>328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Nguån cung cÊp vitamin A</vt:lpstr>
      <vt:lpstr>Slide 6</vt:lpstr>
      <vt:lpstr>Slide 7</vt:lpstr>
      <vt:lpstr>Slide 8</vt:lpstr>
      <vt:lpstr>Slide 9</vt:lpstr>
      <vt:lpstr>Slide 10</vt:lpstr>
      <vt:lpstr>Slide 11</vt:lpstr>
      <vt:lpstr>Slide 12</vt:lpstr>
      <vt:lpstr>Nguån cung cÊp vitamin nhãm B</vt:lpstr>
      <vt:lpstr>Slide 14</vt:lpstr>
      <vt:lpstr>Slide 15</vt:lpstr>
      <vt:lpstr>Slide 16</vt:lpstr>
      <vt:lpstr>PhiÕu häc tËp sè 2: </vt:lpstr>
      <vt:lpstr>Slide 18</vt:lpstr>
      <vt:lpstr>Slide 19</vt:lpstr>
      <vt:lpstr>Slide 20</vt:lpstr>
      <vt:lpstr>Nguồn cung cấp muối khoáng khác</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VS9 Win 8.1</dc:creator>
  <cp:lastModifiedBy>adt</cp:lastModifiedBy>
  <cp:revision>3</cp:revision>
  <dcterms:created xsi:type="dcterms:W3CDTF">2015-01-06T13:01:36Z</dcterms:created>
  <dcterms:modified xsi:type="dcterms:W3CDTF">2015-12-17T13:31:40Z</dcterms:modified>
</cp:coreProperties>
</file>