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9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9" r:id="rId14"/>
    <p:sldId id="268" r:id="rId15"/>
    <p:sldId id="269" r:id="rId16"/>
    <p:sldId id="270" r:id="rId17"/>
    <p:sldId id="271" r:id="rId18"/>
    <p:sldId id="272" r:id="rId19"/>
    <p:sldId id="290" r:id="rId20"/>
    <p:sldId id="291" r:id="rId21"/>
    <p:sldId id="274" r:id="rId22"/>
    <p:sldId id="273" r:id="rId23"/>
    <p:sldId id="275" r:id="rId24"/>
    <p:sldId id="292" r:id="rId25"/>
    <p:sldId id="285" r:id="rId26"/>
    <p:sldId id="286" r:id="rId27"/>
    <p:sldId id="287" r:id="rId28"/>
    <p:sldId id="288" r:id="rId29"/>
  </p:sldIdLst>
  <p:sldSz cx="9144000" cy="6858000" type="screen4x3"/>
  <p:notesSz cx="6858000" cy="9144000"/>
  <p:embeddedFontLst>
    <p:embeddedFont>
      <p:font typeface=".VnTifani Heavy" pitchFamily="34" charset="0"/>
      <p:regular r:id="rId30"/>
    </p:embeddedFont>
    <p:embeddedFont>
      <p:font typeface=".VnExoticH" pitchFamily="34" charset="0"/>
      <p:regular r:id="rId31"/>
    </p:embeddedFont>
    <p:embeddedFont>
      <p:font typeface=".VnArial NarrowH" pitchFamily="34" charset="0"/>
      <p:regular r:id="rId32"/>
    </p:embeddedFont>
    <p:embeddedFont>
      <p:font typeface=".VnAvant" pitchFamily="34" charset="0"/>
      <p:regular r:id="rId33"/>
      <p:bold r:id="rId34"/>
      <p:italic r:id="rId35"/>
    </p:embeddedFont>
    <p:embeddedFont>
      <p:font typeface=".VnClarendon" pitchFamily="34" charset="0"/>
      <p:regular r:id="rId36"/>
    </p:embeddedFont>
    <p:embeddedFont>
      <p:font typeface=".VnTime" pitchFamily="34" charset="0"/>
      <p:regular r:id="rId37"/>
      <p:bold r:id="rId38"/>
      <p:italic r:id="rId39"/>
      <p:boldItalic r:id="rId40"/>
    </p:embeddedFont>
    <p:embeddedFont>
      <p:font typeface=".VnArial" pitchFamily="34" charset="0"/>
      <p:regular r:id="rId41"/>
      <p:bold r:id="rId42"/>
      <p:italic r:id="rId43"/>
      <p:boldItalic r:id="rId44"/>
    </p:embeddedFont>
    <p:embeddedFont>
      <p:font typeface=".VnCooperH" pitchFamily="34" charset="0"/>
      <p:regular r:id="rId45"/>
    </p:embeddedFont>
    <p:embeddedFont>
      <p:font typeface=".VnTimeH" pitchFamily="34" charset="0"/>
      <p:regular r:id="rId46"/>
      <p:bold r:id="rId47"/>
      <p:italic r:id="rId48"/>
      <p:boldItalic r:id="rId49"/>
    </p:embeddedFont>
    <p:embeddedFont>
      <p:font typeface=".VnCommercial Script" pitchFamily="34" charset="0"/>
      <p:italic r:id="rId50"/>
    </p:embeddedFont>
    <p:embeddedFont>
      <p:font typeface=".VnAristote" pitchFamily="34" charset="0"/>
      <p:regular r:id="rId51"/>
    </p:embeddedFont>
    <p:embeddedFont>
      <p:font typeface=".VnStamp" pitchFamily="34" charset="0"/>
      <p:regular r:id="rId52"/>
    </p:embeddedFont>
    <p:embeddedFont>
      <p:font typeface=".VnMemorandum" pitchFamily="34" charset="0"/>
      <p:regular r:id="rId53"/>
    </p:embeddedFont>
    <p:embeddedFont>
      <p:font typeface=".VnArial Narrow" pitchFamily="34" charset="0"/>
      <p:regular r:id="rId54"/>
      <p:bold r:id="rId55"/>
      <p:italic r:id="rId56"/>
    </p:embeddedFont>
    <p:embeddedFont>
      <p:font typeface=".VnTifani HeavyH" pitchFamily="34" charset="0"/>
      <p:regular r:id="rId57"/>
    </p:embeddedFont>
    <p:embeddedFont>
      <p:font typeface=".VnArabia" pitchFamily="34" charset="0"/>
      <p:regular r:id="rId58"/>
    </p:embeddedFont>
  </p:embeddedFontLst>
  <p:custDataLst>
    <p:tags r:id="rId5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99"/>
    <a:srgbClr val="FFFF66"/>
    <a:srgbClr val="660066"/>
    <a:srgbClr val="3F38C8"/>
    <a:srgbClr val="716C94"/>
    <a:srgbClr val="FF0066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font" Target="fonts/font26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2.fntdata"/><Relationship Id="rId54" Type="http://schemas.openxmlformats.org/officeDocument/2006/relationships/font" Target="fonts/font25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font" Target="fonts/font24.fntdata"/><Relationship Id="rId58" Type="http://schemas.openxmlformats.org/officeDocument/2006/relationships/font" Target="fonts/font2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57" Type="http://schemas.openxmlformats.org/officeDocument/2006/relationships/font" Target="fonts/font28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font" Target="fonts/font23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font" Target="fonts/font27.fntdata"/><Relationship Id="rId8" Type="http://schemas.openxmlformats.org/officeDocument/2006/relationships/slide" Target="slides/slide7.xml"/><Relationship Id="rId51" Type="http://schemas.openxmlformats.org/officeDocument/2006/relationships/font" Target="fonts/font2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5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4993F-66A5-46DF-91C8-F0BF49A267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5721B-DC98-499E-8B98-87969575E7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FEC90-CC7E-4350-948A-8EEB26AAA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1A7B4DC-8B83-4827-84CD-3A35FCD0AC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2DA19-AC8C-4437-8226-D08141D296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E23A7-8F0A-43F5-8619-652D8D4AED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E2FED-1DB7-44BF-9C71-376FB2205E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A47A7-2E56-4745-BFA9-4B75432404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50496-522C-46DB-A99E-13585C15AE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4B2EC-C2BC-4C27-8970-A26ED4DB88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6B6E9-2103-471B-A62C-578828B390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EBC17-F231-410F-9A72-8DCE8D34B4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06100F-30FA-471F-8556-F9D28DC008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WordArt 2"/>
          <p:cNvSpPr>
            <a:spLocks noChangeArrowheads="1" noChangeShapeType="1" noTextEdit="1"/>
          </p:cNvSpPr>
          <p:nvPr/>
        </p:nvSpPr>
        <p:spPr bwMode="auto">
          <a:xfrm>
            <a:off x="2028825" y="838200"/>
            <a:ext cx="5286375" cy="2895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66FFFF"/>
              </a:extrusionClr>
            </a:sp3d>
          </a:bodyPr>
          <a:lstStyle/>
          <a:p>
            <a:pPr algn="ctr"/>
            <a:r>
              <a:rPr lang="en-US" sz="4000" kern="10">
                <a:ln w="12700"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CC0000"/>
                    </a:gs>
                  </a:gsLst>
                  <a:lin ang="2700000" scaled="1"/>
                </a:gradFill>
                <a:latin typeface=".VnTifani Heavy"/>
              </a:rPr>
              <a:t>Häc vÇn</a:t>
            </a:r>
          </a:p>
        </p:txBody>
      </p:sp>
      <p:sp>
        <p:nvSpPr>
          <p:cNvPr id="60419" name="WordArt 3"/>
          <p:cNvSpPr>
            <a:spLocks noChangeArrowheads="1" noChangeShapeType="1" noTextEdit="1"/>
          </p:cNvSpPr>
          <p:nvPr/>
        </p:nvSpPr>
        <p:spPr bwMode="auto">
          <a:xfrm>
            <a:off x="1676400" y="4114800"/>
            <a:ext cx="6096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CC"/>
                    </a:gs>
                    <a:gs pos="100000">
                      <a:srgbClr val="FF6600"/>
                    </a:gs>
                  </a:gsLst>
                  <a:lin ang="2700000" scaled="1"/>
                </a:gradFill>
                <a:latin typeface=".VnExoticH"/>
              </a:rPr>
              <a:t>Líp 1 A :</a:t>
            </a:r>
          </a:p>
          <a:p>
            <a:pPr algn="ctr"/>
            <a:r>
              <a:rPr lang="pt-BR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CC"/>
                    </a:gs>
                    <a:gs pos="100000">
                      <a:srgbClr val="FF6600"/>
                    </a:gs>
                  </a:gsLst>
                  <a:lin ang="2700000" scaled="1"/>
                </a:gradFill>
                <a:latin typeface=".VnExoticH"/>
              </a:rPr>
              <a:t> TiÕt 1 + 2</a:t>
            </a:r>
            <a:endParaRPr lang="en-US" sz="3600" kern="1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CCCC"/>
                  </a:gs>
                  <a:gs pos="100000">
                    <a:srgbClr val="FF6600"/>
                  </a:gs>
                </a:gsLst>
                <a:lin ang="2700000" scaled="1"/>
              </a:gradFill>
              <a:latin typeface=".VnExoticH"/>
            </a:endParaRPr>
          </a:p>
        </p:txBody>
      </p:sp>
    </p:spTree>
  </p:cSld>
  <p:clrMapOvr>
    <a:masterClrMapping/>
  </p:clrMapOvr>
  <p:transition spd="slow">
    <p:randomBar/>
    <p:sndAc>
      <p:stSnd>
        <p:snd r:embed="rId2" name="3D_Loop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D_Lo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rgbClr val="FF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1828800" y="533400"/>
            <a:ext cx="5105400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99">
                        <a:alpha val="50000"/>
                      </a:srgbClr>
                    </a:gs>
                    <a:gs pos="100000">
                      <a:srgbClr val="FFFFFF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.VnTimeH"/>
              </a:rPr>
              <a:t>LuyÖn viÕt b¶ng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14400" y="2209800"/>
            <a:ext cx="7543800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600" b="1">
                <a:latin typeface=".VnCommercial Script" pitchFamily="34" charset="0"/>
              </a:rPr>
              <a:t>   g         gµ ri </a:t>
            </a:r>
          </a:p>
          <a:p>
            <a:pPr>
              <a:spcBef>
                <a:spcPct val="50000"/>
              </a:spcBef>
            </a:pPr>
            <a:r>
              <a:rPr lang="en-US" sz="10600" b="1">
                <a:latin typeface=".VnCommercial Script" pitchFamily="34" charset="0"/>
              </a:rPr>
              <a:t>   gh       ghÕ gç</a:t>
            </a:r>
            <a:r>
              <a:rPr lang="en-US" sz="10600" b="1">
                <a:latin typeface=".VnAristote" pitchFamily="34" charset="0"/>
              </a:rPr>
              <a:t>   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47FF"/>
            </a:gs>
            <a:gs pos="13000">
              <a:srgbClr val="000082"/>
            </a:gs>
            <a:gs pos="28000">
              <a:srgbClr val="0047FF"/>
            </a:gs>
            <a:gs pos="42000">
              <a:srgbClr val="000082"/>
            </a:gs>
            <a:gs pos="57001">
              <a:srgbClr val="0047FF"/>
            </a:gs>
            <a:gs pos="72000">
              <a:srgbClr val="000082"/>
            </a:gs>
            <a:gs pos="87000">
              <a:srgbClr val="0047FF"/>
            </a:gs>
            <a:gs pos="100000">
              <a:srgbClr val="00008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2819400" y="2209800"/>
            <a:ext cx="3733800" cy="116205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50000"/>
                      </a:srgbClr>
                    </a:gs>
                    <a:gs pos="100000">
                      <a:srgbClr val="8080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.VnArial"/>
              </a:rPr>
              <a:t>Gi¶i lao gi÷a giê</a:t>
            </a:r>
          </a:p>
        </p:txBody>
      </p:sp>
      <p:pic>
        <p:nvPicPr>
          <p:cNvPr id="12291" name="Picture 3" descr="emot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81000"/>
            <a:ext cx="1676400" cy="1676400"/>
          </a:xfrm>
          <a:prstGeom prst="rect">
            <a:avLst/>
          </a:prstGeom>
          <a:noFill/>
        </p:spPr>
      </p:pic>
      <p:pic>
        <p:nvPicPr>
          <p:cNvPr id="12292" name="Picture 4" descr="36_4_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648200"/>
            <a:ext cx="1981200" cy="1854200"/>
          </a:xfrm>
          <a:prstGeom prst="rect">
            <a:avLst/>
          </a:prstGeom>
          <a:noFill/>
        </p:spPr>
      </p:pic>
      <p:pic>
        <p:nvPicPr>
          <p:cNvPr id="12293" name="Picture 5" descr="36_4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0480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381000" y="609600"/>
            <a:ext cx="6400800" cy="13843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0481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CCFF66"/>
              </a:extrusionClr>
            </a:sp3d>
          </a:bodyPr>
          <a:lstStyle/>
          <a:p>
            <a:pPr algn="ctr"/>
            <a:r>
              <a:rPr lang="en-US" sz="2800" b="1" kern="10">
                <a:ln w="12700"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100000">
                      <a:srgbClr val="CC3300">
                        <a:alpha val="50000"/>
                      </a:srgbClr>
                    </a:gs>
                  </a:gsLst>
                  <a:lin ang="18900000" scaled="1"/>
                </a:gradFill>
                <a:latin typeface=".VnArial"/>
              </a:rPr>
              <a:t>Tõ ng÷ øng dông</a:t>
            </a:r>
          </a:p>
        </p:txBody>
      </p:sp>
      <p:pic>
        <p:nvPicPr>
          <p:cNvPr id="13315" name="Picture 3" descr="36_4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381000"/>
            <a:ext cx="1676400" cy="1676400"/>
          </a:xfrm>
          <a:prstGeom prst="rect">
            <a:avLst/>
          </a:prstGeom>
          <a:noFill/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85800" y="2438400"/>
            <a:ext cx="3962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>
                <a:latin typeface=".VnAvant" pitchFamily="34" charset="0"/>
              </a:rPr>
              <a:t>nhµ ga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486400" y="4343400"/>
            <a:ext cx="3657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>
                <a:latin typeface=".VnAvant" pitchFamily="34" charset="0"/>
              </a:rPr>
              <a:t>ghi nhí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85800" y="4419600"/>
            <a:ext cx="3962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.VnAvant" pitchFamily="34" charset="0"/>
              </a:rPr>
              <a:t> </a:t>
            </a:r>
            <a:r>
              <a:rPr lang="en-US" sz="6600">
                <a:latin typeface=".VnAvant" pitchFamily="34" charset="0"/>
              </a:rPr>
              <a:t>gµ g«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334000" y="2362200"/>
            <a:ext cx="3505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.VnAvant" pitchFamily="34" charset="0"/>
              </a:rPr>
              <a:t> </a:t>
            </a:r>
            <a:r>
              <a:rPr lang="en-US" sz="6600">
                <a:latin typeface=".VnAvant" pitchFamily="34" charset="0"/>
              </a:rPr>
              <a:t>gå ghÒ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6" grpId="0"/>
      <p:bldP spid="13317" grpId="0"/>
      <p:bldP spid="13318" grpId="0"/>
      <p:bldP spid="133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FF0066"/>
                </a:solidFill>
                <a:latin typeface=".VnAvant" pitchFamily="34" charset="0"/>
              </a:rPr>
              <a:t>Trß ch¬i</a:t>
            </a:r>
            <a:r>
              <a:rPr lang="en-US" sz="4000">
                <a:latin typeface=".VnAvant" pitchFamily="34" charset="0"/>
              </a:rPr>
              <a:t> : </a:t>
            </a:r>
            <a:r>
              <a:rPr lang="en-US" sz="4000" i="1">
                <a:solidFill>
                  <a:srgbClr val="0000CC"/>
                </a:solidFill>
                <a:latin typeface=".VnAvant" pitchFamily="34" charset="0"/>
              </a:rPr>
              <a:t>Thi t×m vµ ghÐp tiÕng, tõ ®óng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8"/>
            <a:ext cx="8458200" cy="3763962"/>
          </a:xfrm>
        </p:spPr>
        <p:txBody>
          <a:bodyPr/>
          <a:lstStyle/>
          <a:p>
            <a:r>
              <a:rPr lang="en-US" b="1">
                <a:solidFill>
                  <a:srgbClr val="FF00FF"/>
                </a:solidFill>
                <a:latin typeface=".VnAvant" pitchFamily="34" charset="0"/>
              </a:rPr>
              <a:t>LuËt ch¬i</a:t>
            </a:r>
            <a:r>
              <a:rPr lang="en-US">
                <a:latin typeface=".VnAvant" pitchFamily="34" charset="0"/>
              </a:rPr>
              <a:t> : </a:t>
            </a:r>
            <a:r>
              <a:rPr lang="en-US">
                <a:solidFill>
                  <a:srgbClr val="0000CC"/>
                </a:solidFill>
                <a:latin typeface=".VnAvant" pitchFamily="34" charset="0"/>
              </a:rPr>
              <a:t>Thi theo tæ, mçi thµnh viªn trong tæ sÏ tù t×m vµ ghÐp nhanh vµo b¶ng gµi Ýt nhÊt 1 tiÕng hoÆc tõ cã chøa ©m </a:t>
            </a:r>
            <a:r>
              <a:rPr lang="en-US">
                <a:solidFill>
                  <a:srgbClr val="FF00FF"/>
                </a:solidFill>
                <a:latin typeface=".VnAvant" pitchFamily="34" charset="0"/>
              </a:rPr>
              <a:t>g</a:t>
            </a:r>
            <a:r>
              <a:rPr lang="en-US">
                <a:solidFill>
                  <a:srgbClr val="0000CC"/>
                </a:solidFill>
                <a:latin typeface=".VnAvant" pitchFamily="34" charset="0"/>
              </a:rPr>
              <a:t> hoÆc </a:t>
            </a:r>
            <a:r>
              <a:rPr lang="en-US">
                <a:solidFill>
                  <a:srgbClr val="FF00FF"/>
                </a:solidFill>
                <a:latin typeface=".VnAvant" pitchFamily="34" charset="0"/>
              </a:rPr>
              <a:t>gh</a:t>
            </a:r>
            <a:r>
              <a:rPr lang="en-US">
                <a:solidFill>
                  <a:srgbClr val="0000CC"/>
                </a:solidFill>
                <a:latin typeface=".VnAvant" pitchFamily="34" charset="0"/>
              </a:rPr>
              <a:t> ( 2 b¹n c¹nh nhau kh«ng ®­îc gièng nhau ). Trong 3 phót, tæ nµo t×m ®­îc nhiÒu tiÕng hoÆc tõ nhÊt tæ ®ã sÏ th¾ng</a:t>
            </a:r>
            <a:r>
              <a:rPr lang="en-US">
                <a:latin typeface=".VnAvant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CCFF"/>
            </a:gs>
            <a:gs pos="9000">
              <a:srgbClr val="99CCFF"/>
            </a:gs>
            <a:gs pos="18000">
              <a:srgbClr val="9966FF"/>
            </a:gs>
            <a:gs pos="30500">
              <a:srgbClr val="CC99FF"/>
            </a:gs>
            <a:gs pos="41001">
              <a:srgbClr val="99CCFF"/>
            </a:gs>
            <a:gs pos="50000">
              <a:srgbClr val="CCCCFF"/>
            </a:gs>
            <a:gs pos="59000">
              <a:srgbClr val="99CCFF"/>
            </a:gs>
            <a:gs pos="69500">
              <a:srgbClr val="CC99FF"/>
            </a:gs>
            <a:gs pos="82000">
              <a:srgbClr val="9966FF"/>
            </a:gs>
            <a:gs pos="91001">
              <a:srgbClr val="99CCFF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rib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876800"/>
            <a:ext cx="1371600" cy="1371600"/>
          </a:xfrm>
          <a:prstGeom prst="rect">
            <a:avLst/>
          </a:prstGeom>
          <a:noFill/>
        </p:spPr>
      </p:pic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905000" y="1981200"/>
            <a:ext cx="54864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Stamp"/>
              </a:rPr>
              <a:t>TiÕt 2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9" name="WordArt 129"/>
          <p:cNvSpPr>
            <a:spLocks noChangeArrowheads="1" noChangeShapeType="1" noTextEdit="1"/>
          </p:cNvSpPr>
          <p:nvPr/>
        </p:nvSpPr>
        <p:spPr bwMode="auto">
          <a:xfrm>
            <a:off x="1295400" y="228600"/>
            <a:ext cx="6172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Memorandum"/>
              </a:rPr>
              <a:t>LuyÖn ®äc l¹i bµi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1752600" y="228600"/>
            <a:ext cx="5105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99">
                        <a:alpha val="50000"/>
                      </a:srgb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.VnArial"/>
              </a:rPr>
              <a:t>LuyÖn ®äc l¹i bµi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143000" y="914400"/>
            <a:ext cx="1295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FF0066"/>
                </a:solidFill>
                <a:latin typeface=".VnAvant" pitchFamily="34" charset="0"/>
              </a:rPr>
              <a:t>g</a:t>
            </a:r>
          </a:p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FF0066"/>
                </a:solidFill>
                <a:latin typeface=".VnAvant" pitchFamily="34" charset="0"/>
              </a:rPr>
              <a:t>g</a:t>
            </a:r>
            <a:r>
              <a:rPr lang="en-US" sz="4000">
                <a:latin typeface=".VnAvant" pitchFamily="34" charset="0"/>
              </a:rPr>
              <a:t>µ</a:t>
            </a:r>
          </a:p>
          <a:p>
            <a:pPr eaLnBrk="0" hangingPunct="0">
              <a:spcBef>
                <a:spcPct val="50000"/>
              </a:spcBef>
            </a:pPr>
            <a:r>
              <a:rPr lang="en-US" sz="4000">
                <a:latin typeface=".VnAvant" pitchFamily="34" charset="0"/>
              </a:rPr>
              <a:t>gµ ri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648200" y="914400"/>
            <a:ext cx="3276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66"/>
                </a:solidFill>
                <a:latin typeface=".VnAvant" pitchFamily="34" charset="0"/>
              </a:rPr>
              <a:t>gh</a:t>
            </a:r>
          </a:p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66"/>
                </a:solidFill>
                <a:latin typeface=".VnAvant" pitchFamily="34" charset="0"/>
              </a:rPr>
              <a:t>gh</a:t>
            </a:r>
            <a:r>
              <a:rPr lang="en-US" sz="4000">
                <a:latin typeface=".VnAvant" pitchFamily="34" charset="0"/>
              </a:rPr>
              <a:t>Õ</a:t>
            </a:r>
          </a:p>
          <a:p>
            <a:pPr>
              <a:spcBef>
                <a:spcPct val="50000"/>
              </a:spcBef>
            </a:pPr>
            <a:r>
              <a:rPr lang="en-US" sz="4000">
                <a:latin typeface=".VnAvant" pitchFamily="34" charset="0"/>
              </a:rPr>
              <a:t>ghÕ gç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838200" y="35814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.VnAvant" pitchFamily="34" charset="0"/>
              </a:rPr>
              <a:t>nhµ ga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4800600" y="42672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.VnAvant" pitchFamily="34" charset="0"/>
              </a:rPr>
              <a:t>ghi nhí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838200" y="43434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>
                <a:latin typeface=".VnAvant" pitchFamily="34" charset="0"/>
              </a:rPr>
              <a:t> </a:t>
            </a:r>
            <a:r>
              <a:rPr lang="en-US" sz="2800">
                <a:latin typeface=".VnAvant" pitchFamily="34" charset="0"/>
              </a:rPr>
              <a:t>gµ g«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800600" y="35814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>
                <a:latin typeface=".VnAvant" pitchFamily="34" charset="0"/>
              </a:rPr>
              <a:t> </a:t>
            </a:r>
            <a:r>
              <a:rPr lang="en-US" sz="2800">
                <a:latin typeface=".VnAvant" pitchFamily="34" charset="0"/>
              </a:rPr>
              <a:t>gå ghÒ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09600" y="5105400"/>
            <a:ext cx="7239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latin typeface=".VnCommercial Script" pitchFamily="34" charset="0"/>
              </a:rPr>
              <a:t>   g   gh    gµ ri      ghÕ gç</a:t>
            </a:r>
            <a:r>
              <a:rPr lang="en-US" sz="6600" b="1">
                <a:latin typeface=".VnAristote" pitchFamily="34" charset="0"/>
              </a:rPr>
              <a:t>  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2" grpId="0"/>
      <p:bldP spid="16393" grpId="0"/>
      <p:bldP spid="16394" grpId="0"/>
      <p:bldP spid="16395" grpId="0"/>
      <p:bldP spid="16396" grpId="0"/>
      <p:bldP spid="163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E3B7"/>
            </a:gs>
            <a:gs pos="17999">
              <a:srgbClr val="A28949"/>
            </a:gs>
            <a:gs pos="31000">
              <a:srgbClr val="835E17"/>
            </a:gs>
            <a:gs pos="33000">
              <a:srgbClr val="BD922A"/>
            </a:gs>
            <a:gs pos="37000">
              <a:srgbClr val="FBE4AE"/>
            </a:gs>
            <a:gs pos="78999">
              <a:srgbClr val="BD922A"/>
            </a:gs>
            <a:gs pos="87000">
              <a:srgbClr val="BD922A"/>
            </a:gs>
            <a:gs pos="100000">
              <a:srgbClr val="FBE4A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emot1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200400"/>
            <a:ext cx="1447800" cy="1343025"/>
          </a:xfrm>
          <a:prstGeom prst="rect">
            <a:avLst/>
          </a:prstGeom>
          <a:noFill/>
        </p:spPr>
      </p:pic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762000" y="990600"/>
            <a:ext cx="7772400" cy="2514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pt-BR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Arial Narrow"/>
              </a:rPr>
              <a:t>Quan s¸t tranh minh ho¹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.VnArial Narrow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D_Lo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62000" y="51054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0000FF"/>
                </a:solidFill>
                <a:latin typeface=".VnAvant" pitchFamily="34" charset="0"/>
              </a:rPr>
              <a:t>nhµ bµ cã tñ gç, ghÕ gç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00"/>
            <a:ext cx="7010400" cy="4219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828800" y="3429000"/>
            <a:ext cx="5486400" cy="2362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BottomLeft"/>
              <a:lightRig rig="legacyFlat3" dir="t"/>
            </a:scene3d>
            <a:sp3d extrusionH="887400" prstMaterial="legacyMatte">
              <a:extrusionClr>
                <a:srgbClr val="CCFFCC"/>
              </a:extrusionClr>
            </a:sp3d>
          </a:bodyPr>
          <a:lstStyle/>
          <a:p>
            <a:pPr algn="ctr"/>
            <a:r>
              <a:rPr lang="en-US" sz="3600" kern="1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path path="rect">
                    <a:fillToRect r="100000" b="100000"/>
                  </a:path>
                </a:gradFill>
                <a:latin typeface=".VnTifani Heavy"/>
              </a:rPr>
              <a:t>häc vÇn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WordArt 5"/>
          <p:cNvSpPr>
            <a:spLocks noChangeArrowheads="1" noChangeShapeType="1" noTextEdit="1"/>
          </p:cNvSpPr>
          <p:nvPr/>
        </p:nvSpPr>
        <p:spPr bwMode="auto">
          <a:xfrm rot="299234">
            <a:off x="0" y="4800600"/>
            <a:ext cx="4457700" cy="13493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766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rial NarrowH"/>
              </a:rPr>
              <a:t>§äc s¸ch gi¸o khoa </a:t>
            </a:r>
          </a:p>
        </p:txBody>
      </p:sp>
      <p:pic>
        <p:nvPicPr>
          <p:cNvPr id="58377" name="Picture 9" descr="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8379" name="WordArt 11"/>
          <p:cNvSpPr>
            <a:spLocks noChangeArrowheads="1" noChangeShapeType="1" noTextEdit="1"/>
          </p:cNvSpPr>
          <p:nvPr/>
        </p:nvSpPr>
        <p:spPr bwMode="auto">
          <a:xfrm>
            <a:off x="381000" y="609600"/>
            <a:ext cx="7620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fani HeavyH"/>
              </a:rPr>
              <a:t>§äc s¸ch gi¸o khoa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B00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unbeliev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81000"/>
            <a:ext cx="1905000" cy="1905000"/>
          </a:xfrm>
          <a:prstGeom prst="rect">
            <a:avLst/>
          </a:prstGeom>
          <a:noFill/>
        </p:spPr>
      </p:pic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 rot="220840">
            <a:off x="304800" y="0"/>
            <a:ext cx="6629400" cy="2971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Arabia"/>
              </a:rPr>
              <a:t>LuyÖn viÕt vë tËp viÕt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62000" y="3505200"/>
            <a:ext cx="7848600" cy="1884363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700">
                <a:latin typeface=".VnCommercial Script" pitchFamily="34" charset="0"/>
              </a:rPr>
              <a:t>g, gh, gµ ri, ghÕ gç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2819400" y="2209800"/>
            <a:ext cx="3733800" cy="116205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50000"/>
                      </a:srgbClr>
                    </a:gs>
                    <a:gs pos="100000">
                      <a:srgbClr val="8080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.VnArial"/>
              </a:rPr>
              <a:t>Gi¶i lao gi÷a giê</a:t>
            </a:r>
          </a:p>
        </p:txBody>
      </p:sp>
      <p:pic>
        <p:nvPicPr>
          <p:cNvPr id="19459" name="Picture 3" descr="emot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381000"/>
            <a:ext cx="1676400" cy="1676400"/>
          </a:xfrm>
          <a:prstGeom prst="rect">
            <a:avLst/>
          </a:prstGeom>
          <a:noFill/>
        </p:spPr>
      </p:pic>
      <p:pic>
        <p:nvPicPr>
          <p:cNvPr id="19460" name="Picture 4" descr="36_4_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4648200"/>
            <a:ext cx="1981200" cy="1854200"/>
          </a:xfrm>
          <a:prstGeom prst="rect">
            <a:avLst/>
          </a:prstGeom>
          <a:noFill/>
        </p:spPr>
      </p:pic>
      <p:pic>
        <p:nvPicPr>
          <p:cNvPr id="19461" name="Picture 5" descr="36_4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0480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WordArt 10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82296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Aristote"/>
              </a:rPr>
              <a:t>LuyÖn nãi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524000" y="2133600"/>
            <a:ext cx="63246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0000FF"/>
                </a:solidFill>
                <a:latin typeface=".VnAvant" pitchFamily="34" charset="0"/>
              </a:rPr>
              <a:t>Chñ ®Ò</a:t>
            </a:r>
            <a:endParaRPr lang="en-US" sz="7200">
              <a:solidFill>
                <a:srgbClr val="0000FF"/>
              </a:solidFill>
              <a:latin typeface=".VnAvant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990099"/>
                </a:solidFill>
                <a:latin typeface=".VnAvant" pitchFamily="34" charset="0"/>
              </a:rPr>
              <a:t>gµ ri, gµ g«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514600"/>
            <a:ext cx="3233738" cy="3140075"/>
          </a:xfrm>
          <a:prstGeom prst="rect">
            <a:avLst/>
          </a:prstGeom>
          <a:noFill/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2133600"/>
            <a:ext cx="3187700" cy="3505200"/>
          </a:xfrm>
          <a:prstGeom prst="rect">
            <a:avLst/>
          </a:prstGeom>
          <a:noFill/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762000" y="609600"/>
            <a:ext cx="2362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>
                <a:latin typeface=".VnAvant" pitchFamily="34" charset="0"/>
              </a:rPr>
              <a:t> </a:t>
            </a:r>
            <a:r>
              <a:rPr lang="en-US" sz="6600">
                <a:solidFill>
                  <a:srgbClr val="0000FF"/>
                </a:solidFill>
                <a:latin typeface=".VnAvant" pitchFamily="34" charset="0"/>
              </a:rPr>
              <a:t>gµ ri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5867400" y="501650"/>
            <a:ext cx="2819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FF"/>
                </a:solidFill>
                <a:latin typeface=".VnAvant" pitchFamily="34" charset="0"/>
              </a:rPr>
              <a:t>gµ g«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/>
      <p:bldP spid="5939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FF"/>
            </a:gs>
            <a:gs pos="25000">
              <a:srgbClr val="01A78F"/>
            </a:gs>
            <a:gs pos="50000">
              <a:srgbClr val="FFFF00"/>
            </a:gs>
            <a:gs pos="75000">
              <a:srgbClr val="FF6633"/>
            </a:gs>
            <a:gs pos="100000">
              <a:srgbClr val="FF33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609600" y="0"/>
            <a:ext cx="7924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00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"/>
              </a:rPr>
              <a:t>Cñng cè 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81000" y="1447800"/>
            <a:ext cx="84582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.VnAvant" pitchFamily="34" charset="0"/>
              </a:rPr>
              <a:t>-</a:t>
            </a:r>
            <a:r>
              <a:rPr lang="en-US" sz="2800" b="1">
                <a:latin typeface=".VnAvant" pitchFamily="34" charset="0"/>
              </a:rPr>
              <a:t> </a:t>
            </a:r>
            <a:r>
              <a:rPr lang="en-US" sz="2800" b="1">
                <a:solidFill>
                  <a:srgbClr val="660066"/>
                </a:solidFill>
                <a:latin typeface=".VnAvant" pitchFamily="34" charset="0"/>
              </a:rPr>
              <a:t>Chóng ta võa häc xong bµi g× ?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660066"/>
                </a:solidFill>
                <a:latin typeface=".VnAvant" pitchFamily="34" charset="0"/>
              </a:rPr>
              <a:t> T×m nh÷ng ©m mµ chóng ta võa häc trong nh÷ng c©u v¨n sau :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2800" b="1">
                <a:latin typeface=".VnAvant" pitchFamily="34" charset="0"/>
              </a:rPr>
              <a:t>+ ChÞ ®äc cho bÐ ghi.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.VnAvant" pitchFamily="34" charset="0"/>
              </a:rPr>
              <a:t>  + MÑ dÆn em ®­a bÐ ®i göi nhµ trÎ.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.VnAvant" pitchFamily="34" charset="0"/>
              </a:rPr>
              <a:t>  + Lan lu«n ghi nhí lêi mÑ dÆn.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.VnAvant" pitchFamily="34" charset="0"/>
              </a:rPr>
              <a:t>  + Bµ cho bÐ gãi c¬m nÕp.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.VnAvant" pitchFamily="34" charset="0"/>
              </a:rPr>
              <a:t>  + C« H¹nh ghÐ ch¬i nhµ bÐ.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2057400" y="304800"/>
            <a:ext cx="381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00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"/>
              </a:rPr>
              <a:t>§¸p ¸n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28600" y="1600200"/>
            <a:ext cx="84582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+ ChÞ ®äc cho bÐ </a:t>
            </a:r>
            <a:r>
              <a:rPr lang="en-US" sz="3600" b="1">
                <a:solidFill>
                  <a:srgbClr val="FF0066"/>
                </a:solidFill>
                <a:latin typeface=".VnAvant" pitchFamily="34" charset="0"/>
              </a:rPr>
              <a:t>gh</a:t>
            </a: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i.</a:t>
            </a:r>
          </a:p>
          <a:p>
            <a:endParaRPr lang="en-US" sz="3600" b="1">
              <a:solidFill>
                <a:srgbClr val="0000FF"/>
              </a:solidFill>
              <a:latin typeface=".VnAvant" pitchFamily="34" charset="0"/>
            </a:endParaRPr>
          </a:p>
          <a:p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  + MÑ dÆn em ®­a bÐ ®i </a:t>
            </a:r>
            <a:r>
              <a:rPr lang="en-US" sz="3600" b="1">
                <a:solidFill>
                  <a:srgbClr val="FF0066"/>
                </a:solidFill>
                <a:latin typeface=".VnAvant" pitchFamily="34" charset="0"/>
              </a:rPr>
              <a:t>g</a:t>
            </a: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öi nhµ trÎ.</a:t>
            </a:r>
          </a:p>
          <a:p>
            <a:endParaRPr lang="en-US" sz="3600" b="1">
              <a:solidFill>
                <a:srgbClr val="0000FF"/>
              </a:solidFill>
              <a:latin typeface=".VnAvant" pitchFamily="34" charset="0"/>
            </a:endParaRPr>
          </a:p>
          <a:p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  + Lan lu«n </a:t>
            </a:r>
            <a:r>
              <a:rPr lang="en-US" sz="3600" b="1">
                <a:solidFill>
                  <a:srgbClr val="FF0066"/>
                </a:solidFill>
                <a:latin typeface=".VnAvant" pitchFamily="34" charset="0"/>
              </a:rPr>
              <a:t>gh</a:t>
            </a: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i nhí lêi mÑ dÆn.</a:t>
            </a:r>
          </a:p>
          <a:p>
            <a:endParaRPr lang="en-US" sz="3600" b="1">
              <a:solidFill>
                <a:srgbClr val="0000FF"/>
              </a:solidFill>
              <a:latin typeface=".VnAvant" pitchFamily="34" charset="0"/>
            </a:endParaRPr>
          </a:p>
          <a:p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  + Bµ cho bÐ </a:t>
            </a:r>
            <a:r>
              <a:rPr lang="en-US" sz="3600" b="1">
                <a:solidFill>
                  <a:srgbClr val="FF0066"/>
                </a:solidFill>
                <a:latin typeface=".VnAvant" pitchFamily="34" charset="0"/>
              </a:rPr>
              <a:t>g</a:t>
            </a: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ãi c¬m nÕp.</a:t>
            </a:r>
          </a:p>
          <a:p>
            <a:endParaRPr lang="en-US" sz="3600" b="1">
              <a:solidFill>
                <a:srgbClr val="0000FF"/>
              </a:solidFill>
              <a:latin typeface=".VnAvant" pitchFamily="34" charset="0"/>
            </a:endParaRPr>
          </a:p>
          <a:p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  + C« H¹nh </a:t>
            </a:r>
            <a:r>
              <a:rPr lang="en-US" sz="3600" b="1">
                <a:solidFill>
                  <a:srgbClr val="FF0066"/>
                </a:solidFill>
                <a:latin typeface=".VnAvant" pitchFamily="34" charset="0"/>
              </a:rPr>
              <a:t>gh</a:t>
            </a:r>
            <a:r>
              <a:rPr lang="en-US" sz="3600" b="1">
                <a:solidFill>
                  <a:srgbClr val="0000FF"/>
                </a:solidFill>
                <a:latin typeface=".VnAvant" pitchFamily="34" charset="0"/>
              </a:rPr>
              <a:t>Ð ch¬i nhµ bÐ.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2057400" y="533400"/>
            <a:ext cx="5029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00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"/>
              </a:rPr>
              <a:t>DÆn dß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33400" y="3124200"/>
            <a:ext cx="8382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200">
                <a:latin typeface=".VnAvant" pitchFamily="34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.VnAvant" pitchFamily="34" charset="0"/>
              </a:rPr>
              <a:t>VÒ nhµ ®äc bµi nhiÒu lÇn.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solidFill>
                  <a:srgbClr val="0000FF"/>
                </a:solidFill>
                <a:latin typeface=".VnAvant" pitchFamily="34" charset="0"/>
              </a:rPr>
              <a:t> Tù t×m nh÷ng tiÕng , tõ cã ©m míi häc.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solidFill>
                  <a:srgbClr val="0000FF"/>
                </a:solidFill>
                <a:latin typeface=".VnAvant" pitchFamily="34" charset="0"/>
              </a:rPr>
              <a:t> Xem tr­íc bµi sau : </a:t>
            </a:r>
            <a:r>
              <a:rPr lang="en-US" sz="3200" b="1">
                <a:solidFill>
                  <a:srgbClr val="FF0066"/>
                </a:solidFill>
                <a:latin typeface=".VnAvant" pitchFamily="34" charset="0"/>
              </a:rPr>
              <a:t>Bµi 24 : q – qu , gi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8B049"/>
            </a:gs>
            <a:gs pos="8999">
              <a:srgbClr val="B43E85"/>
            </a:gs>
            <a:gs pos="15500">
              <a:srgbClr val="C50849"/>
            </a:gs>
            <a:gs pos="16500">
              <a:srgbClr val="F952A0"/>
            </a:gs>
            <a:gs pos="18500">
              <a:srgbClr val="FEE7F2"/>
            </a:gs>
            <a:gs pos="39500">
              <a:srgbClr val="F8B049"/>
            </a:gs>
            <a:gs pos="43500">
              <a:srgbClr val="F8B049"/>
            </a:gs>
            <a:gs pos="50000">
              <a:srgbClr val="FC9FCB"/>
            </a:gs>
            <a:gs pos="56500">
              <a:srgbClr val="F8B049"/>
            </a:gs>
            <a:gs pos="60501">
              <a:srgbClr val="F8B049"/>
            </a:gs>
            <a:gs pos="81500">
              <a:srgbClr val="FEE7F2"/>
            </a:gs>
            <a:gs pos="83500">
              <a:srgbClr val="F952A0"/>
            </a:gs>
            <a:gs pos="84500">
              <a:srgbClr val="C50849"/>
            </a:gs>
            <a:gs pos="91001">
              <a:srgbClr val="B43E85"/>
            </a:gs>
            <a:gs pos="100000">
              <a:srgbClr val="F8B04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2028825" y="1828800"/>
            <a:ext cx="5286375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66FFFF"/>
              </a:extrusionClr>
            </a:sp3d>
          </a:bodyPr>
          <a:lstStyle/>
          <a:p>
            <a:pPr algn="ctr"/>
            <a:r>
              <a:rPr lang="en-US" sz="4000" kern="10">
                <a:ln w="12700"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CC0000"/>
                    </a:gs>
                  </a:gsLst>
                  <a:lin ang="2700000" scaled="1"/>
                </a:gradFill>
                <a:latin typeface=".VnTifani Heavy"/>
              </a:rPr>
              <a:t>Häc vÇn</a:t>
            </a:r>
          </a:p>
        </p:txBody>
      </p:sp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1676400" y="5476875"/>
            <a:ext cx="6096000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CC"/>
                    </a:gs>
                    <a:gs pos="100000">
                      <a:srgbClr val="FF6600"/>
                    </a:gs>
                  </a:gsLst>
                  <a:lin ang="2700000" scaled="1"/>
                </a:gradFill>
                <a:latin typeface=".VnExoticH"/>
              </a:rPr>
              <a:t>Líp 1 A</a:t>
            </a:r>
          </a:p>
        </p:txBody>
      </p:sp>
    </p:spTree>
  </p:cSld>
  <p:clrMapOvr>
    <a:masterClrMapping/>
  </p:clrMapOvr>
  <p:transition spd="slow">
    <p:randomBar/>
    <p:sndAc>
      <p:stSnd>
        <p:snd r:embed="rId2" name="3D_Loop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D_Lo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2590800" y="1828800"/>
            <a:ext cx="4495800" cy="1290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rial NarrowH"/>
              </a:rPr>
              <a:t>TiÕt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14400" y="2863850"/>
            <a:ext cx="3505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>
                <a:latin typeface=".VnAvant" pitchFamily="34" charset="0"/>
              </a:rPr>
              <a:t>phè x¸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14400" y="4343400"/>
            <a:ext cx="3200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>
                <a:latin typeface=".VnAvant" pitchFamily="34" charset="0"/>
              </a:rPr>
              <a:t>ph¸ cç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2098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572000" y="2863850"/>
            <a:ext cx="4343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>
                <a:latin typeface=".VnAvant" pitchFamily="34" charset="0"/>
              </a:rPr>
              <a:t>nho kh«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572000" y="4343400"/>
            <a:ext cx="4572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>
                <a:latin typeface=".VnAvant" pitchFamily="34" charset="0"/>
              </a:rPr>
              <a:t>nhæ cá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1143000" y="0"/>
            <a:ext cx="5867400" cy="2667000"/>
          </a:xfrm>
          <a:prstGeom prst="horizontalScrol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1676400" y="762000"/>
            <a:ext cx="5029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Clarendon"/>
              </a:rPr>
              <a:t>B</a:t>
            </a:r>
            <a:r>
              <a:rPr lang="en-US" sz="28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Clarendon"/>
              </a:rPr>
              <a:t>µi</a:t>
            </a:r>
            <a:r>
              <a:rPr lang="en-US" sz="28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Clarendon"/>
              </a:rPr>
              <a:t> </a:t>
            </a:r>
            <a:r>
              <a:rPr lang="en-US" sz="28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Clarendon"/>
              </a:rPr>
              <a:t>cò</a:t>
            </a:r>
            <a:endParaRPr lang="en-US" sz="28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Clarendon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6" grpId="0"/>
      <p:bldP spid="5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43000" y="1143000"/>
            <a:ext cx="6324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lnSpc>
                <a:spcPct val="135000"/>
              </a:lnSpc>
            </a:pPr>
            <a:r>
              <a:rPr lang="en-US" sz="4800" b="1">
                <a:solidFill>
                  <a:schemeClr val="hlink"/>
                </a:solidFill>
                <a:latin typeface=".VnTime" pitchFamily="34" charset="0"/>
              </a:rPr>
              <a:t>§äc bµi 22 : p – ph, nh</a:t>
            </a:r>
          </a:p>
        </p:txBody>
      </p:sp>
      <p:pic>
        <p:nvPicPr>
          <p:cNvPr id="6151" name="Picture 7" descr="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81000" y="129540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0000FF"/>
                </a:solidFill>
                <a:latin typeface=".VnAvant" pitchFamily="34" charset="0"/>
              </a:rPr>
              <a:t>Bµi 22</a:t>
            </a:r>
            <a:r>
              <a:rPr lang="en-US" sz="4400">
                <a:latin typeface=".VnAvant" pitchFamily="34" charset="0"/>
              </a:rPr>
              <a:t> : </a:t>
            </a:r>
            <a:r>
              <a:rPr lang="en-US" sz="4400">
                <a:solidFill>
                  <a:srgbClr val="FF0066"/>
                </a:solidFill>
                <a:latin typeface=".VnAvant" pitchFamily="34" charset="0"/>
              </a:rPr>
              <a:t>p – ph , nh</a:t>
            </a:r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 rot="299234">
            <a:off x="914400" y="0"/>
            <a:ext cx="4457700" cy="13493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766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rial NarrowH"/>
              </a:rPr>
              <a:t>§äc s¸ch gi¸o khoa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524000" y="1295400"/>
            <a:ext cx="54864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B400"/>
                    </a:gs>
                    <a:gs pos="100000">
                      <a:srgbClr val="99FFCC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Arial"/>
              </a:rPr>
              <a:t>ViÕt b¶ng</a:t>
            </a:r>
          </a:p>
        </p:txBody>
      </p:sp>
      <p:pic>
        <p:nvPicPr>
          <p:cNvPr id="7171" name="Picture 3" descr="emot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057400"/>
            <a:ext cx="1676400" cy="1676400"/>
          </a:xfrm>
          <a:prstGeom prst="rect">
            <a:avLst/>
          </a:prstGeom>
          <a:noFill/>
        </p:spPr>
      </p:pic>
      <p:pic>
        <p:nvPicPr>
          <p:cNvPr id="7173" name="Picture 5" descr="gfx_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533400" y="685800"/>
            <a:ext cx="5334000" cy="117951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CooperH"/>
              </a:rPr>
              <a:t>ViÕt b¶ng</a:t>
            </a:r>
          </a:p>
        </p:txBody>
      </p:sp>
      <p:pic>
        <p:nvPicPr>
          <p:cNvPr id="7177" name="Picture 9" descr="emot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733800"/>
            <a:ext cx="3276600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36_4_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2675" y="5372100"/>
            <a:ext cx="1711325" cy="1485900"/>
          </a:xfrm>
          <a:prstGeom prst="rect">
            <a:avLst/>
          </a:prstGeom>
          <a:noFill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00200" y="1219200"/>
            <a:ext cx="60198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0066"/>
                </a:solidFill>
                <a:latin typeface=".VnAvant" pitchFamily="34" charset="0"/>
              </a:rPr>
              <a:t>Häc vÇn</a:t>
            </a:r>
          </a:p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0066"/>
                </a:solidFill>
                <a:latin typeface=".VnAvant" pitchFamily="34" charset="0"/>
              </a:rPr>
              <a:t>Bµi 23 : g, gh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8" name="Picture 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457200"/>
            <a:ext cx="3224213" cy="5410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</p:spPr>
      </p:pic>
      <p:sp>
        <p:nvSpPr>
          <p:cNvPr id="9299" name="Text Box 83"/>
          <p:cNvSpPr txBox="1">
            <a:spLocks noChangeArrowheads="1"/>
          </p:cNvSpPr>
          <p:nvPr/>
        </p:nvSpPr>
        <p:spPr bwMode="auto">
          <a:xfrm>
            <a:off x="914400" y="762000"/>
            <a:ext cx="29718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6600">
                <a:solidFill>
                  <a:srgbClr val="FF0066"/>
                </a:solidFill>
                <a:latin typeface=".VnAvant" pitchFamily="34" charset="0"/>
              </a:rPr>
              <a:t>g</a:t>
            </a:r>
          </a:p>
          <a:p>
            <a:pPr eaLnBrk="0" hangingPunct="0">
              <a:spcBef>
                <a:spcPct val="50000"/>
              </a:spcBef>
            </a:pPr>
            <a:r>
              <a:rPr lang="en-US" sz="6600">
                <a:solidFill>
                  <a:srgbClr val="FF0066"/>
                </a:solidFill>
                <a:latin typeface=".VnAvant" pitchFamily="34" charset="0"/>
              </a:rPr>
              <a:t>g</a:t>
            </a:r>
            <a:r>
              <a:rPr lang="en-US" sz="6600">
                <a:latin typeface=".VnAvant" pitchFamily="34" charset="0"/>
              </a:rPr>
              <a:t>µ</a:t>
            </a:r>
          </a:p>
          <a:p>
            <a:pPr eaLnBrk="0" hangingPunct="0">
              <a:spcBef>
                <a:spcPct val="50000"/>
              </a:spcBef>
            </a:pPr>
            <a:r>
              <a:rPr lang="en-US" sz="6600">
                <a:latin typeface=".VnAvant" pitchFamily="34" charset="0"/>
              </a:rPr>
              <a:t>gµ ri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xtal_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876800"/>
            <a:ext cx="1600200" cy="1600200"/>
          </a:xfrm>
          <a:prstGeom prst="rect">
            <a:avLst/>
          </a:prstGeom>
          <a:noFill/>
        </p:spPr>
      </p:pic>
      <p:pic>
        <p:nvPicPr>
          <p:cNvPr id="10275" name="Picture 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28600"/>
            <a:ext cx="3000375" cy="4000500"/>
          </a:xfrm>
          <a:prstGeom prst="rect">
            <a:avLst/>
          </a:prstGeom>
          <a:noFill/>
        </p:spPr>
      </p:pic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4495800" y="457200"/>
            <a:ext cx="39624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>
                <a:solidFill>
                  <a:srgbClr val="FF0066"/>
                </a:solidFill>
                <a:latin typeface=".VnAvant" pitchFamily="34" charset="0"/>
              </a:rPr>
              <a:t>gh</a:t>
            </a:r>
          </a:p>
          <a:p>
            <a:pPr>
              <a:spcBef>
                <a:spcPct val="50000"/>
              </a:spcBef>
            </a:pPr>
            <a:r>
              <a:rPr lang="en-US" sz="6600">
                <a:solidFill>
                  <a:srgbClr val="FF0066"/>
                </a:solidFill>
                <a:latin typeface=".VnAvant" pitchFamily="34" charset="0"/>
              </a:rPr>
              <a:t>gh</a:t>
            </a:r>
            <a:r>
              <a:rPr lang="en-US" sz="6600">
                <a:latin typeface=".VnAvant" pitchFamily="34" charset="0"/>
              </a:rPr>
              <a:t>Õ</a:t>
            </a:r>
          </a:p>
          <a:p>
            <a:pPr>
              <a:spcBef>
                <a:spcPct val="50000"/>
              </a:spcBef>
            </a:pPr>
            <a:r>
              <a:rPr lang="en-US" sz="6600">
                <a:latin typeface=".VnAvant" pitchFamily="34" charset="0"/>
              </a:rPr>
              <a:t>ghÕ gç</a:t>
            </a:r>
          </a:p>
        </p:txBody>
      </p:sp>
      <p:pic>
        <p:nvPicPr>
          <p:cNvPr id="10277" name="Picture 37" descr="the_devi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54102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257433"/>
  <p:tag name="VIOLETTITLE" val="Học vần lớp 1&quot; bài 23: g - gh"/>
  <p:tag name="VIOLETLESSON" val="23"/>
  <p:tag name="VIOLETCATID" val="8048892"/>
  <p:tag name="VIOLETSUBJECT" val="Học vần 1"/>
  <p:tag name="VIOLETAUTHORID" val="6277989"/>
  <p:tag name="VIOLETAUTHORNAME" val="Bùi Thị Khuyên"/>
  <p:tag name="VIOLETAUTHORAVATAR" val="6/277/989/avatar.jpg"/>
  <p:tag name="VIOLETAUTHORADDRESS" val="Trường Tiểu học Sơn Diệm - Ha Tinh"/>
  <p:tag name="VIOLETDATE" val="2013-06-22 20:27:28"/>
  <p:tag name="VIOLETHIT" val="613"/>
  <p:tag name="VIOLETLIKE" val="0"/>
  <p:tag name="ISPRING_RESOURCE_PATHS_HASH_PRESENTER" val="813673bdd65e28044802591fbf62331cfdfeb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454</Words>
  <Application>Microsoft Office PowerPoint</Application>
  <PresentationFormat>On-screen Show (4:3)</PresentationFormat>
  <Paragraphs>84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6" baseType="lpstr">
      <vt:lpstr>Arial</vt:lpstr>
      <vt:lpstr>.VnTifani Heavy</vt:lpstr>
      <vt:lpstr>.VnExoticH</vt:lpstr>
      <vt:lpstr>.VnArial NarrowH</vt:lpstr>
      <vt:lpstr>.VnAvant</vt:lpstr>
      <vt:lpstr>.VnClarendon</vt:lpstr>
      <vt:lpstr>.VnTime</vt:lpstr>
      <vt:lpstr>.VnArial</vt:lpstr>
      <vt:lpstr>.VnCooperH</vt:lpstr>
      <vt:lpstr>.VnTimeH</vt:lpstr>
      <vt:lpstr>.VnCommercial Script</vt:lpstr>
      <vt:lpstr>.VnAristote</vt:lpstr>
      <vt:lpstr>.VnStamp</vt:lpstr>
      <vt:lpstr>.VnMemorandum</vt:lpstr>
      <vt:lpstr>.VnArial Narrow</vt:lpstr>
      <vt:lpstr>.VnTifani HeavyH</vt:lpstr>
      <vt:lpstr>.VnArabia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Trß ch¬i : Thi t×m vµ ghÐp tiÕng, tõ ®óng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11</cp:revision>
  <dcterms:created xsi:type="dcterms:W3CDTF">2007-09-30T06:27:11Z</dcterms:created>
  <dcterms:modified xsi:type="dcterms:W3CDTF">2017-10-20T03:26:12Z</dcterms:modified>
</cp:coreProperties>
</file>