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7" r:id="rId2"/>
    <p:sldId id="257" r:id="rId3"/>
    <p:sldId id="258" r:id="rId4"/>
    <p:sldId id="291" r:id="rId5"/>
    <p:sldId id="259" r:id="rId6"/>
    <p:sldId id="269" r:id="rId7"/>
    <p:sldId id="271" r:id="rId8"/>
    <p:sldId id="288" r:id="rId9"/>
    <p:sldId id="282" r:id="rId10"/>
    <p:sldId id="289" r:id="rId11"/>
    <p:sldId id="284" r:id="rId12"/>
    <p:sldId id="267" r:id="rId13"/>
    <p:sldId id="265" r:id="rId14"/>
    <p:sldId id="266" r:id="rId15"/>
    <p:sldId id="264" r:id="rId16"/>
    <p:sldId id="290" r:id="rId17"/>
    <p:sldId id="268" r:id="rId18"/>
    <p:sldId id="292" r:id="rId19"/>
    <p:sldId id="276" r:id="rId20"/>
    <p:sldId id="270" r:id="rId21"/>
    <p:sldId id="260" r:id="rId22"/>
    <p:sldId id="281" r:id="rId23"/>
    <p:sldId id="280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Avo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Avo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Avo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Avo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Avo" pitchFamily="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VNI-Avo" pitchFamily="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VNI-Avo" pitchFamily="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VNI-Avo" pitchFamily="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VNI-Avo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4EA"/>
    <a:srgbClr val="66FFFF"/>
    <a:srgbClr val="FF99FF"/>
    <a:srgbClr val="FF3300"/>
    <a:srgbClr val="0000FF"/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9C627D9-5C7F-448E-8DCD-B50AAD416A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94B44-0F4D-4AAF-B4CB-05B838A136AB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 at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B7A57-791E-4F24-839D-CC7FF0DCC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B3B28-5796-4654-BABE-AD3C7276BC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4F4C9-4BB2-4CCE-92F2-664CF9B0B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055F39-2F52-4091-B609-FF195C8B76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48AE5F-3236-4FEB-9DA0-E40E75BA6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8AD4D9-5650-4706-9561-B5E5349FCC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EED85-8D0D-4B84-9A46-1CE65E092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ACAA5-01FE-4496-B861-7FAA9CDC1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8AA0E-90E5-4422-B06C-DCF26F6DCE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07D06-3F4F-4B93-81F2-34DADD0E6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58FFF-9533-4025-8E98-0EDE193DA1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4368D-062B-4918-85DE-77EFD4A605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9EDB2-5EA8-46E9-ADA0-E19127E4F3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9AABE-F42B-44AB-88C3-0F08D2FDB2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FFCC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84E999C-21A6-4256-9B4C-E5DA7F0E1F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gif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catlinhschool.edu.vn/AdvRotator/Navigate.aspx?src=http://nhacso.net/Music/Song/Thieu%2DNhi/2007/09/05F63DB6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lappinghand6l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715000"/>
            <a:ext cx="928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plant"/>
          <p:cNvSpPr>
            <a:spLocks noEditPoints="1" noChangeArrowheads="1"/>
          </p:cNvSpPr>
          <p:nvPr/>
        </p:nvSpPr>
        <p:spPr bwMode="auto">
          <a:xfrm rot="5400000">
            <a:off x="6819900" y="4686300"/>
            <a:ext cx="4114800" cy="76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5845" name="Picture 5" descr="_DK8_1L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5715000"/>
            <a:ext cx="914400" cy="685800"/>
          </a:xfrm>
          <a:prstGeom prst="rect">
            <a:avLst/>
          </a:prstGeom>
          <a:noFill/>
        </p:spPr>
      </p:pic>
      <p:sp>
        <p:nvSpPr>
          <p:cNvPr id="35846" name="plant"/>
          <p:cNvSpPr>
            <a:spLocks noEditPoints="1" noChangeArrowheads="1"/>
          </p:cNvSpPr>
          <p:nvPr/>
        </p:nvSpPr>
        <p:spPr bwMode="auto">
          <a:xfrm rot="10800000">
            <a:off x="3810000" y="6553200"/>
            <a:ext cx="5181600" cy="76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362200" y="271145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i="1" u="sng">
                <a:solidFill>
                  <a:schemeClr val="hlink"/>
                </a:solidFill>
                <a:latin typeface="VNI-Times" pitchFamily="2" charset="0"/>
              </a:rPr>
              <a:t>MOÂN</a:t>
            </a:r>
            <a:r>
              <a:rPr lang="en-US" sz="3600" b="1">
                <a:solidFill>
                  <a:schemeClr val="hlink"/>
                </a:solidFill>
                <a:latin typeface="VNI-Times" pitchFamily="2" charset="0"/>
              </a:rPr>
              <a:t> : HOÏC VAÀN</a:t>
            </a:r>
          </a:p>
        </p:txBody>
      </p:sp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2209800" y="3657600"/>
            <a:ext cx="62341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ua-öa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04800" y="3708400"/>
            <a:ext cx="1905000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i="1" u="sng">
                <a:solidFill>
                  <a:srgbClr val="006600"/>
                </a:solidFill>
                <a:latin typeface="VNI-Times" pitchFamily="2" charset="0"/>
              </a:rPr>
              <a:t>BAØI:</a:t>
            </a:r>
          </a:p>
        </p:txBody>
      </p:sp>
      <p:sp>
        <p:nvSpPr>
          <p:cNvPr id="35852" name="WordArt 12"/>
          <p:cNvSpPr>
            <a:spLocks noChangeArrowheads="1" noChangeShapeType="1" noTextEdit="1"/>
          </p:cNvSpPr>
          <p:nvPr/>
        </p:nvSpPr>
        <p:spPr bwMode="auto">
          <a:xfrm>
            <a:off x="914400" y="1828800"/>
            <a:ext cx="7315200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88378"/>
              </a:avLst>
            </a:prstTxWarp>
          </a:bodyPr>
          <a:lstStyle/>
          <a:p>
            <a:pPr algn="ctr"/>
            <a:r>
              <a:rPr lang="en-US" sz="3600" kern="10">
                <a:ln w="9525" cap="rnd">
                  <a:solidFill>
                    <a:srgbClr val="00FFFF"/>
                  </a:solidFill>
                  <a:prstDash val="sysDot"/>
                  <a:round/>
                  <a:headEnd/>
                  <a:tailEnd/>
                </a:ln>
                <a:solidFill>
                  <a:srgbClr val="FF0000">
                    <a:alpha val="75000"/>
                  </a:srgbClr>
                </a:solidFill>
                <a:latin typeface="VNI-Times"/>
              </a:rPr>
              <a:t>GIAÙO AÙN ÑIEÄN TÖÛ</a:t>
            </a:r>
          </a:p>
        </p:txBody>
      </p:sp>
      <p:grpSp>
        <p:nvGrpSpPr>
          <p:cNvPr id="35854" name="Group 14"/>
          <p:cNvGrpSpPr>
            <a:grpSpLocks/>
          </p:cNvGrpSpPr>
          <p:nvPr/>
        </p:nvGrpSpPr>
        <p:grpSpPr bwMode="auto">
          <a:xfrm>
            <a:off x="0" y="4648200"/>
            <a:ext cx="3505200" cy="2209800"/>
            <a:chOff x="2256" y="1536"/>
            <a:chExt cx="1176" cy="744"/>
          </a:xfrm>
        </p:grpSpPr>
        <p:pic>
          <p:nvPicPr>
            <p:cNvPr id="35855" name="Picture 15" descr="pretty_flower_purple_hb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</p:spPr>
        </p:pic>
        <p:grpSp>
          <p:nvGrpSpPr>
            <p:cNvPr id="35856" name="Group 16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5857" name="Picture 17" descr="pretty_flower_red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</p:spPr>
          </p:pic>
          <p:pic>
            <p:nvPicPr>
              <p:cNvPr id="35858" name="Picture 18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</p:spPr>
          </p:pic>
          <p:pic>
            <p:nvPicPr>
              <p:cNvPr id="35859" name="Picture 19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600200" y="1295400"/>
            <a:ext cx="746760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  </a:t>
            </a:r>
            <a:r>
              <a:rPr lang="en-US" sz="3600" b="1">
                <a:solidFill>
                  <a:srgbClr val="FF3300"/>
                </a:solidFill>
              </a:rPr>
              <a:t>ua</a:t>
            </a:r>
            <a:r>
              <a:rPr lang="en-US" sz="3600" b="1"/>
              <a:t>                           </a:t>
            </a:r>
            <a:r>
              <a:rPr lang="en-US" sz="3600" b="1">
                <a:solidFill>
                  <a:srgbClr val="FF3300"/>
                </a:solidFill>
              </a:rPr>
              <a:t>öa</a:t>
            </a:r>
          </a:p>
          <a:p>
            <a:pPr>
              <a:spcBef>
                <a:spcPct val="50000"/>
              </a:spcBef>
            </a:pPr>
            <a:r>
              <a:rPr lang="en-US" sz="3600" b="1"/>
              <a:t>c</a:t>
            </a:r>
            <a:r>
              <a:rPr lang="en-US" sz="3600" b="1">
                <a:solidFill>
                  <a:srgbClr val="FF3300"/>
                </a:solidFill>
              </a:rPr>
              <a:t>ua</a:t>
            </a:r>
            <a:r>
              <a:rPr lang="en-US" sz="3600" b="1"/>
              <a:t>                       ng</a:t>
            </a:r>
            <a:r>
              <a:rPr lang="en-US" sz="3600" b="1">
                <a:solidFill>
                  <a:srgbClr val="FF3300"/>
                </a:solidFill>
              </a:rPr>
              <a:t>öïa </a:t>
            </a:r>
          </a:p>
          <a:p>
            <a:pPr>
              <a:spcBef>
                <a:spcPct val="50000"/>
              </a:spcBef>
            </a:pPr>
            <a:r>
              <a:rPr lang="en-US" sz="3600" b="1"/>
              <a:t>cua beå                 ngöïa goã</a:t>
            </a:r>
          </a:p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1371600" y="4097338"/>
            <a:ext cx="7696200" cy="1465262"/>
            <a:chOff x="384" y="2400"/>
            <a:chExt cx="4848" cy="923"/>
          </a:xfrm>
        </p:grpSpPr>
        <p:sp>
          <p:nvSpPr>
            <p:cNvPr id="38917" name="Text Box 5"/>
            <p:cNvSpPr txBox="1">
              <a:spLocks noChangeArrowheads="1"/>
            </p:cNvSpPr>
            <p:nvPr/>
          </p:nvSpPr>
          <p:spPr bwMode="auto">
            <a:xfrm>
              <a:off x="384" y="2400"/>
              <a:ext cx="4848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caø chua                 tre nöùa</a:t>
              </a:r>
            </a:p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noâ ñuøa                   xöa kia</a:t>
              </a:r>
            </a:p>
          </p:txBody>
        </p:sp>
        <p:sp>
          <p:nvSpPr>
            <p:cNvPr id="38918" name="Line 6">
              <a:hlinkClick r:id="rId2" action="ppaction://hlinksldjump"/>
            </p:cNvPr>
            <p:cNvSpPr>
              <a:spLocks noChangeShapeType="1"/>
            </p:cNvSpPr>
            <p:nvPr/>
          </p:nvSpPr>
          <p:spPr bwMode="auto">
            <a:xfrm>
              <a:off x="952" y="2736"/>
              <a:ext cx="6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Line 7">
              <a:hlinkClick r:id="rId3" action="ppaction://hlinksldjump"/>
            </p:cNvPr>
            <p:cNvSpPr>
              <a:spLocks noChangeShapeType="1"/>
            </p:cNvSpPr>
            <p:nvPr/>
          </p:nvSpPr>
          <p:spPr bwMode="auto">
            <a:xfrm>
              <a:off x="3552" y="2736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>
              <a:off x="3696" y="3264"/>
              <a:ext cx="38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Line 9">
              <a:hlinkClick r:id="rId4" action="ppaction://hlinksldjump"/>
            </p:cNvPr>
            <p:cNvSpPr>
              <a:spLocks noChangeShapeType="1"/>
            </p:cNvSpPr>
            <p:nvPr/>
          </p:nvSpPr>
          <p:spPr bwMode="auto">
            <a:xfrm>
              <a:off x="930" y="3264"/>
              <a:ext cx="51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28600" y="58674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Meï ñi chôï mua kheá, mía, döøa, thò cho beù</a:t>
            </a:r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5486400" y="6400800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2514600" y="6400800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 animBg="1"/>
      <p:bldP spid="389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7086600" cy="4953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200400" y="12065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Giöõa tröa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09600" y="762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Luyeän noùi</a:t>
            </a:r>
            <a:r>
              <a:rPr lang="en-US" b="1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143000"/>
            <a:ext cx="7391400" cy="5543550"/>
          </a:xfrm>
          <a:noFill/>
          <a:ln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  <a:ln/>
        </p:spPr>
        <p:txBody>
          <a:bodyPr/>
          <a:lstStyle/>
          <a:p>
            <a:r>
              <a:rPr lang="en-US"/>
              <a:t>Trò chơi:  Rung chuông vàng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1600200"/>
            <a:ext cx="1295400" cy="4525963"/>
          </a:xfrm>
          <a:noFill/>
          <a:ln/>
        </p:spPr>
        <p:txBody>
          <a:bodyPr/>
          <a:lstStyle/>
          <a:p>
            <a:r>
              <a:rPr lang="en-US" sz="2800" b="1">
                <a:solidFill>
                  <a:srgbClr val="0000FF"/>
                </a:solidFill>
              </a:rPr>
              <a:t>Tìm </a:t>
            </a:r>
            <a:r>
              <a:rPr lang="en-US" sz="2800" b="1">
                <a:solidFill>
                  <a:srgbClr val="FF0000"/>
                </a:solidFill>
              </a:rPr>
              <a:t>vần</a:t>
            </a:r>
            <a:r>
              <a:rPr lang="en-US" sz="2800" b="1">
                <a:solidFill>
                  <a:srgbClr val="0000FF"/>
                </a:solidFill>
              </a:rPr>
              <a:t> bị mất</a:t>
            </a:r>
          </a:p>
          <a:p>
            <a:pPr>
              <a:buFontTx/>
              <a:buNone/>
            </a:pPr>
            <a:endParaRPr lang="en-US" sz="2800" b="1">
              <a:solidFill>
                <a:srgbClr val="0000FF"/>
              </a:solidFill>
            </a:endParaRPr>
          </a:p>
        </p:txBody>
      </p:sp>
      <p:pic>
        <p:nvPicPr>
          <p:cNvPr id="15366" name="Picture 6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143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590800" y="4419600"/>
            <a:ext cx="16557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106738" y="4495800"/>
            <a:ext cx="3505200" cy="833438"/>
          </a:xfrm>
          <a:prstGeom prst="rect">
            <a:avLst/>
          </a:prstGeom>
          <a:solidFill>
            <a:srgbClr val="CC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  <a:latin typeface="Arial" charset="0"/>
              </a:rPr>
              <a:t>  cà    ch…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430838" y="4495800"/>
            <a:ext cx="16557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  <a:latin typeface="Arial" charset="0"/>
              </a:rPr>
              <a:t>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147763"/>
            <a:ext cx="7467600" cy="5600700"/>
          </a:xfrm>
          <a:noFill/>
          <a:ln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  <a:ln/>
        </p:spPr>
        <p:txBody>
          <a:bodyPr/>
          <a:lstStyle/>
          <a:p>
            <a:r>
              <a:rPr lang="en-US"/>
              <a:t>Trò chơi:  Rung chuông vàng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2332038"/>
            <a:ext cx="1371600" cy="4525962"/>
          </a:xfrm>
          <a:noFill/>
          <a:ln/>
        </p:spPr>
        <p:txBody>
          <a:bodyPr/>
          <a:lstStyle/>
          <a:p>
            <a:r>
              <a:rPr lang="en-US" sz="2800" b="1">
                <a:solidFill>
                  <a:srgbClr val="0000FF"/>
                </a:solidFill>
              </a:rPr>
              <a:t>Tìm </a:t>
            </a:r>
            <a:r>
              <a:rPr lang="en-US" sz="2800" b="1">
                <a:solidFill>
                  <a:srgbClr val="FF0000"/>
                </a:solidFill>
              </a:rPr>
              <a:t>vần</a:t>
            </a:r>
            <a:r>
              <a:rPr lang="en-US" sz="2800" b="1">
                <a:solidFill>
                  <a:srgbClr val="0000FF"/>
                </a:solidFill>
              </a:rPr>
              <a:t> bị mất</a:t>
            </a:r>
          </a:p>
          <a:p>
            <a:pPr>
              <a:buFontTx/>
              <a:buNone/>
            </a:pPr>
            <a:endParaRPr lang="en-US" sz="2800" b="1">
              <a:solidFill>
                <a:srgbClr val="0000FF"/>
              </a:solidFill>
            </a:endParaRPr>
          </a:p>
        </p:txBody>
      </p:sp>
      <p:pic>
        <p:nvPicPr>
          <p:cNvPr id="13318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2192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3200400" y="4248150"/>
            <a:ext cx="3429000" cy="1009650"/>
            <a:chOff x="1680" y="1918"/>
            <a:chExt cx="2160" cy="636"/>
          </a:xfrm>
        </p:grpSpPr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1680" y="1918"/>
              <a:ext cx="2160" cy="525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>
                  <a:solidFill>
                    <a:srgbClr val="0000FF"/>
                  </a:solidFill>
                  <a:latin typeface="Arial" charset="0"/>
                </a:rPr>
                <a:t> ng…    gỗ</a:t>
              </a:r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2256" y="1920"/>
              <a:ext cx="54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>
                  <a:solidFill>
                    <a:srgbClr val="0000FF"/>
                  </a:solidFill>
                  <a:latin typeface="Arial" charset="0"/>
                </a:rPr>
                <a:t>.</a:t>
              </a:r>
            </a:p>
          </p:txBody>
        </p:sp>
      </p:grp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057650" y="4251325"/>
            <a:ext cx="20002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  <a:latin typeface="Arial" charset="0"/>
              </a:rPr>
              <a:t>ưa</a:t>
            </a:r>
          </a:p>
        </p:txBody>
      </p:sp>
      <p:pic>
        <p:nvPicPr>
          <p:cNvPr id="13323" name="Picture 11" descr="Copy of tn_rastenia-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2900" y="3581400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Copy of tn_rastenia-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2900" y="5257800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Copy of tn_rastenia-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2900" y="1828800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147763"/>
            <a:ext cx="7391400" cy="5543550"/>
          </a:xfrm>
          <a:noFill/>
          <a:ln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  <a:ln/>
        </p:spPr>
        <p:txBody>
          <a:bodyPr/>
          <a:lstStyle/>
          <a:p>
            <a:r>
              <a:rPr lang="en-US"/>
              <a:t>Trò chơi:  Rung chuông vàng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1295400" cy="4525963"/>
          </a:xfrm>
          <a:noFill/>
          <a:ln/>
        </p:spPr>
        <p:txBody>
          <a:bodyPr/>
          <a:lstStyle/>
          <a:p>
            <a:r>
              <a:rPr lang="en-US" sz="2800" b="1">
                <a:solidFill>
                  <a:srgbClr val="0000FF"/>
                </a:solidFill>
              </a:rPr>
              <a:t>Tìm </a:t>
            </a:r>
            <a:r>
              <a:rPr lang="en-US" sz="2800" b="1">
                <a:solidFill>
                  <a:srgbClr val="FF0000"/>
                </a:solidFill>
              </a:rPr>
              <a:t>vần</a:t>
            </a:r>
            <a:r>
              <a:rPr lang="en-US" sz="2800" b="1">
                <a:solidFill>
                  <a:srgbClr val="0000FF"/>
                </a:solidFill>
              </a:rPr>
              <a:t> bị mất</a:t>
            </a:r>
          </a:p>
          <a:p>
            <a:pPr>
              <a:buFontTx/>
              <a:buNone/>
            </a:pPr>
            <a:endParaRPr lang="en-US" sz="2800" b="1">
              <a:solidFill>
                <a:srgbClr val="0000FF"/>
              </a:solidFill>
            </a:endParaRPr>
          </a:p>
        </p:txBody>
      </p:sp>
      <p:pic>
        <p:nvPicPr>
          <p:cNvPr id="14342" name="Picture 6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295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3105150" y="4500563"/>
            <a:ext cx="3886200" cy="833437"/>
            <a:chOff x="1524" y="1875"/>
            <a:chExt cx="2448" cy="525"/>
          </a:xfrm>
        </p:grpSpPr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1524" y="1875"/>
              <a:ext cx="2448" cy="52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>
                  <a:solidFill>
                    <a:srgbClr val="0000FF"/>
                  </a:solidFill>
                  <a:latin typeface="Arial" charset="0"/>
                </a:rPr>
                <a:t>    tre    n…</a:t>
              </a:r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 flipV="1">
              <a:off x="3288" y="1944"/>
              <a:ext cx="60" cy="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553075" y="4495800"/>
            <a:ext cx="22955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  <a:latin typeface="Arial" charset="0"/>
              </a:rPr>
              <a:t>ưa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322388" y="914400"/>
            <a:ext cx="7059612" cy="5083175"/>
          </a:xfrm>
          <a:noFill/>
          <a:ln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/>
              <a:t>Trò chơi:  </a:t>
            </a:r>
            <a:r>
              <a:rPr lang="en-US">
                <a:solidFill>
                  <a:srgbClr val="FF0000"/>
                </a:solidFill>
              </a:rPr>
              <a:t>Rung chuông vàng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1371600" cy="4525963"/>
          </a:xfrm>
        </p:spPr>
        <p:txBody>
          <a:bodyPr/>
          <a:lstStyle/>
          <a:p>
            <a:r>
              <a:rPr lang="en-US" sz="2800" b="1">
                <a:solidFill>
                  <a:srgbClr val="0000FF"/>
                </a:solidFill>
              </a:rPr>
              <a:t>Tìm </a:t>
            </a:r>
            <a:r>
              <a:rPr lang="en-US" sz="2800" b="1">
                <a:solidFill>
                  <a:srgbClr val="FF0000"/>
                </a:solidFill>
              </a:rPr>
              <a:t>vần</a:t>
            </a:r>
            <a:r>
              <a:rPr lang="en-US" sz="2800" b="1">
                <a:solidFill>
                  <a:srgbClr val="0000FF"/>
                </a:solidFill>
              </a:rPr>
              <a:t> bị mất</a:t>
            </a:r>
          </a:p>
          <a:p>
            <a:pPr>
              <a:buFontTx/>
              <a:buNone/>
            </a:pPr>
            <a:endParaRPr lang="en-US" sz="2800" b="1">
              <a:solidFill>
                <a:srgbClr val="0000FF"/>
              </a:solidFill>
            </a:endParaRPr>
          </a:p>
        </p:txBody>
      </p:sp>
      <p:pic>
        <p:nvPicPr>
          <p:cNvPr id="12294" name="Picture 6" descr="Bellcoll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334000" y="876300"/>
            <a:ext cx="952500" cy="952500"/>
          </a:xfrm>
          <a:noFill/>
          <a:ln/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81000" y="160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 rot="10800000" flipH="1" flipV="1">
            <a:off x="534988" y="4194175"/>
            <a:ext cx="411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b="1">
              <a:latin typeface="Arial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810000" y="1752600"/>
            <a:ext cx="525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b="1"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b="1">
              <a:latin typeface="Arial" charset="0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886200" y="1676400"/>
            <a:ext cx="5257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b="1"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b="1">
              <a:latin typeface="Arial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4343400" y="28194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b="1"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b="1">
              <a:latin typeface="Arial" charset="0"/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267200" y="38100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b="1"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b="1">
              <a:latin typeface="Arial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257550" y="3519488"/>
            <a:ext cx="1852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262563" y="28194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62000" y="2667000"/>
            <a:ext cx="358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200400" y="3851275"/>
            <a:ext cx="3200400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    c…   bể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046538" y="3838575"/>
            <a:ext cx="172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ua</a:t>
            </a:r>
          </a:p>
        </p:txBody>
      </p:sp>
      <p:pic>
        <p:nvPicPr>
          <p:cNvPr id="12306" name="Picture 18" descr="Copy of tn_rastenia-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21970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9" descr="Copy of tn_rastenia-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518160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0" descr="Copy of tn_rastenia-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18160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1" descr="Copy of tn_rastenia-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521970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2" descr="question_float_from_box_h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9838" y="1143000"/>
            <a:ext cx="1554162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123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685800" y="1295400"/>
            <a:ext cx="2438400" cy="3962400"/>
          </a:xfrm>
          <a:prstGeom prst="vertic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höôùng </a:t>
            </a:r>
          </a:p>
          <a:p>
            <a:pPr algn="ctr"/>
            <a:r>
              <a:rPr lang="en-US"/>
              <a:t>daãn </a:t>
            </a:r>
          </a:p>
          <a:p>
            <a:pPr algn="ctr"/>
            <a:r>
              <a:rPr lang="en-US"/>
              <a:t>baøi </a:t>
            </a:r>
          </a:p>
          <a:p>
            <a:pPr algn="ctr"/>
            <a:r>
              <a:rPr lang="en-US"/>
              <a:t>veà</a:t>
            </a:r>
          </a:p>
          <a:p>
            <a:pPr algn="ctr"/>
            <a:r>
              <a:rPr lang="en-US"/>
              <a:t> nhaø</a:t>
            </a: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3276600" y="2133600"/>
            <a:ext cx="5486400" cy="22860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Ñoïc laïi baøi</a:t>
            </a:r>
          </a:p>
          <a:p>
            <a:pPr algn="ctr"/>
            <a:r>
              <a:rPr lang="en-US"/>
              <a:t>Tìm tieáng coù vaàn</a:t>
            </a:r>
          </a:p>
          <a:p>
            <a:pPr algn="ctr"/>
            <a:r>
              <a:rPr lang="en-US"/>
              <a:t>ua, öa</a:t>
            </a:r>
          </a:p>
        </p:txBody>
      </p:sp>
      <p:pic>
        <p:nvPicPr>
          <p:cNvPr id="39945" name="Picture 9" descr="67169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953000"/>
            <a:ext cx="1219200" cy="1219200"/>
          </a:xfrm>
          <a:prstGeom prst="rect">
            <a:avLst/>
          </a:prstGeom>
          <a:noFill/>
        </p:spPr>
      </p:pic>
      <p:pic>
        <p:nvPicPr>
          <p:cNvPr id="39946" name="Picture 10" descr="67169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rect">
            <a:avLst/>
          </a:prstGeom>
          <a:noFill/>
        </p:spPr>
      </p:pic>
      <p:pic>
        <p:nvPicPr>
          <p:cNvPr id="39947" name="Picture 11" descr="67169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0"/>
            <a:ext cx="1219200" cy="1219200"/>
          </a:xfrm>
          <a:prstGeom prst="rect">
            <a:avLst/>
          </a:prstGeom>
          <a:noFill/>
        </p:spPr>
      </p:pic>
      <p:pic>
        <p:nvPicPr>
          <p:cNvPr id="39948" name="Picture 12" descr="67169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924800" y="0"/>
            <a:ext cx="1219200" cy="1219200"/>
          </a:xfrm>
          <a:prstGeom prst="rect">
            <a:avLst/>
          </a:prstGeom>
          <a:noFill/>
        </p:spPr>
      </p:pic>
      <p:pic>
        <p:nvPicPr>
          <p:cNvPr id="39949" name="Picture 13" descr="67169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0" y="56388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609600" y="533400"/>
            <a:ext cx="8229600" cy="5715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600">
                <a:latin typeface=".VnAristote" pitchFamily="34" charset="0"/>
              </a:rPr>
              <a:t>   </a:t>
            </a:r>
            <a:r>
              <a:rPr lang="en-US" sz="6000">
                <a:solidFill>
                  <a:srgbClr val="0000FF"/>
                </a:solidFill>
                <a:latin typeface=".VnAristote" pitchFamily="34" charset="0"/>
              </a:rPr>
              <a:t>KÝnh chóc quý thÇy c« </a:t>
            </a:r>
          </a:p>
          <a:p>
            <a:pPr algn="ctr"/>
            <a:r>
              <a:rPr lang="en-US" sz="6000">
                <a:solidFill>
                  <a:srgbClr val="0000FF"/>
                </a:solidFill>
                <a:latin typeface=".VnAristote" pitchFamily="34" charset="0"/>
              </a:rPr>
              <a:t>vµ c¸c em søc khoÎ</a:t>
            </a:r>
          </a:p>
        </p:txBody>
      </p:sp>
      <p:pic>
        <p:nvPicPr>
          <p:cNvPr id="16387" name="Picture 3" descr="Copy of tn_rastenia-003"/>
          <p:cNvPicPr>
            <a:picLocks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5676900"/>
            <a:ext cx="952500" cy="952500"/>
          </a:xfrm>
          <a:noFill/>
          <a:ln/>
        </p:spPr>
      </p:pic>
      <p:pic>
        <p:nvPicPr>
          <p:cNvPr id="16388" name="Picture 4" descr="Copy of tn_rastenia-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4700" y="5638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opy of tn_rastenia-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5638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opy of tn_rastenia-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300" y="56769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2954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.VnAristote" pitchFamily="34" charset="0"/>
              </a:rPr>
              <a:t>TiÕt häc kÕt thóc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Pic70505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14400"/>
            <a:ext cx="7010400" cy="495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1919288"/>
            <a:ext cx="426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00"/>
                </a:solidFill>
              </a:rPr>
              <a:t>Baøi</a:t>
            </a: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cuõ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90800" y="32004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b="1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39624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 b="1">
              <a:latin typeface="Arial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35052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 b="1">
              <a:latin typeface="Arial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28600" y="3876675"/>
            <a:ext cx="4179888" cy="7715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/>
              <a:t>laù tía toâ</a:t>
            </a:r>
            <a:r>
              <a:rPr lang="en-US" sz="4400" b="1">
                <a:latin typeface="Arial" charset="0"/>
              </a:rPr>
              <a:t>              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52400" y="5105400"/>
            <a:ext cx="4267200" cy="771525"/>
          </a:xfrm>
          <a:prstGeom prst="rect">
            <a:avLst/>
          </a:prstGeom>
          <a:solidFill>
            <a:srgbClr val="FF99CC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/>
              <a:t>laù mía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04800" y="2733675"/>
            <a:ext cx="4114800" cy="771525"/>
          </a:xfrm>
          <a:prstGeom prst="rect">
            <a:avLst/>
          </a:prstGeom>
          <a:solidFill>
            <a:srgbClr val="00CC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/>
              <a:t>tôø bìa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5334000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>
              <a:latin typeface="Arial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648200" y="2809875"/>
            <a:ext cx="4222750" cy="7715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/>
              <a:t>væa heø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714875" y="3886200"/>
            <a:ext cx="4168775" cy="771525"/>
          </a:xfrm>
          <a:prstGeom prst="rect">
            <a:avLst/>
          </a:prstGeom>
          <a:solidFill>
            <a:srgbClr val="FF99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/>
              <a:t>tæa laù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4724400" y="5105400"/>
            <a:ext cx="4202113" cy="771525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/>
              <a:t>chia quaø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1876425" y="3886200"/>
            <a:ext cx="8651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3300"/>
                </a:solidFill>
              </a:rPr>
              <a:t>tía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2162175" y="2743200"/>
            <a:ext cx="1073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3300"/>
                </a:solidFill>
              </a:rPr>
              <a:t>bìa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2009775" y="5105400"/>
            <a:ext cx="1227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3300"/>
                </a:solidFill>
              </a:rPr>
              <a:t>mía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5791200" y="2816225"/>
            <a:ext cx="1014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3300"/>
                </a:solidFill>
              </a:rPr>
              <a:t>væa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6022975" y="3886200"/>
            <a:ext cx="8651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3300"/>
                </a:solidFill>
              </a:rPr>
              <a:t>tæa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5470525" y="5105400"/>
            <a:ext cx="1395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3300"/>
                </a:solidFill>
              </a:rPr>
              <a:t>chia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" dur="10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" dur="1000"/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1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0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0" presetClass="entr" presetSubtype="0" de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0" presetClass="entr" presetSubtype="0" decel="100000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0" presetClass="entr" presetSubtype="0" decel="10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0" presetClass="entr" presetSubtype="0" decel="10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build="allAtOnce" animBg="1"/>
      <p:bldP spid="3081" grpId="1" build="allAtOnce" animBg="1"/>
      <p:bldP spid="3081" grpId="3" build="allAtOnce" animBg="1"/>
      <p:bldP spid="3081" grpId="8" build="allAtOnce" animBg="1"/>
      <p:bldP spid="3082" grpId="0" animBg="1"/>
      <p:bldP spid="3082" grpId="1" animBg="1"/>
      <p:bldP spid="3082" grpId="6" animBg="1"/>
      <p:bldP spid="3083" grpId="0" animBg="1"/>
      <p:bldP spid="3083" grpId="1" animBg="1"/>
      <p:bldP spid="3083" grpId="7" animBg="1"/>
      <p:bldP spid="3085" grpId="0" animBg="1"/>
      <p:bldP spid="3085" grpId="1" animBg="1"/>
      <p:bldP spid="3085" grpId="5" animBg="1"/>
      <p:bldP spid="3086" grpId="0" animBg="1"/>
      <p:bldP spid="3086" grpId="1" animBg="1"/>
      <p:bldP spid="3086" grpId="4" animBg="1"/>
      <p:bldP spid="3088" grpId="0" animBg="1"/>
      <p:bldP spid="3088" grpId="1" animBg="1"/>
      <p:bldP spid="3088" grpId="2" animBg="1"/>
      <p:bldP spid="3091" grpId="0"/>
      <p:bldP spid="309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G1203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90600"/>
            <a:ext cx="6934200" cy="502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+chua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66800"/>
            <a:ext cx="6858000" cy="4953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a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066800"/>
            <a:ext cx="7010400" cy="4876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7162800" cy="52419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371600" y="24384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2000" y="9144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04800" y="2438400"/>
            <a:ext cx="388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61950" y="2209800"/>
            <a:ext cx="40386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-1079500" y="16764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hlink"/>
                </a:solidFill>
                <a:latin typeface="Arial" charset="0"/>
              </a:rPr>
              <a:t>              </a:t>
            </a:r>
            <a:r>
              <a:rPr lang="en-US" sz="6600" b="1">
                <a:solidFill>
                  <a:srgbClr val="FF0000"/>
                </a:solidFill>
              </a:rPr>
              <a:t>ua</a:t>
            </a:r>
            <a:r>
              <a:rPr lang="en-US" sz="8000">
                <a:solidFill>
                  <a:schemeClr val="hlink"/>
                </a:solidFill>
                <a:latin typeface="Arial" charset="0"/>
              </a:rPr>
              <a:t/>
            </a:r>
            <a:br>
              <a:rPr lang="en-US" sz="8000">
                <a:solidFill>
                  <a:schemeClr val="hlink"/>
                </a:solidFill>
                <a:latin typeface="Arial" charset="0"/>
              </a:rPr>
            </a:br>
            <a:endParaRPr lang="en-US" sz="6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09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32004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c</a:t>
            </a:r>
            <a:r>
              <a:rPr lang="en-US" sz="7200" b="1">
                <a:solidFill>
                  <a:srgbClr val="FF0000"/>
                </a:solidFill>
              </a:rPr>
              <a:t>ua</a:t>
            </a:r>
            <a:r>
              <a:rPr lang="en-US" sz="540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5400">
                <a:solidFill>
                  <a:schemeClr val="tx2"/>
                </a:solidFill>
                <a:latin typeface="Arial" charset="0"/>
              </a:rPr>
            </a:br>
            <a:endParaRPr lang="en-US" sz="5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33400" y="4572000"/>
            <a:ext cx="4572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cua beå</a:t>
            </a:r>
            <a:endParaRPr lang="en-US" sz="8000">
              <a:latin typeface="Arial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4905375" y="1184275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8000">
                <a:solidFill>
                  <a:schemeClr val="hlink"/>
                </a:solidFill>
                <a:latin typeface="Arial" charset="0"/>
              </a:rPr>
              <a:t>              </a:t>
            </a:r>
            <a:r>
              <a:rPr lang="en-US" sz="7200" b="1">
                <a:solidFill>
                  <a:srgbClr val="FF0000"/>
                </a:solidFill>
              </a:rPr>
              <a:t>öa</a:t>
            </a:r>
            <a:r>
              <a:rPr lang="en-US" sz="8000">
                <a:solidFill>
                  <a:schemeClr val="hlink"/>
                </a:solidFill>
                <a:latin typeface="Arial" charset="0"/>
              </a:rPr>
              <a:t/>
            </a:r>
            <a:br>
              <a:rPr lang="en-US" sz="8000">
                <a:solidFill>
                  <a:schemeClr val="hlink"/>
                </a:solidFill>
                <a:latin typeface="Arial" charset="0"/>
              </a:rPr>
            </a:br>
            <a:endParaRPr lang="en-US" sz="80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114" name="Text Box 1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029200" y="27432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ng</a:t>
            </a:r>
            <a:r>
              <a:rPr lang="en-US" sz="7200" b="1">
                <a:solidFill>
                  <a:srgbClr val="FF0000"/>
                </a:solidFill>
              </a:rPr>
              <a:t>öïa</a:t>
            </a:r>
            <a:r>
              <a:rPr lang="en-US" sz="7200">
                <a:solidFill>
                  <a:schemeClr val="tx2"/>
                </a:solidFill>
              </a:rPr>
              <a:t/>
            </a:r>
            <a:br>
              <a:rPr lang="en-US" sz="7200">
                <a:solidFill>
                  <a:schemeClr val="tx2"/>
                </a:solidFill>
              </a:rPr>
            </a:br>
            <a:endParaRPr lang="en-US" sz="7200">
              <a:solidFill>
                <a:schemeClr val="tx2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4927600" y="4556125"/>
            <a:ext cx="4572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ngöïa goã</a:t>
            </a:r>
            <a:r>
              <a:rPr lang="en-US" sz="8000">
                <a:latin typeface="Arial" charset="0"/>
              </a:rPr>
              <a:t/>
            </a:r>
            <a:br>
              <a:rPr lang="en-US" sz="8000">
                <a:latin typeface="Arial" charset="0"/>
              </a:rPr>
            </a:br>
            <a:endParaRPr lang="en-US" sz="8000">
              <a:latin typeface="Arial" charset="0"/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886200" y="1584325"/>
            <a:ext cx="1219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FF0000"/>
                </a:solidFill>
              </a:rPr>
              <a:t>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  <p:bldP spid="4109" grpId="0"/>
      <p:bldP spid="4112" grpId="0"/>
      <p:bldP spid="4113" grpId="0"/>
      <p:bldP spid="4114" grpId="0"/>
      <p:bldP spid="4115" grpId="0"/>
      <p:bldP spid="4118" grpId="0"/>
      <p:bldP spid="41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74676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  </a:t>
            </a:r>
            <a:r>
              <a:rPr lang="en-US" sz="4400" b="1">
                <a:solidFill>
                  <a:srgbClr val="FF3300"/>
                </a:solidFill>
              </a:rPr>
              <a:t>ua</a:t>
            </a:r>
            <a:r>
              <a:rPr lang="en-US" sz="4400" b="1"/>
              <a:t>                           </a:t>
            </a:r>
            <a:r>
              <a:rPr lang="en-US" sz="4400" b="1">
                <a:solidFill>
                  <a:srgbClr val="FF3300"/>
                </a:solidFill>
              </a:rPr>
              <a:t>öa</a:t>
            </a:r>
          </a:p>
          <a:p>
            <a:pPr>
              <a:spcBef>
                <a:spcPct val="50000"/>
              </a:spcBef>
            </a:pPr>
            <a:r>
              <a:rPr lang="en-US" sz="4400" b="1"/>
              <a:t>c</a:t>
            </a:r>
            <a:r>
              <a:rPr lang="en-US" sz="4400" b="1">
                <a:solidFill>
                  <a:srgbClr val="FF3300"/>
                </a:solidFill>
              </a:rPr>
              <a:t>ua</a:t>
            </a:r>
            <a:r>
              <a:rPr lang="en-US" sz="4400" b="1"/>
              <a:t>                       ng</a:t>
            </a:r>
            <a:r>
              <a:rPr lang="en-US" sz="4400" b="1">
                <a:solidFill>
                  <a:srgbClr val="FF3300"/>
                </a:solidFill>
              </a:rPr>
              <a:t>öïa </a:t>
            </a:r>
          </a:p>
          <a:p>
            <a:pPr>
              <a:spcBef>
                <a:spcPct val="50000"/>
              </a:spcBef>
            </a:pPr>
            <a:r>
              <a:rPr lang="en-US" sz="4400" b="1"/>
              <a:t>cua beå                 ngöïa goã</a:t>
            </a:r>
          </a:p>
          <a:p>
            <a:pPr>
              <a:spcBef>
                <a:spcPct val="50000"/>
              </a:spcBef>
            </a:pPr>
            <a:r>
              <a:rPr lang="en-US" sz="4400" b="1"/>
              <a:t> 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914400" y="4708525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caø chua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715000" y="4708525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tre nöùa       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914400" y="55626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noâ ñuøa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5715000" y="55626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xöa kia</a:t>
            </a:r>
          </a:p>
        </p:txBody>
      </p:sp>
      <p:sp>
        <p:nvSpPr>
          <p:cNvPr id="40973" name="Line 13">
            <a:hlinkClick r:id="rId2" action="ppaction://hlinksldjump"/>
          </p:cNvPr>
          <p:cNvSpPr>
            <a:spLocks noChangeShapeType="1"/>
          </p:cNvSpPr>
          <p:nvPr/>
        </p:nvSpPr>
        <p:spPr bwMode="auto">
          <a:xfrm>
            <a:off x="1905000" y="6172200"/>
            <a:ext cx="838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4" name="Line 14">
            <a:hlinkClick r:id="rId3" action="ppaction://hlinksldjump"/>
          </p:cNvPr>
          <p:cNvSpPr>
            <a:spLocks noChangeShapeType="1"/>
          </p:cNvSpPr>
          <p:nvPr/>
        </p:nvSpPr>
        <p:spPr bwMode="auto">
          <a:xfrm>
            <a:off x="6629400" y="5334000"/>
            <a:ext cx="838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5867400" y="6172200"/>
            <a:ext cx="838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6" name="Line 16">
            <a:hlinkClick r:id="rId4" action="ppaction://hlinksldjump"/>
          </p:cNvPr>
          <p:cNvSpPr>
            <a:spLocks noChangeShapeType="1"/>
          </p:cNvSpPr>
          <p:nvPr/>
        </p:nvSpPr>
        <p:spPr bwMode="auto">
          <a:xfrm>
            <a:off x="1981200" y="5334000"/>
            <a:ext cx="106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2"/>
                  </p:tgtEl>
                </p:cond>
              </p:nextCondLst>
            </p:seq>
          </p:childTnLst>
        </p:cTn>
      </p:par>
    </p:tnLst>
    <p:bldLst>
      <p:bldP spid="40973" grpId="0" animBg="1"/>
      <p:bldP spid="40974" grpId="0" animBg="1"/>
      <p:bldP spid="40975" grpId="0" animBg="1"/>
      <p:bldP spid="409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143000" y="22860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VNtimes new roman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76400" y="517525"/>
            <a:ext cx="6019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</a:rPr>
              <a:t>Giaûi lao</a:t>
            </a:r>
          </a:p>
        </p:txBody>
      </p:sp>
      <p:pic>
        <p:nvPicPr>
          <p:cNvPr id="7173" name="Picture 5" descr="Nhạc Thiếu nhi [0]">
            <a:hlinkClick r:id="rId2"/>
          </p:cNvPr>
          <p:cNvPicPr>
            <a:picLocks noChangeAspect="1" noChangeArrowheads="1" noCrop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276600" y="3000375"/>
            <a:ext cx="3176588" cy="3400425"/>
          </a:xfrm>
          <a:noFill/>
          <a:ln/>
        </p:spPr>
      </p:pic>
      <p:pic>
        <p:nvPicPr>
          <p:cNvPr id="7174" name="Picture 6" descr="Nhạc Thiếu nhi [0]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971800"/>
            <a:ext cx="3176588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Nhạc Thiếu nhi [0]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3" y="2895600"/>
            <a:ext cx="3176587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524000" y="1676400"/>
            <a:ext cx="6629400" cy="495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971800" y="762000"/>
            <a:ext cx="3733800" cy="72072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VIEÁT BAÛNG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828800" y="1905000"/>
            <a:ext cx="58674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>
                <a:latin typeface="HP001 4 hàng 2 ô ly" pitchFamily="34" charset="0"/>
              </a:rPr>
              <a:t>ua   ưa    </a:t>
            </a:r>
          </a:p>
          <a:p>
            <a:pPr>
              <a:spcBef>
                <a:spcPct val="50000"/>
              </a:spcBef>
            </a:pPr>
            <a:r>
              <a:rPr lang="en-US" sz="7200">
                <a:latin typeface="HP001 4 hàng 2 ô ly" pitchFamily="34" charset="0"/>
              </a:rPr>
              <a:t>cua bể </a:t>
            </a:r>
          </a:p>
          <a:p>
            <a:pPr>
              <a:spcBef>
                <a:spcPct val="50000"/>
              </a:spcBef>
            </a:pPr>
            <a:r>
              <a:rPr lang="en-US" sz="7200">
                <a:latin typeface="HP001 4 hàng 2 ô ly" pitchFamily="34" charset="0"/>
              </a:rPr>
              <a:t>ngựa gỗ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685800" y="1752600"/>
            <a:ext cx="8077200" cy="3429000"/>
          </a:xfrm>
          <a:prstGeom prst="roundRect">
            <a:avLst>
              <a:gd name="adj" fmla="val 16667"/>
            </a:avLst>
          </a:prstGeom>
          <a:solidFill>
            <a:srgbClr val="FAA4E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2895600" y="685800"/>
            <a:ext cx="3733800" cy="914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819400" y="7620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CUÛNG COÁ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7391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Vöøa roài caùc em hoïc vaàn gì?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Vaàn ua coù trong tieáng naøo?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Vaàn öa coù trong tieáng naøo?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19200" y="304800"/>
            <a:ext cx="68580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Thöù hai ngaøy 4 thaùng 10 naêm 2010</a:t>
            </a:r>
            <a:br>
              <a:rPr lang="en-US" sz="2400">
                <a:solidFill>
                  <a:srgbClr val="0000FF"/>
                </a:solidFill>
              </a:rPr>
            </a:b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 u="sng">
                <a:solidFill>
                  <a:srgbClr val="0000FF"/>
                </a:solidFill>
              </a:rPr>
              <a:t>Hoïc vaàn</a:t>
            </a:r>
            <a:r>
              <a:rPr lang="en-US" sz="2400" b="1">
                <a:solidFill>
                  <a:srgbClr val="0000FF"/>
                </a:solidFill>
              </a:rPr>
              <a:t>:</a:t>
            </a:r>
            <a:r>
              <a:rPr lang="en-US" sz="2400" b="1">
                <a:solidFill>
                  <a:schemeClr val="hlink"/>
                </a:solidFill>
              </a:rPr>
              <a:t>          </a:t>
            </a:r>
            <a:r>
              <a:rPr lang="en-US" sz="3200" b="1">
                <a:solidFill>
                  <a:schemeClr val="hlink"/>
                </a:solidFill>
              </a:rPr>
              <a:t>ua -  öa</a:t>
            </a:r>
            <a:r>
              <a:rPr lang="en-US" sz="2400">
                <a:solidFill>
                  <a:srgbClr val="0000FF"/>
                </a:solidFill>
              </a:rPr>
              <a:t> </a:t>
            </a:r>
            <a:br>
              <a:rPr lang="en-US" sz="2400">
                <a:solidFill>
                  <a:srgbClr val="0000FF"/>
                </a:solidFill>
              </a:rPr>
            </a:b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600200" y="1295400"/>
            <a:ext cx="746760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  </a:t>
            </a:r>
            <a:r>
              <a:rPr lang="en-US" sz="3600" b="1">
                <a:solidFill>
                  <a:srgbClr val="FF3300"/>
                </a:solidFill>
              </a:rPr>
              <a:t>ua</a:t>
            </a:r>
            <a:r>
              <a:rPr lang="en-US" sz="3600" b="1"/>
              <a:t>                           </a:t>
            </a:r>
            <a:r>
              <a:rPr lang="en-US" sz="3600" b="1">
                <a:solidFill>
                  <a:srgbClr val="FF3300"/>
                </a:solidFill>
              </a:rPr>
              <a:t>öa</a:t>
            </a:r>
          </a:p>
          <a:p>
            <a:pPr>
              <a:spcBef>
                <a:spcPct val="50000"/>
              </a:spcBef>
            </a:pPr>
            <a:r>
              <a:rPr lang="en-US" sz="3600" b="1"/>
              <a:t>c</a:t>
            </a:r>
            <a:r>
              <a:rPr lang="en-US" sz="3600" b="1">
                <a:solidFill>
                  <a:srgbClr val="FF3300"/>
                </a:solidFill>
              </a:rPr>
              <a:t>ua</a:t>
            </a:r>
            <a:r>
              <a:rPr lang="en-US" sz="3600" b="1"/>
              <a:t>                       ng</a:t>
            </a:r>
            <a:r>
              <a:rPr lang="en-US" sz="3600" b="1">
                <a:solidFill>
                  <a:srgbClr val="FF3300"/>
                </a:solidFill>
              </a:rPr>
              <a:t>öïa </a:t>
            </a:r>
          </a:p>
          <a:p>
            <a:pPr>
              <a:spcBef>
                <a:spcPct val="50000"/>
              </a:spcBef>
            </a:pPr>
            <a:r>
              <a:rPr lang="en-US" sz="3600" b="1"/>
              <a:t>cua beå                 ngöïa goã</a:t>
            </a:r>
          </a:p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1371600" y="4097338"/>
            <a:ext cx="7696200" cy="1465262"/>
            <a:chOff x="384" y="2400"/>
            <a:chExt cx="4848" cy="923"/>
          </a:xfrm>
        </p:grpSpPr>
        <p:sp>
          <p:nvSpPr>
            <p:cNvPr id="36868" name="Text Box 4"/>
            <p:cNvSpPr txBox="1">
              <a:spLocks noChangeArrowheads="1"/>
            </p:cNvSpPr>
            <p:nvPr/>
          </p:nvSpPr>
          <p:spPr bwMode="auto">
            <a:xfrm>
              <a:off x="384" y="2400"/>
              <a:ext cx="4848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caø chua                 tre nöùa</a:t>
              </a:r>
            </a:p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noâ ñuøa                   xöa kia</a:t>
              </a:r>
            </a:p>
          </p:txBody>
        </p:sp>
        <p:sp>
          <p:nvSpPr>
            <p:cNvPr id="36869" name="Line 5">
              <a:hlinkClick r:id="rId2" action="ppaction://hlinksldjump"/>
            </p:cNvPr>
            <p:cNvSpPr>
              <a:spLocks noChangeShapeType="1"/>
            </p:cNvSpPr>
            <p:nvPr/>
          </p:nvSpPr>
          <p:spPr bwMode="auto">
            <a:xfrm>
              <a:off x="952" y="2736"/>
              <a:ext cx="6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70" name="Line 6">
              <a:hlinkClick r:id="rId3" action="ppaction://hlinksldjump"/>
            </p:cNvPr>
            <p:cNvSpPr>
              <a:spLocks noChangeShapeType="1"/>
            </p:cNvSpPr>
            <p:nvPr/>
          </p:nvSpPr>
          <p:spPr bwMode="auto">
            <a:xfrm>
              <a:off x="3552" y="2736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>
              <a:off x="3696" y="3264"/>
              <a:ext cx="38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Line 8">
              <a:hlinkClick r:id="rId4" action="ppaction://hlinksldjump"/>
            </p:cNvPr>
            <p:cNvSpPr>
              <a:spLocks noChangeShapeType="1"/>
            </p:cNvSpPr>
            <p:nvPr/>
          </p:nvSpPr>
          <p:spPr bwMode="auto">
            <a:xfrm>
              <a:off x="930" y="3264"/>
              <a:ext cx="51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162800" cy="5254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57595"/>
  <p:tag name="VIOLETTITLE" val="bài ua- ưa"/>
  <p:tag name="VIOLETLESSON" val="30"/>
  <p:tag name="VIOLETCATID" val="8048892"/>
  <p:tag name="VIOLETSUBJECT" val="Học vần 1"/>
  <p:tag name="VIOLETAUTHORID" val="1358102"/>
  <p:tag name="VIOLETAUTHORNAME" val="Trần Thị Minh Hà"/>
  <p:tag name="VIOLETAUTHORAVATAR" val="no_avatar.jpg"/>
  <p:tag name="VIOLETAUTHORADDRESS" val="Trường Tiểu học Sông Cầu 2 - Phú Yên"/>
  <p:tag name="VIOLETDATE" val="2010-10-04 18:34:10"/>
  <p:tag name="VIOLETHIT" val="234"/>
  <p:tag name="VIOLETLIKE" val="0"/>
  <p:tag name="ISPRING_RESOURCE_PATHS_HASH_PRESENTER" val="3f2ea62d54e87af453e99c48cf767a2d2868b69d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254</Words>
  <Application>Microsoft Office PowerPoint</Application>
  <PresentationFormat>On-screen Show (4:3)</PresentationFormat>
  <Paragraphs>88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VNI-Times</vt:lpstr>
      <vt:lpstr>Times New Roman</vt:lpstr>
      <vt:lpstr>VNI-Avo</vt:lpstr>
      <vt:lpstr>VNtimes new roman</vt:lpstr>
      <vt:lpstr>HP001 4 hàng 2 ô ly</vt:lpstr>
      <vt:lpstr>.VnAristote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Trò chơi:  Rung chuông vàng</vt:lpstr>
      <vt:lpstr>Trò chơi:  Rung chuông vàng</vt:lpstr>
      <vt:lpstr>Trò chơi:  Rung chuông vàng</vt:lpstr>
      <vt:lpstr>Trò chơi:  Rung chuông vàng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Khanh Linh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Hoai Khanh</dc:creator>
  <cp:lastModifiedBy>HP</cp:lastModifiedBy>
  <cp:revision>20</cp:revision>
  <dcterms:created xsi:type="dcterms:W3CDTF">2010-09-30T07:33:05Z</dcterms:created>
  <dcterms:modified xsi:type="dcterms:W3CDTF">2017-10-21T14:32:49Z</dcterms:modified>
</cp:coreProperties>
</file>