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66"/>
    <a:srgbClr val="CCCC00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70988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557338"/>
            <a:ext cx="6908800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782888"/>
            <a:ext cx="6913562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6C1078-FB38-4458-8792-E14D02075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377F1-C429-44AC-AC25-3DB8465E0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BAB1D-0F93-41EC-875E-076DB8C26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685C0-4175-4B96-8B62-B7B82C8DE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11E82-AA61-4D89-9D6E-ACCAADC61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448BC-B9AC-4BB2-999E-15707F073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1EF85-395C-4D3C-9AE6-5BBF78303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EFBC1-2E36-4935-9AB3-496E9ED24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D602B-6011-440A-97D1-B6AD1FEA3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F3E98-4CAB-4E12-82EC-221E9BABA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5E1CD-9D42-45F3-A351-3196A43FB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DC235699-B2F8-400E-9581-A50175BC7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SimSun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SimSun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SimSun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SimSun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SimSun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SimSun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SimSun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4" descr="hinhne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338" y="0"/>
            <a:ext cx="92138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519238" y="1201738"/>
            <a:ext cx="65817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23850" y="2205038"/>
            <a:ext cx="8785225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u="sng"/>
              <a:t>                </a:t>
            </a:r>
            <a:r>
              <a:rPr lang="en-US" sz="5400"/>
              <a:t>  </a:t>
            </a:r>
            <a:r>
              <a:rPr lang="en-US" sz="5400" u="sng"/>
              <a:t>Toán</a:t>
            </a:r>
          </a:p>
          <a:p>
            <a:r>
              <a:rPr lang="en-US" sz="5400"/>
              <a:t>Phép cộng trong phạm vi 4</a:t>
            </a:r>
          </a:p>
        </p:txBody>
      </p:sp>
    </p:spTree>
  </p:cSld>
  <p:clrMapOvr>
    <a:masterClrMapping/>
  </p:clrMapOvr>
  <p:transition spd="slow">
    <p:wedg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9" name="Picture 3" descr="28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249238" y="-23813"/>
            <a:ext cx="9501188" cy="6981826"/>
          </a:xfr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9388" y="188913"/>
            <a:ext cx="8497887" cy="3960812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pic>
        <p:nvPicPr>
          <p:cNvPr id="4101" name="Picture 5" descr="ges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196975"/>
            <a:ext cx="14890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ges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33375"/>
            <a:ext cx="13001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ges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333375"/>
            <a:ext cx="13684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ges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2205038"/>
            <a:ext cx="12223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2484438" y="188913"/>
            <a:ext cx="2160587" cy="39608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692275" y="4868863"/>
            <a:ext cx="57594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600"/>
              <a:t>1 + 3 = 4</a:t>
            </a:r>
          </a:p>
        </p:txBody>
      </p:sp>
    </p:spTree>
  </p:cSld>
  <p:clrMapOvr>
    <a:masterClrMapping/>
  </p:clrMapOvr>
  <p:transition spd="slow">
    <p:randomBar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3850" y="549275"/>
            <a:ext cx="8208963" cy="3311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52413" y="620713"/>
            <a:ext cx="8208962" cy="3240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549275"/>
            <a:ext cx="8461375" cy="3384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7" name="Picture 7" descr="27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9088" y="-93663"/>
            <a:ext cx="9501188" cy="734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323850" y="188913"/>
            <a:ext cx="8424863" cy="424815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pic>
        <p:nvPicPr>
          <p:cNvPr id="5129" name="Picture 9" descr="fri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" y="1052513"/>
            <a:ext cx="3095625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fri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1052513"/>
            <a:ext cx="37369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2916238" y="333375"/>
            <a:ext cx="2232025" cy="41036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124075" y="5013325"/>
            <a:ext cx="48244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800"/>
              <a:t>2 + 2 = 4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7" name="Picture 3" descr="29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31750" y="-95250"/>
            <a:ext cx="9213850" cy="7053263"/>
          </a:xfrm>
          <a:noFill/>
        </p:spPr>
      </p:pic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684213" y="188913"/>
            <a:ext cx="7993062" cy="3024187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pic>
        <p:nvPicPr>
          <p:cNvPr id="6149" name="Picture 5" descr="mee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575" y="476250"/>
            <a:ext cx="262413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Mee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981075"/>
            <a:ext cx="25590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645025" y="188913"/>
            <a:ext cx="0" cy="30241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84213" y="4437063"/>
            <a:ext cx="5614987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600"/>
              <a:t>3 + 1 = 4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bldLvl="0" autoUpdateAnimBg="0"/>
      <p:bldP spid="9224" grpId="1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1" name="Picture 3" descr="31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33338" y="-23813"/>
            <a:ext cx="9215438" cy="6981826"/>
          </a:xfr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84200" y="433388"/>
            <a:ext cx="3124200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1. Tính:</a:t>
            </a:r>
          </a:p>
          <a:p>
            <a:r>
              <a:rPr lang="en-US" sz="4000"/>
              <a:t>    </a:t>
            </a:r>
          </a:p>
          <a:p>
            <a:r>
              <a:rPr lang="en-US" sz="4000"/>
              <a:t>   1 + 3 =</a:t>
            </a:r>
          </a:p>
          <a:p>
            <a:endParaRPr lang="en-US" sz="4000"/>
          </a:p>
          <a:p>
            <a:r>
              <a:rPr lang="en-US" sz="4000"/>
              <a:t>   2 + 2 = </a:t>
            </a:r>
          </a:p>
          <a:p>
            <a:r>
              <a:rPr lang="en-US" sz="4000"/>
              <a:t>   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44800" y="1628775"/>
            <a:ext cx="854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4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844800" y="2925763"/>
            <a:ext cx="5143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4</a:t>
            </a:r>
          </a:p>
          <a:p>
            <a:endParaRPr lang="en-US" alt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672013" y="1666875"/>
            <a:ext cx="23479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3 + 1 =</a:t>
            </a:r>
          </a:p>
          <a:p>
            <a:endParaRPr lang="en-US" altLang="en-US" sz="4000"/>
          </a:p>
          <a:p>
            <a:r>
              <a:rPr lang="en-US" sz="4000"/>
              <a:t>2 + 1 =</a:t>
            </a:r>
            <a:endParaRPr lang="en-US" altLang="en-US" sz="4000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473825" y="1600200"/>
            <a:ext cx="906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4</a:t>
            </a:r>
            <a:endParaRPr lang="en-US" altLang="en-US" sz="400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516688" y="2852738"/>
            <a:ext cx="906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3</a:t>
            </a:r>
            <a:endParaRPr lang="en-US" altLang="en-US" sz="400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971550" y="4149725"/>
            <a:ext cx="20891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1 + 1 = </a:t>
            </a:r>
            <a:endParaRPr lang="en-US" altLang="en-US" sz="4000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844800" y="4149725"/>
            <a:ext cx="7651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2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772025" y="4121150"/>
            <a:ext cx="196056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1 + 2 = </a:t>
            </a:r>
            <a:endParaRPr lang="en-US" altLang="en-US" sz="4000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445250" y="4076700"/>
            <a:ext cx="1262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 3</a:t>
            </a:r>
          </a:p>
        </p:txBody>
      </p:sp>
    </p:spTree>
  </p:cSld>
  <p:clrMapOvr>
    <a:masterClrMapping/>
  </p:clrMapOvr>
  <p:transition>
    <p:randomBar dir="vert"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utoUpdateAnimBg="0"/>
      <p:bldP spid="10246" grpId="0" bldLvl="0" autoUpdateAnimBg="0"/>
      <p:bldP spid="10248" grpId="0" bldLvl="0" autoUpdateAnimBg="0"/>
      <p:bldP spid="10249" grpId="0" bldLvl="0" autoUpdateAnimBg="0"/>
      <p:bldP spid="10251" grpId="0" bldLvl="0" autoUpdateAnimBg="0"/>
      <p:bldP spid="10253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FF0066"/>
              </a:solidFill>
            </a:endParaRPr>
          </a:p>
        </p:txBody>
      </p:sp>
      <p:pic>
        <p:nvPicPr>
          <p:cNvPr id="8195" name="Picture 3" descr="34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104775" y="0"/>
            <a:ext cx="9356725" cy="6884988"/>
          </a:xfr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5800" y="566738"/>
            <a:ext cx="2878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66"/>
                </a:solidFill>
              </a:rPr>
              <a:t>2. Tính: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4925" y="2565400"/>
            <a:ext cx="1263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66"/>
                </a:solidFill>
              </a:rPr>
              <a:t>  2</a:t>
            </a:r>
            <a:br>
              <a:rPr lang="en-US" sz="4000">
                <a:solidFill>
                  <a:srgbClr val="FF0066"/>
                </a:solidFill>
              </a:rPr>
            </a:br>
            <a:r>
              <a:rPr lang="en-US" sz="4000">
                <a:solidFill>
                  <a:srgbClr val="FF0066"/>
                </a:solidFill>
              </a:rPr>
              <a:t>+</a:t>
            </a:r>
            <a:br>
              <a:rPr lang="en-US" sz="4000">
                <a:solidFill>
                  <a:srgbClr val="FF0066"/>
                </a:solidFill>
              </a:rPr>
            </a:br>
            <a:r>
              <a:rPr lang="en-US" sz="4000">
                <a:solidFill>
                  <a:srgbClr val="FF0066"/>
                </a:solidFill>
              </a:rPr>
              <a:t>  2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416425" y="3108325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/>
            </a:r>
            <a:br>
              <a:rPr lang="en-US">
                <a:solidFill>
                  <a:srgbClr val="FF0066"/>
                </a:solidFill>
              </a:rPr>
            </a:br>
            <a:endParaRPr lang="en-US">
              <a:solidFill>
                <a:srgbClr val="FF0066"/>
              </a:solidFill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779838" y="3357563"/>
            <a:ext cx="10191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/>
            </a:r>
            <a:br>
              <a:rPr lang="en-US">
                <a:solidFill>
                  <a:srgbClr val="FF0066"/>
                </a:solidFill>
              </a:rPr>
            </a:br>
            <a:endParaRPr lang="en-US">
              <a:solidFill>
                <a:srgbClr val="FF0066"/>
              </a:solidFill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835150" y="2565400"/>
            <a:ext cx="1263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66"/>
                </a:solidFill>
              </a:rPr>
              <a:t>  3</a:t>
            </a:r>
            <a:br>
              <a:rPr lang="en-US" sz="4000">
                <a:solidFill>
                  <a:srgbClr val="FF0066"/>
                </a:solidFill>
              </a:rPr>
            </a:br>
            <a:r>
              <a:rPr lang="en-US" sz="4000">
                <a:solidFill>
                  <a:srgbClr val="FF0066"/>
                </a:solidFill>
              </a:rPr>
              <a:t>+</a:t>
            </a:r>
            <a:br>
              <a:rPr lang="en-US" sz="4000">
                <a:solidFill>
                  <a:srgbClr val="FF0066"/>
                </a:solidFill>
              </a:rPr>
            </a:br>
            <a:r>
              <a:rPr lang="en-US" sz="4000">
                <a:solidFill>
                  <a:srgbClr val="FF0066"/>
                </a:solidFill>
              </a:rPr>
              <a:t>  1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724525" y="2492375"/>
            <a:ext cx="1263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66"/>
                </a:solidFill>
              </a:rPr>
              <a:t>  1</a:t>
            </a:r>
            <a:br>
              <a:rPr lang="en-US" sz="4000">
                <a:solidFill>
                  <a:srgbClr val="FF0066"/>
                </a:solidFill>
              </a:rPr>
            </a:br>
            <a:r>
              <a:rPr lang="en-US" sz="4000">
                <a:solidFill>
                  <a:srgbClr val="FF0066"/>
                </a:solidFill>
              </a:rPr>
              <a:t>+</a:t>
            </a:r>
            <a:br>
              <a:rPr lang="en-US" sz="4000">
                <a:solidFill>
                  <a:srgbClr val="FF0066"/>
                </a:solidFill>
              </a:rPr>
            </a:br>
            <a:r>
              <a:rPr lang="en-US" sz="4000">
                <a:solidFill>
                  <a:srgbClr val="FF0066"/>
                </a:solidFill>
              </a:rPr>
              <a:t>  3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708400" y="2492375"/>
            <a:ext cx="1263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66"/>
                </a:solidFill>
              </a:rPr>
              <a:t>  1</a:t>
            </a:r>
            <a:br>
              <a:rPr lang="en-US" sz="4000">
                <a:solidFill>
                  <a:srgbClr val="FF0066"/>
                </a:solidFill>
              </a:rPr>
            </a:br>
            <a:r>
              <a:rPr lang="en-US" sz="4000">
                <a:solidFill>
                  <a:srgbClr val="FF0066"/>
                </a:solidFill>
              </a:rPr>
              <a:t>+</a:t>
            </a:r>
            <a:br>
              <a:rPr lang="en-US" sz="4000">
                <a:solidFill>
                  <a:srgbClr val="FF0066"/>
                </a:solidFill>
              </a:rPr>
            </a:br>
            <a:r>
              <a:rPr lang="en-US" sz="4000">
                <a:solidFill>
                  <a:srgbClr val="FF0066"/>
                </a:solidFill>
              </a:rPr>
              <a:t>  2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7740650" y="2492375"/>
            <a:ext cx="1263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66"/>
                </a:solidFill>
              </a:rPr>
              <a:t>  1</a:t>
            </a:r>
            <a:br>
              <a:rPr lang="en-US" sz="4000">
                <a:solidFill>
                  <a:srgbClr val="FF0066"/>
                </a:solidFill>
              </a:rPr>
            </a:br>
            <a:r>
              <a:rPr lang="en-US" sz="4000">
                <a:solidFill>
                  <a:srgbClr val="FF0066"/>
                </a:solidFill>
              </a:rPr>
              <a:t>+</a:t>
            </a:r>
            <a:br>
              <a:rPr lang="en-US" sz="4000">
                <a:solidFill>
                  <a:srgbClr val="FF0066"/>
                </a:solidFill>
              </a:rPr>
            </a:br>
            <a:r>
              <a:rPr lang="en-US" sz="4000">
                <a:solidFill>
                  <a:srgbClr val="FF0066"/>
                </a:solidFill>
              </a:rPr>
              <a:t>  1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179388" y="4652963"/>
            <a:ext cx="5762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1908175" y="4652963"/>
            <a:ext cx="7191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3851275" y="45815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8027988" y="4508500"/>
            <a:ext cx="6477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5795963" y="45815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215900" y="5056188"/>
            <a:ext cx="684213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979613" y="5013325"/>
            <a:ext cx="684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924300" y="4941888"/>
            <a:ext cx="68262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5867400" y="5013325"/>
            <a:ext cx="684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7956550" y="4941888"/>
            <a:ext cx="68262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66"/>
                </a:solidFill>
              </a:rPr>
              <a:t>2</a:t>
            </a:r>
          </a:p>
          <a:p>
            <a:endParaRPr lang="en-US" sz="400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>
    <p:plus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 bldLvl="0" autoUpdateAnimBg="0"/>
      <p:bldP spid="11281" grpId="1" bldLvl="0" autoUpdateAnimBg="0"/>
      <p:bldP spid="11282" grpId="0" bldLvl="0" autoUpdateAnimBg="0"/>
      <p:bldP spid="11282" grpId="1" bldLvl="0" autoUpdateAnimBg="0"/>
      <p:bldP spid="11282" grpId="2" bldLvl="0" autoUpdateAnimBg="0"/>
      <p:bldP spid="11283" grpId="0" bldLvl="0" autoUpdateAnimBg="0"/>
      <p:bldP spid="11284" grpId="0" bldLvl="0" autoUpdateAnimBg="0"/>
      <p:bldP spid="11285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5400" smtClean="0"/>
          </a:p>
        </p:txBody>
      </p:sp>
      <p:pic>
        <p:nvPicPr>
          <p:cNvPr id="9219" name="Picture 3" descr="40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104775" y="-23813"/>
            <a:ext cx="9286875" cy="6910388"/>
          </a:xfrm>
          <a:noFill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96875" y="1844675"/>
            <a:ext cx="790575" cy="32400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68313" y="2205038"/>
            <a:ext cx="709612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/>
              <a:t>&gt;</a:t>
            </a:r>
            <a:br>
              <a:rPr lang="en-US" sz="5400"/>
            </a:br>
            <a:r>
              <a:rPr lang="en-US" sz="5400"/>
              <a:t>&lt;</a:t>
            </a:r>
            <a:br>
              <a:rPr lang="en-US" sz="5400"/>
            </a:br>
            <a:r>
              <a:rPr lang="en-US" sz="5400"/>
              <a:t>=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692275" y="1628775"/>
            <a:ext cx="23050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/>
              <a:t>2 + 1</a:t>
            </a:r>
            <a:br>
              <a:rPr lang="en-US" sz="4800"/>
            </a:br>
            <a:endParaRPr lang="en-US" sz="4800"/>
          </a:p>
          <a:p>
            <a:r>
              <a:rPr lang="en-US" sz="4800"/>
              <a:t>1 + 3</a:t>
            </a:r>
          </a:p>
          <a:p>
            <a:endParaRPr lang="en-US" sz="4800"/>
          </a:p>
          <a:p>
            <a:r>
              <a:rPr lang="en-US" sz="4800"/>
              <a:t>1 + 1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997325" y="1628775"/>
            <a:ext cx="130333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/>
              <a:t>3</a:t>
            </a:r>
          </a:p>
          <a:p>
            <a:r>
              <a:rPr lang="en-US" sz="4800"/>
              <a:t/>
            </a:r>
            <a:br>
              <a:rPr lang="en-US" sz="4800"/>
            </a:br>
            <a:r>
              <a:rPr lang="en-US" sz="4800"/>
              <a:t>3</a:t>
            </a:r>
          </a:p>
          <a:p>
            <a:endParaRPr lang="en-US" sz="4800"/>
          </a:p>
          <a:p>
            <a:r>
              <a:rPr lang="en-US" sz="4800"/>
              <a:t>3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653088" y="1557338"/>
            <a:ext cx="784225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/>
              <a:t>4</a:t>
            </a:r>
          </a:p>
          <a:p>
            <a:endParaRPr lang="en-US" sz="4800"/>
          </a:p>
          <a:p>
            <a:r>
              <a:rPr lang="en-US" sz="4800"/>
              <a:t>4</a:t>
            </a:r>
          </a:p>
          <a:p>
            <a:endParaRPr lang="en-US" sz="4800"/>
          </a:p>
          <a:p>
            <a:r>
              <a:rPr lang="en-US" sz="4800"/>
              <a:t>4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308850" y="1557338"/>
            <a:ext cx="1743075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/>
              <a:t>1 + 2</a:t>
            </a:r>
          </a:p>
          <a:p>
            <a:endParaRPr lang="en-US" sz="4800"/>
          </a:p>
          <a:p>
            <a:r>
              <a:rPr lang="en-US" sz="4800"/>
              <a:t>1 + 3</a:t>
            </a:r>
          </a:p>
          <a:p>
            <a:endParaRPr lang="en-US" sz="4800"/>
          </a:p>
          <a:p>
            <a:r>
              <a:rPr lang="en-US" sz="4800"/>
              <a:t>2 + 2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276600" y="3141663"/>
            <a:ext cx="64770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/>
              <a:t>&gt;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3276600" y="4581525"/>
            <a:ext cx="647700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/>
              <a:t>&lt;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6372225" y="45085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/>
              <a:t>=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6372225" y="30686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/>
              <a:t>=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276600" y="1773238"/>
            <a:ext cx="64770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/>
              <a:t>=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6372225" y="1701800"/>
            <a:ext cx="649288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/>
              <a:t>&gt;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276600" y="1701800"/>
            <a:ext cx="7016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...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6372225" y="4508500"/>
            <a:ext cx="666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...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276600" y="4508500"/>
            <a:ext cx="666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...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6372225" y="3068638"/>
            <a:ext cx="666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...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276600" y="3068638"/>
            <a:ext cx="666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...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372225" y="1628775"/>
            <a:ext cx="666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...</a:t>
            </a:r>
          </a:p>
        </p:txBody>
      </p:sp>
    </p:spTree>
  </p:cSld>
  <p:clrMapOvr>
    <a:masterClrMapping/>
  </p:clrMapOvr>
  <p:transition spd="slow">
    <p:circle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bldLvl="0" animBg="1" autoUpdateAnimBg="0"/>
      <p:bldP spid="12299" grpId="0" bldLvl="0" animBg="1" autoUpdateAnimBg="0"/>
      <p:bldP spid="12300" grpId="0" bldLvl="0" animBg="1" autoUpdateAnimBg="0"/>
      <p:bldP spid="12301" grpId="0" bldLvl="0" animBg="1" autoUpdateAnimBg="0"/>
      <p:bldP spid="12302" grpId="0" bldLvl="0" animBg="1" autoUpdateAnimBg="0"/>
      <p:bldP spid="12303" grpId="0" bldLvl="0" animBg="1" autoUpdateAnimBg="0"/>
      <p:bldP spid="12304" grpId="0" bldLvl="0" autoUpdateAnimBg="0"/>
      <p:bldP spid="12305" grpId="0" bldLvl="0" autoUpdateAnimBg="0"/>
      <p:bldP spid="12306" grpId="0" bldLvl="0" autoUpdateAnimBg="0"/>
      <p:bldP spid="12307" grpId="0" bldLvl="0" autoUpdateAnimBg="0"/>
      <p:bldP spid="12308" grpId="0" bldLvl="0" autoUpdateAnimBg="0"/>
      <p:bldP spid="12309" grpId="0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289637"/>
  <p:tag name="VIOLETTITLE" val="Phép cộng trong phạm vi 4"/>
  <p:tag name="VIOLETLESSON" val="17"/>
  <p:tag name="VIOLETCATID" val="8048888"/>
  <p:tag name="VIOLETSUBJECT" val="Toán học 1"/>
  <p:tag name="VIOLETAUTHORID" val="9130034"/>
  <p:tag name="VIOLETAUTHORNAME" val="Vy Thị Thanh Thúy"/>
  <p:tag name="VIOLETAUTHORAVATAR" val="9/130/34/avatar.jpg"/>
  <p:tag name="VIOLETAUTHORADDRESS" val="Trường ĐH Đồng Nai - Biên Hòa"/>
  <p:tag name="VIOLETDATE" val="2014-09-21 10:31:18"/>
  <p:tag name="VIOLETHIT" val="62"/>
  <p:tag name="VIOLETLIKE" val="0"/>
  <p:tag name="ISPRING_RESOURCE_PATHS_HASH_PRESENTER" val="b05556ea0407f759382accfe48e9941c99330ba"/>
</p:tagLst>
</file>

<file path=ppt/theme/theme1.xml><?xml version="1.0" encoding="utf-8"?>
<a:theme xmlns:a="http://schemas.openxmlformats.org/drawingml/2006/main" name="Books">
  <a:themeElements>
    <a:clrScheme name="Book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216606"/>
      </a:accent1>
      <a:accent2>
        <a:srgbClr val="669900"/>
      </a:accent2>
      <a:accent3>
        <a:srgbClr val="FFFFFF"/>
      </a:accent3>
      <a:accent4>
        <a:srgbClr val="000000"/>
      </a:accent4>
      <a:accent5>
        <a:srgbClr val="ABB8AA"/>
      </a:accent5>
      <a:accent6>
        <a:srgbClr val="5C8A00"/>
      </a:accent6>
      <a:hlink>
        <a:srgbClr val="CC3300"/>
      </a:hlink>
      <a:folHlink>
        <a:srgbClr val="996600"/>
      </a:folHlink>
    </a:clrScheme>
    <a:fontScheme name="Book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o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k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216606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ABB8AA"/>
        </a:accent5>
        <a:accent6>
          <a:srgbClr val="5C8A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157255201</TotalTime>
  <Pages>0</Pages>
  <Words>110</Words>
  <Characters>0</Characters>
  <Application/>
  <DocSecurity>0</DocSecurity>
  <PresentationFormat>On-screen Show (4:3)</PresentationFormat>
  <Lines>0</Lines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SimSun</vt:lpstr>
      <vt:lpstr>Calibri</vt:lpstr>
      <vt:lpstr>Books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2</cp:revision>
  <cp:lastPrinted>1899-12-30T00:00:00Z</cp:lastPrinted>
  <dcterms:created xsi:type="dcterms:W3CDTF">2013-07-10T17:05:19Z</dcterms:created>
  <dcterms:modified xsi:type="dcterms:W3CDTF">2017-10-21T15:02:02Z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1033-8.1.0.3010</vt:lpwstr>
  </property>
</Properties>
</file>