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78" r:id="rId12"/>
    <p:sldId id="268" r:id="rId13"/>
    <p:sldId id="269" r:id="rId14"/>
    <p:sldId id="270" r:id="rId15"/>
    <p:sldId id="273" r:id="rId16"/>
    <p:sldId id="274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51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FB1EF-5BBA-4E94-AE79-B054FEAC7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AA5E-4CB0-4DD7-8DE1-1D444FA12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4337-5C7F-4900-9E03-B81A174A2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08B6-1D0F-42EE-80A3-6D7D955A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DFA7-4102-4CE9-943D-1A1C5B2C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491D-2903-495F-9983-32C161470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2762-18E9-46D1-932F-D7DA42D6E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29B7B-5D01-43BC-B444-44BADEEDA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88E09-B91C-4F5B-B93A-BD42A64F4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9F09-0122-40E3-BAA1-6D86A6C6B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8672-C522-4CC4-BADD-3FB1C69F9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A08B-07B1-4555-935F-E7E6F3B6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E20CE2-32D2-41CA-AAEB-E638AAAF5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15"/>
          <p:cNvPicPr>
            <a:picLocks noChangeAspect="1" noChangeArrowheads="1"/>
          </p:cNvPicPr>
          <p:nvPr/>
        </p:nvPicPr>
        <p:blipFill>
          <a:blip r:embed="rId3"/>
          <a:srcRect l="545" r="2411" b="1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inkFlow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170613"/>
            <a:ext cx="12192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lower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7863" y="95250"/>
            <a:ext cx="571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loralCorner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114300"/>
            <a:ext cx="17684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Flower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1975" y="931863"/>
            <a:ext cx="571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FloralCorner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61937" y="5303838"/>
            <a:ext cx="14446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Flower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52400"/>
            <a:ext cx="571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174750" y="3343275"/>
            <a:ext cx="7359650" cy="666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PHÉP CỘNG TRONG PHẠM VI 5</a:t>
            </a:r>
          </a:p>
        </p:txBody>
      </p:sp>
      <p:pic>
        <p:nvPicPr>
          <p:cNvPr id="3087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34413" y="70485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461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PHÉP CỘNG TRONG PHẠM VI 5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b="1" i="1" dirty="0" smtClean="0">
                <a:solidFill>
                  <a:srgbClr val="3333FF"/>
                </a:solidFill>
                <a:latin typeface="Times New Roman" pitchFamily="18" charset="0"/>
              </a:rPr>
              <a:t/>
            </a:r>
            <a:br>
              <a:rPr lang="en-US" b="1" i="1" dirty="0" smtClean="0">
                <a:solidFill>
                  <a:srgbClr val="3333FF"/>
                </a:solidFill>
                <a:latin typeface="Times New Roman" pitchFamily="18" charset="0"/>
              </a:rPr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 algn="l">
              <a:defRPr/>
            </a:pPr>
            <a:r>
              <a:rPr lang="en-US" sz="44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 + 1 = 			  2 + 2 =</a:t>
            </a:r>
          </a:p>
          <a:p>
            <a:pPr algn="l">
              <a:defRPr/>
            </a:pP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 + 2 =  			  2 + 3 =</a:t>
            </a:r>
          </a:p>
          <a:p>
            <a:pPr algn="l">
              <a:defRPr/>
            </a:pP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+ 3 = 			  4 + 1 =</a:t>
            </a:r>
          </a:p>
          <a:p>
            <a:pPr algn="l">
              <a:defRPr/>
            </a:pP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+ 4 =  			  3 + 1 =</a:t>
            </a:r>
            <a:endParaRPr lang="en-US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2747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PHÉP CỘNG TRONG PHẠM VI 5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b="1" i="1" dirty="0" smtClean="0">
                <a:solidFill>
                  <a:srgbClr val="3333FF"/>
                </a:solidFill>
                <a:latin typeface="Times New Roman" pitchFamily="18" charset="0"/>
              </a:rPr>
              <a:t/>
            </a:r>
            <a:br>
              <a:rPr lang="en-US" b="1" i="1" dirty="0" smtClean="0">
                <a:solidFill>
                  <a:srgbClr val="3333FF"/>
                </a:solidFill>
                <a:latin typeface="Times New Roman" pitchFamily="18" charset="0"/>
              </a:rPr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 algn="l"/>
            <a:r>
              <a:rPr lang="en-US" sz="4800" b="1" u="sng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4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Tính</a:t>
            </a:r>
          </a:p>
          <a:p>
            <a:pPr algn="l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4 + 1 = 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 			  2 + 2 =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3 + 2 = 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			  2 + 3 =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l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2 + 3 = 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			  4 + 1 =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l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1 + 4 = 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 			  3 + 1 =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01688" y="311785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01688" y="3706813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8788" y="34036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49288" y="4373563"/>
            <a:ext cx="838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117850"/>
            <a:ext cx="1257300" cy="1290638"/>
            <a:chOff x="3768" y="1549"/>
            <a:chExt cx="792" cy="813"/>
          </a:xfrm>
        </p:grpSpPr>
        <p:sp>
          <p:nvSpPr>
            <p:cNvPr id="13355" name="Text Box 8"/>
            <p:cNvSpPr txBox="1">
              <a:spLocks noChangeArrowheads="1"/>
            </p:cNvSpPr>
            <p:nvPr/>
          </p:nvSpPr>
          <p:spPr bwMode="auto">
            <a:xfrm>
              <a:off x="3984" y="1549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3356" name="Text Box 9"/>
            <p:cNvSpPr txBox="1">
              <a:spLocks noChangeArrowheads="1"/>
            </p:cNvSpPr>
            <p:nvPr/>
          </p:nvSpPr>
          <p:spPr bwMode="auto">
            <a:xfrm>
              <a:off x="3984" y="1920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357" name="Text Box 10"/>
            <p:cNvSpPr txBox="1">
              <a:spLocks noChangeArrowheads="1"/>
            </p:cNvSpPr>
            <p:nvPr/>
          </p:nvSpPr>
          <p:spPr bwMode="auto">
            <a:xfrm>
              <a:off x="3768" y="1729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358" name="Line 11"/>
            <p:cNvSpPr>
              <a:spLocks noChangeShapeType="1"/>
            </p:cNvSpPr>
            <p:nvPr/>
          </p:nvSpPr>
          <p:spPr bwMode="auto">
            <a:xfrm>
              <a:off x="3888" y="2340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808038" y="4351338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157788" y="4283075"/>
            <a:ext cx="51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641725" y="4279900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802188" y="3101975"/>
            <a:ext cx="1257300" cy="1292225"/>
            <a:chOff x="3600" y="1548"/>
            <a:chExt cx="792" cy="814"/>
          </a:xfrm>
        </p:grpSpPr>
        <p:sp>
          <p:nvSpPr>
            <p:cNvPr id="13351" name="Text Box 16"/>
            <p:cNvSpPr txBox="1">
              <a:spLocks noChangeArrowheads="1"/>
            </p:cNvSpPr>
            <p:nvPr/>
          </p:nvSpPr>
          <p:spPr bwMode="auto">
            <a:xfrm>
              <a:off x="3816" y="1548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3352" name="Text Box 17"/>
            <p:cNvSpPr txBox="1">
              <a:spLocks noChangeArrowheads="1"/>
            </p:cNvSpPr>
            <p:nvPr/>
          </p:nvSpPr>
          <p:spPr bwMode="auto">
            <a:xfrm>
              <a:off x="3816" y="1920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353" name="Text Box 18"/>
            <p:cNvSpPr txBox="1">
              <a:spLocks noChangeArrowheads="1"/>
            </p:cNvSpPr>
            <p:nvPr/>
          </p:nvSpPr>
          <p:spPr bwMode="auto">
            <a:xfrm>
              <a:off x="3600" y="1740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354" name="Line 19"/>
            <p:cNvSpPr>
              <a:spLocks noChangeShapeType="1"/>
            </p:cNvSpPr>
            <p:nvPr/>
          </p:nvSpPr>
          <p:spPr bwMode="auto">
            <a:xfrm>
              <a:off x="3720" y="2316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884363" y="3101975"/>
            <a:ext cx="1257300" cy="1292225"/>
            <a:chOff x="1680" y="1548"/>
            <a:chExt cx="792" cy="814"/>
          </a:xfrm>
        </p:grpSpPr>
        <p:sp>
          <p:nvSpPr>
            <p:cNvPr id="13347" name="Text Box 21"/>
            <p:cNvSpPr txBox="1">
              <a:spLocks noChangeArrowheads="1"/>
            </p:cNvSpPr>
            <p:nvPr/>
          </p:nvSpPr>
          <p:spPr bwMode="auto">
            <a:xfrm>
              <a:off x="1896" y="1548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348" name="Text Box 22"/>
            <p:cNvSpPr txBox="1">
              <a:spLocks noChangeArrowheads="1"/>
            </p:cNvSpPr>
            <p:nvPr/>
          </p:nvSpPr>
          <p:spPr bwMode="auto">
            <a:xfrm>
              <a:off x="1896" y="1920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3349" name="Text Box 23"/>
            <p:cNvSpPr txBox="1">
              <a:spLocks noChangeArrowheads="1"/>
            </p:cNvSpPr>
            <p:nvPr/>
          </p:nvSpPr>
          <p:spPr bwMode="auto">
            <a:xfrm>
              <a:off x="1680" y="1740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350" name="Line 24"/>
            <p:cNvSpPr>
              <a:spLocks noChangeShapeType="1"/>
            </p:cNvSpPr>
            <p:nvPr/>
          </p:nvSpPr>
          <p:spPr bwMode="auto">
            <a:xfrm>
              <a:off x="1800" y="2316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201863" y="4292600"/>
            <a:ext cx="55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343275" y="3101975"/>
            <a:ext cx="1257300" cy="1292225"/>
            <a:chOff x="2628" y="1548"/>
            <a:chExt cx="792" cy="814"/>
          </a:xfrm>
        </p:grpSpPr>
        <p:sp>
          <p:nvSpPr>
            <p:cNvPr id="13343" name="Text Box 27"/>
            <p:cNvSpPr txBox="1">
              <a:spLocks noChangeArrowheads="1"/>
            </p:cNvSpPr>
            <p:nvPr/>
          </p:nvSpPr>
          <p:spPr bwMode="auto">
            <a:xfrm>
              <a:off x="2844" y="1548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344" name="Text Box 28"/>
            <p:cNvSpPr txBox="1">
              <a:spLocks noChangeArrowheads="1"/>
            </p:cNvSpPr>
            <p:nvPr/>
          </p:nvSpPr>
          <p:spPr bwMode="auto">
            <a:xfrm>
              <a:off x="2844" y="1920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345" name="Text Box 29"/>
            <p:cNvSpPr txBox="1">
              <a:spLocks noChangeArrowheads="1"/>
            </p:cNvSpPr>
            <p:nvPr/>
          </p:nvSpPr>
          <p:spPr bwMode="auto">
            <a:xfrm>
              <a:off x="2628" y="1740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346" name="Line 30"/>
            <p:cNvSpPr>
              <a:spLocks noChangeShapeType="1"/>
            </p:cNvSpPr>
            <p:nvPr/>
          </p:nvSpPr>
          <p:spPr bwMode="auto">
            <a:xfrm>
              <a:off x="2748" y="2316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7" name="Text Box 31"/>
          <p:cNvSpPr txBox="1">
            <a:spLocks noChangeArrowheads="1"/>
          </p:cNvSpPr>
          <p:nvPr/>
        </p:nvSpPr>
        <p:spPr bwMode="auto">
          <a:xfrm>
            <a:off x="461963" y="1639888"/>
            <a:ext cx="274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u="sng">
                <a:solidFill>
                  <a:srgbClr val="3333FF"/>
                </a:solidFill>
                <a:latin typeface="Times New Roman" pitchFamily="18" charset="0"/>
              </a:rPr>
              <a:t>Bài 2</a:t>
            </a:r>
            <a:r>
              <a:rPr lang="en-US" sz="3000" b="1">
                <a:solidFill>
                  <a:srgbClr val="3333FF"/>
                </a:solidFill>
                <a:latin typeface="Times New Roman" pitchFamily="18" charset="0"/>
              </a:rPr>
              <a:t>: Tính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502400" y="4321175"/>
            <a:ext cx="51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146800" y="3140075"/>
            <a:ext cx="1257300" cy="1292225"/>
            <a:chOff x="3600" y="1548"/>
            <a:chExt cx="792" cy="814"/>
          </a:xfrm>
        </p:grpSpPr>
        <p:sp>
          <p:nvSpPr>
            <p:cNvPr id="13339" name="Text Box 34"/>
            <p:cNvSpPr txBox="1">
              <a:spLocks noChangeArrowheads="1"/>
            </p:cNvSpPr>
            <p:nvPr/>
          </p:nvSpPr>
          <p:spPr bwMode="auto">
            <a:xfrm>
              <a:off x="3816" y="1548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340" name="Text Box 35"/>
            <p:cNvSpPr txBox="1">
              <a:spLocks noChangeArrowheads="1"/>
            </p:cNvSpPr>
            <p:nvPr/>
          </p:nvSpPr>
          <p:spPr bwMode="auto">
            <a:xfrm>
              <a:off x="3816" y="1920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3341" name="Text Box 36"/>
            <p:cNvSpPr txBox="1">
              <a:spLocks noChangeArrowheads="1"/>
            </p:cNvSpPr>
            <p:nvPr/>
          </p:nvSpPr>
          <p:spPr bwMode="auto">
            <a:xfrm>
              <a:off x="3600" y="1740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342" name="Line 37"/>
            <p:cNvSpPr>
              <a:spLocks noChangeShapeType="1"/>
            </p:cNvSpPr>
            <p:nvPr/>
          </p:nvSpPr>
          <p:spPr bwMode="auto">
            <a:xfrm>
              <a:off x="3720" y="2316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7807325" y="4298950"/>
            <a:ext cx="51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7451725" y="3117850"/>
            <a:ext cx="1257300" cy="1292225"/>
            <a:chOff x="3600" y="1548"/>
            <a:chExt cx="792" cy="814"/>
          </a:xfrm>
        </p:grpSpPr>
        <p:sp>
          <p:nvSpPr>
            <p:cNvPr id="13335" name="Text Box 40"/>
            <p:cNvSpPr txBox="1">
              <a:spLocks noChangeArrowheads="1"/>
            </p:cNvSpPr>
            <p:nvPr/>
          </p:nvSpPr>
          <p:spPr bwMode="auto">
            <a:xfrm>
              <a:off x="3816" y="1548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336" name="Text Box 41"/>
            <p:cNvSpPr txBox="1">
              <a:spLocks noChangeArrowheads="1"/>
            </p:cNvSpPr>
            <p:nvPr/>
          </p:nvSpPr>
          <p:spPr bwMode="auto">
            <a:xfrm>
              <a:off x="3816" y="1920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3337" name="Text Box 42"/>
            <p:cNvSpPr txBox="1">
              <a:spLocks noChangeArrowheads="1"/>
            </p:cNvSpPr>
            <p:nvPr/>
          </p:nvSpPr>
          <p:spPr bwMode="auto">
            <a:xfrm>
              <a:off x="3600" y="1740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338" name="Line 43"/>
            <p:cNvSpPr>
              <a:spLocks noChangeShapeType="1"/>
            </p:cNvSpPr>
            <p:nvPr/>
          </p:nvSpPr>
          <p:spPr bwMode="auto">
            <a:xfrm>
              <a:off x="3720" y="2316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Text Box 45"/>
          <p:cNvSpPr txBox="1">
            <a:spLocks noChangeArrowheads="1"/>
          </p:cNvSpPr>
          <p:nvPr/>
        </p:nvSpPr>
        <p:spPr bwMode="auto">
          <a:xfrm>
            <a:off x="554038" y="776288"/>
            <a:ext cx="7294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			</a:t>
            </a:r>
            <a:endParaRPr lang="en-US" sz="2800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3333" name="Text Box 46"/>
          <p:cNvSpPr txBox="1">
            <a:spLocks noChangeArrowheads="1"/>
          </p:cNvSpPr>
          <p:nvPr/>
        </p:nvSpPr>
        <p:spPr bwMode="auto">
          <a:xfrm>
            <a:off x="1981200" y="12954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PHÉP CỘNG TRONG PHẠM VI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 animBg="1"/>
      <p:bldP spid="14348" grpId="0"/>
      <p:bldP spid="14349" grpId="0"/>
      <p:bldP spid="14350" grpId="0"/>
      <p:bldP spid="14361" grpId="0"/>
      <p:bldP spid="14368" grpId="0"/>
      <p:bldP spid="143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2459038" y="5410200"/>
          <a:ext cx="4419600" cy="746125"/>
        </p:xfrm>
        <a:graphic>
          <a:graphicData uri="http://schemas.openxmlformats.org/drawingml/2006/table">
            <a:tbl>
              <a:tblPr/>
              <a:tblGrid>
                <a:gridCol w="884237"/>
                <a:gridCol w="884238"/>
                <a:gridCol w="882650"/>
                <a:gridCol w="884237"/>
                <a:gridCol w="884238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720975" y="5399088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546475" y="5446713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467225" y="5411788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326063" y="5461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199188" y="5461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09600" y="1524000"/>
            <a:ext cx="5562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u="sng">
                <a:solidFill>
                  <a:srgbClr val="3333FF"/>
                </a:solidFill>
                <a:latin typeface="Times New Roman" pitchFamily="18" charset="0"/>
              </a:rPr>
              <a:t>Bài 4</a:t>
            </a:r>
            <a:r>
              <a:rPr lang="en-US" sz="3000" b="1">
                <a:solidFill>
                  <a:srgbClr val="3333FF"/>
                </a:solidFill>
                <a:latin typeface="Times New Roman" pitchFamily="18" charset="0"/>
              </a:rPr>
              <a:t>: Viết phép tính thích hợp</a:t>
            </a:r>
          </a:p>
        </p:txBody>
      </p:sp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533400" y="5334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				 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Toán</a:t>
            </a:r>
            <a:endParaRPr 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4360" name="Text Box 25"/>
          <p:cNvSpPr txBox="1">
            <a:spLocks noChangeArrowheads="1"/>
          </p:cNvSpPr>
          <p:nvPr/>
        </p:nvSpPr>
        <p:spPr bwMode="auto">
          <a:xfrm>
            <a:off x="1981200" y="9906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PHÉP CỘNG TRONG PHẠM VI 5</a:t>
            </a:r>
          </a:p>
        </p:txBody>
      </p:sp>
      <p:pic>
        <p:nvPicPr>
          <p:cNvPr id="15386" name="Picture 26" descr="Picture9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2286000"/>
            <a:ext cx="4476750" cy="28956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4"/>
          <a:srcRect l="45671" t="27951" r="36604" b="26367"/>
          <a:stretch>
            <a:fillRect/>
          </a:stretch>
        </p:blipFill>
        <p:spPr bwMode="auto">
          <a:xfrm>
            <a:off x="5724525" y="2286000"/>
            <a:ext cx="2343150" cy="2871788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  <p:bldP spid="15378" grpId="0"/>
      <p:bldP spid="15379" grpId="0"/>
      <p:bldP spid="15380" grpId="0"/>
      <p:bldP spid="153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3810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5575" y="5694363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22400" y="4354513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971800" y="3276600"/>
            <a:ext cx="9906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648200" y="3962400"/>
            <a:ext cx="9906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505200" y="4114800"/>
            <a:ext cx="9906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5029200" y="2286000"/>
            <a:ext cx="9906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4114800" y="1981200"/>
            <a:ext cx="9906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70" name="Freeform 11"/>
          <p:cNvSpPr>
            <a:spLocks/>
          </p:cNvSpPr>
          <p:nvPr/>
        </p:nvSpPr>
        <p:spPr bwMode="auto">
          <a:xfrm>
            <a:off x="3886200" y="4191000"/>
            <a:ext cx="942975" cy="2271713"/>
          </a:xfrm>
          <a:custGeom>
            <a:avLst/>
            <a:gdLst>
              <a:gd name="T0" fmla="*/ 2147483647 w 594"/>
              <a:gd name="T1" fmla="*/ 0 h 1603"/>
              <a:gd name="T2" fmla="*/ 2147483647 w 594"/>
              <a:gd name="T3" fmla="*/ 2147483647 h 1603"/>
              <a:gd name="T4" fmla="*/ 2147483647 w 594"/>
              <a:gd name="T5" fmla="*/ 2147483647 h 1603"/>
              <a:gd name="T6" fmla="*/ 2147483647 w 594"/>
              <a:gd name="T7" fmla="*/ 2147483647 h 1603"/>
              <a:gd name="T8" fmla="*/ 2147483647 w 594"/>
              <a:gd name="T9" fmla="*/ 2147483647 h 1603"/>
              <a:gd name="T10" fmla="*/ 2147483647 w 594"/>
              <a:gd name="T11" fmla="*/ 2147483647 h 1603"/>
              <a:gd name="T12" fmla="*/ 2147483647 w 594"/>
              <a:gd name="T13" fmla="*/ 2147483647 h 1603"/>
              <a:gd name="T14" fmla="*/ 0 w 594"/>
              <a:gd name="T15" fmla="*/ 2147483647 h 1603"/>
              <a:gd name="T16" fmla="*/ 2147483647 w 594"/>
              <a:gd name="T17" fmla="*/ 2147483647 h 1603"/>
              <a:gd name="T18" fmla="*/ 2147483647 w 594"/>
              <a:gd name="T19" fmla="*/ 2147483647 h 1603"/>
              <a:gd name="T20" fmla="*/ 2147483647 w 594"/>
              <a:gd name="T21" fmla="*/ 2147483647 h 1603"/>
              <a:gd name="T22" fmla="*/ 2147483647 w 594"/>
              <a:gd name="T23" fmla="*/ 2147483647 h 1603"/>
              <a:gd name="T24" fmla="*/ 2147483647 w 594"/>
              <a:gd name="T25" fmla="*/ 0 h 16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4"/>
              <a:gd name="T40" fmla="*/ 0 h 1603"/>
              <a:gd name="T41" fmla="*/ 594 w 594"/>
              <a:gd name="T42" fmla="*/ 1603 h 16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4" h="1603">
                <a:moveTo>
                  <a:pt x="489" y="0"/>
                </a:moveTo>
                <a:cubicBezTo>
                  <a:pt x="468" y="4"/>
                  <a:pt x="440" y="92"/>
                  <a:pt x="423" y="105"/>
                </a:cubicBezTo>
                <a:cubicBezTo>
                  <a:pt x="384" y="135"/>
                  <a:pt x="373" y="178"/>
                  <a:pt x="359" y="220"/>
                </a:cubicBezTo>
                <a:cubicBezTo>
                  <a:pt x="353" y="540"/>
                  <a:pt x="482" y="875"/>
                  <a:pt x="305" y="1113"/>
                </a:cubicBezTo>
                <a:cubicBezTo>
                  <a:pt x="271" y="1212"/>
                  <a:pt x="218" y="1257"/>
                  <a:pt x="167" y="1347"/>
                </a:cubicBezTo>
                <a:cubicBezTo>
                  <a:pt x="151" y="1375"/>
                  <a:pt x="146" y="1409"/>
                  <a:pt x="128" y="1436"/>
                </a:cubicBezTo>
                <a:cubicBezTo>
                  <a:pt x="110" y="1464"/>
                  <a:pt x="83" y="1485"/>
                  <a:pt x="64" y="1513"/>
                </a:cubicBezTo>
                <a:cubicBezTo>
                  <a:pt x="35" y="1603"/>
                  <a:pt x="65" y="1581"/>
                  <a:pt x="0" y="1603"/>
                </a:cubicBezTo>
                <a:cubicBezTo>
                  <a:pt x="161" y="1442"/>
                  <a:pt x="293" y="1534"/>
                  <a:pt x="589" y="1526"/>
                </a:cubicBezTo>
                <a:cubicBezTo>
                  <a:pt x="585" y="1381"/>
                  <a:pt x="594" y="1235"/>
                  <a:pt x="576" y="1091"/>
                </a:cubicBezTo>
                <a:cubicBezTo>
                  <a:pt x="572" y="1060"/>
                  <a:pt x="525" y="1014"/>
                  <a:pt x="525" y="1014"/>
                </a:cubicBezTo>
                <a:cubicBezTo>
                  <a:pt x="452" y="796"/>
                  <a:pt x="560" y="553"/>
                  <a:pt x="487" y="335"/>
                </a:cubicBezTo>
                <a:cubicBezTo>
                  <a:pt x="474" y="99"/>
                  <a:pt x="422" y="67"/>
                  <a:pt x="489" y="0"/>
                </a:cubicBezTo>
                <a:close/>
              </a:path>
            </a:pathLst>
          </a:custGeom>
          <a:solidFill>
            <a:srgbClr val="666699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2"/>
          <p:cNvSpPr>
            <a:spLocks/>
          </p:cNvSpPr>
          <p:nvPr/>
        </p:nvSpPr>
        <p:spPr bwMode="auto">
          <a:xfrm>
            <a:off x="4572000" y="5105400"/>
            <a:ext cx="1708150" cy="596900"/>
          </a:xfrm>
          <a:custGeom>
            <a:avLst/>
            <a:gdLst>
              <a:gd name="T0" fmla="*/ 2147483647 w 1076"/>
              <a:gd name="T1" fmla="*/ 2147483647 h 376"/>
              <a:gd name="T2" fmla="*/ 2147483647 w 1076"/>
              <a:gd name="T3" fmla="*/ 2147483647 h 376"/>
              <a:gd name="T4" fmla="*/ 2147483647 w 1076"/>
              <a:gd name="T5" fmla="*/ 2147483647 h 376"/>
              <a:gd name="T6" fmla="*/ 2147483647 w 1076"/>
              <a:gd name="T7" fmla="*/ 2147483647 h 376"/>
              <a:gd name="T8" fmla="*/ 2147483647 w 1076"/>
              <a:gd name="T9" fmla="*/ 2147483647 h 376"/>
              <a:gd name="T10" fmla="*/ 2147483647 w 1076"/>
              <a:gd name="T11" fmla="*/ 2147483647 h 376"/>
              <a:gd name="T12" fmla="*/ 2147483647 w 1076"/>
              <a:gd name="T13" fmla="*/ 2147483647 h 376"/>
              <a:gd name="T14" fmla="*/ 2147483647 w 1076"/>
              <a:gd name="T15" fmla="*/ 2147483647 h 376"/>
              <a:gd name="T16" fmla="*/ 2147483647 w 1076"/>
              <a:gd name="T17" fmla="*/ 2147483647 h 376"/>
              <a:gd name="T18" fmla="*/ 2147483647 w 1076"/>
              <a:gd name="T19" fmla="*/ 2147483647 h 376"/>
              <a:gd name="T20" fmla="*/ 2147483647 w 1076"/>
              <a:gd name="T21" fmla="*/ 2147483647 h 376"/>
              <a:gd name="T22" fmla="*/ 2147483647 w 1076"/>
              <a:gd name="T23" fmla="*/ 2147483647 h 376"/>
              <a:gd name="T24" fmla="*/ 2147483647 w 1076"/>
              <a:gd name="T25" fmla="*/ 2147483647 h 376"/>
              <a:gd name="T26" fmla="*/ 2147483647 w 1076"/>
              <a:gd name="T27" fmla="*/ 2147483647 h 376"/>
              <a:gd name="T28" fmla="*/ 2147483647 w 1076"/>
              <a:gd name="T29" fmla="*/ 2147483647 h 376"/>
              <a:gd name="T30" fmla="*/ 2147483647 w 1076"/>
              <a:gd name="T31" fmla="*/ 2147483647 h 376"/>
              <a:gd name="T32" fmla="*/ 2147483647 w 1076"/>
              <a:gd name="T33" fmla="*/ 2147483647 h 3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6"/>
              <a:gd name="T52" fmla="*/ 0 h 376"/>
              <a:gd name="T53" fmla="*/ 1076 w 1076"/>
              <a:gd name="T54" fmla="*/ 376 h 3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6" h="376">
                <a:moveTo>
                  <a:pt x="39" y="362"/>
                </a:moveTo>
                <a:cubicBezTo>
                  <a:pt x="55" y="313"/>
                  <a:pt x="76" y="178"/>
                  <a:pt x="103" y="144"/>
                </a:cubicBezTo>
                <a:cubicBezTo>
                  <a:pt x="113" y="132"/>
                  <a:pt x="130" y="128"/>
                  <a:pt x="142" y="118"/>
                </a:cubicBezTo>
                <a:cubicBezTo>
                  <a:pt x="184" y="81"/>
                  <a:pt x="201" y="36"/>
                  <a:pt x="257" y="29"/>
                </a:cubicBezTo>
                <a:cubicBezTo>
                  <a:pt x="316" y="22"/>
                  <a:pt x="376" y="18"/>
                  <a:pt x="436" y="16"/>
                </a:cubicBezTo>
                <a:cubicBezTo>
                  <a:pt x="649" y="9"/>
                  <a:pt x="863" y="7"/>
                  <a:pt x="1076" y="3"/>
                </a:cubicBezTo>
                <a:cubicBezTo>
                  <a:pt x="1042" y="12"/>
                  <a:pt x="994" y="0"/>
                  <a:pt x="974" y="29"/>
                </a:cubicBezTo>
                <a:cubicBezTo>
                  <a:pt x="965" y="42"/>
                  <a:pt x="961" y="59"/>
                  <a:pt x="948" y="67"/>
                </a:cubicBezTo>
                <a:cubicBezTo>
                  <a:pt x="925" y="81"/>
                  <a:pt x="871" y="93"/>
                  <a:pt x="871" y="93"/>
                </a:cubicBezTo>
                <a:cubicBezTo>
                  <a:pt x="843" y="121"/>
                  <a:pt x="825" y="157"/>
                  <a:pt x="795" y="182"/>
                </a:cubicBezTo>
                <a:cubicBezTo>
                  <a:pt x="780" y="195"/>
                  <a:pt x="759" y="197"/>
                  <a:pt x="743" y="208"/>
                </a:cubicBezTo>
                <a:cubicBezTo>
                  <a:pt x="701" y="238"/>
                  <a:pt x="673" y="260"/>
                  <a:pt x="628" y="285"/>
                </a:cubicBezTo>
                <a:cubicBezTo>
                  <a:pt x="584" y="309"/>
                  <a:pt x="561" y="341"/>
                  <a:pt x="513" y="349"/>
                </a:cubicBezTo>
                <a:cubicBezTo>
                  <a:pt x="475" y="355"/>
                  <a:pt x="437" y="360"/>
                  <a:pt x="398" y="362"/>
                </a:cubicBezTo>
                <a:cubicBezTo>
                  <a:pt x="278" y="368"/>
                  <a:pt x="159" y="368"/>
                  <a:pt x="39" y="374"/>
                </a:cubicBezTo>
                <a:cubicBezTo>
                  <a:pt x="0" y="376"/>
                  <a:pt x="116" y="374"/>
                  <a:pt x="155" y="374"/>
                </a:cubicBezTo>
                <a:lnTo>
                  <a:pt x="39" y="362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3962400" y="2895600"/>
            <a:ext cx="1219200" cy="1219200"/>
          </a:xfrm>
          <a:prstGeom prst="star32">
            <a:avLst>
              <a:gd name="adj" fmla="val 37500"/>
            </a:avLst>
          </a:prstGeom>
          <a:solidFill>
            <a:srgbClr val="FFCC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3200400" y="2362200"/>
            <a:ext cx="9906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74" name="Freeform 15"/>
          <p:cNvSpPr>
            <a:spLocks/>
          </p:cNvSpPr>
          <p:nvPr/>
        </p:nvSpPr>
        <p:spPr bwMode="auto">
          <a:xfrm flipH="1">
            <a:off x="2743200" y="5105400"/>
            <a:ext cx="1676400" cy="838200"/>
          </a:xfrm>
          <a:custGeom>
            <a:avLst/>
            <a:gdLst>
              <a:gd name="T0" fmla="*/ 2147483647 w 1076"/>
              <a:gd name="T1" fmla="*/ 2147483647 h 376"/>
              <a:gd name="T2" fmla="*/ 2147483647 w 1076"/>
              <a:gd name="T3" fmla="*/ 2147483647 h 376"/>
              <a:gd name="T4" fmla="*/ 2147483647 w 1076"/>
              <a:gd name="T5" fmla="*/ 2147483647 h 376"/>
              <a:gd name="T6" fmla="*/ 2147483647 w 1076"/>
              <a:gd name="T7" fmla="*/ 2147483647 h 376"/>
              <a:gd name="T8" fmla="*/ 2147483647 w 1076"/>
              <a:gd name="T9" fmla="*/ 2147483647 h 376"/>
              <a:gd name="T10" fmla="*/ 2147483647 w 1076"/>
              <a:gd name="T11" fmla="*/ 2147483647 h 376"/>
              <a:gd name="T12" fmla="*/ 2147483647 w 1076"/>
              <a:gd name="T13" fmla="*/ 2147483647 h 376"/>
              <a:gd name="T14" fmla="*/ 2147483647 w 1076"/>
              <a:gd name="T15" fmla="*/ 2147483647 h 376"/>
              <a:gd name="T16" fmla="*/ 2147483647 w 1076"/>
              <a:gd name="T17" fmla="*/ 2147483647 h 376"/>
              <a:gd name="T18" fmla="*/ 2147483647 w 1076"/>
              <a:gd name="T19" fmla="*/ 2147483647 h 376"/>
              <a:gd name="T20" fmla="*/ 2147483647 w 1076"/>
              <a:gd name="T21" fmla="*/ 2147483647 h 376"/>
              <a:gd name="T22" fmla="*/ 2147483647 w 1076"/>
              <a:gd name="T23" fmla="*/ 2147483647 h 376"/>
              <a:gd name="T24" fmla="*/ 2147483647 w 1076"/>
              <a:gd name="T25" fmla="*/ 2147483647 h 376"/>
              <a:gd name="T26" fmla="*/ 2147483647 w 1076"/>
              <a:gd name="T27" fmla="*/ 2147483647 h 376"/>
              <a:gd name="T28" fmla="*/ 2147483647 w 1076"/>
              <a:gd name="T29" fmla="*/ 2147483647 h 376"/>
              <a:gd name="T30" fmla="*/ 2147483647 w 1076"/>
              <a:gd name="T31" fmla="*/ 2147483647 h 376"/>
              <a:gd name="T32" fmla="*/ 2147483647 w 1076"/>
              <a:gd name="T33" fmla="*/ 2147483647 h 3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6"/>
              <a:gd name="T52" fmla="*/ 0 h 376"/>
              <a:gd name="T53" fmla="*/ 1076 w 1076"/>
              <a:gd name="T54" fmla="*/ 376 h 3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6" h="376">
                <a:moveTo>
                  <a:pt x="39" y="362"/>
                </a:moveTo>
                <a:cubicBezTo>
                  <a:pt x="55" y="313"/>
                  <a:pt x="76" y="178"/>
                  <a:pt x="103" y="144"/>
                </a:cubicBezTo>
                <a:cubicBezTo>
                  <a:pt x="113" y="132"/>
                  <a:pt x="130" y="128"/>
                  <a:pt x="142" y="118"/>
                </a:cubicBezTo>
                <a:cubicBezTo>
                  <a:pt x="184" y="81"/>
                  <a:pt x="201" y="36"/>
                  <a:pt x="257" y="29"/>
                </a:cubicBezTo>
                <a:cubicBezTo>
                  <a:pt x="316" y="22"/>
                  <a:pt x="376" y="18"/>
                  <a:pt x="436" y="16"/>
                </a:cubicBezTo>
                <a:cubicBezTo>
                  <a:pt x="649" y="9"/>
                  <a:pt x="863" y="7"/>
                  <a:pt x="1076" y="3"/>
                </a:cubicBezTo>
                <a:cubicBezTo>
                  <a:pt x="1042" y="12"/>
                  <a:pt x="994" y="0"/>
                  <a:pt x="974" y="29"/>
                </a:cubicBezTo>
                <a:cubicBezTo>
                  <a:pt x="965" y="42"/>
                  <a:pt x="961" y="59"/>
                  <a:pt x="948" y="67"/>
                </a:cubicBezTo>
                <a:cubicBezTo>
                  <a:pt x="925" y="81"/>
                  <a:pt x="871" y="93"/>
                  <a:pt x="871" y="93"/>
                </a:cubicBezTo>
                <a:cubicBezTo>
                  <a:pt x="843" y="121"/>
                  <a:pt x="825" y="157"/>
                  <a:pt x="795" y="182"/>
                </a:cubicBezTo>
                <a:cubicBezTo>
                  <a:pt x="780" y="195"/>
                  <a:pt x="759" y="197"/>
                  <a:pt x="743" y="208"/>
                </a:cubicBezTo>
                <a:cubicBezTo>
                  <a:pt x="701" y="238"/>
                  <a:pt x="673" y="260"/>
                  <a:pt x="628" y="285"/>
                </a:cubicBezTo>
                <a:cubicBezTo>
                  <a:pt x="584" y="309"/>
                  <a:pt x="561" y="341"/>
                  <a:pt x="513" y="349"/>
                </a:cubicBezTo>
                <a:cubicBezTo>
                  <a:pt x="475" y="355"/>
                  <a:pt x="437" y="360"/>
                  <a:pt x="398" y="362"/>
                </a:cubicBezTo>
                <a:cubicBezTo>
                  <a:pt x="278" y="368"/>
                  <a:pt x="159" y="368"/>
                  <a:pt x="39" y="374"/>
                </a:cubicBezTo>
                <a:cubicBezTo>
                  <a:pt x="0" y="376"/>
                  <a:pt x="116" y="374"/>
                  <a:pt x="155" y="374"/>
                </a:cubicBezTo>
                <a:lnTo>
                  <a:pt x="39" y="362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365125" y="2890838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3333FF"/>
                </a:solidFill>
              </a:rPr>
              <a:t>3</a:t>
            </a:r>
            <a:r>
              <a:rPr lang="en-US" sz="3200" b="1">
                <a:solidFill>
                  <a:srgbClr val="0000FF"/>
                </a:solidFill>
              </a:rPr>
              <a:t>  + 2 =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07988" y="4275138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 1  +      =  5</a:t>
            </a: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7186613" y="30099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108200" y="2971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6376988" y="290195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2 + </a:t>
            </a: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7697788" y="2890838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=  5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6910388" y="42418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 +  3 = 5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6492875" y="435133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3657600" y="4267200"/>
            <a:ext cx="6096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384" name="Oval 25"/>
          <p:cNvSpPr>
            <a:spLocks noChangeArrowheads="1"/>
          </p:cNvSpPr>
          <p:nvPr/>
        </p:nvSpPr>
        <p:spPr bwMode="auto">
          <a:xfrm>
            <a:off x="5257800" y="2362200"/>
            <a:ext cx="6096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4876800" y="4114800"/>
            <a:ext cx="6096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4267200" y="2057400"/>
            <a:ext cx="6096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5181600" y="3200400"/>
            <a:ext cx="9906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5334000" y="3276600"/>
            <a:ext cx="5334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3352800" y="2438400"/>
            <a:ext cx="6096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90" name="Oval 31"/>
          <p:cNvSpPr>
            <a:spLocks noChangeArrowheads="1"/>
          </p:cNvSpPr>
          <p:nvPr/>
        </p:nvSpPr>
        <p:spPr bwMode="auto">
          <a:xfrm>
            <a:off x="3276600" y="3352800"/>
            <a:ext cx="6096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485775" y="5595938"/>
            <a:ext cx="2627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4  +       =  5</a:t>
            </a:r>
          </a:p>
        </p:txBody>
      </p:sp>
      <p:sp>
        <p:nvSpPr>
          <p:cNvPr id="15392" name="Text Box 35"/>
          <p:cNvSpPr txBox="1">
            <a:spLocks noChangeArrowheads="1"/>
          </p:cNvSpPr>
          <p:nvPr/>
        </p:nvSpPr>
        <p:spPr bwMode="auto">
          <a:xfrm>
            <a:off x="1125538" y="782638"/>
            <a:ext cx="6570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</a:rPr>
              <a:t>Trò chơi</a:t>
            </a:r>
          </a:p>
        </p:txBody>
      </p:sp>
      <p:sp>
        <p:nvSpPr>
          <p:cNvPr id="15393" name="Text Box 37"/>
          <p:cNvSpPr txBox="1">
            <a:spLocks noChangeArrowheads="1"/>
          </p:cNvSpPr>
          <p:nvPr/>
        </p:nvSpPr>
        <p:spPr bwMode="auto">
          <a:xfrm>
            <a:off x="1981200" y="5842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428E-6 L 0.23108 0.31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948E-6 L -0.2276 0.44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0.37327 -0.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4509E-6 L -0.31875 -0.1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42917 0.133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3"/>
                  </p:tgtEl>
                </p:cond>
              </p:nextCondLst>
            </p:seq>
          </p:childTnLst>
        </p:cTn>
      </p:par>
    </p:tnLst>
    <p:bldLst>
      <p:bldP spid="16387" grpId="0" animBg="1"/>
      <p:bldP spid="16389" grpId="0" animBg="1"/>
      <p:bldP spid="16403" grpId="0" animBg="1"/>
      <p:bldP spid="16408" grpId="0" animBg="1"/>
      <p:bldP spid="16410" grpId="0" animBg="1"/>
      <p:bldP spid="16411" grpId="0" animBg="1"/>
      <p:bldP spid="16413" grpId="0" animBg="1"/>
      <p:bldP spid="16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66950" y="787400"/>
            <a:ext cx="46482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</a:rPr>
              <a:t>DẶN DÒ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20938" y="1939925"/>
            <a:ext cx="510857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1/  Thuộc bảng cộng trong phạm vi 5</a:t>
            </a:r>
            <a:br>
              <a:rPr lang="en-US" sz="24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15"/>
          <p:cNvPicPr>
            <a:picLocks noChangeAspect="1" noChangeArrowheads="1"/>
          </p:cNvPicPr>
          <p:nvPr/>
        </p:nvPicPr>
        <p:blipFill>
          <a:blip r:embed="rId2"/>
          <a:srcRect l="545" r="2411" b="1479"/>
          <a:stretch>
            <a:fillRect/>
          </a:stretch>
        </p:blipFill>
        <p:spPr bwMode="auto">
          <a:xfrm>
            <a:off x="703263" y="0"/>
            <a:ext cx="8440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Pink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8463" y="6170613"/>
            <a:ext cx="112553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lower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75" y="95250"/>
            <a:ext cx="527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loralCorner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39738" y="114300"/>
            <a:ext cx="16319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Flower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1513" y="931863"/>
            <a:ext cx="527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FloralCorner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73844" y="5368131"/>
            <a:ext cx="14446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Flower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1263" y="152400"/>
            <a:ext cx="527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7204075" cy="1981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CHÂN THÀNH CẢM ƠN QUÝ THẦY CÔ!</a:t>
            </a:r>
            <a:endParaRPr lang="en-US" sz="3600" b="1" kern="1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7400" y="15240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BÀI CŨ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2286000"/>
            <a:ext cx="1257300" cy="1292225"/>
            <a:chOff x="1680" y="1548"/>
            <a:chExt cx="792" cy="814"/>
          </a:xfrm>
        </p:grpSpPr>
        <p:sp>
          <p:nvSpPr>
            <p:cNvPr id="3088" name="Text Box 5"/>
            <p:cNvSpPr txBox="1">
              <a:spLocks noChangeArrowheads="1"/>
            </p:cNvSpPr>
            <p:nvPr/>
          </p:nvSpPr>
          <p:spPr bwMode="auto">
            <a:xfrm>
              <a:off x="1896" y="1548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089" name="Text Box 6"/>
            <p:cNvSpPr txBox="1">
              <a:spLocks noChangeArrowheads="1"/>
            </p:cNvSpPr>
            <p:nvPr/>
          </p:nvSpPr>
          <p:spPr bwMode="auto">
            <a:xfrm>
              <a:off x="1896" y="1920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090" name="Text Box 7"/>
            <p:cNvSpPr txBox="1">
              <a:spLocks noChangeArrowheads="1"/>
            </p:cNvSpPr>
            <p:nvPr/>
          </p:nvSpPr>
          <p:spPr bwMode="auto">
            <a:xfrm>
              <a:off x="1680" y="1740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091" name="Line 8"/>
            <p:cNvSpPr>
              <a:spLocks noChangeShapeType="1"/>
            </p:cNvSpPr>
            <p:nvPr/>
          </p:nvSpPr>
          <p:spPr bwMode="auto">
            <a:xfrm>
              <a:off x="1800" y="2316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984500" y="3476625"/>
            <a:ext cx="55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14800" y="2286000"/>
            <a:ext cx="1257300" cy="1292225"/>
            <a:chOff x="1680" y="1548"/>
            <a:chExt cx="792" cy="814"/>
          </a:xfrm>
        </p:grpSpPr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1896" y="1548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2</a:t>
              </a:r>
            </a:p>
          </p:txBody>
        </p:sp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1896" y="1920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3086" name="Text Box 13"/>
            <p:cNvSpPr txBox="1">
              <a:spLocks noChangeArrowheads="1"/>
            </p:cNvSpPr>
            <p:nvPr/>
          </p:nvSpPr>
          <p:spPr bwMode="auto">
            <a:xfrm>
              <a:off x="1680" y="1740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087" name="Line 14"/>
            <p:cNvSpPr>
              <a:spLocks noChangeShapeType="1"/>
            </p:cNvSpPr>
            <p:nvPr/>
          </p:nvSpPr>
          <p:spPr bwMode="auto">
            <a:xfrm>
              <a:off x="1800" y="2316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629150" y="3489325"/>
            <a:ext cx="55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1600200" y="2295525"/>
            <a:ext cx="2371725" cy="762000"/>
          </a:xfrm>
          <a:prstGeom prst="flowChartAlternateProcess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1711325" y="3514725"/>
            <a:ext cx="2098675" cy="762000"/>
          </a:xfrm>
          <a:prstGeom prst="flowChartAlternateProcess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xit" presetSubtype="1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56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xit" presetSubtype="1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0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5" grpId="0"/>
      <p:bldP spid="4105" grpId="1"/>
      <p:bldP spid="4111" grpId="0"/>
      <p:bldP spid="4111" grpId="1"/>
      <p:bldP spid="4112" grpId="0"/>
      <p:bldP spid="4112" grpId="1"/>
      <p:bldP spid="4113" grpId="0"/>
      <p:bldP spid="41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1981200" cy="3113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1">
              <a:solidFill>
                <a:srgbClr val="3333FF"/>
              </a:solidFill>
              <a:latin typeface="VNtimes new roman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 b="1">
              <a:solidFill>
                <a:srgbClr val="3333FF"/>
              </a:solidFill>
              <a:latin typeface="VNtimes new roman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 b="1">
              <a:solidFill>
                <a:srgbClr val="3333FF"/>
              </a:solidFill>
              <a:latin typeface="VNtimes new roman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 b="1">
              <a:solidFill>
                <a:srgbClr val="3333FF"/>
              </a:solidFill>
              <a:latin typeface="VNtimes new roman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2057400"/>
            <a:ext cx="1905000" cy="3048000"/>
            <a:chOff x="3120" y="1200"/>
            <a:chExt cx="1296" cy="2160"/>
          </a:xfrm>
        </p:grpSpPr>
        <p:sp>
          <p:nvSpPr>
            <p:cNvPr id="4115" name="Rectangle 5"/>
            <p:cNvSpPr>
              <a:spLocks noChangeArrowheads="1"/>
            </p:cNvSpPr>
            <p:nvPr/>
          </p:nvSpPr>
          <p:spPr bwMode="auto">
            <a:xfrm>
              <a:off x="3120" y="1200"/>
              <a:ext cx="1296" cy="2160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16" name="Picture 6" descr="c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759553" flipV="1">
              <a:off x="3142" y="1666"/>
              <a:ext cx="1273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24200" y="52578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57600" y="5257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114800" y="5273675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15000" y="5257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76800" y="52578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533400" y="865188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				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998663" y="13716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PHÉP CỘNG TRONG PHẠM VI 5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05000" y="2057400"/>
            <a:ext cx="3276600" cy="3048000"/>
            <a:chOff x="1824" y="1344"/>
            <a:chExt cx="1920" cy="1776"/>
          </a:xfrm>
        </p:grpSpPr>
        <p:pic>
          <p:nvPicPr>
            <p:cNvPr id="4110" name="Picture 16" descr="c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" y="1363"/>
              <a:ext cx="9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17" descr="c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" y="2227"/>
              <a:ext cx="9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8" descr="c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3" y="1363"/>
              <a:ext cx="9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19" descr="c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3" y="2227"/>
              <a:ext cx="9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4" name="Rectangle 20"/>
            <p:cNvSpPr>
              <a:spLocks noChangeArrowheads="1"/>
            </p:cNvSpPr>
            <p:nvPr/>
          </p:nvSpPr>
          <p:spPr bwMode="auto">
            <a:xfrm>
              <a:off x="1824" y="1344"/>
              <a:ext cx="1920" cy="1776"/>
            </a:xfrm>
            <a:prstGeom prst="rect">
              <a:avLst/>
            </a:prstGeom>
            <a:noFill/>
            <a:ln w="76200" cmpd="tri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/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Ntimes new roman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5600" y="3432175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VNtimes new roman" pitchFamily="34" charset="0"/>
              </a:rPr>
              <a:t>1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4850" y="3419475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VNtimes new roman" pitchFamily="34" charset="0"/>
              </a:rPr>
              <a:t>+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19200" y="5241925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VNtimes new roman" pitchFamily="34" charset="0"/>
              </a:rPr>
              <a:t>=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66800" y="34385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VNtimes new roman" pitchFamily="34" charset="0"/>
              </a:rPr>
              <a:t>4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76400" y="4479925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VNtimes new roman" pitchFamily="34" charset="0"/>
              </a:rPr>
              <a:t>5</a:t>
            </a: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260350" y="2708275"/>
            <a:ext cx="1981200" cy="3113088"/>
            <a:chOff x="164" y="1236"/>
            <a:chExt cx="1248" cy="1961"/>
          </a:xfrm>
        </p:grpSpPr>
        <p:sp>
          <p:nvSpPr>
            <p:cNvPr id="5147" name="Text Box 10"/>
            <p:cNvSpPr txBox="1">
              <a:spLocks noChangeArrowheads="1"/>
            </p:cNvSpPr>
            <p:nvPr/>
          </p:nvSpPr>
          <p:spPr bwMode="auto">
            <a:xfrm>
              <a:off x="164" y="1236"/>
              <a:ext cx="1248" cy="19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3600" b="1">
                <a:solidFill>
                  <a:srgbClr val="3333FF"/>
                </a:solidFill>
                <a:latin typeface="VNtimes new roman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3600" b="1">
                <a:solidFill>
                  <a:srgbClr val="3333FF"/>
                </a:solidFill>
                <a:latin typeface="VNtimes new roman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3600" b="1">
                <a:solidFill>
                  <a:srgbClr val="3333FF"/>
                </a:solidFill>
                <a:latin typeface="VNtimes new roman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3600" b="1">
                <a:solidFill>
                  <a:srgbClr val="3333FF"/>
                </a:solidFill>
                <a:latin typeface="VNtimes new roman" pitchFamily="34" charset="0"/>
              </a:endParaRPr>
            </a:p>
          </p:txBody>
        </p:sp>
        <p:sp>
          <p:nvSpPr>
            <p:cNvPr id="5148" name="Text Box 11"/>
            <p:cNvSpPr txBox="1">
              <a:spLocks noChangeArrowheads="1"/>
            </p:cNvSpPr>
            <p:nvPr/>
          </p:nvSpPr>
          <p:spPr bwMode="auto">
            <a:xfrm>
              <a:off x="230" y="1264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VNtimes new roman" pitchFamily="34" charset="0"/>
                </a:rPr>
                <a:t>4</a:t>
              </a:r>
            </a:p>
          </p:txBody>
        </p:sp>
        <p:sp>
          <p:nvSpPr>
            <p:cNvPr id="5149" name="Text Box 12"/>
            <p:cNvSpPr txBox="1">
              <a:spLocks noChangeArrowheads="1"/>
            </p:cNvSpPr>
            <p:nvPr/>
          </p:nvSpPr>
          <p:spPr bwMode="auto">
            <a:xfrm>
              <a:off x="432" y="1296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3333FF"/>
                  </a:solidFill>
                  <a:latin typeface="VNtimes new roman" pitchFamily="34" charset="0"/>
                </a:rPr>
                <a:t>+</a:t>
              </a:r>
            </a:p>
          </p:txBody>
        </p:sp>
        <p:sp>
          <p:nvSpPr>
            <p:cNvPr id="5150" name="Text Box 13"/>
            <p:cNvSpPr txBox="1">
              <a:spLocks noChangeArrowheads="1"/>
            </p:cNvSpPr>
            <p:nvPr/>
          </p:nvSpPr>
          <p:spPr bwMode="auto">
            <a:xfrm>
              <a:off x="644" y="1252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VNtimes new roman" pitchFamily="34" charset="0"/>
                </a:rPr>
                <a:t>1</a:t>
              </a:r>
            </a:p>
          </p:txBody>
        </p:sp>
        <p:sp>
          <p:nvSpPr>
            <p:cNvPr id="5151" name="Text Box 14"/>
            <p:cNvSpPr txBox="1">
              <a:spLocks noChangeArrowheads="1"/>
            </p:cNvSpPr>
            <p:nvPr/>
          </p:nvSpPr>
          <p:spPr bwMode="auto">
            <a:xfrm>
              <a:off x="1102" y="1264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VNtimes new roman" pitchFamily="34" charset="0"/>
                </a:rPr>
                <a:t>5</a:t>
              </a:r>
            </a:p>
          </p:txBody>
        </p:sp>
        <p:sp>
          <p:nvSpPr>
            <p:cNvPr id="5152" name="Text Box 15"/>
            <p:cNvSpPr txBox="1">
              <a:spLocks noChangeArrowheads="1"/>
            </p:cNvSpPr>
            <p:nvPr/>
          </p:nvSpPr>
          <p:spPr bwMode="auto">
            <a:xfrm>
              <a:off x="864" y="1286"/>
              <a:ext cx="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VNtimes new roman" pitchFamily="34" charset="0"/>
                </a:rPr>
                <a:t>=</a:t>
              </a:r>
            </a:p>
          </p:txBody>
        </p:sp>
      </p:grpSp>
      <p:grpSp>
        <p:nvGrpSpPr>
          <p:cNvPr id="5130" name="Group 16"/>
          <p:cNvGrpSpPr>
            <a:grpSpLocks/>
          </p:cNvGrpSpPr>
          <p:nvPr/>
        </p:nvGrpSpPr>
        <p:grpSpPr bwMode="auto">
          <a:xfrm>
            <a:off x="304800" y="2584450"/>
            <a:ext cx="1981200" cy="3113088"/>
            <a:chOff x="164" y="1236"/>
            <a:chExt cx="1248" cy="1961"/>
          </a:xfrm>
        </p:grpSpPr>
        <p:sp>
          <p:nvSpPr>
            <p:cNvPr id="5141" name="Text Box 17"/>
            <p:cNvSpPr txBox="1">
              <a:spLocks noChangeArrowheads="1"/>
            </p:cNvSpPr>
            <p:nvPr/>
          </p:nvSpPr>
          <p:spPr bwMode="auto">
            <a:xfrm>
              <a:off x="164" y="1236"/>
              <a:ext cx="1248" cy="19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3600" b="1">
                <a:solidFill>
                  <a:srgbClr val="3333FF"/>
                </a:solidFill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3600" b="1">
                <a:solidFill>
                  <a:srgbClr val="3333FF"/>
                </a:solidFill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3600" b="1">
                <a:solidFill>
                  <a:srgbClr val="3333FF"/>
                </a:solidFill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3600" b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5142" name="Text Box 18"/>
            <p:cNvSpPr txBox="1">
              <a:spLocks noChangeArrowheads="1"/>
            </p:cNvSpPr>
            <p:nvPr/>
          </p:nvSpPr>
          <p:spPr bwMode="auto">
            <a:xfrm>
              <a:off x="230" y="1264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143" name="Text Box 19"/>
            <p:cNvSpPr txBox="1">
              <a:spLocks noChangeArrowheads="1"/>
            </p:cNvSpPr>
            <p:nvPr/>
          </p:nvSpPr>
          <p:spPr bwMode="auto">
            <a:xfrm>
              <a:off x="432" y="1296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3333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144" name="Text Box 20"/>
            <p:cNvSpPr txBox="1">
              <a:spLocks noChangeArrowheads="1"/>
            </p:cNvSpPr>
            <p:nvPr/>
          </p:nvSpPr>
          <p:spPr bwMode="auto">
            <a:xfrm>
              <a:off x="644" y="1252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45" name="Text Box 21"/>
            <p:cNvSpPr txBox="1">
              <a:spLocks noChangeArrowheads="1"/>
            </p:cNvSpPr>
            <p:nvPr/>
          </p:nvSpPr>
          <p:spPr bwMode="auto">
            <a:xfrm>
              <a:off x="1102" y="1264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5146" name="Text Box 22"/>
            <p:cNvSpPr txBox="1">
              <a:spLocks noChangeArrowheads="1"/>
            </p:cNvSpPr>
            <p:nvPr/>
          </p:nvSpPr>
          <p:spPr bwMode="auto">
            <a:xfrm>
              <a:off x="864" y="1286"/>
              <a:ext cx="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=</a:t>
              </a:r>
            </a:p>
          </p:txBody>
        </p:sp>
      </p:grp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81000" y="3403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30250" y="3444875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063625" y="341312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435100" y="34575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1819275" y="3470275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136" name="Text Box 29"/>
          <p:cNvSpPr txBox="1">
            <a:spLocks noChangeArrowheads="1"/>
          </p:cNvSpPr>
          <p:nvPr/>
        </p:nvSpPr>
        <p:spPr bwMode="auto">
          <a:xfrm>
            <a:off x="533400" y="762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				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Toán</a:t>
            </a:r>
            <a:endParaRPr 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137" name="Text Box 30"/>
          <p:cNvSpPr txBox="1">
            <a:spLocks noChangeArrowheads="1"/>
          </p:cNvSpPr>
          <p:nvPr/>
        </p:nvSpPr>
        <p:spPr bwMode="auto">
          <a:xfrm>
            <a:off x="1922463" y="13716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PHÉP CỘNG TRONG PHẠM VI 5</a:t>
            </a:r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"/>
          <a:srcRect l="17708" t="17969" r="22038" b="15863"/>
          <a:stretch>
            <a:fillRect/>
          </a:stretch>
        </p:blipFill>
        <p:spPr bwMode="auto">
          <a:xfrm>
            <a:off x="4648200" y="2133600"/>
            <a:ext cx="3341688" cy="3810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4"/>
          <a:srcRect l="35042" t="21115" r="34245" b="30057"/>
          <a:stretch>
            <a:fillRect/>
          </a:stretch>
        </p:blipFill>
        <p:spPr bwMode="auto">
          <a:xfrm>
            <a:off x="2667000" y="2133600"/>
            <a:ext cx="1882775" cy="3810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68" grpId="0"/>
      <p:bldP spid="6169" grpId="0"/>
      <p:bldP spid="6170" grpId="0"/>
      <p:bldP spid="6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81000" y="2286000"/>
            <a:ext cx="2124075" cy="3113088"/>
            <a:chOff x="288" y="1296"/>
            <a:chExt cx="1338" cy="1961"/>
          </a:xfrm>
        </p:grpSpPr>
        <p:grpSp>
          <p:nvGrpSpPr>
            <p:cNvPr id="6158" name="Group 4"/>
            <p:cNvGrpSpPr>
              <a:grpSpLocks/>
            </p:cNvGrpSpPr>
            <p:nvPr/>
          </p:nvGrpSpPr>
          <p:grpSpPr bwMode="auto">
            <a:xfrm>
              <a:off x="288" y="1296"/>
              <a:ext cx="1248" cy="1961"/>
              <a:chOff x="164" y="1236"/>
              <a:chExt cx="1248" cy="1961"/>
            </a:xfrm>
          </p:grpSpPr>
          <p:sp>
            <p:nvSpPr>
              <p:cNvPr id="6164" name="Text Box 5"/>
              <p:cNvSpPr txBox="1">
                <a:spLocks noChangeArrowheads="1"/>
              </p:cNvSpPr>
              <p:nvPr/>
            </p:nvSpPr>
            <p:spPr bwMode="auto">
              <a:xfrm>
                <a:off x="164" y="1236"/>
                <a:ext cx="1248" cy="19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sz="3600" b="1">
                  <a:solidFill>
                    <a:srgbClr val="3333FF"/>
                  </a:solidFill>
                  <a:latin typeface="Times New Roman" pitchFamily="18" charset="0"/>
                </a:endParaRPr>
              </a:p>
              <a:p>
                <a:pPr eaLnBrk="0" hangingPunct="0">
                  <a:spcBef>
                    <a:spcPct val="50000"/>
                  </a:spcBef>
                </a:pPr>
                <a:endParaRPr lang="en-US" sz="3600" b="1">
                  <a:solidFill>
                    <a:srgbClr val="3333FF"/>
                  </a:solidFill>
                  <a:latin typeface="Times New Roman" pitchFamily="18" charset="0"/>
                </a:endParaRPr>
              </a:p>
              <a:p>
                <a:pPr eaLnBrk="0" hangingPunct="0">
                  <a:spcBef>
                    <a:spcPct val="50000"/>
                  </a:spcBef>
                </a:pPr>
                <a:endParaRPr lang="en-US" sz="3600" b="1">
                  <a:solidFill>
                    <a:srgbClr val="3333FF"/>
                  </a:solidFill>
                  <a:latin typeface="Times New Roman" pitchFamily="18" charset="0"/>
                </a:endParaRPr>
              </a:p>
              <a:p>
                <a:pPr eaLnBrk="0" hangingPunct="0">
                  <a:spcBef>
                    <a:spcPct val="50000"/>
                  </a:spcBef>
                </a:pPr>
                <a:endParaRPr lang="en-US" sz="3600" b="1">
                  <a:solidFill>
                    <a:srgbClr val="3333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5" name="Text Box 6"/>
              <p:cNvSpPr txBox="1">
                <a:spLocks noChangeArrowheads="1"/>
              </p:cNvSpPr>
              <p:nvPr/>
            </p:nvSpPr>
            <p:spPr bwMode="auto">
              <a:xfrm>
                <a:off x="230" y="1264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3333FF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6166" name="Text Box 7"/>
              <p:cNvSpPr txBox="1">
                <a:spLocks noChangeArrowheads="1"/>
              </p:cNvSpPr>
              <p:nvPr/>
            </p:nvSpPr>
            <p:spPr bwMode="auto">
              <a:xfrm>
                <a:off x="432" y="1296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>
                    <a:solidFill>
                      <a:srgbClr val="3333FF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6167" name="Text Box 8"/>
              <p:cNvSpPr txBox="1">
                <a:spLocks noChangeArrowheads="1"/>
              </p:cNvSpPr>
              <p:nvPr/>
            </p:nvSpPr>
            <p:spPr bwMode="auto">
              <a:xfrm>
                <a:off x="644" y="1252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3333FF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6168" name="Text Box 9"/>
              <p:cNvSpPr txBox="1">
                <a:spLocks noChangeArrowheads="1"/>
              </p:cNvSpPr>
              <p:nvPr/>
            </p:nvSpPr>
            <p:spPr bwMode="auto">
              <a:xfrm>
                <a:off x="1102" y="1264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3333FF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6169" name="Text Box 10"/>
              <p:cNvSpPr txBox="1">
                <a:spLocks noChangeArrowheads="1"/>
              </p:cNvSpPr>
              <p:nvPr/>
            </p:nvSpPr>
            <p:spPr bwMode="auto">
              <a:xfrm>
                <a:off x="864" y="1286"/>
                <a:ext cx="52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3333FF"/>
                    </a:solidFill>
                    <a:latin typeface="Times New Roman" pitchFamily="18" charset="0"/>
                  </a:rPr>
                  <a:t>=</a:t>
                </a:r>
              </a:p>
            </p:txBody>
          </p:sp>
        </p:grpSp>
        <p:sp>
          <p:nvSpPr>
            <p:cNvPr id="6159" name="Text Box 11"/>
            <p:cNvSpPr txBox="1">
              <a:spLocks noChangeArrowheads="1"/>
            </p:cNvSpPr>
            <p:nvPr/>
          </p:nvSpPr>
          <p:spPr bwMode="auto">
            <a:xfrm>
              <a:off x="336" y="1770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160" name="Text Box 12"/>
            <p:cNvSpPr txBox="1">
              <a:spLocks noChangeArrowheads="1"/>
            </p:cNvSpPr>
            <p:nvPr/>
          </p:nvSpPr>
          <p:spPr bwMode="auto">
            <a:xfrm>
              <a:off x="556" y="1796"/>
              <a:ext cx="2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6161" name="Text Box 13"/>
            <p:cNvSpPr txBox="1">
              <a:spLocks noChangeArrowheads="1"/>
            </p:cNvSpPr>
            <p:nvPr/>
          </p:nvSpPr>
          <p:spPr bwMode="auto">
            <a:xfrm>
              <a:off x="766" y="1776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6162" name="Text Box 14"/>
            <p:cNvSpPr txBox="1">
              <a:spLocks noChangeArrowheads="1"/>
            </p:cNvSpPr>
            <p:nvPr/>
          </p:nvSpPr>
          <p:spPr bwMode="auto">
            <a:xfrm>
              <a:off x="1000" y="1804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6163" name="Text Box 15"/>
            <p:cNvSpPr txBox="1">
              <a:spLocks noChangeArrowheads="1"/>
            </p:cNvSpPr>
            <p:nvPr/>
          </p:nvSpPr>
          <p:spPr bwMode="auto">
            <a:xfrm>
              <a:off x="1242" y="1812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rgbClr val="3333FF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22275" y="385445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85813" y="38798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138238" y="3856038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3886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870075" y="3860800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153" name="Text Box 22"/>
          <p:cNvSpPr txBox="1">
            <a:spLocks noChangeArrowheads="1"/>
          </p:cNvSpPr>
          <p:nvPr/>
        </p:nvSpPr>
        <p:spPr bwMode="auto">
          <a:xfrm>
            <a:off x="533400" y="928688"/>
            <a:ext cx="723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				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6154" name="Text Box 23"/>
          <p:cNvSpPr txBox="1">
            <a:spLocks noChangeArrowheads="1"/>
          </p:cNvSpPr>
          <p:nvPr/>
        </p:nvSpPr>
        <p:spPr bwMode="auto">
          <a:xfrm>
            <a:off x="2074863" y="14478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PHÉP CỘNG TRONG PHẠM VI 5</a:t>
            </a: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3"/>
          <a:srcRect l="18506" t="11697" r="51970" b="15321"/>
          <a:stretch>
            <a:fillRect/>
          </a:stretch>
        </p:blipFill>
        <p:spPr bwMode="auto">
          <a:xfrm>
            <a:off x="3200400" y="2209800"/>
            <a:ext cx="2573338" cy="39624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4"/>
          <a:srcRect l="48811" t="14301" r="17317" b="12196"/>
          <a:stretch>
            <a:fillRect/>
          </a:stretch>
        </p:blipFill>
        <p:spPr bwMode="auto">
          <a:xfrm>
            <a:off x="5867400" y="2209800"/>
            <a:ext cx="2419350" cy="39624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/>
      <p:bldP spid="7186" grpId="0"/>
      <p:bldP spid="7187" grpId="0"/>
      <p:bldP spid="7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2466975"/>
            <a:ext cx="2124075" cy="3113088"/>
            <a:chOff x="336" y="1318"/>
            <a:chExt cx="1338" cy="1961"/>
          </a:xfrm>
        </p:grpSpPr>
        <p:grpSp>
          <p:nvGrpSpPr>
            <p:cNvPr id="7182" name="Group 4"/>
            <p:cNvGrpSpPr>
              <a:grpSpLocks/>
            </p:cNvGrpSpPr>
            <p:nvPr/>
          </p:nvGrpSpPr>
          <p:grpSpPr bwMode="auto">
            <a:xfrm>
              <a:off x="336" y="1318"/>
              <a:ext cx="1338" cy="1961"/>
              <a:chOff x="288" y="1296"/>
              <a:chExt cx="1338" cy="1961"/>
            </a:xfrm>
          </p:grpSpPr>
          <p:grpSp>
            <p:nvGrpSpPr>
              <p:cNvPr id="7188" name="Group 5"/>
              <p:cNvGrpSpPr>
                <a:grpSpLocks/>
              </p:cNvGrpSpPr>
              <p:nvPr/>
            </p:nvGrpSpPr>
            <p:grpSpPr bwMode="auto">
              <a:xfrm>
                <a:off x="288" y="1296"/>
                <a:ext cx="1248" cy="1961"/>
                <a:chOff x="164" y="1236"/>
                <a:chExt cx="1248" cy="1961"/>
              </a:xfrm>
            </p:grpSpPr>
            <p:sp>
              <p:nvSpPr>
                <p:cNvPr id="719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64" y="1236"/>
                  <a:ext cx="1248" cy="196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 sz="3600" b="1">
                    <a:solidFill>
                      <a:srgbClr val="3333FF"/>
                    </a:solidFill>
                    <a:latin typeface="Times New Roman" pitchFamily="18" charset="0"/>
                  </a:endParaRPr>
                </a:p>
                <a:p>
                  <a:pPr eaLnBrk="0" hangingPunct="0">
                    <a:spcBef>
                      <a:spcPct val="50000"/>
                    </a:spcBef>
                  </a:pPr>
                  <a:endParaRPr lang="en-US" sz="3600" b="1">
                    <a:solidFill>
                      <a:srgbClr val="3333FF"/>
                    </a:solidFill>
                    <a:latin typeface="Times New Roman" pitchFamily="18" charset="0"/>
                  </a:endParaRPr>
                </a:p>
                <a:p>
                  <a:pPr eaLnBrk="0" hangingPunct="0">
                    <a:spcBef>
                      <a:spcPct val="50000"/>
                    </a:spcBef>
                  </a:pPr>
                  <a:endParaRPr lang="en-US" sz="3600" b="1">
                    <a:solidFill>
                      <a:srgbClr val="3333FF"/>
                    </a:solidFill>
                    <a:latin typeface="Times New Roman" pitchFamily="18" charset="0"/>
                  </a:endParaRPr>
                </a:p>
                <a:p>
                  <a:pPr eaLnBrk="0" hangingPunct="0">
                    <a:spcBef>
                      <a:spcPct val="50000"/>
                    </a:spcBef>
                  </a:pPr>
                  <a:endParaRPr lang="en-US" sz="3600" b="1">
                    <a:solidFill>
                      <a:srgbClr val="3333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0" y="1264"/>
                  <a:ext cx="33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rgbClr val="3333FF"/>
                      </a:solidFill>
                      <a:latin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719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32" y="1296"/>
                  <a:ext cx="28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4000">
                      <a:solidFill>
                        <a:srgbClr val="3333FF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719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44" y="1252"/>
                  <a:ext cx="33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rgbClr val="3333FF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719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02" y="1264"/>
                  <a:ext cx="28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rgbClr val="3333FF"/>
                      </a:solidFill>
                      <a:latin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719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64" y="1286"/>
                  <a:ext cx="52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rgbClr val="3333FF"/>
                      </a:solidFill>
                      <a:latin typeface="Times New Roman" pitchFamily="18" charset="0"/>
                    </a:rPr>
                    <a:t>=</a:t>
                  </a:r>
                </a:p>
              </p:txBody>
            </p:sp>
          </p:grpSp>
          <p:sp>
            <p:nvSpPr>
              <p:cNvPr id="7189" name="Text Box 12"/>
              <p:cNvSpPr txBox="1">
                <a:spLocks noChangeArrowheads="1"/>
              </p:cNvSpPr>
              <p:nvPr/>
            </p:nvSpPr>
            <p:spPr bwMode="auto">
              <a:xfrm>
                <a:off x="336" y="1770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3333FF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7190" name="Text Box 13"/>
              <p:cNvSpPr txBox="1">
                <a:spLocks noChangeArrowheads="1"/>
              </p:cNvSpPr>
              <p:nvPr/>
            </p:nvSpPr>
            <p:spPr bwMode="auto">
              <a:xfrm>
                <a:off x="556" y="1796"/>
                <a:ext cx="24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3333FF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7191" name="Text Box 14"/>
              <p:cNvSpPr txBox="1">
                <a:spLocks noChangeArrowheads="1"/>
              </p:cNvSpPr>
              <p:nvPr/>
            </p:nvSpPr>
            <p:spPr bwMode="auto">
              <a:xfrm>
                <a:off x="766" y="1776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000" b="1">
                    <a:solidFill>
                      <a:srgbClr val="3333FF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7192" name="Text Box 15"/>
              <p:cNvSpPr txBox="1">
                <a:spLocks noChangeArrowheads="1"/>
              </p:cNvSpPr>
              <p:nvPr/>
            </p:nvSpPr>
            <p:spPr bwMode="auto">
              <a:xfrm>
                <a:off x="1000" y="1804"/>
                <a:ext cx="2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3333FF"/>
                    </a:solidFill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7193" name="Text Box 16"/>
              <p:cNvSpPr txBox="1">
                <a:spLocks noChangeArrowheads="1"/>
              </p:cNvSpPr>
              <p:nvPr/>
            </p:nvSpPr>
            <p:spPr bwMode="auto">
              <a:xfrm>
                <a:off x="1242" y="181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600" b="1">
                    <a:solidFill>
                      <a:srgbClr val="3333FF"/>
                    </a:solidFill>
                    <a:latin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362" y="2311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591" y="2327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7185" name="Text Box 19"/>
            <p:cNvSpPr txBox="1">
              <a:spLocks noChangeArrowheads="1"/>
            </p:cNvSpPr>
            <p:nvPr/>
          </p:nvSpPr>
          <p:spPr bwMode="auto">
            <a:xfrm>
              <a:off x="813" y="2312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186" name="Text Box 20"/>
            <p:cNvSpPr txBox="1">
              <a:spLocks noChangeArrowheads="1"/>
            </p:cNvSpPr>
            <p:nvPr/>
          </p:nvSpPr>
          <p:spPr bwMode="auto">
            <a:xfrm>
              <a:off x="1045" y="2326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7187" name="Text Box 21"/>
            <p:cNvSpPr txBox="1">
              <a:spLocks noChangeArrowheads="1"/>
            </p:cNvSpPr>
            <p:nvPr/>
          </p:nvSpPr>
          <p:spPr bwMode="auto">
            <a:xfrm>
              <a:off x="1274" y="2315"/>
              <a:ext cx="2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3333FF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4513" y="479425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908050" y="48196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260475" y="4795838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628775" y="481806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992313" y="4800600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515938" y="928688"/>
            <a:ext cx="7180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				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7178" name="Text Box 29"/>
          <p:cNvSpPr txBox="1">
            <a:spLocks noChangeArrowheads="1"/>
          </p:cNvSpPr>
          <p:nvPr/>
        </p:nvSpPr>
        <p:spPr bwMode="auto">
          <a:xfrm>
            <a:off x="1981200" y="13716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PHÉP CỘNG TRONG PHẠM VI 5</a:t>
            </a:r>
          </a:p>
        </p:txBody>
      </p:sp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3"/>
          <a:srcRect l="20068" t="9570" r="47249" b="10092"/>
          <a:stretch>
            <a:fillRect/>
          </a:stretch>
        </p:blipFill>
        <p:spPr bwMode="auto">
          <a:xfrm>
            <a:off x="3151188" y="2133600"/>
            <a:ext cx="1920875" cy="36766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4"/>
          <a:srcRect l="20866" t="10091" r="24397" b="10634"/>
          <a:stretch>
            <a:fillRect/>
          </a:stretch>
        </p:blipFill>
        <p:spPr bwMode="auto">
          <a:xfrm>
            <a:off x="5148263" y="2133600"/>
            <a:ext cx="3225800" cy="367665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1.26735E-6 L 0.31041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2.25717E-6 L 0.31041 -0.0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2.53469E-6 L 0.31041 -0.005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-2.53469E-6 L 0.31041 -0.005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0037 L 0.31232 -0.009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-0.0037 L 0.31042 -0.009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/>
      <p:bldP spid="8215" grpId="0"/>
      <p:bldP spid="8216" grpId="0"/>
      <p:bldP spid="8216" grpId="1"/>
      <p:bldP spid="8217" grpId="0"/>
      <p:bldP spid="8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2413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350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4 +  1  =   5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1 +  4  =   5</a:t>
            </a:r>
          </a:p>
        </p:txBody>
      </p:sp>
      <p:pic>
        <p:nvPicPr>
          <p:cNvPr id="9220" name="Picture 4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76400"/>
            <a:ext cx="762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533400" y="9286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			   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2074863" y="12954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PHÉP CỘNG TRONG PHẠM VI 5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2514600" y="3429000"/>
            <a:ext cx="33909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3 +  2  =   5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2 +  3  =   5</a:t>
            </a:r>
          </a:p>
        </p:txBody>
      </p:sp>
      <p:pic>
        <p:nvPicPr>
          <p:cNvPr id="9228" name="Picture 12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013" y="3429000"/>
            <a:ext cx="636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013" y="2536825"/>
            <a:ext cx="636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013" y="4343400"/>
            <a:ext cx="636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533400" y="1905000"/>
            <a:ext cx="4114800" cy="24384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248400" y="27432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4 + 1 = 5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72200" y="3886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1 + 4 = 5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86000" y="4267200"/>
            <a:ext cx="709613" cy="1114425"/>
            <a:chOff x="3009" y="2750"/>
            <a:chExt cx="447" cy="702"/>
          </a:xfrm>
        </p:grpSpPr>
        <p:sp>
          <p:nvSpPr>
            <p:cNvPr id="9243" name="Text Box 7"/>
            <p:cNvSpPr txBox="1">
              <a:spLocks noChangeArrowheads="1"/>
            </p:cNvSpPr>
            <p:nvPr/>
          </p:nvSpPr>
          <p:spPr bwMode="auto">
            <a:xfrm>
              <a:off x="3009" y="3004"/>
              <a:ext cx="447" cy="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5</a:t>
              </a:r>
            </a:p>
          </p:txBody>
        </p:sp>
        <p:sp>
          <p:nvSpPr>
            <p:cNvPr id="9244" name="Line 8"/>
            <p:cNvSpPr>
              <a:spLocks noChangeShapeType="1"/>
            </p:cNvSpPr>
            <p:nvPr/>
          </p:nvSpPr>
          <p:spPr bwMode="auto">
            <a:xfrm>
              <a:off x="3268" y="2750"/>
              <a:ext cx="0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87400" y="2159000"/>
            <a:ext cx="1981200" cy="1752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FFCC"/>
              </a:solidFill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1168400" y="2387600"/>
            <a:ext cx="606425" cy="609600"/>
          </a:xfrm>
          <a:prstGeom prst="ellipse">
            <a:avLst/>
          </a:prstGeom>
          <a:solidFill>
            <a:srgbClr val="009900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828800" y="2311400"/>
            <a:ext cx="606425" cy="609600"/>
          </a:xfrm>
          <a:prstGeom prst="ellipse">
            <a:avLst/>
          </a:prstGeom>
          <a:solidFill>
            <a:srgbClr val="009900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1676400" y="2997200"/>
            <a:ext cx="606425" cy="609600"/>
          </a:xfrm>
          <a:prstGeom prst="ellipse">
            <a:avLst/>
          </a:prstGeom>
          <a:solidFill>
            <a:srgbClr val="009900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990600" y="3022600"/>
            <a:ext cx="606425" cy="609600"/>
          </a:xfrm>
          <a:prstGeom prst="ellipse">
            <a:avLst/>
          </a:prstGeom>
          <a:solidFill>
            <a:srgbClr val="009900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97200" y="2260600"/>
            <a:ext cx="1295400" cy="1447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352800" y="2667000"/>
            <a:ext cx="609600" cy="609600"/>
          </a:xfrm>
          <a:prstGeom prst="ellipse">
            <a:avLst/>
          </a:prstGeom>
          <a:solidFill>
            <a:srgbClr val="009900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9900"/>
              </a:solidFill>
              <a:latin typeface="VNtimes new roman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" y="3733800"/>
            <a:ext cx="1049338" cy="1674813"/>
            <a:chOff x="1131" y="2496"/>
            <a:chExt cx="661" cy="1055"/>
          </a:xfrm>
        </p:grpSpPr>
        <p:sp>
          <p:nvSpPr>
            <p:cNvPr id="9241" name="Text Box 17"/>
            <p:cNvSpPr txBox="1">
              <a:spLocks noChangeArrowheads="1"/>
            </p:cNvSpPr>
            <p:nvPr/>
          </p:nvSpPr>
          <p:spPr bwMode="auto">
            <a:xfrm>
              <a:off x="1131" y="3103"/>
              <a:ext cx="480" cy="4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4</a:t>
              </a:r>
            </a:p>
          </p:txBody>
        </p:sp>
        <p:sp>
          <p:nvSpPr>
            <p:cNvPr id="9242" name="Line 18"/>
            <p:cNvSpPr>
              <a:spLocks noChangeShapeType="1"/>
            </p:cNvSpPr>
            <p:nvPr/>
          </p:nvSpPr>
          <p:spPr bwMode="auto">
            <a:xfrm flipH="1">
              <a:off x="1392" y="2496"/>
              <a:ext cx="400" cy="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962400" y="3505200"/>
            <a:ext cx="860425" cy="1908175"/>
            <a:chOff x="3168" y="2256"/>
            <a:chExt cx="588" cy="1372"/>
          </a:xfrm>
        </p:grpSpPr>
        <p:sp>
          <p:nvSpPr>
            <p:cNvPr id="9239" name="Text Box 20"/>
            <p:cNvSpPr txBox="1">
              <a:spLocks noChangeArrowheads="1"/>
            </p:cNvSpPr>
            <p:nvPr/>
          </p:nvSpPr>
          <p:spPr bwMode="auto">
            <a:xfrm>
              <a:off x="3276" y="3117"/>
              <a:ext cx="480" cy="51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9240" name="Line 21"/>
            <p:cNvSpPr>
              <a:spLocks noChangeShapeType="1"/>
            </p:cNvSpPr>
            <p:nvPr/>
          </p:nvSpPr>
          <p:spPr bwMode="auto">
            <a:xfrm>
              <a:off x="3168" y="2256"/>
              <a:ext cx="318" cy="8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2" name="Text Box 23"/>
          <p:cNvSpPr txBox="1">
            <a:spLocks noChangeArrowheads="1"/>
          </p:cNvSpPr>
          <p:nvPr/>
        </p:nvSpPr>
        <p:spPr bwMode="auto">
          <a:xfrm>
            <a:off x="533400" y="928688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				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9233" name="Text Box 24"/>
          <p:cNvSpPr txBox="1">
            <a:spLocks noChangeArrowheads="1"/>
          </p:cNvSpPr>
          <p:nvPr/>
        </p:nvSpPr>
        <p:spPr bwMode="auto">
          <a:xfrm>
            <a:off x="2514600" y="13716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PHÉP CỘNG TRONG PHẠM VI 5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159500" y="27813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997700" y="38989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6096000" y="3937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6959600" y="27813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/>
      <p:bldP spid="10245" grpId="0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66" grpId="0"/>
      <p:bldP spid="10269" grpId="0"/>
      <p:bldP spid="10270" grpId="0"/>
      <p:bldP spid="10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400800" y="25146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3 + 2 = 5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0800" y="35814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2 + 3 = 5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9125" y="1752600"/>
            <a:ext cx="4495800" cy="2695575"/>
            <a:chOff x="619125" y="1752600"/>
            <a:chExt cx="4495800" cy="2695575"/>
          </a:xfrm>
        </p:grpSpPr>
        <p:sp>
          <p:nvSpPr>
            <p:cNvPr id="10258" name="Oval 3"/>
            <p:cNvSpPr>
              <a:spLocks noChangeArrowheads="1"/>
            </p:cNvSpPr>
            <p:nvPr/>
          </p:nvSpPr>
          <p:spPr bwMode="auto">
            <a:xfrm>
              <a:off x="619125" y="1752600"/>
              <a:ext cx="4495800" cy="2695575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Oval 6"/>
            <p:cNvSpPr>
              <a:spLocks noChangeArrowheads="1"/>
            </p:cNvSpPr>
            <p:nvPr/>
          </p:nvSpPr>
          <p:spPr bwMode="auto">
            <a:xfrm>
              <a:off x="3362325" y="2238375"/>
              <a:ext cx="1600200" cy="15240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Oval 7"/>
            <p:cNvSpPr>
              <a:spLocks noChangeArrowheads="1"/>
            </p:cNvSpPr>
            <p:nvPr/>
          </p:nvSpPr>
          <p:spPr bwMode="auto">
            <a:xfrm>
              <a:off x="3841750" y="2343150"/>
              <a:ext cx="606425" cy="60960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6699"/>
                </a:solidFill>
              </a:endParaRPr>
            </a:p>
          </p:txBody>
        </p:sp>
        <p:sp>
          <p:nvSpPr>
            <p:cNvPr id="10261" name="Oval 8"/>
            <p:cNvSpPr>
              <a:spLocks noChangeArrowheads="1"/>
            </p:cNvSpPr>
            <p:nvPr/>
          </p:nvSpPr>
          <p:spPr bwMode="auto">
            <a:xfrm>
              <a:off x="3873500" y="3105150"/>
              <a:ext cx="606425" cy="60960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6699"/>
                </a:solidFill>
              </a:endParaRPr>
            </a:p>
          </p:txBody>
        </p:sp>
        <p:sp>
          <p:nvSpPr>
            <p:cNvPr id="10262" name="Oval 9"/>
            <p:cNvSpPr>
              <a:spLocks noChangeArrowheads="1"/>
            </p:cNvSpPr>
            <p:nvPr/>
          </p:nvSpPr>
          <p:spPr bwMode="auto">
            <a:xfrm>
              <a:off x="847725" y="2009775"/>
              <a:ext cx="1982788" cy="189706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Oval 10"/>
            <p:cNvSpPr>
              <a:spLocks noChangeArrowheads="1"/>
            </p:cNvSpPr>
            <p:nvPr/>
          </p:nvSpPr>
          <p:spPr bwMode="auto">
            <a:xfrm>
              <a:off x="1584325" y="2162175"/>
              <a:ext cx="606425" cy="60960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6699"/>
                </a:solidFill>
              </a:endParaRPr>
            </a:p>
          </p:txBody>
        </p:sp>
        <p:sp>
          <p:nvSpPr>
            <p:cNvPr id="10264" name="Oval 11"/>
            <p:cNvSpPr>
              <a:spLocks noChangeArrowheads="1"/>
            </p:cNvSpPr>
            <p:nvPr/>
          </p:nvSpPr>
          <p:spPr bwMode="auto">
            <a:xfrm>
              <a:off x="2012950" y="2908300"/>
              <a:ext cx="606425" cy="60960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6699"/>
                </a:solidFill>
              </a:endParaRPr>
            </a:p>
          </p:txBody>
        </p:sp>
        <p:sp>
          <p:nvSpPr>
            <p:cNvPr id="10265" name="Oval 12"/>
            <p:cNvSpPr>
              <a:spLocks noChangeArrowheads="1"/>
            </p:cNvSpPr>
            <p:nvPr/>
          </p:nvSpPr>
          <p:spPr bwMode="auto">
            <a:xfrm>
              <a:off x="1127125" y="2908300"/>
              <a:ext cx="606425" cy="60960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6699"/>
                </a:solidFill>
              </a:endParaRPr>
            </a:p>
          </p:txBody>
        </p:sp>
      </p:grp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4451350"/>
            <a:ext cx="782638" cy="1260475"/>
            <a:chOff x="2928" y="2712"/>
            <a:chExt cx="576" cy="794"/>
          </a:xfrm>
        </p:grpSpPr>
        <p:sp>
          <p:nvSpPr>
            <p:cNvPr id="10256" name="Text Box 14"/>
            <p:cNvSpPr txBox="1">
              <a:spLocks noChangeArrowheads="1"/>
            </p:cNvSpPr>
            <p:nvPr/>
          </p:nvSpPr>
          <p:spPr bwMode="auto">
            <a:xfrm>
              <a:off x="2928" y="3058"/>
              <a:ext cx="576" cy="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5</a:t>
              </a:r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>
              <a:off x="3204" y="2712"/>
              <a:ext cx="0" cy="3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191000" y="3733800"/>
            <a:ext cx="762000" cy="1984375"/>
            <a:chOff x="4058" y="2448"/>
            <a:chExt cx="480" cy="1250"/>
          </a:xfrm>
        </p:grpSpPr>
        <p:sp>
          <p:nvSpPr>
            <p:cNvPr id="10254" name="Text Box 17"/>
            <p:cNvSpPr txBox="1">
              <a:spLocks noChangeArrowheads="1"/>
            </p:cNvSpPr>
            <p:nvPr/>
          </p:nvSpPr>
          <p:spPr bwMode="auto">
            <a:xfrm>
              <a:off x="4058" y="3250"/>
              <a:ext cx="480" cy="4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255" name="Line 18"/>
            <p:cNvSpPr>
              <a:spLocks noChangeShapeType="1"/>
            </p:cNvSpPr>
            <p:nvPr/>
          </p:nvSpPr>
          <p:spPr bwMode="auto">
            <a:xfrm>
              <a:off x="4128" y="2448"/>
              <a:ext cx="147" cy="7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952500" y="3898900"/>
            <a:ext cx="931863" cy="1787525"/>
            <a:chOff x="1869" y="2352"/>
            <a:chExt cx="587" cy="1126"/>
          </a:xfrm>
        </p:grpSpPr>
        <p:sp>
          <p:nvSpPr>
            <p:cNvPr id="10252" name="Text Box 20"/>
            <p:cNvSpPr txBox="1">
              <a:spLocks noChangeArrowheads="1"/>
            </p:cNvSpPr>
            <p:nvPr/>
          </p:nvSpPr>
          <p:spPr bwMode="auto">
            <a:xfrm>
              <a:off x="1869" y="3030"/>
              <a:ext cx="480" cy="4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0253" name="Line 21"/>
            <p:cNvSpPr>
              <a:spLocks noChangeShapeType="1"/>
            </p:cNvSpPr>
            <p:nvPr/>
          </p:nvSpPr>
          <p:spPr bwMode="auto">
            <a:xfrm flipH="1">
              <a:off x="2120" y="2352"/>
              <a:ext cx="336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9" name="Text Box 23"/>
          <p:cNvSpPr txBox="1">
            <a:spLocks noChangeArrowheads="1"/>
          </p:cNvSpPr>
          <p:nvPr/>
        </p:nvSpPr>
        <p:spPr bwMode="auto">
          <a:xfrm>
            <a:off x="533400" y="6858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				 </a:t>
            </a: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10250" name="Text Box 24"/>
          <p:cNvSpPr txBox="1">
            <a:spLocks noChangeArrowheads="1"/>
          </p:cNvSpPr>
          <p:nvPr/>
        </p:nvSpPr>
        <p:spPr bwMode="auto">
          <a:xfrm>
            <a:off x="2514600" y="11430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PHÉP CỘNG TRONG PHẠM VI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eecedb2e3ff01920a54a6b1d2d41977aafe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317</Words>
  <Application>Microsoft Office PowerPoint</Application>
  <PresentationFormat>On-screen Show (4:3)</PresentationFormat>
  <Paragraphs>181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VNtimes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PHÉP CỘNG TRONG PHẠM VI 5  </vt:lpstr>
      <vt:lpstr> PHÉP CỘNG TRONG PHẠM VI 5  </vt:lpstr>
      <vt:lpstr>Slide 12</vt:lpstr>
      <vt:lpstr>Slide 13</vt:lpstr>
      <vt:lpstr>Slide 14</vt:lpstr>
      <vt:lpstr>DẶN DÒ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Truong Di</dc:creator>
  <cp:lastModifiedBy>HP</cp:lastModifiedBy>
  <cp:revision>66</cp:revision>
  <dcterms:created xsi:type="dcterms:W3CDTF">2011-08-16T14:22:49Z</dcterms:created>
  <dcterms:modified xsi:type="dcterms:W3CDTF">2017-10-21T15:04:57Z</dcterms:modified>
</cp:coreProperties>
</file>