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7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F7D0-5C6D-4FE6-8197-E9A918AC10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662C-6665-40D6-BFA5-5A56C2818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F7D0-5C6D-4FE6-8197-E9A918AC10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662C-6665-40D6-BFA5-5A56C2818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F7D0-5C6D-4FE6-8197-E9A918AC10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662C-6665-40D6-BFA5-5A56C2818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F7D0-5C6D-4FE6-8197-E9A918AC10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662C-6665-40D6-BFA5-5A56C2818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F7D0-5C6D-4FE6-8197-E9A918AC10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662C-6665-40D6-BFA5-5A56C2818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F7D0-5C6D-4FE6-8197-E9A918AC10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662C-6665-40D6-BFA5-5A56C2818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F7D0-5C6D-4FE6-8197-E9A918AC10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662C-6665-40D6-BFA5-5A56C2818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F7D0-5C6D-4FE6-8197-E9A918AC10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662C-6665-40D6-BFA5-5A56C2818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F7D0-5C6D-4FE6-8197-E9A918AC10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662C-6665-40D6-BFA5-5A56C2818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F7D0-5C6D-4FE6-8197-E9A918AC10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662C-6665-40D6-BFA5-5A56C2818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F7D0-5C6D-4FE6-8197-E9A918AC10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662C-6665-40D6-BFA5-5A56C2818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4AF7D0-5C6D-4FE6-8197-E9A918AC10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90662C-6665-40D6-BFA5-5A56C2818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475656" y="4869160"/>
            <a:ext cx="6858943" cy="882650"/>
          </a:xfrm>
          <a:solidFill>
            <a:schemeClr val="bg2"/>
          </a:solidFill>
          <a:ln>
            <a:solidFill>
              <a:schemeClr val="accent4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vi-V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5"/>
          <p:cNvSpPr txBox="1">
            <a:spLocks noChangeArrowheads="1" noChangeShapeType="1" noTextEdit="1"/>
          </p:cNvSpPr>
          <p:nvPr/>
        </p:nvSpPr>
        <p:spPr bwMode="auto">
          <a:xfrm>
            <a:off x="251520" y="1556792"/>
            <a:ext cx="8352928" cy="1945567"/>
          </a:xfrm>
          <a:prstGeom prst="rect">
            <a:avLst/>
          </a:prstGeom>
          <a:effectLst/>
        </p:spPr>
        <p:txBody>
          <a:bodyPr vert="horz" wrap="none" lIns="91440" tIns="45720" rIns="91440" bIns="45720" numCol="1" rtlCol="0" fromWordArt="1" anchor="t" anchorCtr="0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>
                    <a:alpha val="85001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>
                    <a:alpha val="85001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>
                    <a:alpha val="85001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>
                    <a:alpha val="85001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>
                    <a:alpha val="85001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>
                    <a:alpha val="85001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>
                    <a:alpha val="85001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>
                    <a:alpha val="85001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>
                    <a:alpha val="85001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>
                    <a:alpha val="85001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>
                    <a:alpha val="85001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>
                    <a:alpha val="85001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>
                    <a:alpha val="85001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>
                    <a:alpha val="85001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>
                    <a:alpha val="85001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70C0">
                  <a:alpha val="85001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" name="Picture 16" descr="Bauer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3296"/>
            <a:ext cx="8763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" y="404664"/>
            <a:ext cx="8604447" cy="150513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vi-VN" sz="3200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</a:t>
            </a:r>
            <a:r>
              <a:rPr lang="vi-VN" sz="3200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ĐÔ THỊ VIỆT HƯNG</a:t>
            </a:r>
            <a:r>
              <a:rPr lang="vi-VN" sz="3200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5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2071688"/>
            <a:ext cx="5563344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ạt động 3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:  Liên hệ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47664" y="2912724"/>
            <a:ext cx="6324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Em đang sống ở đâu? Hãy nói về cảnh vật nơi em sống?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566811" y="4094762"/>
            <a:ext cx="6324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Em sẽ làm gì để thể hiện lòng yêu quê hương của mình?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63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213148" y="1700808"/>
            <a:ext cx="6858000" cy="3733800"/>
          </a:xfrm>
          <a:prstGeom prst="horizontalScroll">
            <a:avLst>
              <a:gd name="adj" fmla="val 12500"/>
            </a:avLst>
          </a:prstGeom>
          <a:solidFill>
            <a:schemeClr val="bg2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746548" y="2454076"/>
            <a:ext cx="6477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Cuộc sống xung quanh chúng ta luôn nhộn nhịp, mọi người đều phải làm việc góp phần xây dựng quê hương đất nước ngày càng giàu đẹp.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452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246-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592" b="67978"/>
          <a:stretch>
            <a:fillRect/>
          </a:stretch>
        </p:blipFill>
        <p:spPr bwMode="auto">
          <a:xfrm>
            <a:off x="0" y="55566"/>
            <a:ext cx="4495800" cy="337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23842" y="2942121"/>
            <a:ext cx="1475656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2</a:t>
            </a:r>
          </a:p>
        </p:txBody>
      </p:sp>
      <p:pic>
        <p:nvPicPr>
          <p:cNvPr id="6" name="Picture 28" descr="246-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909" r="76134"/>
          <a:stretch>
            <a:fillRect/>
          </a:stretch>
        </p:blipFill>
        <p:spPr bwMode="auto">
          <a:xfrm>
            <a:off x="4495800" y="55566"/>
            <a:ext cx="4572000" cy="334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4588055" y="2942121"/>
            <a:ext cx="1676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Hình 3</a:t>
            </a:r>
          </a:p>
        </p:txBody>
      </p:sp>
      <p:pic>
        <p:nvPicPr>
          <p:cNvPr id="8" name="Picture 27" descr="246-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14" b="67978"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246-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14" t="56108"/>
          <a:stretch>
            <a:fillRect/>
          </a:stretch>
        </p:blipFill>
        <p:spPr bwMode="auto">
          <a:xfrm>
            <a:off x="4572000" y="3444875"/>
            <a:ext cx="4572000" cy="380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4588055" y="6359498"/>
            <a:ext cx="1676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vi-VN" sz="2400" b="1" dirty="0" smtClean="0">
                <a:solidFill>
                  <a:schemeClr val="tx2"/>
                </a:solidFill>
                <a:latin typeface="Times New Roman" pitchFamily="18" charset="0"/>
              </a:rPr>
              <a:t>5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-76530" y="6629400"/>
            <a:ext cx="1676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vi-VN" sz="2400" b="1" dirty="0" smtClean="0">
                <a:solidFill>
                  <a:schemeClr val="tx2"/>
                </a:solidFill>
                <a:latin typeface="Times New Roman" pitchFamily="18" charset="0"/>
              </a:rPr>
              <a:t>4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58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246-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588" b="67943"/>
          <a:stretch>
            <a:fillRect/>
          </a:stretch>
        </p:blipFill>
        <p:spPr bwMode="auto">
          <a:xfrm>
            <a:off x="0" y="980728"/>
            <a:ext cx="9143999" cy="4896544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0" y="404664"/>
            <a:ext cx="6096000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381000" y="6248400"/>
            <a:ext cx="2438400" cy="406400"/>
          </a:xfrm>
          <a:prstGeom prst="rect">
            <a:avLst/>
          </a:prstGeom>
          <a:solidFill>
            <a:srgbClr val="FFFF99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dirty="0"/>
              <a:t>  NGHỀ LÁI TÀU</a:t>
            </a:r>
            <a:endParaRPr lang="en-US" sz="2000" dirty="0">
              <a:solidFill>
                <a:srgbClr val="FF3300"/>
              </a:solidFill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3200400" y="6248400"/>
            <a:ext cx="2667000" cy="406400"/>
          </a:xfrm>
          <a:prstGeom prst="rect">
            <a:avLst/>
          </a:prstGeom>
          <a:solidFill>
            <a:srgbClr val="FFFF99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dirty="0"/>
              <a:t>   NGHỀ BỐC VÁC</a:t>
            </a:r>
            <a:endParaRPr lang="en-US" sz="2000" dirty="0">
              <a:solidFill>
                <a:srgbClr val="FF3300"/>
              </a:solidFill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6248400" y="6248400"/>
            <a:ext cx="2438400" cy="406400"/>
          </a:xfrm>
          <a:prstGeom prst="rect">
            <a:avLst/>
          </a:prstGeom>
          <a:solidFill>
            <a:srgbClr val="FFFF99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dirty="0"/>
              <a:t>    NGHỀ LÁI XE</a:t>
            </a:r>
            <a:endParaRPr lang="en-US" sz="2000" dirty="0">
              <a:solidFill>
                <a:srgbClr val="FF3300"/>
              </a:solidFill>
            </a:endParaRPr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 flipV="1">
            <a:off x="1331640" y="2780927"/>
            <a:ext cx="1008112" cy="346747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 flipV="1">
            <a:off x="4283968" y="4653134"/>
            <a:ext cx="669032" cy="159526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 flipH="1" flipV="1">
            <a:off x="6869978" y="4149079"/>
            <a:ext cx="597620" cy="2099321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 flipH="1" flipV="1">
            <a:off x="6248400" y="5013175"/>
            <a:ext cx="1219198" cy="12352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 flipH="1" flipV="1">
            <a:off x="3419872" y="5198738"/>
            <a:ext cx="817611" cy="104965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V="1">
            <a:off x="1331640" y="3717031"/>
            <a:ext cx="3202260" cy="253136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-44126" y="5450766"/>
            <a:ext cx="1676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latin typeface="Times New Roman" pitchFamily="18" charset="0"/>
              </a:rPr>
              <a:t>2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2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246-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909" r="76134"/>
          <a:stretch>
            <a:fillRect/>
          </a:stretch>
        </p:blipFill>
        <p:spPr bwMode="auto">
          <a:xfrm>
            <a:off x="0" y="836712"/>
            <a:ext cx="91440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3124200" y="6045777"/>
            <a:ext cx="2971800" cy="400050"/>
          </a:xfrm>
          <a:prstGeom prst="rect">
            <a:avLst/>
          </a:prstGeom>
          <a:solidFill>
            <a:srgbClr val="FFFF99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dirty="0"/>
              <a:t>  NGHỀ  BUÔN BÁN</a:t>
            </a:r>
            <a:endParaRPr lang="en-US" sz="2000" dirty="0">
              <a:solidFill>
                <a:srgbClr val="FF3300"/>
              </a:solidFill>
            </a:endParaRP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-7671" y="356132"/>
            <a:ext cx="6096000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0" y="5588577"/>
            <a:ext cx="1676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xmlns="" val="33977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246-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14" b="67978"/>
          <a:stretch>
            <a:fillRect/>
          </a:stretch>
        </p:blipFill>
        <p:spPr bwMode="auto">
          <a:xfrm>
            <a:off x="0" y="980728"/>
            <a:ext cx="91440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3233758" y="5398864"/>
            <a:ext cx="2438400" cy="406400"/>
          </a:xfrm>
          <a:prstGeom prst="rect">
            <a:avLst/>
          </a:prstGeom>
          <a:solidFill>
            <a:srgbClr val="FFFF99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dirty="0"/>
              <a:t>  NGHỀ MAY</a:t>
            </a:r>
            <a:endParaRPr lang="en-US" sz="2000" dirty="0">
              <a:solidFill>
                <a:srgbClr val="FF3300"/>
              </a:solidFill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2595" y="514003"/>
            <a:ext cx="6096000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dirty="0"/>
              <a:t> 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nghề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4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  <a:endParaRPr lang="en-US" sz="2400" dirty="0">
              <a:solidFill>
                <a:srgbClr val="FF3300"/>
              </a:solidFill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33358" y="5805264"/>
            <a:ext cx="8839200" cy="830997"/>
          </a:xfrm>
          <a:prstGeom prst="rect">
            <a:avLst/>
          </a:prstGeom>
          <a:solidFill>
            <a:srgbClr val="FFFF99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2, 3, 4, 5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0" y="5170264"/>
            <a:ext cx="1676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vi-VN" sz="2400" b="1" dirty="0" smtClean="0">
                <a:solidFill>
                  <a:schemeClr val="tx2"/>
                </a:solidFill>
                <a:latin typeface="Times New Roman" pitchFamily="18" charset="0"/>
              </a:rPr>
              <a:t>4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20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2819400" y="2286000"/>
            <a:ext cx="31242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Kết</a:t>
            </a:r>
            <a:r>
              <a:rPr lang="en-US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luận</a:t>
            </a:r>
            <a:r>
              <a:rPr lang="en-US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FF66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104900" y="2503512"/>
            <a:ext cx="6858000" cy="3733800"/>
          </a:xfrm>
          <a:prstGeom prst="horizontalScroll">
            <a:avLst>
              <a:gd name="adj" fmla="val 12500"/>
            </a:avLst>
          </a:prstGeom>
          <a:solidFill>
            <a:schemeClr val="bg2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619672" y="3717032"/>
            <a:ext cx="6192688" cy="1592263"/>
          </a:xfrm>
          <a:prstGeom prst="rect">
            <a:avLst/>
          </a:prstGeom>
          <a:solidFill>
            <a:schemeClr val="bg2"/>
          </a:solidFill>
          <a:ln w="38100" cmpd="dbl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</a:rPr>
              <a:t>Cũng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vùng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thôn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dân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phố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cũng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nhiều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ngành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nghề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nhau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835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63688" y="1484785"/>
            <a:ext cx="7200800" cy="1008112"/>
          </a:xfrm>
        </p:spPr>
        <p:txBody>
          <a:bodyPr/>
          <a:lstStyle/>
          <a:p>
            <a:pPr marL="182880" indent="0">
              <a:buNone/>
            </a:pPr>
            <a:r>
              <a:rPr lang="en-US" b="0" dirty="0" err="1" smtClean="0">
                <a:solidFill>
                  <a:schemeClr val="tx1"/>
                </a:solidFill>
              </a:rPr>
              <a:t>Ôn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vi-VN" b="0" dirty="0" smtClean="0">
                <a:solidFill>
                  <a:schemeClr val="tx1"/>
                </a:solidFill>
              </a:rPr>
              <a:t>bài </a:t>
            </a:r>
            <a:r>
              <a:rPr lang="vi-VN" b="0" dirty="0" smtClean="0">
                <a:solidFill>
                  <a:schemeClr val="tx1"/>
                </a:solidFill>
              </a:rPr>
              <a:t>cũ 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171034" y="2564904"/>
            <a:ext cx="6858000" cy="3733800"/>
          </a:xfrm>
          <a:prstGeom prst="horizontalScroll">
            <a:avLst>
              <a:gd name="adj" fmla="val 12500"/>
            </a:avLst>
          </a:prstGeom>
          <a:solidFill>
            <a:schemeClr val="bg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763688" y="3462308"/>
            <a:ext cx="5976664" cy="193899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ãy kể lại những gì em quan sát được cuộc sống ở nông thôn?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2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323528" y="1340768"/>
            <a:ext cx="8820472" cy="27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Bài 19: </a:t>
            </a:r>
            <a:endParaRPr lang="en-US" sz="4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Cuộc </a:t>
            </a:r>
            <a:r>
              <a:rPr lang="vi-VN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sống xung </a:t>
            </a:r>
            <a:r>
              <a:rPr lang="vi-VN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quanh </a:t>
            </a:r>
            <a:endParaRPr lang="en-US" sz="4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tiếp theo)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4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5257800"/>
            <a:ext cx="364008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72123" y="4089117"/>
            <a:ext cx="2527575" cy="365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01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683568" y="0"/>
            <a:ext cx="75438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</a:rPr>
              <a:t> 1: </a:t>
            </a:r>
            <a:r>
              <a:rPr lang="en-US" sz="2800" b="1" dirty="0" err="1">
                <a:latin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sát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</a:rPr>
              <a:t>. 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vi-VN" sz="2800" b="1" dirty="0" smtClean="0">
                <a:latin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14" name="Picture 31" descr="246-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97" t="22707" r="23628" b="16385"/>
          <a:stretch>
            <a:fillRect/>
          </a:stretch>
        </p:blipFill>
        <p:spPr bwMode="auto">
          <a:xfrm>
            <a:off x="0" y="1160463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139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356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467544" y="1412776"/>
            <a:ext cx="82089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Bài 19: Cuộc sống xung </a:t>
            </a:r>
            <a:r>
              <a:rPr lang="vi-VN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quanh (</a:t>
            </a:r>
            <a:r>
              <a:rPr lang="vi-VN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tiếp theo)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1187624" y="1988840"/>
            <a:ext cx="6858000" cy="3733800"/>
          </a:xfrm>
          <a:prstGeom prst="horizontalScroll">
            <a:avLst>
              <a:gd name="adj" fmla="val 12500"/>
            </a:avLst>
          </a:prstGeom>
          <a:solidFill>
            <a:schemeClr val="bg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>
          <a:xfrm>
            <a:off x="1691680" y="2924944"/>
            <a:ext cx="6353944" cy="1684412"/>
          </a:xfrm>
          <a:prstGeom prst="rect">
            <a:avLst/>
          </a:prstGeom>
          <a:solidFill>
            <a:schemeClr val="bg2"/>
          </a:solidFill>
          <a:ln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Hình1thể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trấn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370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16" descr="13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14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4" y="0"/>
            <a:ext cx="4498975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38"/>
          <p:cNvSpPr>
            <a:spLocks noChangeShapeType="1"/>
          </p:cNvSpPr>
          <p:nvPr/>
        </p:nvSpPr>
        <p:spPr bwMode="auto">
          <a:xfrm>
            <a:off x="9144000" y="5209356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38"/>
          <p:cNvSpPr>
            <a:spLocks noChangeShapeType="1"/>
          </p:cNvSpPr>
          <p:nvPr/>
        </p:nvSpPr>
        <p:spPr bwMode="auto">
          <a:xfrm>
            <a:off x="13855" y="53054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881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91439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Em thấy cuộc sống những người sống ở thành phố và những người sống ở nông thôn có gì giống và khác nhau?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33"/>
          <p:cNvSpPr>
            <a:spLocks noChangeShapeType="1"/>
          </p:cNvSpPr>
          <p:nvPr/>
        </p:nvSpPr>
        <p:spPr bwMode="auto">
          <a:xfrm flipV="1">
            <a:off x="0" y="1371600"/>
            <a:ext cx="91440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Line 33"/>
          <p:cNvSpPr>
            <a:spLocks noChangeShapeType="1"/>
          </p:cNvSpPr>
          <p:nvPr/>
        </p:nvSpPr>
        <p:spPr bwMode="auto">
          <a:xfrm flipV="1">
            <a:off x="0" y="1752600"/>
            <a:ext cx="905394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447800" y="1371600"/>
            <a:ext cx="17331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Giống nhau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5943600" y="1371600"/>
            <a:ext cx="1630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Khác nhau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>
            <a:off x="4191000" y="1371600"/>
            <a:ext cx="45719" cy="548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8"/>
          <p:cNvSpPr>
            <a:spLocks noChangeShapeType="1"/>
          </p:cNvSpPr>
          <p:nvPr/>
        </p:nvSpPr>
        <p:spPr bwMode="auto">
          <a:xfrm>
            <a:off x="9144000" y="5209356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38"/>
          <p:cNvSpPr>
            <a:spLocks noChangeShapeType="1"/>
          </p:cNvSpPr>
          <p:nvPr/>
        </p:nvSpPr>
        <p:spPr bwMode="auto">
          <a:xfrm>
            <a:off x="13855" y="53054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22098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Đều có nhà cửa, trường học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đường sá, mọi người đều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làm việc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4267200" y="1905000"/>
            <a:ext cx="4572000" cy="390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Ở nông thôn có cánh đồng, những người nông dân cày bừa, trồng rau, cấy lúa...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Ở thành phố đường sá rộng hơn, có đèn giao thông, nhiều cửa hàng buôn bán,nhiều nhà cao tầng, nhiều xe cộ đi lại...)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81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447800" y="1447800"/>
            <a:ext cx="6248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Thảo luận về hoạt động sinh sống của người dân sống ở thành phố.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04800" y="381000"/>
            <a:ext cx="274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Ho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ạt động 2: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1219200" y="2133600"/>
            <a:ext cx="6858000" cy="3733800"/>
          </a:xfrm>
          <a:prstGeom prst="horizontalScroll">
            <a:avLst>
              <a:gd name="adj" fmla="val 12500"/>
            </a:avLst>
          </a:prstGeom>
          <a:solidFill>
            <a:schemeClr val="bg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600200" y="2971800"/>
            <a:ext cx="6182072" cy="19514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vi-VN" sz="2800" b="1" dirty="0">
                <a:solidFill>
                  <a:srgbClr val="0033CC"/>
                </a:solidFill>
                <a:latin typeface="Arial" charset="0"/>
              </a:rPr>
              <a:t>   </a:t>
            </a:r>
            <a:r>
              <a:rPr lang="vi-VN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Kết luận </a:t>
            </a:r>
            <a:r>
              <a:rPr lang="vi-VN" sz="2800" b="1" dirty="0" smtClean="0">
                <a:latin typeface="Arial" charset="0"/>
              </a:rPr>
              <a:t>Cuộc </a:t>
            </a:r>
            <a:r>
              <a:rPr lang="vi-VN" sz="2800" b="1" dirty="0">
                <a:latin typeface="Arial" charset="0"/>
              </a:rPr>
              <a:t>sống của người dân sống ở thành phố luôn nhộn nhịp, đông vui, tấp nập.</a:t>
            </a:r>
            <a:endParaRPr lang="en-US" sz="2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78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6c6a813a58d6b39b0164d6ba034fd3e65c8f859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142</TotalTime>
  <Words>432</Words>
  <Application>Microsoft Office PowerPoint</Application>
  <PresentationFormat>On-screen Show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Slipstream</vt:lpstr>
      <vt:lpstr>Slide 1</vt:lpstr>
      <vt:lpstr>Ôn bài cũ </vt:lpstr>
      <vt:lpstr>Slide 3</vt:lpstr>
      <vt:lpstr>Slide 4</vt:lpstr>
      <vt:lpstr>Slide 5</vt:lpstr>
      <vt:lpstr>Slide 6</vt:lpstr>
      <vt:lpstr>Slide 7</vt:lpstr>
      <vt:lpstr>   Em thấy cuộc sống những người sống ở thành phố và những người sống ở nông thôn có gì giống và khác nhau?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HP</cp:lastModifiedBy>
  <cp:revision>16</cp:revision>
  <dcterms:created xsi:type="dcterms:W3CDTF">2016-12-21T15:00:30Z</dcterms:created>
  <dcterms:modified xsi:type="dcterms:W3CDTF">2017-01-10T14:18:01Z</dcterms:modified>
</cp:coreProperties>
</file>