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11"/>
  </p:notes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custDataLst>
    <p:tags r:id="rId12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28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717C9B-6ABA-4B91-8457-E4FE7F03DBF7}" type="datetimeFigureOut">
              <a:rPr lang="vi-VN" smtClean="0"/>
              <a:t>14/11/2017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30669-A241-4498-B06E-BB3D27F8B8F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89326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1AACF-693D-4FBF-9F8B-933EDE5F766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963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E30B-0326-443A-A936-5DBEDF7953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AC9A-80A8-4D9C-8CA4-A295022A6B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503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E30B-0326-443A-A936-5DBEDF7953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AC9A-80A8-4D9C-8CA4-A295022A6B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812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E30B-0326-443A-A936-5DBEDF7953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AC9A-80A8-4D9C-8CA4-A295022A6B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6420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AD02209-2501-492B-BA54-9752DA58A98A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9288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92338E8-F326-466E-9244-30340A1F0906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698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E30B-0326-443A-A936-5DBEDF7953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AC9A-80A8-4D9C-8CA4-A295022A6B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435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E30B-0326-443A-A936-5DBEDF7953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AC9A-80A8-4D9C-8CA4-A295022A6B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887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E30B-0326-443A-A936-5DBEDF7953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AC9A-80A8-4D9C-8CA4-A295022A6B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183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E30B-0326-443A-A936-5DBEDF7953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AC9A-80A8-4D9C-8CA4-A295022A6B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932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E30B-0326-443A-A936-5DBEDF7953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AC9A-80A8-4D9C-8CA4-A295022A6B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70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E30B-0326-443A-A936-5DBEDF7953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AC9A-80A8-4D9C-8CA4-A295022A6B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912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E30B-0326-443A-A936-5DBEDF7953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AC9A-80A8-4D9C-8CA4-A295022A6B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425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E30B-0326-443A-A936-5DBEDF7953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AC9A-80A8-4D9C-8CA4-A295022A6B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743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0E30B-0326-443A-A936-5DBEDF7953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9AC9A-80A8-4D9C-8CA4-A295022A6B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73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6418" y="421196"/>
            <a:ext cx="8382000" cy="289286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Inflate">
              <a:avLst/>
            </a:prstTxWarp>
            <a:spAutoFit/>
          </a:bodyPr>
          <a:lstStyle/>
          <a:p>
            <a:pPr algn="ctr"/>
            <a:endParaRPr lang="en-U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5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tính</a:t>
            </a:r>
            <a:endParaRPr lang="en-U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31640" y="3962400"/>
            <a:ext cx="71287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GIÁO VIÊN: VŨ THỊ HƯƠNG GIANG</a:t>
            </a:r>
          </a:p>
          <a:p>
            <a:pPr algn="ctr"/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LỚP 3E</a:t>
            </a:r>
            <a:endParaRPr lang="en-US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TRƯỜNG TIỂU HỌC ĐỨC GIANG</a:t>
            </a:r>
            <a:endParaRPr lang="en-US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01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509586" y="1657276"/>
            <a:ext cx="74056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1814910" y="2192020"/>
            <a:ext cx="51387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a)  3 m 5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dm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=  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….  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dm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1814910" y="2852936"/>
            <a:ext cx="48339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b)  5 m 18 cm =  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….   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cm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495890" y="3376156"/>
            <a:ext cx="8382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kèn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kèn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kèn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?            </a:t>
            </a:r>
          </a:p>
        </p:txBody>
      </p:sp>
      <p:sp>
        <p:nvSpPr>
          <p:cNvPr id="14" name="AutoShape 2"/>
          <p:cNvSpPr>
            <a:spLocks noChangeArrowheads="1"/>
          </p:cNvSpPr>
          <p:nvPr/>
        </p:nvSpPr>
        <p:spPr bwMode="auto">
          <a:xfrm>
            <a:off x="1905000" y="499872"/>
            <a:ext cx="5029200" cy="9144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8064A2">
                  <a:tint val="50000"/>
                  <a:satMod val="300000"/>
                </a:srgbClr>
              </a:gs>
              <a:gs pos="35000">
                <a:srgbClr val="8064A2">
                  <a:tint val="37000"/>
                  <a:satMod val="300000"/>
                </a:srgbClr>
              </a:gs>
              <a:gs pos="100000">
                <a:srgbClr val="8064A2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extLst/>
        </p:spPr>
        <p:txBody>
          <a:bodyPr wrap="none" anchor="ctr"/>
          <a:lstStyle/>
          <a:p>
            <a:pPr algn="ctr">
              <a:defRPr/>
            </a:pPr>
            <a:r>
              <a:rPr lang="en-US" sz="3600" kern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36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36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cũ</a:t>
            </a:r>
            <a:endParaRPr lang="en-US" sz="3600" kern="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472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4104" grpId="0"/>
      <p:bldP spid="4105" grpId="0"/>
      <p:bldP spid="4120" grpId="0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rgb-on-white-01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978819"/>
            <a:ext cx="1905000" cy="14287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579834" y="188640"/>
            <a:ext cx="8136731" cy="3157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lnSpc>
                <a:spcPct val="125000"/>
              </a:lnSpc>
            </a:pPr>
            <a:endParaRPr lang="en-US" sz="2400" b="1" i="1" dirty="0">
              <a:solidFill>
                <a:srgbClr val="0000FF"/>
              </a:solidFill>
              <a:latin typeface="Times New Roman" pitchFamily="18" charset="0"/>
            </a:endParaRPr>
          </a:p>
          <a:p>
            <a:pPr marL="342900" indent="-342900">
              <a:lnSpc>
                <a:spcPct val="125000"/>
              </a:lnSpc>
            </a:pPr>
            <a:r>
              <a:rPr lang="en-US" sz="2400" b="1" i="1" u="sng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Bài</a:t>
            </a:r>
            <a:r>
              <a:rPr lang="en-US" sz="2400" b="1" i="1" u="sng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i="1" u="sng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toán</a:t>
            </a:r>
            <a:r>
              <a:rPr lang="en-US" sz="2400" b="1" i="1" u="sng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1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: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Hàng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trên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có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3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cái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kèn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hàng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dưới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có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nhiều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hơn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hàng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trên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 2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cái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kèn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.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Hỏi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: </a:t>
            </a:r>
          </a:p>
          <a:p>
            <a:pPr marL="342900" indent="-342900">
              <a:lnSpc>
                <a:spcPct val="125000"/>
              </a:lnSpc>
              <a:buFontTx/>
              <a:buAutoNum type="alphaLcPeriod"/>
            </a:pP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Hàng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dưới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có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mấy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cái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kèn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?</a:t>
            </a:r>
          </a:p>
          <a:p>
            <a:pPr marL="342900" indent="-342900">
              <a:lnSpc>
                <a:spcPct val="125000"/>
              </a:lnSpc>
              <a:buFontTx/>
              <a:buAutoNum type="alphaLcPeriod"/>
            </a:pP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Cả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hai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hàng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có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mấy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cái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kèn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?</a:t>
            </a:r>
          </a:p>
          <a:p>
            <a:pPr marL="342900" indent="-342900"/>
            <a:endParaRPr lang="en-US" sz="2400" b="1" dirty="0">
              <a:solidFill>
                <a:srgbClr val="EEECE1">
                  <a:lumMod val="10000"/>
                </a:srgbClr>
              </a:solidFill>
              <a:latin typeface="Times New Roman" pitchFamily="18" charset="0"/>
            </a:endParaRPr>
          </a:p>
          <a:p>
            <a:pPr marL="342900" indent="-342900" algn="just">
              <a:spcBef>
                <a:spcPct val="5000"/>
              </a:spcBef>
            </a:pPr>
            <a:endParaRPr lang="en-US" sz="24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grpSp>
        <p:nvGrpSpPr>
          <p:cNvPr id="12322" name="Group 34"/>
          <p:cNvGrpSpPr>
            <a:grpSpLocks/>
          </p:cNvGrpSpPr>
          <p:nvPr/>
        </p:nvGrpSpPr>
        <p:grpSpPr bwMode="auto">
          <a:xfrm>
            <a:off x="2981201" y="4395192"/>
            <a:ext cx="1374775" cy="762000"/>
            <a:chOff x="1630" y="2400"/>
            <a:chExt cx="914" cy="528"/>
          </a:xfrm>
        </p:grpSpPr>
        <p:pic>
          <p:nvPicPr>
            <p:cNvPr id="12303" name="Picture 15" descr="music_clipart_trumpet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3" y="2400"/>
              <a:ext cx="431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12306" name="Picture 18" descr="music_clipart_trumpet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0" y="2448"/>
              <a:ext cx="433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2320" name="Group 32"/>
          <p:cNvGrpSpPr>
            <a:grpSpLocks/>
          </p:cNvGrpSpPr>
          <p:nvPr/>
        </p:nvGrpSpPr>
        <p:grpSpPr bwMode="auto">
          <a:xfrm>
            <a:off x="623342" y="3212976"/>
            <a:ext cx="2076450" cy="685800"/>
            <a:chOff x="192" y="1632"/>
            <a:chExt cx="1308" cy="480"/>
          </a:xfrm>
        </p:grpSpPr>
        <p:pic>
          <p:nvPicPr>
            <p:cNvPr id="12297" name="Picture 9" descr="music_clipart_trumpet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2" y="1632"/>
              <a:ext cx="433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12300" name="Picture 12" descr="music_clipart_trumpet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1632"/>
              <a:ext cx="389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12310" name="Picture 22" descr="music_clipart_trumpet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7" y="1632"/>
              <a:ext cx="433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2321" name="Group 33"/>
          <p:cNvGrpSpPr>
            <a:grpSpLocks/>
          </p:cNvGrpSpPr>
          <p:nvPr/>
        </p:nvGrpSpPr>
        <p:grpSpPr bwMode="auto">
          <a:xfrm>
            <a:off x="626070" y="4437112"/>
            <a:ext cx="2217738" cy="685800"/>
            <a:chOff x="192" y="2448"/>
            <a:chExt cx="1397" cy="528"/>
          </a:xfrm>
        </p:grpSpPr>
        <p:pic>
          <p:nvPicPr>
            <p:cNvPr id="12307" name="Picture 19" descr="music_clipart_trumpet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6" y="2448"/>
              <a:ext cx="452" cy="5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308" name="Picture 20" descr="music_clipart_trumpet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4" y="2448"/>
              <a:ext cx="452" cy="5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309" name="Picture 21" descr="music_clipart_trumpet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2448"/>
              <a:ext cx="452" cy="5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311" name="Line 23"/>
            <p:cNvSpPr>
              <a:spLocks noChangeShapeType="1"/>
            </p:cNvSpPr>
            <p:nvPr/>
          </p:nvSpPr>
          <p:spPr bwMode="auto">
            <a:xfrm>
              <a:off x="192" y="2448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312" name="Line 24"/>
            <p:cNvSpPr>
              <a:spLocks noChangeShapeType="1"/>
            </p:cNvSpPr>
            <p:nvPr/>
          </p:nvSpPr>
          <p:spPr bwMode="auto">
            <a:xfrm>
              <a:off x="192" y="2976"/>
              <a:ext cx="139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313" name="Line 25"/>
            <p:cNvSpPr>
              <a:spLocks noChangeShapeType="1"/>
            </p:cNvSpPr>
            <p:nvPr/>
          </p:nvSpPr>
          <p:spPr bwMode="auto">
            <a:xfrm>
              <a:off x="192" y="2448"/>
              <a:ext cx="139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314" name="Line 26"/>
            <p:cNvSpPr>
              <a:spLocks noChangeShapeType="1"/>
            </p:cNvSpPr>
            <p:nvPr/>
          </p:nvSpPr>
          <p:spPr bwMode="auto">
            <a:xfrm>
              <a:off x="1589" y="2448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12323" name="Text Box 35"/>
          <p:cNvSpPr txBox="1">
            <a:spLocks noChangeArrowheads="1"/>
          </p:cNvSpPr>
          <p:nvPr/>
        </p:nvSpPr>
        <p:spPr bwMode="auto">
          <a:xfrm>
            <a:off x="2209800" y="72390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2326" name="Text Box 38"/>
          <p:cNvSpPr txBox="1">
            <a:spLocks noChangeArrowheads="1"/>
          </p:cNvSpPr>
          <p:nvPr/>
        </p:nvSpPr>
        <p:spPr bwMode="auto">
          <a:xfrm>
            <a:off x="2819400" y="75438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2329" name="Text Box 41"/>
          <p:cNvSpPr txBox="1">
            <a:spLocks noChangeArrowheads="1"/>
          </p:cNvSpPr>
          <p:nvPr/>
        </p:nvSpPr>
        <p:spPr bwMode="auto">
          <a:xfrm>
            <a:off x="3352800" y="7467600"/>
            <a:ext cx="914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2332" name="Text Box 44"/>
          <p:cNvSpPr txBox="1">
            <a:spLocks noChangeArrowheads="1"/>
          </p:cNvSpPr>
          <p:nvPr/>
        </p:nvSpPr>
        <p:spPr bwMode="auto">
          <a:xfrm>
            <a:off x="2286000" y="7391400"/>
            <a:ext cx="114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2337" name="Text Box 49"/>
          <p:cNvSpPr txBox="1">
            <a:spLocks noChangeArrowheads="1"/>
          </p:cNvSpPr>
          <p:nvPr/>
        </p:nvSpPr>
        <p:spPr bwMode="auto">
          <a:xfrm>
            <a:off x="2438400" y="7315200"/>
            <a:ext cx="152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2340" name="Text Box 52"/>
          <p:cNvSpPr txBox="1">
            <a:spLocks noChangeArrowheads="1"/>
          </p:cNvSpPr>
          <p:nvPr/>
        </p:nvSpPr>
        <p:spPr bwMode="auto">
          <a:xfrm>
            <a:off x="3200400" y="7467600"/>
            <a:ext cx="914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2343" name="Text Box 55"/>
          <p:cNvSpPr txBox="1">
            <a:spLocks noChangeArrowheads="1"/>
          </p:cNvSpPr>
          <p:nvPr/>
        </p:nvSpPr>
        <p:spPr bwMode="auto">
          <a:xfrm>
            <a:off x="2057400" y="7543800"/>
            <a:ext cx="114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2346" name="Text Box 58"/>
          <p:cNvSpPr txBox="1">
            <a:spLocks noChangeArrowheads="1"/>
          </p:cNvSpPr>
          <p:nvPr/>
        </p:nvSpPr>
        <p:spPr bwMode="auto">
          <a:xfrm>
            <a:off x="1981200" y="74676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2352" name="Text Box 64"/>
          <p:cNvSpPr txBox="1">
            <a:spLocks noChangeArrowheads="1"/>
          </p:cNvSpPr>
          <p:nvPr/>
        </p:nvSpPr>
        <p:spPr bwMode="auto">
          <a:xfrm>
            <a:off x="2743200" y="73152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2354" name="Text Box 66"/>
          <p:cNvSpPr txBox="1">
            <a:spLocks noChangeArrowheads="1"/>
          </p:cNvSpPr>
          <p:nvPr/>
        </p:nvSpPr>
        <p:spPr bwMode="auto">
          <a:xfrm>
            <a:off x="1219200" y="75438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2357" name="Text Box 69"/>
          <p:cNvSpPr txBox="1">
            <a:spLocks noChangeArrowheads="1"/>
          </p:cNvSpPr>
          <p:nvPr/>
        </p:nvSpPr>
        <p:spPr bwMode="auto">
          <a:xfrm>
            <a:off x="4919663" y="22098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2358" name="Text Box 70"/>
          <p:cNvSpPr txBox="1">
            <a:spLocks noChangeArrowheads="1"/>
          </p:cNvSpPr>
          <p:nvPr/>
        </p:nvSpPr>
        <p:spPr bwMode="auto">
          <a:xfrm>
            <a:off x="4648200" y="3505200"/>
            <a:ext cx="3548063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Hàng trên:</a:t>
            </a:r>
          </a:p>
          <a:p>
            <a:pPr>
              <a:spcBef>
                <a:spcPct val="50000"/>
              </a:spcBef>
            </a:pPr>
            <a:endParaRPr lang="en-US" sz="24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Hàng dưới:  </a:t>
            </a:r>
          </a:p>
        </p:txBody>
      </p:sp>
      <p:grpSp>
        <p:nvGrpSpPr>
          <p:cNvPr id="12359" name="Group 71"/>
          <p:cNvGrpSpPr>
            <a:grpSpLocks/>
          </p:cNvGrpSpPr>
          <p:nvPr/>
        </p:nvGrpSpPr>
        <p:grpSpPr bwMode="auto">
          <a:xfrm>
            <a:off x="6172200" y="3733800"/>
            <a:ext cx="1084263" cy="152400"/>
            <a:chOff x="1148" y="2688"/>
            <a:chExt cx="683" cy="96"/>
          </a:xfrm>
        </p:grpSpPr>
        <p:grpSp>
          <p:nvGrpSpPr>
            <p:cNvPr id="12360" name="Group 72"/>
            <p:cNvGrpSpPr>
              <a:grpSpLocks/>
            </p:cNvGrpSpPr>
            <p:nvPr/>
          </p:nvGrpSpPr>
          <p:grpSpPr bwMode="auto">
            <a:xfrm>
              <a:off x="1148" y="2688"/>
              <a:ext cx="228" cy="96"/>
              <a:chOff x="1008" y="2352"/>
              <a:chExt cx="240" cy="96"/>
            </a:xfrm>
          </p:grpSpPr>
          <p:sp>
            <p:nvSpPr>
              <p:cNvPr id="12361" name="Line 73"/>
              <p:cNvSpPr>
                <a:spLocks noChangeShapeType="1"/>
              </p:cNvSpPr>
              <p:nvPr/>
            </p:nvSpPr>
            <p:spPr bwMode="auto">
              <a:xfrm>
                <a:off x="1008" y="2400"/>
                <a:ext cx="2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2362" name="Line 74"/>
              <p:cNvSpPr>
                <a:spLocks noChangeShapeType="1"/>
              </p:cNvSpPr>
              <p:nvPr/>
            </p:nvSpPr>
            <p:spPr bwMode="auto">
              <a:xfrm>
                <a:off x="1008" y="2352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2363" name="Line 75"/>
              <p:cNvSpPr>
                <a:spLocks noChangeShapeType="1"/>
              </p:cNvSpPr>
              <p:nvPr/>
            </p:nvSpPr>
            <p:spPr bwMode="auto">
              <a:xfrm>
                <a:off x="1248" y="2352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2364" name="Line 76"/>
            <p:cNvSpPr>
              <a:spLocks noChangeShapeType="1"/>
            </p:cNvSpPr>
            <p:nvPr/>
          </p:nvSpPr>
          <p:spPr bwMode="auto">
            <a:xfrm>
              <a:off x="1376" y="2736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365" name="Line 77"/>
            <p:cNvSpPr>
              <a:spLocks noChangeShapeType="1"/>
            </p:cNvSpPr>
            <p:nvPr/>
          </p:nvSpPr>
          <p:spPr bwMode="auto">
            <a:xfrm>
              <a:off x="1603" y="268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366" name="Line 78"/>
            <p:cNvSpPr>
              <a:spLocks noChangeShapeType="1"/>
            </p:cNvSpPr>
            <p:nvPr/>
          </p:nvSpPr>
          <p:spPr bwMode="auto">
            <a:xfrm>
              <a:off x="1603" y="2736"/>
              <a:ext cx="2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367" name="Line 79"/>
            <p:cNvSpPr>
              <a:spLocks noChangeShapeType="1"/>
            </p:cNvSpPr>
            <p:nvPr/>
          </p:nvSpPr>
          <p:spPr bwMode="auto">
            <a:xfrm>
              <a:off x="1831" y="268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2369" name="Group 81"/>
          <p:cNvGrpSpPr>
            <a:grpSpLocks/>
          </p:cNvGrpSpPr>
          <p:nvPr/>
        </p:nvGrpSpPr>
        <p:grpSpPr bwMode="auto">
          <a:xfrm>
            <a:off x="6172200" y="4800600"/>
            <a:ext cx="1806575" cy="152400"/>
            <a:chOff x="1148" y="3024"/>
            <a:chExt cx="1138" cy="96"/>
          </a:xfrm>
        </p:grpSpPr>
        <p:grpSp>
          <p:nvGrpSpPr>
            <p:cNvPr id="12370" name="Group 82"/>
            <p:cNvGrpSpPr>
              <a:grpSpLocks/>
            </p:cNvGrpSpPr>
            <p:nvPr/>
          </p:nvGrpSpPr>
          <p:grpSpPr bwMode="auto">
            <a:xfrm>
              <a:off x="1831" y="3024"/>
              <a:ext cx="227" cy="96"/>
              <a:chOff x="1008" y="2352"/>
              <a:chExt cx="240" cy="96"/>
            </a:xfrm>
          </p:grpSpPr>
          <p:sp>
            <p:nvSpPr>
              <p:cNvPr id="12371" name="Line 83"/>
              <p:cNvSpPr>
                <a:spLocks noChangeShapeType="1"/>
              </p:cNvSpPr>
              <p:nvPr/>
            </p:nvSpPr>
            <p:spPr bwMode="auto">
              <a:xfrm>
                <a:off x="1008" y="2400"/>
                <a:ext cx="2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2372" name="Line 84"/>
              <p:cNvSpPr>
                <a:spLocks noChangeShapeType="1"/>
              </p:cNvSpPr>
              <p:nvPr/>
            </p:nvSpPr>
            <p:spPr bwMode="auto">
              <a:xfrm>
                <a:off x="1008" y="2352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2373" name="Line 85"/>
              <p:cNvSpPr>
                <a:spLocks noChangeShapeType="1"/>
              </p:cNvSpPr>
              <p:nvPr/>
            </p:nvSpPr>
            <p:spPr bwMode="auto">
              <a:xfrm>
                <a:off x="1248" y="2352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2374" name="Line 86"/>
            <p:cNvSpPr>
              <a:spLocks noChangeShapeType="1"/>
            </p:cNvSpPr>
            <p:nvPr/>
          </p:nvSpPr>
          <p:spPr bwMode="auto">
            <a:xfrm>
              <a:off x="2058" y="3072"/>
              <a:ext cx="2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375" name="Line 87"/>
            <p:cNvSpPr>
              <a:spLocks noChangeShapeType="1"/>
            </p:cNvSpPr>
            <p:nvPr/>
          </p:nvSpPr>
          <p:spPr bwMode="auto">
            <a:xfrm>
              <a:off x="2286" y="3024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grpSp>
          <p:nvGrpSpPr>
            <p:cNvPr id="12376" name="Group 88"/>
            <p:cNvGrpSpPr>
              <a:grpSpLocks/>
            </p:cNvGrpSpPr>
            <p:nvPr/>
          </p:nvGrpSpPr>
          <p:grpSpPr bwMode="auto">
            <a:xfrm>
              <a:off x="1148" y="3024"/>
              <a:ext cx="228" cy="96"/>
              <a:chOff x="1008" y="2352"/>
              <a:chExt cx="240" cy="96"/>
            </a:xfrm>
          </p:grpSpPr>
          <p:sp>
            <p:nvSpPr>
              <p:cNvPr id="12377" name="Line 89"/>
              <p:cNvSpPr>
                <a:spLocks noChangeShapeType="1"/>
              </p:cNvSpPr>
              <p:nvPr/>
            </p:nvSpPr>
            <p:spPr bwMode="auto">
              <a:xfrm>
                <a:off x="1008" y="2400"/>
                <a:ext cx="2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2378" name="Line 90"/>
              <p:cNvSpPr>
                <a:spLocks noChangeShapeType="1"/>
              </p:cNvSpPr>
              <p:nvPr/>
            </p:nvSpPr>
            <p:spPr bwMode="auto">
              <a:xfrm>
                <a:off x="1008" y="2352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2379" name="Line 91"/>
              <p:cNvSpPr>
                <a:spLocks noChangeShapeType="1"/>
              </p:cNvSpPr>
              <p:nvPr/>
            </p:nvSpPr>
            <p:spPr bwMode="auto">
              <a:xfrm>
                <a:off x="1248" y="2352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2380" name="Line 92"/>
            <p:cNvSpPr>
              <a:spLocks noChangeShapeType="1"/>
            </p:cNvSpPr>
            <p:nvPr/>
          </p:nvSpPr>
          <p:spPr bwMode="auto">
            <a:xfrm>
              <a:off x="1376" y="3072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381" name="Line 93"/>
            <p:cNvSpPr>
              <a:spLocks noChangeShapeType="1"/>
            </p:cNvSpPr>
            <p:nvPr/>
          </p:nvSpPr>
          <p:spPr bwMode="auto">
            <a:xfrm>
              <a:off x="1603" y="3024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382" name="Line 94"/>
            <p:cNvSpPr>
              <a:spLocks noChangeShapeType="1"/>
            </p:cNvSpPr>
            <p:nvPr/>
          </p:nvSpPr>
          <p:spPr bwMode="auto">
            <a:xfrm>
              <a:off x="1603" y="3072"/>
              <a:ext cx="2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12383" name="Line 95"/>
          <p:cNvSpPr>
            <a:spLocks noChangeShapeType="1"/>
          </p:cNvSpPr>
          <p:nvPr/>
        </p:nvSpPr>
        <p:spPr bwMode="auto">
          <a:xfrm flipH="1">
            <a:off x="6172200" y="38100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385" name="Arc 97"/>
          <p:cNvSpPr>
            <a:spLocks/>
          </p:cNvSpPr>
          <p:nvPr/>
        </p:nvSpPr>
        <p:spPr bwMode="auto">
          <a:xfrm rot="-22713995">
            <a:off x="7281863" y="4724400"/>
            <a:ext cx="739775" cy="609600"/>
          </a:xfrm>
          <a:custGeom>
            <a:avLst/>
            <a:gdLst>
              <a:gd name="G0" fmla="+- 3426 0 0"/>
              <a:gd name="G1" fmla="+- 21600 0 0"/>
              <a:gd name="G2" fmla="+- 21600 0 0"/>
              <a:gd name="T0" fmla="*/ 0 w 20904"/>
              <a:gd name="T1" fmla="*/ 273 h 21600"/>
              <a:gd name="T2" fmla="*/ 20904 w 20904"/>
              <a:gd name="T3" fmla="*/ 8908 h 21600"/>
              <a:gd name="T4" fmla="*/ 3426 w 20904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04" h="21600" fill="none" extrusionOk="0">
                <a:moveTo>
                  <a:pt x="0" y="273"/>
                </a:moveTo>
                <a:cubicBezTo>
                  <a:pt x="1132" y="91"/>
                  <a:pt x="2278" y="-1"/>
                  <a:pt x="3426" y="0"/>
                </a:cubicBezTo>
                <a:cubicBezTo>
                  <a:pt x="10342" y="0"/>
                  <a:pt x="16840" y="3311"/>
                  <a:pt x="20903" y="8908"/>
                </a:cubicBezTo>
              </a:path>
              <a:path w="20904" h="21600" stroke="0" extrusionOk="0">
                <a:moveTo>
                  <a:pt x="0" y="273"/>
                </a:moveTo>
                <a:cubicBezTo>
                  <a:pt x="1132" y="91"/>
                  <a:pt x="2278" y="-1"/>
                  <a:pt x="3426" y="0"/>
                </a:cubicBezTo>
                <a:cubicBezTo>
                  <a:pt x="10342" y="0"/>
                  <a:pt x="16840" y="3311"/>
                  <a:pt x="20903" y="8908"/>
                </a:cubicBezTo>
                <a:lnTo>
                  <a:pt x="3426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386" name="Text Box 98"/>
          <p:cNvSpPr txBox="1">
            <a:spLocks noChangeArrowheads="1"/>
          </p:cNvSpPr>
          <p:nvPr/>
        </p:nvSpPr>
        <p:spPr bwMode="auto">
          <a:xfrm>
            <a:off x="7205663" y="4343400"/>
            <a:ext cx="1011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2 kèn</a:t>
            </a:r>
          </a:p>
        </p:txBody>
      </p:sp>
      <p:sp>
        <p:nvSpPr>
          <p:cNvPr id="12387" name="Arc 99"/>
          <p:cNvSpPr>
            <a:spLocks/>
          </p:cNvSpPr>
          <p:nvPr/>
        </p:nvSpPr>
        <p:spPr bwMode="auto">
          <a:xfrm rot="12202991" flipH="1">
            <a:off x="6519863" y="3429000"/>
            <a:ext cx="1647825" cy="1905000"/>
          </a:xfrm>
          <a:custGeom>
            <a:avLst/>
            <a:gdLst>
              <a:gd name="G0" fmla="+- 668 0 0"/>
              <a:gd name="G1" fmla="+- 21600 0 0"/>
              <a:gd name="G2" fmla="+- 21600 0 0"/>
              <a:gd name="T0" fmla="*/ 0 w 17986"/>
              <a:gd name="T1" fmla="*/ 10 h 21600"/>
              <a:gd name="T2" fmla="*/ 17986 w 17986"/>
              <a:gd name="T3" fmla="*/ 8691 h 21600"/>
              <a:gd name="T4" fmla="*/ 668 w 17986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986" h="21600" fill="none" extrusionOk="0">
                <a:moveTo>
                  <a:pt x="0" y="10"/>
                </a:moveTo>
                <a:cubicBezTo>
                  <a:pt x="222" y="3"/>
                  <a:pt x="445" y="-1"/>
                  <a:pt x="668" y="0"/>
                </a:cubicBezTo>
                <a:cubicBezTo>
                  <a:pt x="7489" y="0"/>
                  <a:pt x="13909" y="3221"/>
                  <a:pt x="17986" y="8690"/>
                </a:cubicBezTo>
              </a:path>
              <a:path w="17986" h="21600" stroke="0" extrusionOk="0">
                <a:moveTo>
                  <a:pt x="0" y="10"/>
                </a:moveTo>
                <a:cubicBezTo>
                  <a:pt x="222" y="3"/>
                  <a:pt x="445" y="-1"/>
                  <a:pt x="668" y="0"/>
                </a:cubicBezTo>
                <a:cubicBezTo>
                  <a:pt x="7489" y="0"/>
                  <a:pt x="13909" y="3221"/>
                  <a:pt x="17986" y="8690"/>
                </a:cubicBezTo>
                <a:lnTo>
                  <a:pt x="668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388" name="Text Box 100"/>
          <p:cNvSpPr txBox="1">
            <a:spLocks noChangeArrowheads="1"/>
          </p:cNvSpPr>
          <p:nvPr/>
        </p:nvSpPr>
        <p:spPr bwMode="auto">
          <a:xfrm>
            <a:off x="6519863" y="5181600"/>
            <a:ext cx="1155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? kèn</a:t>
            </a:r>
          </a:p>
        </p:txBody>
      </p:sp>
      <p:sp>
        <p:nvSpPr>
          <p:cNvPr id="12389" name="Text Box 101"/>
          <p:cNvSpPr txBox="1">
            <a:spLocks noChangeArrowheads="1"/>
          </p:cNvSpPr>
          <p:nvPr/>
        </p:nvSpPr>
        <p:spPr bwMode="auto">
          <a:xfrm>
            <a:off x="8043863" y="4038600"/>
            <a:ext cx="1100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? kèn</a:t>
            </a:r>
          </a:p>
        </p:txBody>
      </p:sp>
      <p:sp>
        <p:nvSpPr>
          <p:cNvPr id="12390" name="AutoShape 102"/>
          <p:cNvSpPr>
            <a:spLocks/>
          </p:cNvSpPr>
          <p:nvPr/>
        </p:nvSpPr>
        <p:spPr bwMode="auto">
          <a:xfrm>
            <a:off x="8001000" y="3657600"/>
            <a:ext cx="111125" cy="1219200"/>
          </a:xfrm>
          <a:prstGeom prst="rightBrace">
            <a:avLst>
              <a:gd name="adj1" fmla="val 91429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394" name="Line 106"/>
          <p:cNvSpPr>
            <a:spLocks noChangeShapeType="1"/>
          </p:cNvSpPr>
          <p:nvPr/>
        </p:nvSpPr>
        <p:spPr bwMode="auto">
          <a:xfrm>
            <a:off x="7239000" y="38100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395" name="Text Box 107"/>
          <p:cNvSpPr txBox="1">
            <a:spLocks noChangeArrowheads="1"/>
          </p:cNvSpPr>
          <p:nvPr/>
        </p:nvSpPr>
        <p:spPr bwMode="auto">
          <a:xfrm>
            <a:off x="6248400" y="3276600"/>
            <a:ext cx="868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3 kèn</a:t>
            </a:r>
          </a:p>
        </p:txBody>
      </p:sp>
      <p:sp>
        <p:nvSpPr>
          <p:cNvPr id="12398" name="Text Box 110"/>
          <p:cNvSpPr txBox="1">
            <a:spLocks noChangeArrowheads="1"/>
          </p:cNvSpPr>
          <p:nvPr/>
        </p:nvSpPr>
        <p:spPr bwMode="auto">
          <a:xfrm>
            <a:off x="6172200" y="26670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0000FF"/>
                </a:solidFill>
                <a:latin typeface="Times New Roman" pitchFamily="18" charset="0"/>
              </a:rPr>
              <a:t>Tóm tắt</a:t>
            </a:r>
          </a:p>
        </p:txBody>
      </p:sp>
    </p:spTree>
    <p:extLst>
      <p:ext uri="{BB962C8B-B14F-4D97-AF65-F5344CB8AC3E}">
        <p14:creationId xmlns:p14="http://schemas.microsoft.com/office/powerpoint/2010/main" val="1028719109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122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122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2000"/>
                                        <p:tgtEl>
                                          <p:spTgt spid="122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2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2000"/>
                                        <p:tgtEl>
                                          <p:spTgt spid="12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" dur="2000"/>
                                        <p:tgtEl>
                                          <p:spTgt spid="12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2000"/>
                                        <p:tgtEl>
                                          <p:spTgt spid="12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1000"/>
                                        <p:tgtEl>
                                          <p:spTgt spid="12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" dur="2000"/>
                                        <p:tgtEl>
                                          <p:spTgt spid="123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" dur="2000"/>
                                        <p:tgtEl>
                                          <p:spTgt spid="12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8" dur="2000"/>
                                        <p:tgtEl>
                                          <p:spTgt spid="12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0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2" dur="2000"/>
                                        <p:tgtEl>
                                          <p:spTgt spid="12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7" dur="2000"/>
                                        <p:tgtEl>
                                          <p:spTgt spid="12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1" dur="2000"/>
                                        <p:tgtEl>
                                          <p:spTgt spid="12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6" dur="2000"/>
                                        <p:tgtEl>
                                          <p:spTgt spid="12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2000"/>
                                        <p:tgtEl>
                                          <p:spTgt spid="12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5" dur="2000"/>
                                        <p:tgtEl>
                                          <p:spTgt spid="12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7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9" dur="2000"/>
                                        <p:tgtEl>
                                          <p:spTgt spid="12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83" grpId="0" animBg="1"/>
      <p:bldP spid="12385" grpId="0" animBg="1"/>
      <p:bldP spid="12386" grpId="0"/>
      <p:bldP spid="12387" grpId="0" animBg="1"/>
      <p:bldP spid="12388" grpId="0"/>
      <p:bldP spid="12389" grpId="0"/>
      <p:bldP spid="12390" grpId="0" animBg="1"/>
      <p:bldP spid="12394" grpId="0" animBg="1"/>
      <p:bldP spid="12395" grpId="0"/>
      <p:bldP spid="1239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-9160" y="86749"/>
            <a:ext cx="8915400" cy="3951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</a:rPr>
              <a:t>             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</a:rPr>
              <a:t>              </a:t>
            </a:r>
            <a:endParaRPr lang="en-US" sz="2400" dirty="0">
              <a:solidFill>
                <a:prstClr val="black"/>
              </a:solidFill>
              <a:latin typeface="Times New Roman" pitchFamily="18" charset="0"/>
            </a:endParaRP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sz="2400" b="1" i="1" dirty="0">
              <a:solidFill>
                <a:srgbClr val="0000FF"/>
              </a:solidFill>
              <a:latin typeface="Times New Roman" pitchFamily="18" charset="0"/>
            </a:endParaRP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2400" b="1" i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Bài</a:t>
            </a:r>
            <a:r>
              <a:rPr lang="en-US" sz="2400" b="1" i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toán</a:t>
            </a:r>
            <a:r>
              <a:rPr lang="en-US" sz="2400" b="1" i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1</a:t>
            </a:r>
            <a:r>
              <a:rPr lang="en-US" sz="2400" b="1" i="1" dirty="0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: </a:t>
            </a:r>
            <a:r>
              <a:rPr lang="en-US" sz="2400" b="1" dirty="0" err="1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Hàng</a:t>
            </a:r>
            <a:r>
              <a:rPr lang="en-US" sz="2400" b="1" dirty="0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trên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có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3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cái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kèn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hàng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dưới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có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nhiều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hơn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hàng</a:t>
            </a:r>
            <a:endParaRPr lang="en-US" sz="2400" b="1" dirty="0" smtClean="0">
              <a:solidFill>
                <a:srgbClr val="EEECE1">
                  <a:lumMod val="10000"/>
                </a:srgbClr>
              </a:solidFill>
              <a:latin typeface="Times New Roman" pitchFamily="18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                    </a:t>
            </a:r>
            <a:r>
              <a:rPr lang="en-US" sz="2400" b="1" dirty="0" err="1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trên</a:t>
            </a:r>
            <a:r>
              <a:rPr lang="en-US" sz="2400" b="1" dirty="0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2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cái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kèn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.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Hỏi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: </a:t>
            </a:r>
          </a:p>
          <a:p>
            <a:pPr lvl="4" algn="just">
              <a:spcBef>
                <a:spcPct val="5000"/>
              </a:spcBef>
              <a:buFontTx/>
              <a:buAutoNum type="alphaLcPeriod"/>
            </a:pP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Hàng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dưới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có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mấy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cái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kèn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?</a:t>
            </a:r>
          </a:p>
          <a:p>
            <a:pPr lvl="4" algn="just">
              <a:spcBef>
                <a:spcPct val="5000"/>
              </a:spcBef>
              <a:buFontTx/>
              <a:buAutoNum type="alphaLcPeriod"/>
            </a:pP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Cả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hai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hàng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có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mấy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cái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kèn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?</a:t>
            </a:r>
          </a:p>
          <a:p>
            <a:pPr algn="just">
              <a:spcBef>
                <a:spcPct val="5000"/>
              </a:spcBef>
            </a:pPr>
            <a:endParaRPr lang="en-US" sz="2400" dirty="0">
              <a:solidFill>
                <a:srgbClr val="0000FF"/>
              </a:solidFill>
              <a:latin typeface="Times New Roman" pitchFamily="18" charset="0"/>
            </a:endParaRPr>
          </a:p>
          <a:p>
            <a:pPr algn="just">
              <a:spcBef>
                <a:spcPct val="5000"/>
              </a:spcBef>
            </a:pPr>
            <a:endParaRPr lang="en-US" sz="2400" dirty="0">
              <a:solidFill>
                <a:srgbClr val="0000FF"/>
              </a:solidFill>
              <a:latin typeface="Times New Roman" pitchFamily="18" charset="0"/>
            </a:endParaRPr>
          </a:p>
          <a:p>
            <a:pPr lvl="2" algn="just">
              <a:spcBef>
                <a:spcPct val="5000"/>
              </a:spcBef>
            </a:pPr>
            <a:endParaRPr lang="en-US" sz="2400" dirty="0">
              <a:solidFill>
                <a:srgbClr val="0000FF"/>
              </a:solidFill>
              <a:latin typeface="Times New Roman" pitchFamily="18" charset="0"/>
            </a:endParaRPr>
          </a:p>
          <a:p>
            <a:pPr lvl="2" algn="just">
              <a:spcBef>
                <a:spcPct val="5000"/>
              </a:spcBef>
            </a:pPr>
            <a:endParaRPr lang="en-US" sz="2400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609600" y="3200400"/>
            <a:ext cx="830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4724400" y="2971800"/>
            <a:ext cx="441960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                 </a:t>
            </a:r>
            <a:r>
              <a:rPr lang="en-US" sz="2400" b="1" i="1">
                <a:solidFill>
                  <a:srgbClr val="0000FF"/>
                </a:solidFill>
                <a:latin typeface="Times New Roman" pitchFamily="18" charset="0"/>
              </a:rPr>
              <a:t>Bài giải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a. Số kèn ở hàng dưới là: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            3 + 2 = 5 (cái)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b. Số kèn ở cả hai hàng là: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            3 + 5 = 8 (cái)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                   Đáp số:  a. 5 cái kèn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                                 b. 8 cái kèn</a:t>
            </a:r>
          </a:p>
        </p:txBody>
      </p:sp>
      <p:grpSp>
        <p:nvGrpSpPr>
          <p:cNvPr id="7277" name="Group 109"/>
          <p:cNvGrpSpPr>
            <a:grpSpLocks/>
          </p:cNvGrpSpPr>
          <p:nvPr/>
        </p:nvGrpSpPr>
        <p:grpSpPr bwMode="auto">
          <a:xfrm>
            <a:off x="152400" y="2971800"/>
            <a:ext cx="4681538" cy="2590800"/>
            <a:chOff x="96" y="1872"/>
            <a:chExt cx="2949" cy="1632"/>
          </a:xfrm>
        </p:grpSpPr>
        <p:sp>
          <p:nvSpPr>
            <p:cNvPr id="7181" name="Text Box 13"/>
            <p:cNvSpPr txBox="1">
              <a:spLocks noChangeArrowheads="1"/>
            </p:cNvSpPr>
            <p:nvPr/>
          </p:nvSpPr>
          <p:spPr bwMode="auto">
            <a:xfrm>
              <a:off x="192" y="2016"/>
              <a:ext cx="17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189" name="Text Box 21"/>
            <p:cNvSpPr txBox="1">
              <a:spLocks noChangeArrowheads="1"/>
            </p:cNvSpPr>
            <p:nvPr/>
          </p:nvSpPr>
          <p:spPr bwMode="auto">
            <a:xfrm>
              <a:off x="96" y="1872"/>
              <a:ext cx="2235" cy="13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  <a:latin typeface="Times New Roman" pitchFamily="18" charset="0"/>
                </a:rPr>
                <a:t>              </a:t>
              </a:r>
              <a:r>
                <a:rPr lang="en-US" sz="2400" b="1" i="1">
                  <a:solidFill>
                    <a:srgbClr val="0000FF"/>
                  </a:solidFill>
                  <a:latin typeface="Times New Roman" pitchFamily="18" charset="0"/>
                </a:rPr>
                <a:t>Tóm tắt</a:t>
              </a:r>
            </a:p>
            <a:p>
              <a:pPr>
                <a:spcBef>
                  <a:spcPct val="50000"/>
                </a:spcBef>
              </a:pPr>
              <a:endParaRPr lang="en-US" sz="2400">
                <a:solidFill>
                  <a:srgbClr val="0000FF"/>
                </a:solidFill>
                <a:latin typeface="Times New Roman" pitchFamily="18" charset="0"/>
              </a:endParaRPr>
            </a:p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rgbClr val="0000FF"/>
                  </a:solidFill>
                  <a:latin typeface="Times New Roman" pitchFamily="18" charset="0"/>
                </a:rPr>
                <a:t>Hàng trên:</a:t>
              </a:r>
            </a:p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rgbClr val="0000FF"/>
                  </a:solidFill>
                  <a:latin typeface="Times New Roman" pitchFamily="18" charset="0"/>
                </a:rPr>
                <a:t>Hàng dưới:  </a:t>
              </a:r>
            </a:p>
          </p:txBody>
        </p:sp>
        <p:grpSp>
          <p:nvGrpSpPr>
            <p:cNvPr id="7256" name="Group 88"/>
            <p:cNvGrpSpPr>
              <a:grpSpLocks/>
            </p:cNvGrpSpPr>
            <p:nvPr/>
          </p:nvGrpSpPr>
          <p:grpSpPr bwMode="auto">
            <a:xfrm>
              <a:off x="1148" y="2688"/>
              <a:ext cx="683" cy="96"/>
              <a:chOff x="1148" y="2688"/>
              <a:chExt cx="683" cy="96"/>
            </a:xfrm>
          </p:grpSpPr>
          <p:grpSp>
            <p:nvGrpSpPr>
              <p:cNvPr id="7195" name="Group 27"/>
              <p:cNvGrpSpPr>
                <a:grpSpLocks/>
              </p:cNvGrpSpPr>
              <p:nvPr/>
            </p:nvGrpSpPr>
            <p:grpSpPr bwMode="auto">
              <a:xfrm>
                <a:off x="1148" y="2688"/>
                <a:ext cx="228" cy="96"/>
                <a:chOff x="1008" y="2352"/>
                <a:chExt cx="240" cy="96"/>
              </a:xfrm>
            </p:grpSpPr>
            <p:sp>
              <p:nvSpPr>
                <p:cNvPr id="7191" name="Line 23"/>
                <p:cNvSpPr>
                  <a:spLocks noChangeShapeType="1"/>
                </p:cNvSpPr>
                <p:nvPr/>
              </p:nvSpPr>
              <p:spPr bwMode="auto">
                <a:xfrm>
                  <a:off x="1008" y="2400"/>
                  <a:ext cx="24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192" name="Line 24"/>
                <p:cNvSpPr>
                  <a:spLocks noChangeShapeType="1"/>
                </p:cNvSpPr>
                <p:nvPr/>
              </p:nvSpPr>
              <p:spPr bwMode="auto">
                <a:xfrm>
                  <a:off x="1008" y="2352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194" name="Line 26"/>
                <p:cNvSpPr>
                  <a:spLocks noChangeShapeType="1"/>
                </p:cNvSpPr>
                <p:nvPr/>
              </p:nvSpPr>
              <p:spPr bwMode="auto">
                <a:xfrm>
                  <a:off x="1248" y="2352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7197" name="Line 29"/>
              <p:cNvSpPr>
                <a:spLocks noChangeShapeType="1"/>
              </p:cNvSpPr>
              <p:nvPr/>
            </p:nvSpPr>
            <p:spPr bwMode="auto">
              <a:xfrm>
                <a:off x="1376" y="2736"/>
                <a:ext cx="22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199" name="Line 31"/>
              <p:cNvSpPr>
                <a:spLocks noChangeShapeType="1"/>
              </p:cNvSpPr>
              <p:nvPr/>
            </p:nvSpPr>
            <p:spPr bwMode="auto">
              <a:xfrm>
                <a:off x="1603" y="268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207" name="Line 39"/>
              <p:cNvSpPr>
                <a:spLocks noChangeShapeType="1"/>
              </p:cNvSpPr>
              <p:nvPr/>
            </p:nvSpPr>
            <p:spPr bwMode="auto">
              <a:xfrm>
                <a:off x="1603" y="2736"/>
                <a:ext cx="22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209" name="Line 41"/>
              <p:cNvSpPr>
                <a:spLocks noChangeShapeType="1"/>
              </p:cNvSpPr>
              <p:nvPr/>
            </p:nvSpPr>
            <p:spPr bwMode="auto">
              <a:xfrm>
                <a:off x="1831" y="268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7246" name="Text Box 78"/>
            <p:cNvSpPr txBox="1">
              <a:spLocks noChangeArrowheads="1"/>
            </p:cNvSpPr>
            <p:nvPr/>
          </p:nvSpPr>
          <p:spPr bwMode="auto">
            <a:xfrm>
              <a:off x="1193" y="2400"/>
              <a:ext cx="54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rgbClr val="0000FF"/>
                  </a:solidFill>
                  <a:latin typeface="Times New Roman" pitchFamily="18" charset="0"/>
                </a:rPr>
                <a:t>3 kèn</a:t>
              </a:r>
            </a:p>
          </p:txBody>
        </p:sp>
        <p:sp>
          <p:nvSpPr>
            <p:cNvPr id="7247" name="Line 79"/>
            <p:cNvSpPr>
              <a:spLocks noChangeShapeType="1"/>
            </p:cNvSpPr>
            <p:nvPr/>
          </p:nvSpPr>
          <p:spPr bwMode="auto">
            <a:xfrm>
              <a:off x="1831" y="278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grpSp>
          <p:nvGrpSpPr>
            <p:cNvPr id="7276" name="Group 108"/>
            <p:cNvGrpSpPr>
              <a:grpSpLocks/>
            </p:cNvGrpSpPr>
            <p:nvPr/>
          </p:nvGrpSpPr>
          <p:grpSpPr bwMode="auto">
            <a:xfrm>
              <a:off x="1148" y="3024"/>
              <a:ext cx="1138" cy="96"/>
              <a:chOff x="1148" y="3024"/>
              <a:chExt cx="1138" cy="96"/>
            </a:xfrm>
          </p:grpSpPr>
          <p:grpSp>
            <p:nvGrpSpPr>
              <p:cNvPr id="7210" name="Group 42"/>
              <p:cNvGrpSpPr>
                <a:grpSpLocks/>
              </p:cNvGrpSpPr>
              <p:nvPr/>
            </p:nvGrpSpPr>
            <p:grpSpPr bwMode="auto">
              <a:xfrm>
                <a:off x="1831" y="3024"/>
                <a:ext cx="227" cy="96"/>
                <a:chOff x="1008" y="2352"/>
                <a:chExt cx="240" cy="96"/>
              </a:xfrm>
            </p:grpSpPr>
            <p:sp>
              <p:nvSpPr>
                <p:cNvPr id="7211" name="Line 43"/>
                <p:cNvSpPr>
                  <a:spLocks noChangeShapeType="1"/>
                </p:cNvSpPr>
                <p:nvPr/>
              </p:nvSpPr>
              <p:spPr bwMode="auto">
                <a:xfrm>
                  <a:off x="1008" y="2400"/>
                  <a:ext cx="24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212" name="Line 44"/>
                <p:cNvSpPr>
                  <a:spLocks noChangeShapeType="1"/>
                </p:cNvSpPr>
                <p:nvPr/>
              </p:nvSpPr>
              <p:spPr bwMode="auto">
                <a:xfrm>
                  <a:off x="1008" y="2352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213" name="Line 45"/>
                <p:cNvSpPr>
                  <a:spLocks noChangeShapeType="1"/>
                </p:cNvSpPr>
                <p:nvPr/>
              </p:nvSpPr>
              <p:spPr bwMode="auto">
                <a:xfrm>
                  <a:off x="1248" y="2352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7215" name="Line 47"/>
              <p:cNvSpPr>
                <a:spLocks noChangeShapeType="1"/>
              </p:cNvSpPr>
              <p:nvPr/>
            </p:nvSpPr>
            <p:spPr bwMode="auto">
              <a:xfrm>
                <a:off x="2058" y="3072"/>
                <a:ext cx="22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217" name="Line 49"/>
              <p:cNvSpPr>
                <a:spLocks noChangeShapeType="1"/>
              </p:cNvSpPr>
              <p:nvPr/>
            </p:nvSpPr>
            <p:spPr bwMode="auto">
              <a:xfrm>
                <a:off x="2286" y="3024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grpSp>
            <p:nvGrpSpPr>
              <p:cNvPr id="7234" name="Group 66"/>
              <p:cNvGrpSpPr>
                <a:grpSpLocks/>
              </p:cNvGrpSpPr>
              <p:nvPr/>
            </p:nvGrpSpPr>
            <p:grpSpPr bwMode="auto">
              <a:xfrm>
                <a:off x="1148" y="3024"/>
                <a:ext cx="228" cy="96"/>
                <a:chOff x="1008" y="2352"/>
                <a:chExt cx="240" cy="96"/>
              </a:xfrm>
            </p:grpSpPr>
            <p:sp>
              <p:nvSpPr>
                <p:cNvPr id="7235" name="Line 67"/>
                <p:cNvSpPr>
                  <a:spLocks noChangeShapeType="1"/>
                </p:cNvSpPr>
                <p:nvPr/>
              </p:nvSpPr>
              <p:spPr bwMode="auto">
                <a:xfrm>
                  <a:off x="1008" y="2400"/>
                  <a:ext cx="24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236" name="Line 68"/>
                <p:cNvSpPr>
                  <a:spLocks noChangeShapeType="1"/>
                </p:cNvSpPr>
                <p:nvPr/>
              </p:nvSpPr>
              <p:spPr bwMode="auto">
                <a:xfrm>
                  <a:off x="1008" y="2352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237" name="Line 69"/>
                <p:cNvSpPr>
                  <a:spLocks noChangeShapeType="1"/>
                </p:cNvSpPr>
                <p:nvPr/>
              </p:nvSpPr>
              <p:spPr bwMode="auto">
                <a:xfrm>
                  <a:off x="1248" y="2352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7238" name="Line 70"/>
              <p:cNvSpPr>
                <a:spLocks noChangeShapeType="1"/>
              </p:cNvSpPr>
              <p:nvPr/>
            </p:nvSpPr>
            <p:spPr bwMode="auto">
              <a:xfrm>
                <a:off x="1376" y="3072"/>
                <a:ext cx="22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240" name="Line 72"/>
              <p:cNvSpPr>
                <a:spLocks noChangeShapeType="1"/>
              </p:cNvSpPr>
              <p:nvPr/>
            </p:nvSpPr>
            <p:spPr bwMode="auto">
              <a:xfrm>
                <a:off x="1603" y="3024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242" name="Line 74"/>
              <p:cNvSpPr>
                <a:spLocks noChangeShapeType="1"/>
              </p:cNvSpPr>
              <p:nvPr/>
            </p:nvSpPr>
            <p:spPr bwMode="auto">
              <a:xfrm>
                <a:off x="1603" y="3072"/>
                <a:ext cx="22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7248" name="Arc 80"/>
            <p:cNvSpPr>
              <a:spLocks/>
            </p:cNvSpPr>
            <p:nvPr/>
          </p:nvSpPr>
          <p:spPr bwMode="auto">
            <a:xfrm rot="-22713995">
              <a:off x="1872" y="2979"/>
              <a:ext cx="466" cy="384"/>
            </a:xfrm>
            <a:custGeom>
              <a:avLst/>
              <a:gdLst>
                <a:gd name="G0" fmla="+- 3426 0 0"/>
                <a:gd name="G1" fmla="+- 21600 0 0"/>
                <a:gd name="G2" fmla="+- 21600 0 0"/>
                <a:gd name="T0" fmla="*/ 0 w 20904"/>
                <a:gd name="T1" fmla="*/ 273 h 21600"/>
                <a:gd name="T2" fmla="*/ 20904 w 20904"/>
                <a:gd name="T3" fmla="*/ 8908 h 21600"/>
                <a:gd name="T4" fmla="*/ 3426 w 20904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904" h="21600" fill="none" extrusionOk="0">
                  <a:moveTo>
                    <a:pt x="0" y="273"/>
                  </a:moveTo>
                  <a:cubicBezTo>
                    <a:pt x="1132" y="91"/>
                    <a:pt x="2278" y="-1"/>
                    <a:pt x="3426" y="0"/>
                  </a:cubicBezTo>
                  <a:cubicBezTo>
                    <a:pt x="10342" y="0"/>
                    <a:pt x="16840" y="3311"/>
                    <a:pt x="20903" y="8908"/>
                  </a:cubicBezTo>
                </a:path>
                <a:path w="20904" h="21600" stroke="0" extrusionOk="0">
                  <a:moveTo>
                    <a:pt x="0" y="273"/>
                  </a:moveTo>
                  <a:cubicBezTo>
                    <a:pt x="1132" y="91"/>
                    <a:pt x="2278" y="-1"/>
                    <a:pt x="3426" y="0"/>
                  </a:cubicBezTo>
                  <a:cubicBezTo>
                    <a:pt x="10342" y="0"/>
                    <a:pt x="16840" y="3311"/>
                    <a:pt x="20903" y="8908"/>
                  </a:cubicBezTo>
                  <a:lnTo>
                    <a:pt x="3426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249" name="Text Box 81"/>
            <p:cNvSpPr txBox="1">
              <a:spLocks noChangeArrowheads="1"/>
            </p:cNvSpPr>
            <p:nvPr/>
          </p:nvSpPr>
          <p:spPr bwMode="auto">
            <a:xfrm>
              <a:off x="1824" y="2736"/>
              <a:ext cx="63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rgbClr val="0000FF"/>
                  </a:solidFill>
                  <a:latin typeface="Times New Roman" pitchFamily="18" charset="0"/>
                </a:rPr>
                <a:t>2 kèn</a:t>
              </a:r>
            </a:p>
          </p:txBody>
        </p:sp>
        <p:sp>
          <p:nvSpPr>
            <p:cNvPr id="7250" name="Arc 82"/>
            <p:cNvSpPr>
              <a:spLocks/>
            </p:cNvSpPr>
            <p:nvPr/>
          </p:nvSpPr>
          <p:spPr bwMode="auto">
            <a:xfrm rot="12202991" flipH="1">
              <a:off x="1344" y="2160"/>
              <a:ext cx="1038" cy="1200"/>
            </a:xfrm>
            <a:custGeom>
              <a:avLst/>
              <a:gdLst>
                <a:gd name="G0" fmla="+- 668 0 0"/>
                <a:gd name="G1" fmla="+- 21600 0 0"/>
                <a:gd name="G2" fmla="+- 21600 0 0"/>
                <a:gd name="T0" fmla="*/ 0 w 17986"/>
                <a:gd name="T1" fmla="*/ 10 h 21600"/>
                <a:gd name="T2" fmla="*/ 17986 w 17986"/>
                <a:gd name="T3" fmla="*/ 8691 h 21600"/>
                <a:gd name="T4" fmla="*/ 668 w 17986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986" h="21600" fill="none" extrusionOk="0">
                  <a:moveTo>
                    <a:pt x="0" y="10"/>
                  </a:moveTo>
                  <a:cubicBezTo>
                    <a:pt x="222" y="3"/>
                    <a:pt x="445" y="-1"/>
                    <a:pt x="668" y="0"/>
                  </a:cubicBezTo>
                  <a:cubicBezTo>
                    <a:pt x="7489" y="0"/>
                    <a:pt x="13909" y="3221"/>
                    <a:pt x="17986" y="8690"/>
                  </a:cubicBezTo>
                </a:path>
                <a:path w="17986" h="21600" stroke="0" extrusionOk="0">
                  <a:moveTo>
                    <a:pt x="0" y="10"/>
                  </a:moveTo>
                  <a:cubicBezTo>
                    <a:pt x="222" y="3"/>
                    <a:pt x="445" y="-1"/>
                    <a:pt x="668" y="0"/>
                  </a:cubicBezTo>
                  <a:cubicBezTo>
                    <a:pt x="7489" y="0"/>
                    <a:pt x="13909" y="3221"/>
                    <a:pt x="17986" y="8690"/>
                  </a:cubicBezTo>
                  <a:lnTo>
                    <a:pt x="668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251" name="Text Box 83"/>
            <p:cNvSpPr txBox="1">
              <a:spLocks noChangeArrowheads="1"/>
            </p:cNvSpPr>
            <p:nvPr/>
          </p:nvSpPr>
          <p:spPr bwMode="auto">
            <a:xfrm>
              <a:off x="1392" y="3216"/>
              <a:ext cx="7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rgbClr val="0000FF"/>
                  </a:solidFill>
                  <a:latin typeface="Times New Roman" pitchFamily="18" charset="0"/>
                </a:rPr>
                <a:t>? kèn</a:t>
              </a:r>
            </a:p>
          </p:txBody>
        </p:sp>
        <p:sp>
          <p:nvSpPr>
            <p:cNvPr id="7252" name="AutoShape 84"/>
            <p:cNvSpPr>
              <a:spLocks/>
            </p:cNvSpPr>
            <p:nvPr/>
          </p:nvSpPr>
          <p:spPr bwMode="auto">
            <a:xfrm>
              <a:off x="2304" y="2640"/>
              <a:ext cx="91" cy="480"/>
            </a:xfrm>
            <a:prstGeom prst="rightBrace">
              <a:avLst>
                <a:gd name="adj1" fmla="val 43956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253" name="Text Box 85"/>
            <p:cNvSpPr txBox="1">
              <a:spLocks noChangeArrowheads="1"/>
            </p:cNvSpPr>
            <p:nvPr/>
          </p:nvSpPr>
          <p:spPr bwMode="auto">
            <a:xfrm>
              <a:off x="2352" y="2688"/>
              <a:ext cx="69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rgbClr val="0000FF"/>
                  </a:solidFill>
                  <a:latin typeface="Times New Roman" pitchFamily="18" charset="0"/>
                </a:rPr>
                <a:t>? kèn</a:t>
              </a:r>
            </a:p>
          </p:txBody>
        </p:sp>
        <p:sp>
          <p:nvSpPr>
            <p:cNvPr id="7258" name="Line 90"/>
            <p:cNvSpPr>
              <a:spLocks noChangeShapeType="1"/>
            </p:cNvSpPr>
            <p:nvPr/>
          </p:nvSpPr>
          <p:spPr bwMode="auto">
            <a:xfrm>
              <a:off x="1152" y="2736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7262" name="Text Box 94"/>
          <p:cNvSpPr txBox="1">
            <a:spLocks noChangeArrowheads="1"/>
          </p:cNvSpPr>
          <p:nvPr/>
        </p:nvSpPr>
        <p:spPr bwMode="auto">
          <a:xfrm>
            <a:off x="1295400" y="746760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272" name="Text Box 104"/>
          <p:cNvSpPr txBox="1">
            <a:spLocks noChangeArrowheads="1"/>
          </p:cNvSpPr>
          <p:nvPr/>
        </p:nvSpPr>
        <p:spPr bwMode="auto">
          <a:xfrm>
            <a:off x="1828800" y="746760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409035"/>
      </p:ext>
    </p:extLst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7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7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7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1000"/>
                                        <p:tgtEl>
                                          <p:spTgt spid="7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1000"/>
                                        <p:tgtEl>
                                          <p:spTgt spid="7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2000"/>
                                        <p:tgtEl>
                                          <p:spTgt spid="7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2000"/>
                                        <p:tgtEl>
                                          <p:spTgt spid="7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" dur="2000"/>
                                        <p:tgtEl>
                                          <p:spTgt spid="7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2000"/>
                                        <p:tgtEl>
                                          <p:spTgt spid="7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" dur="2000"/>
                                        <p:tgtEl>
                                          <p:spTgt spid="7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7" dur="2000"/>
                                        <p:tgtEl>
                                          <p:spTgt spid="7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9459" name="Picture 3" descr="rgb-on-white-0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42900" y="404664"/>
            <a:ext cx="8305800" cy="1133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i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Bài</a:t>
            </a:r>
            <a:r>
              <a:rPr lang="en-US" sz="2400" b="1" i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toán</a:t>
            </a:r>
            <a:r>
              <a:rPr lang="en-US" sz="2400" b="1" i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2: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Bể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thứ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nhất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có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4 con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cá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bể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thứ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hai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có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nhiều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hơn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bể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 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thứ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nhất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3 con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cá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.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Hỏi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cả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hai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bể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có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bao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nhiêu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con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cá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?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295400" y="2132856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 err="1">
                <a:solidFill>
                  <a:srgbClr val="0000FF"/>
                </a:solidFill>
                <a:latin typeface="Times New Roman" pitchFamily="18" charset="0"/>
              </a:rPr>
              <a:t>Tóm</a:t>
            </a:r>
            <a:r>
              <a:rPr lang="en-US" sz="24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  <a:latin typeface="Times New Roman" pitchFamily="18" charset="0"/>
              </a:rPr>
              <a:t>tắt</a:t>
            </a:r>
            <a:endParaRPr lang="en-US" sz="2400" b="1" i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228600" y="2894856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Bể thứ nhất:</a:t>
            </a:r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228600" y="3656856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Bể thứ hai:</a:t>
            </a:r>
          </a:p>
        </p:txBody>
      </p:sp>
      <p:grpSp>
        <p:nvGrpSpPr>
          <p:cNvPr id="19500" name="Group 44"/>
          <p:cNvGrpSpPr>
            <a:grpSpLocks/>
          </p:cNvGrpSpPr>
          <p:nvPr/>
        </p:nvGrpSpPr>
        <p:grpSpPr bwMode="auto">
          <a:xfrm>
            <a:off x="1905000" y="3885456"/>
            <a:ext cx="1828800" cy="152400"/>
            <a:chOff x="1200" y="2928"/>
            <a:chExt cx="1152" cy="96"/>
          </a:xfrm>
        </p:grpSpPr>
        <p:sp>
          <p:nvSpPr>
            <p:cNvPr id="19476" name="Line 20"/>
            <p:cNvSpPr>
              <a:spLocks noChangeShapeType="1"/>
            </p:cNvSpPr>
            <p:nvPr/>
          </p:nvSpPr>
          <p:spPr bwMode="auto">
            <a:xfrm>
              <a:off x="1200" y="2976"/>
              <a:ext cx="6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477" name="Line 21"/>
            <p:cNvSpPr>
              <a:spLocks noChangeShapeType="1"/>
            </p:cNvSpPr>
            <p:nvPr/>
          </p:nvSpPr>
          <p:spPr bwMode="auto">
            <a:xfrm>
              <a:off x="1200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478" name="Line 22"/>
            <p:cNvSpPr>
              <a:spLocks noChangeShapeType="1"/>
            </p:cNvSpPr>
            <p:nvPr/>
          </p:nvSpPr>
          <p:spPr bwMode="auto">
            <a:xfrm>
              <a:off x="1872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479" name="Line 23"/>
            <p:cNvSpPr>
              <a:spLocks noChangeShapeType="1"/>
            </p:cNvSpPr>
            <p:nvPr/>
          </p:nvSpPr>
          <p:spPr bwMode="auto">
            <a:xfrm>
              <a:off x="2352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480" name="Line 24"/>
            <p:cNvSpPr>
              <a:spLocks noChangeShapeType="1"/>
            </p:cNvSpPr>
            <p:nvPr/>
          </p:nvSpPr>
          <p:spPr bwMode="auto">
            <a:xfrm>
              <a:off x="1872" y="2976"/>
              <a:ext cx="4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19481" name="Line 25"/>
          <p:cNvSpPr>
            <a:spLocks noChangeShapeType="1"/>
          </p:cNvSpPr>
          <p:nvPr/>
        </p:nvSpPr>
        <p:spPr bwMode="auto">
          <a:xfrm>
            <a:off x="1905000" y="3212976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482" name="Line 26"/>
          <p:cNvSpPr>
            <a:spLocks noChangeShapeType="1"/>
          </p:cNvSpPr>
          <p:nvPr/>
        </p:nvSpPr>
        <p:spPr bwMode="auto">
          <a:xfrm>
            <a:off x="2971800" y="3212976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483" name="AutoShape 27"/>
          <p:cNvSpPr>
            <a:spLocks/>
          </p:cNvSpPr>
          <p:nvPr/>
        </p:nvSpPr>
        <p:spPr bwMode="auto">
          <a:xfrm rot="16200000">
            <a:off x="3238500" y="3450332"/>
            <a:ext cx="228600" cy="762000"/>
          </a:xfrm>
          <a:prstGeom prst="rightBrace">
            <a:avLst>
              <a:gd name="adj1" fmla="val 27778"/>
              <a:gd name="adj2" fmla="val 49995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484" name="Text Box 28"/>
          <p:cNvSpPr txBox="1">
            <a:spLocks noChangeArrowheads="1"/>
          </p:cNvSpPr>
          <p:nvPr/>
        </p:nvSpPr>
        <p:spPr bwMode="auto">
          <a:xfrm>
            <a:off x="2895600" y="3352056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3 con cá</a:t>
            </a:r>
          </a:p>
        </p:txBody>
      </p:sp>
      <p:sp>
        <p:nvSpPr>
          <p:cNvPr id="19485" name="AutoShape 29"/>
          <p:cNvSpPr>
            <a:spLocks/>
          </p:cNvSpPr>
          <p:nvPr/>
        </p:nvSpPr>
        <p:spPr bwMode="auto">
          <a:xfrm>
            <a:off x="3991744" y="2852936"/>
            <a:ext cx="76200" cy="1143000"/>
          </a:xfrm>
          <a:prstGeom prst="rightBrace">
            <a:avLst>
              <a:gd name="adj1" fmla="val 125000"/>
              <a:gd name="adj2" fmla="val 50000"/>
            </a:avLst>
          </a:prstGeom>
          <a:noFill/>
          <a:ln w="28575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486" name="Text Box 30"/>
          <p:cNvSpPr txBox="1">
            <a:spLocks noChangeArrowheads="1"/>
          </p:cNvSpPr>
          <p:nvPr/>
        </p:nvSpPr>
        <p:spPr bwMode="auto">
          <a:xfrm>
            <a:off x="3962400" y="3352056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? con cá</a:t>
            </a:r>
          </a:p>
        </p:txBody>
      </p:sp>
      <p:sp>
        <p:nvSpPr>
          <p:cNvPr id="19489" name="Text Box 33"/>
          <p:cNvSpPr txBox="1">
            <a:spLocks noChangeArrowheads="1"/>
          </p:cNvSpPr>
          <p:nvPr/>
        </p:nvSpPr>
        <p:spPr bwMode="auto">
          <a:xfrm>
            <a:off x="1905000" y="2742456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4 con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cá</a:t>
            </a:r>
            <a:endParaRPr lang="en-US" sz="2400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9490" name="Text Box 34"/>
          <p:cNvSpPr txBox="1">
            <a:spLocks noChangeArrowheads="1"/>
          </p:cNvSpPr>
          <p:nvPr/>
        </p:nvSpPr>
        <p:spPr bwMode="auto">
          <a:xfrm>
            <a:off x="5257800" y="2135981"/>
            <a:ext cx="36576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>
                <a:solidFill>
                  <a:srgbClr val="0000FF"/>
                </a:solidFill>
                <a:latin typeface="Times New Roman" pitchFamily="18" charset="0"/>
              </a:rPr>
              <a:t>          </a:t>
            </a:r>
            <a:r>
              <a:rPr lang="en-US" sz="2400" b="1" i="1" dirty="0" err="1">
                <a:solidFill>
                  <a:srgbClr val="0000FF"/>
                </a:solidFill>
                <a:latin typeface="Times New Roman" pitchFamily="18" charset="0"/>
              </a:rPr>
              <a:t>Bài</a:t>
            </a:r>
            <a:r>
              <a:rPr lang="en-US" sz="24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  <a:latin typeface="Times New Roman" pitchFamily="18" charset="0"/>
              </a:rPr>
              <a:t>giải</a:t>
            </a:r>
            <a:endParaRPr lang="en-US" sz="2400" b="1" i="1" dirty="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Số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cá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ở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bể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thứ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hai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       4 + 3 = 7 (con)</a:t>
            </a:r>
          </a:p>
          <a:p>
            <a:pPr>
              <a:spcBef>
                <a:spcPct val="50000"/>
              </a:spcBef>
            </a:pP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Số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cá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ở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cả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hai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bể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       4 + 7 = 11 (con)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           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Đáp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số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: 11 con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cá</a:t>
            </a:r>
            <a:endParaRPr lang="en-US" sz="2400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grpSp>
        <p:nvGrpSpPr>
          <p:cNvPr id="19496" name="Group 40"/>
          <p:cNvGrpSpPr>
            <a:grpSpLocks/>
          </p:cNvGrpSpPr>
          <p:nvPr/>
        </p:nvGrpSpPr>
        <p:grpSpPr bwMode="auto">
          <a:xfrm>
            <a:off x="1905000" y="3123456"/>
            <a:ext cx="1066800" cy="152400"/>
            <a:chOff x="1200" y="2928"/>
            <a:chExt cx="672" cy="96"/>
          </a:xfrm>
        </p:grpSpPr>
        <p:sp>
          <p:nvSpPr>
            <p:cNvPr id="19497" name="Line 41"/>
            <p:cNvSpPr>
              <a:spLocks noChangeShapeType="1"/>
            </p:cNvSpPr>
            <p:nvPr/>
          </p:nvSpPr>
          <p:spPr bwMode="auto">
            <a:xfrm>
              <a:off x="1200" y="2976"/>
              <a:ext cx="6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498" name="Line 42"/>
            <p:cNvSpPr>
              <a:spLocks noChangeShapeType="1"/>
            </p:cNvSpPr>
            <p:nvPr/>
          </p:nvSpPr>
          <p:spPr bwMode="auto">
            <a:xfrm>
              <a:off x="1200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499" name="Line 43"/>
            <p:cNvSpPr>
              <a:spLocks noChangeShapeType="1"/>
            </p:cNvSpPr>
            <p:nvPr/>
          </p:nvSpPr>
          <p:spPr bwMode="auto">
            <a:xfrm>
              <a:off x="1872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19501" name="Text Box 45"/>
          <p:cNvSpPr txBox="1">
            <a:spLocks noChangeArrowheads="1"/>
          </p:cNvSpPr>
          <p:nvPr/>
        </p:nvSpPr>
        <p:spPr bwMode="auto">
          <a:xfrm>
            <a:off x="1600200" y="70866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9505" name="Text Box 49"/>
          <p:cNvSpPr txBox="1">
            <a:spLocks noChangeArrowheads="1"/>
          </p:cNvSpPr>
          <p:nvPr/>
        </p:nvSpPr>
        <p:spPr bwMode="auto">
          <a:xfrm>
            <a:off x="2057400" y="7239000"/>
            <a:ext cx="2514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9506" name="Text Box 50"/>
          <p:cNvSpPr txBox="1">
            <a:spLocks noChangeArrowheads="1"/>
          </p:cNvSpPr>
          <p:nvPr/>
        </p:nvSpPr>
        <p:spPr bwMode="auto">
          <a:xfrm>
            <a:off x="2667000" y="7391400"/>
            <a:ext cx="1066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9511" name="Text Box 55"/>
          <p:cNvSpPr txBox="1">
            <a:spLocks noChangeArrowheads="1"/>
          </p:cNvSpPr>
          <p:nvPr/>
        </p:nvSpPr>
        <p:spPr bwMode="auto">
          <a:xfrm>
            <a:off x="1295400" y="71628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9514" name="Text Box 58"/>
          <p:cNvSpPr txBox="1">
            <a:spLocks noChangeArrowheads="1"/>
          </p:cNvSpPr>
          <p:nvPr/>
        </p:nvSpPr>
        <p:spPr bwMode="auto">
          <a:xfrm>
            <a:off x="2514600" y="73152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pic>
        <p:nvPicPr>
          <p:cNvPr id="19516" name="Picture 60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2" y="5768830"/>
            <a:ext cx="9144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517" name="Text Box 61"/>
          <p:cNvSpPr txBox="1">
            <a:spLocks noChangeArrowheads="1"/>
          </p:cNvSpPr>
          <p:nvPr/>
        </p:nvSpPr>
        <p:spPr bwMode="auto">
          <a:xfrm>
            <a:off x="2590800" y="74676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pic>
        <p:nvPicPr>
          <p:cNvPr id="19519" name="Picture 6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108575"/>
            <a:ext cx="2895600" cy="1749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5078201"/>
      </p:ext>
    </p:extLst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1000"/>
                                        <p:tgtEl>
                                          <p:spTgt spid="19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1000"/>
                                        <p:tgtEl>
                                          <p:spTgt spid="19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4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4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1000"/>
                                        <p:tgtEl>
                                          <p:spTgt spid="19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3" dur="1000"/>
                                        <p:tgtEl>
                                          <p:spTgt spid="19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7" dur="1000"/>
                                        <p:tgtEl>
                                          <p:spTgt spid="19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2" dur="1000"/>
                                        <p:tgtEl>
                                          <p:spTgt spid="19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9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9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9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1000"/>
                                        <p:tgtEl>
                                          <p:spTgt spid="19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7" dur="2000"/>
                                        <p:tgtEl>
                                          <p:spTgt spid="19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9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9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9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9" dur="2000"/>
                                        <p:tgtEl>
                                          <p:spTgt spid="19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3" dur="2000"/>
                                        <p:tgtEl>
                                          <p:spTgt spid="19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8" dur="2000"/>
                                        <p:tgtEl>
                                          <p:spTgt spid="194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2" dur="2000"/>
                                        <p:tgtEl>
                                          <p:spTgt spid="194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7" dur="2000"/>
                                        <p:tgtEl>
                                          <p:spTgt spid="194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/>
      <p:bldP spid="19462" grpId="0"/>
      <p:bldP spid="19475" grpId="0"/>
      <p:bldP spid="19481" grpId="0" animBg="1"/>
      <p:bldP spid="19482" grpId="0" animBg="1"/>
      <p:bldP spid="19483" grpId="0" animBg="1"/>
      <p:bldP spid="19484" grpId="0"/>
      <p:bldP spid="19485" grpId="0" animBg="1"/>
      <p:bldP spid="19486" grpId="0"/>
      <p:bldP spid="1948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08" name="Rectangle 7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8435" name="Picture 3" descr="rgb-on-white-01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cmpd="sng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355167" y="764704"/>
            <a:ext cx="8382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 i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Bài</a:t>
            </a:r>
            <a:r>
              <a:rPr lang="en-US" sz="2400" b="1" i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tập</a:t>
            </a:r>
            <a:r>
              <a:rPr lang="en-US" sz="2400" b="1" i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1: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Anh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có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15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tấm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bưu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ảnh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em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có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ít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hơn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anh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7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tấm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bưu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ảnh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.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Hỏi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cả</a:t>
            </a:r>
            <a:r>
              <a:rPr lang="en-US" b="1" dirty="0">
                <a:solidFill>
                  <a:srgbClr val="EEECE1">
                    <a:lumMod val="10000"/>
                  </a:srgbClr>
                </a:solidFill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hai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anh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em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có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bao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nhiêu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tấm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bưu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ảnh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? </a:t>
            </a:r>
          </a:p>
        </p:txBody>
      </p:sp>
      <p:grpSp>
        <p:nvGrpSpPr>
          <p:cNvPr id="18511" name="Group 79"/>
          <p:cNvGrpSpPr>
            <a:grpSpLocks/>
          </p:cNvGrpSpPr>
          <p:nvPr/>
        </p:nvGrpSpPr>
        <p:grpSpPr bwMode="auto">
          <a:xfrm>
            <a:off x="144016" y="1916833"/>
            <a:ext cx="4572000" cy="2455863"/>
            <a:chOff x="0" y="1680"/>
            <a:chExt cx="2880" cy="1547"/>
          </a:xfrm>
        </p:grpSpPr>
        <p:sp>
          <p:nvSpPr>
            <p:cNvPr id="18437" name="Text Box 5"/>
            <p:cNvSpPr txBox="1">
              <a:spLocks noChangeArrowheads="1"/>
            </p:cNvSpPr>
            <p:nvPr/>
          </p:nvSpPr>
          <p:spPr bwMode="auto">
            <a:xfrm>
              <a:off x="0" y="1680"/>
              <a:ext cx="1899" cy="15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80000"/>
                </a:lnSpc>
                <a:spcBef>
                  <a:spcPct val="50000"/>
                </a:spcBef>
              </a:pPr>
              <a:r>
                <a:rPr lang="en-US" sz="2400" i="1" dirty="0">
                  <a:solidFill>
                    <a:srgbClr val="0000FF"/>
                  </a:solidFill>
                  <a:latin typeface="Times New Roman" pitchFamily="18" charset="0"/>
                </a:rPr>
                <a:t>              </a:t>
              </a:r>
              <a:r>
                <a:rPr lang="en-US" sz="2400" b="1" i="1" dirty="0" err="1">
                  <a:solidFill>
                    <a:srgbClr val="0000FF"/>
                  </a:solidFill>
                  <a:latin typeface="Times New Roman" pitchFamily="18" charset="0"/>
                </a:rPr>
                <a:t>Tóm</a:t>
              </a:r>
              <a:r>
                <a:rPr lang="en-US" sz="2400" b="1" i="1" dirty="0">
                  <a:solidFill>
                    <a:srgbClr val="0000FF"/>
                  </a:solidFill>
                  <a:latin typeface="Times New Roman" pitchFamily="18" charset="0"/>
                </a:rPr>
                <a:t> </a:t>
              </a:r>
              <a:r>
                <a:rPr lang="en-US" sz="2400" b="1" i="1" dirty="0" err="1">
                  <a:solidFill>
                    <a:srgbClr val="0000FF"/>
                  </a:solidFill>
                  <a:latin typeface="Times New Roman" pitchFamily="18" charset="0"/>
                </a:rPr>
                <a:t>tắt</a:t>
              </a:r>
              <a:endParaRPr lang="en-US" sz="2400" b="1" i="1" dirty="0">
                <a:solidFill>
                  <a:srgbClr val="0000FF"/>
                </a:solidFill>
                <a:latin typeface="Times New Roman" pitchFamily="18" charset="0"/>
              </a:endParaRPr>
            </a:p>
            <a:p>
              <a:pPr>
                <a:lnSpc>
                  <a:spcPct val="180000"/>
                </a:lnSpc>
                <a:spcBef>
                  <a:spcPct val="50000"/>
                </a:spcBef>
              </a:pPr>
              <a:r>
                <a:rPr lang="en-US" sz="2400" dirty="0" err="1">
                  <a:solidFill>
                    <a:srgbClr val="0000FF"/>
                  </a:solidFill>
                  <a:latin typeface="Times New Roman" pitchFamily="18" charset="0"/>
                </a:rPr>
                <a:t>Anh</a:t>
              </a:r>
              <a:r>
                <a:rPr lang="en-US" sz="2400" dirty="0">
                  <a:solidFill>
                    <a:srgbClr val="0000FF"/>
                  </a:solidFill>
                  <a:latin typeface="Times New Roman" pitchFamily="18" charset="0"/>
                </a:rPr>
                <a:t> </a:t>
              </a:r>
              <a:r>
                <a:rPr lang="en-US" sz="2400" dirty="0" smtClean="0">
                  <a:solidFill>
                    <a:srgbClr val="0000FF"/>
                  </a:solidFill>
                  <a:latin typeface="Times New Roman" pitchFamily="18" charset="0"/>
                </a:rPr>
                <a:t>: </a:t>
              </a:r>
              <a:endParaRPr lang="en-US" sz="2400" dirty="0">
                <a:solidFill>
                  <a:srgbClr val="0000FF"/>
                </a:solidFill>
                <a:latin typeface="Times New Roman" pitchFamily="18" charset="0"/>
              </a:endParaRPr>
            </a:p>
            <a:p>
              <a:pPr>
                <a:lnSpc>
                  <a:spcPct val="180000"/>
                </a:lnSpc>
                <a:spcBef>
                  <a:spcPct val="50000"/>
                </a:spcBef>
              </a:pPr>
              <a:r>
                <a:rPr lang="en-US" sz="2400" dirty="0" err="1">
                  <a:solidFill>
                    <a:srgbClr val="0000FF"/>
                  </a:solidFill>
                  <a:latin typeface="Times New Roman" pitchFamily="18" charset="0"/>
                </a:rPr>
                <a:t>Em</a:t>
              </a:r>
              <a:r>
                <a:rPr lang="en-US" sz="2400" dirty="0">
                  <a:solidFill>
                    <a:srgbClr val="0000FF"/>
                  </a:solidFill>
                  <a:latin typeface="Times New Roman" pitchFamily="18" charset="0"/>
                </a:rPr>
                <a:t> </a:t>
              </a:r>
              <a:r>
                <a:rPr lang="en-US" sz="2400" dirty="0" smtClean="0">
                  <a:solidFill>
                    <a:srgbClr val="0000FF"/>
                  </a:solidFill>
                  <a:latin typeface="Times New Roman" pitchFamily="18" charset="0"/>
                </a:rPr>
                <a:t>: </a:t>
              </a:r>
              <a:endParaRPr lang="en-US" sz="2400" dirty="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grpSp>
          <p:nvGrpSpPr>
            <p:cNvPr id="18460" name="Group 28"/>
            <p:cNvGrpSpPr>
              <a:grpSpLocks/>
            </p:cNvGrpSpPr>
            <p:nvPr/>
          </p:nvGrpSpPr>
          <p:grpSpPr bwMode="auto">
            <a:xfrm>
              <a:off x="672" y="3024"/>
              <a:ext cx="995" cy="96"/>
              <a:chOff x="1152" y="2352"/>
              <a:chExt cx="1056" cy="96"/>
            </a:xfrm>
          </p:grpSpPr>
          <p:sp>
            <p:nvSpPr>
              <p:cNvPr id="18438" name="Line 6"/>
              <p:cNvSpPr>
                <a:spLocks noChangeShapeType="1"/>
              </p:cNvSpPr>
              <p:nvPr/>
            </p:nvSpPr>
            <p:spPr bwMode="auto">
              <a:xfrm>
                <a:off x="1152" y="2400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440" name="Line 8"/>
              <p:cNvSpPr>
                <a:spLocks noChangeShapeType="1"/>
              </p:cNvSpPr>
              <p:nvPr/>
            </p:nvSpPr>
            <p:spPr bwMode="auto">
              <a:xfrm>
                <a:off x="1152" y="2352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441" name="Line 9"/>
              <p:cNvSpPr>
                <a:spLocks noChangeShapeType="1"/>
              </p:cNvSpPr>
              <p:nvPr/>
            </p:nvSpPr>
            <p:spPr bwMode="auto">
              <a:xfrm>
                <a:off x="2208" y="2352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8459" name="Group 27"/>
            <p:cNvGrpSpPr>
              <a:grpSpLocks/>
            </p:cNvGrpSpPr>
            <p:nvPr/>
          </p:nvGrpSpPr>
          <p:grpSpPr bwMode="auto">
            <a:xfrm>
              <a:off x="672" y="2496"/>
              <a:ext cx="1447" cy="96"/>
              <a:chOff x="1152" y="2640"/>
              <a:chExt cx="1536" cy="96"/>
            </a:xfrm>
          </p:grpSpPr>
          <p:sp>
            <p:nvSpPr>
              <p:cNvPr id="18453" name="Line 21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454" name="Line 22"/>
              <p:cNvSpPr>
                <a:spLocks noChangeShapeType="1"/>
              </p:cNvSpPr>
              <p:nvPr/>
            </p:nvSpPr>
            <p:spPr bwMode="auto">
              <a:xfrm>
                <a:off x="1152" y="2640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455" name="Line 23"/>
              <p:cNvSpPr>
                <a:spLocks noChangeShapeType="1"/>
              </p:cNvSpPr>
              <p:nvPr/>
            </p:nvSpPr>
            <p:spPr bwMode="auto">
              <a:xfrm>
                <a:off x="2208" y="2640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456" name="Line 24"/>
              <p:cNvSpPr>
                <a:spLocks noChangeShapeType="1"/>
              </p:cNvSpPr>
              <p:nvPr/>
            </p:nvSpPr>
            <p:spPr bwMode="auto">
              <a:xfrm>
                <a:off x="2688" y="2640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458" name="Line 26"/>
              <p:cNvSpPr>
                <a:spLocks noChangeShapeType="1"/>
              </p:cNvSpPr>
              <p:nvPr/>
            </p:nvSpPr>
            <p:spPr bwMode="auto">
              <a:xfrm>
                <a:off x="2208" y="2688"/>
                <a:ext cx="48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8462" name="Line 30"/>
            <p:cNvSpPr>
              <a:spLocks noChangeShapeType="1"/>
            </p:cNvSpPr>
            <p:nvPr/>
          </p:nvSpPr>
          <p:spPr bwMode="auto">
            <a:xfrm>
              <a:off x="678" y="2544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463" name="Line 31"/>
            <p:cNvSpPr>
              <a:spLocks noChangeShapeType="1"/>
            </p:cNvSpPr>
            <p:nvPr/>
          </p:nvSpPr>
          <p:spPr bwMode="auto">
            <a:xfrm>
              <a:off x="1673" y="2592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464" name="AutoShape 32"/>
            <p:cNvSpPr>
              <a:spLocks/>
            </p:cNvSpPr>
            <p:nvPr/>
          </p:nvSpPr>
          <p:spPr bwMode="auto">
            <a:xfrm rot="16200000">
              <a:off x="1848" y="2376"/>
              <a:ext cx="96" cy="432"/>
            </a:xfrm>
            <a:prstGeom prst="leftBrace">
              <a:avLst>
                <a:gd name="adj1" fmla="val 375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466" name="Text Box 34"/>
            <p:cNvSpPr txBox="1">
              <a:spLocks noChangeArrowheads="1"/>
            </p:cNvSpPr>
            <p:nvPr/>
          </p:nvSpPr>
          <p:spPr bwMode="auto">
            <a:xfrm>
              <a:off x="1584" y="2544"/>
              <a:ext cx="588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solidFill>
                    <a:srgbClr val="0000FF"/>
                  </a:solidFill>
                  <a:latin typeface="Times New Roman" pitchFamily="18" charset="0"/>
                </a:rPr>
                <a:t>7 bưu       ảnh</a:t>
              </a:r>
            </a:p>
          </p:txBody>
        </p:sp>
        <p:sp>
          <p:nvSpPr>
            <p:cNvPr id="18467" name="AutoShape 35"/>
            <p:cNvSpPr>
              <a:spLocks/>
            </p:cNvSpPr>
            <p:nvPr/>
          </p:nvSpPr>
          <p:spPr bwMode="auto">
            <a:xfrm rot="5400000">
              <a:off x="1300" y="1724"/>
              <a:ext cx="192" cy="1447"/>
            </a:xfrm>
            <a:prstGeom prst="leftBrace">
              <a:avLst>
                <a:gd name="adj1" fmla="val 62804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468" name="Text Box 36"/>
            <p:cNvSpPr txBox="1">
              <a:spLocks noChangeArrowheads="1"/>
            </p:cNvSpPr>
            <p:nvPr/>
          </p:nvSpPr>
          <p:spPr bwMode="auto">
            <a:xfrm>
              <a:off x="960" y="2112"/>
              <a:ext cx="135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rgbClr val="0000FF"/>
                  </a:solidFill>
                  <a:latin typeface="Times New Roman" pitchFamily="18" charset="0"/>
                </a:rPr>
                <a:t>15 bưu ảnh</a:t>
              </a:r>
            </a:p>
          </p:txBody>
        </p:sp>
        <p:sp>
          <p:nvSpPr>
            <p:cNvPr id="18469" name="AutoShape 37"/>
            <p:cNvSpPr>
              <a:spLocks/>
            </p:cNvSpPr>
            <p:nvPr/>
          </p:nvSpPr>
          <p:spPr bwMode="auto">
            <a:xfrm>
              <a:off x="2261" y="2448"/>
              <a:ext cx="45" cy="672"/>
            </a:xfrm>
            <a:prstGeom prst="rightBrace">
              <a:avLst>
                <a:gd name="adj1" fmla="val 124444"/>
                <a:gd name="adj2" fmla="val 50000"/>
              </a:avLst>
            </a:prstGeom>
            <a:noFill/>
            <a:ln w="28575">
              <a:solidFill>
                <a:srgbClr val="8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470" name="Text Box 38"/>
            <p:cNvSpPr txBox="1">
              <a:spLocks noChangeArrowheads="1"/>
            </p:cNvSpPr>
            <p:nvPr/>
          </p:nvSpPr>
          <p:spPr bwMode="auto">
            <a:xfrm>
              <a:off x="2208" y="2544"/>
              <a:ext cx="672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solidFill>
                    <a:srgbClr val="0000FF"/>
                  </a:solidFill>
                  <a:latin typeface="Times New Roman" pitchFamily="18" charset="0"/>
                </a:rPr>
                <a:t>? bưu ảnh</a:t>
              </a:r>
            </a:p>
          </p:txBody>
        </p:sp>
      </p:grpSp>
      <p:sp>
        <p:nvSpPr>
          <p:cNvPr id="18473" name="Text Box 41"/>
          <p:cNvSpPr txBox="1">
            <a:spLocks noChangeArrowheads="1"/>
          </p:cNvSpPr>
          <p:nvPr/>
        </p:nvSpPr>
        <p:spPr bwMode="auto">
          <a:xfrm>
            <a:off x="4800600" y="2132856"/>
            <a:ext cx="41148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</a:rPr>
              <a:t>                  </a:t>
            </a:r>
            <a:r>
              <a:rPr lang="en-US" sz="2400" b="1" i="1" dirty="0" err="1">
                <a:solidFill>
                  <a:srgbClr val="0000FF"/>
                </a:solidFill>
                <a:latin typeface="Times New Roman" pitchFamily="18" charset="0"/>
              </a:rPr>
              <a:t>Bài</a:t>
            </a:r>
            <a:r>
              <a:rPr lang="en-US" sz="24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  <a:latin typeface="Times New Roman" pitchFamily="18" charset="0"/>
              </a:rPr>
              <a:t>giải</a:t>
            </a:r>
            <a:endParaRPr lang="en-US" sz="2400" b="1" i="1" dirty="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      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Em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số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bưu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ảnh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         15 – 7 = 8 (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tấm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Cả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hai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anh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em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số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bưu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ảnh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          15 + 8 = 23 (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tấm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           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Đáp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số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: 23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tấm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bưu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ảnh</a:t>
            </a:r>
            <a:endParaRPr lang="en-US" sz="2400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8478" name="Text Box 46"/>
          <p:cNvSpPr txBox="1">
            <a:spLocks noChangeArrowheads="1"/>
          </p:cNvSpPr>
          <p:nvPr/>
        </p:nvSpPr>
        <p:spPr bwMode="auto">
          <a:xfrm>
            <a:off x="1676400" y="7459663"/>
            <a:ext cx="1219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8481" name="Text Box 49"/>
          <p:cNvSpPr txBox="1">
            <a:spLocks noChangeArrowheads="1"/>
          </p:cNvSpPr>
          <p:nvPr/>
        </p:nvSpPr>
        <p:spPr bwMode="auto">
          <a:xfrm>
            <a:off x="3048000" y="72390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8484" name="Text Box 52"/>
          <p:cNvSpPr txBox="1">
            <a:spLocks noChangeArrowheads="1"/>
          </p:cNvSpPr>
          <p:nvPr/>
        </p:nvSpPr>
        <p:spPr bwMode="auto">
          <a:xfrm>
            <a:off x="2667000" y="74676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8487" name="Text Box 55"/>
          <p:cNvSpPr txBox="1">
            <a:spLocks noChangeArrowheads="1"/>
          </p:cNvSpPr>
          <p:nvPr/>
        </p:nvSpPr>
        <p:spPr bwMode="auto">
          <a:xfrm>
            <a:off x="2514600" y="74676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8490" name="Text Box 58"/>
          <p:cNvSpPr txBox="1">
            <a:spLocks noChangeArrowheads="1"/>
          </p:cNvSpPr>
          <p:nvPr/>
        </p:nvSpPr>
        <p:spPr bwMode="auto">
          <a:xfrm>
            <a:off x="2057400" y="7391400"/>
            <a:ext cx="182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8493" name="Text Box 61"/>
          <p:cNvSpPr txBox="1">
            <a:spLocks noChangeArrowheads="1"/>
          </p:cNvSpPr>
          <p:nvPr/>
        </p:nvSpPr>
        <p:spPr bwMode="auto">
          <a:xfrm>
            <a:off x="3200400" y="7391400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8503" name="Text Box 71"/>
          <p:cNvSpPr txBox="1">
            <a:spLocks noChangeArrowheads="1"/>
          </p:cNvSpPr>
          <p:nvPr/>
        </p:nvSpPr>
        <p:spPr bwMode="auto">
          <a:xfrm>
            <a:off x="3352800" y="72390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670272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8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8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1000"/>
                                        <p:tgtEl>
                                          <p:spTgt spid="184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2000"/>
                                        <p:tgtEl>
                                          <p:spTgt spid="184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2000"/>
                                        <p:tgtEl>
                                          <p:spTgt spid="184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2000"/>
                                        <p:tgtEl>
                                          <p:spTgt spid="184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2000"/>
                                        <p:tgtEl>
                                          <p:spTgt spid="184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2000"/>
                                        <p:tgtEl>
                                          <p:spTgt spid="184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304800" y="764704"/>
            <a:ext cx="85344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 i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Bài</a:t>
            </a:r>
            <a:r>
              <a:rPr lang="en-US" sz="2400" b="1" i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tập</a:t>
            </a:r>
            <a:r>
              <a:rPr lang="en-US" sz="2400" b="1" i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3: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Nêu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bài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toán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theo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tóm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tắt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sau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rồi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giải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bài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toán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đó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:</a:t>
            </a:r>
          </a:p>
          <a:p>
            <a:r>
              <a:rPr lang="en-US" b="1" dirty="0">
                <a:solidFill>
                  <a:srgbClr val="EEECE1">
                    <a:lumMod val="10000"/>
                  </a:srgbClr>
                </a:solidFill>
              </a:rPr>
              <a:t>                      </a:t>
            </a:r>
            <a:endParaRPr lang="en-US" sz="2400" b="1" dirty="0">
              <a:solidFill>
                <a:srgbClr val="EEECE1">
                  <a:lumMod val="10000"/>
                </a:srgbClr>
              </a:solidFill>
              <a:latin typeface="Times New Roman" pitchFamily="18" charset="0"/>
            </a:endParaRPr>
          </a:p>
          <a:p>
            <a:r>
              <a:rPr lang="en-US" sz="2400" b="1" dirty="0">
                <a:solidFill>
                  <a:srgbClr val="CC00FF"/>
                </a:solidFill>
                <a:latin typeface="Times New Roman" pitchFamily="18" charset="0"/>
              </a:rPr>
              <a:t>       </a:t>
            </a:r>
          </a:p>
        </p:txBody>
      </p:sp>
      <p:grpSp>
        <p:nvGrpSpPr>
          <p:cNvPr id="17434" name="Group 26"/>
          <p:cNvGrpSpPr>
            <a:grpSpLocks/>
          </p:cNvGrpSpPr>
          <p:nvPr/>
        </p:nvGrpSpPr>
        <p:grpSpPr bwMode="auto">
          <a:xfrm>
            <a:off x="228600" y="1988840"/>
            <a:ext cx="4343400" cy="1371600"/>
            <a:chOff x="1488" y="1152"/>
            <a:chExt cx="2736" cy="864"/>
          </a:xfrm>
        </p:grpSpPr>
        <p:sp>
          <p:nvSpPr>
            <p:cNvPr id="17414" name="Text Box 6"/>
            <p:cNvSpPr txBox="1">
              <a:spLocks noChangeArrowheads="1"/>
            </p:cNvSpPr>
            <p:nvPr/>
          </p:nvSpPr>
          <p:spPr bwMode="auto">
            <a:xfrm>
              <a:off x="1488" y="1248"/>
              <a:ext cx="86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rgbClr val="0000FF"/>
                  </a:solidFill>
                  <a:latin typeface="Times New Roman" pitchFamily="18" charset="0"/>
                </a:rPr>
                <a:t>Bao gạo:</a:t>
              </a:r>
            </a:p>
          </p:txBody>
        </p:sp>
        <p:sp>
          <p:nvSpPr>
            <p:cNvPr id="17415" name="Text Box 7"/>
            <p:cNvSpPr txBox="1">
              <a:spLocks noChangeArrowheads="1"/>
            </p:cNvSpPr>
            <p:nvPr/>
          </p:nvSpPr>
          <p:spPr bwMode="auto">
            <a:xfrm>
              <a:off x="1488" y="1728"/>
              <a:ext cx="86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rgbClr val="0000FF"/>
                  </a:solidFill>
                  <a:latin typeface="Times New Roman" pitchFamily="18" charset="0"/>
                </a:rPr>
                <a:t>Bao ngô: </a:t>
              </a:r>
            </a:p>
          </p:txBody>
        </p:sp>
        <p:sp>
          <p:nvSpPr>
            <p:cNvPr id="17416" name="Line 8"/>
            <p:cNvSpPr>
              <a:spLocks noChangeShapeType="1"/>
            </p:cNvSpPr>
            <p:nvPr/>
          </p:nvSpPr>
          <p:spPr bwMode="auto">
            <a:xfrm>
              <a:off x="2352" y="1440"/>
              <a:ext cx="10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417" name="Line 9"/>
            <p:cNvSpPr>
              <a:spLocks noChangeShapeType="1"/>
            </p:cNvSpPr>
            <p:nvPr/>
          </p:nvSpPr>
          <p:spPr bwMode="auto">
            <a:xfrm>
              <a:off x="2352" y="1392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418" name="Line 10"/>
            <p:cNvSpPr>
              <a:spLocks noChangeShapeType="1"/>
            </p:cNvSpPr>
            <p:nvPr/>
          </p:nvSpPr>
          <p:spPr bwMode="auto">
            <a:xfrm>
              <a:off x="3408" y="1392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419" name="Line 11"/>
            <p:cNvSpPr>
              <a:spLocks noChangeShapeType="1"/>
            </p:cNvSpPr>
            <p:nvPr/>
          </p:nvSpPr>
          <p:spPr bwMode="auto">
            <a:xfrm>
              <a:off x="2352" y="1872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420" name="Line 12"/>
            <p:cNvSpPr>
              <a:spLocks noChangeShapeType="1"/>
            </p:cNvSpPr>
            <p:nvPr/>
          </p:nvSpPr>
          <p:spPr bwMode="auto">
            <a:xfrm>
              <a:off x="2352" y="1920"/>
              <a:ext cx="10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421" name="Line 13"/>
            <p:cNvSpPr>
              <a:spLocks noChangeShapeType="1"/>
            </p:cNvSpPr>
            <p:nvPr/>
          </p:nvSpPr>
          <p:spPr bwMode="auto">
            <a:xfrm>
              <a:off x="3408" y="1872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422" name="Line 14"/>
            <p:cNvSpPr>
              <a:spLocks noChangeShapeType="1"/>
            </p:cNvSpPr>
            <p:nvPr/>
          </p:nvSpPr>
          <p:spPr bwMode="auto">
            <a:xfrm>
              <a:off x="3408" y="1920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423" name="Line 15"/>
            <p:cNvSpPr>
              <a:spLocks noChangeShapeType="1"/>
            </p:cNvSpPr>
            <p:nvPr/>
          </p:nvSpPr>
          <p:spPr bwMode="auto">
            <a:xfrm>
              <a:off x="3648" y="1872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424" name="Line 16"/>
            <p:cNvSpPr>
              <a:spLocks noChangeShapeType="1"/>
            </p:cNvSpPr>
            <p:nvPr/>
          </p:nvSpPr>
          <p:spPr bwMode="auto">
            <a:xfrm>
              <a:off x="2352" y="1440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425" name="Line 17"/>
            <p:cNvSpPr>
              <a:spLocks noChangeShapeType="1"/>
            </p:cNvSpPr>
            <p:nvPr/>
          </p:nvSpPr>
          <p:spPr bwMode="auto">
            <a:xfrm>
              <a:off x="3408" y="1440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426" name="Arc 18"/>
            <p:cNvSpPr>
              <a:spLocks/>
            </p:cNvSpPr>
            <p:nvPr/>
          </p:nvSpPr>
          <p:spPr bwMode="auto">
            <a:xfrm rot="3226294" flipH="1">
              <a:off x="3460" y="1838"/>
              <a:ext cx="144" cy="14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427" name="Text Box 19"/>
            <p:cNvSpPr txBox="1">
              <a:spLocks noChangeArrowheads="1"/>
            </p:cNvSpPr>
            <p:nvPr/>
          </p:nvSpPr>
          <p:spPr bwMode="auto">
            <a:xfrm>
              <a:off x="3360" y="1632"/>
              <a:ext cx="4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rgbClr val="0000FF"/>
                  </a:solidFill>
                  <a:latin typeface="Times New Roman" pitchFamily="18" charset="0"/>
                </a:rPr>
                <a:t>5kg</a:t>
              </a:r>
            </a:p>
          </p:txBody>
        </p:sp>
        <p:sp>
          <p:nvSpPr>
            <p:cNvPr id="17428" name="Text Box 20"/>
            <p:cNvSpPr txBox="1">
              <a:spLocks noChangeArrowheads="1"/>
            </p:cNvSpPr>
            <p:nvPr/>
          </p:nvSpPr>
          <p:spPr bwMode="auto">
            <a:xfrm>
              <a:off x="2640" y="1152"/>
              <a:ext cx="7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rgbClr val="0000FF"/>
                  </a:solidFill>
                  <a:latin typeface="Times New Roman" pitchFamily="18" charset="0"/>
                </a:rPr>
                <a:t>27kg</a:t>
              </a:r>
            </a:p>
          </p:txBody>
        </p:sp>
        <p:sp>
          <p:nvSpPr>
            <p:cNvPr id="17429" name="AutoShape 21"/>
            <p:cNvSpPr>
              <a:spLocks/>
            </p:cNvSpPr>
            <p:nvPr/>
          </p:nvSpPr>
          <p:spPr bwMode="auto">
            <a:xfrm>
              <a:off x="3696" y="1392"/>
              <a:ext cx="48" cy="576"/>
            </a:xfrm>
            <a:prstGeom prst="rightBrace">
              <a:avLst>
                <a:gd name="adj1" fmla="val 100000"/>
                <a:gd name="adj2" fmla="val 50000"/>
              </a:avLst>
            </a:prstGeom>
            <a:noFill/>
            <a:ln w="28575">
              <a:solidFill>
                <a:srgbClr val="8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430" name="Text Box 22"/>
            <p:cNvSpPr txBox="1">
              <a:spLocks noChangeArrowheads="1"/>
            </p:cNvSpPr>
            <p:nvPr/>
          </p:nvSpPr>
          <p:spPr bwMode="auto">
            <a:xfrm>
              <a:off x="3744" y="1536"/>
              <a:ext cx="4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rgbClr val="0000FF"/>
                  </a:solidFill>
                  <a:latin typeface="Times New Roman" pitchFamily="18" charset="0"/>
                </a:rPr>
                <a:t>? kg</a:t>
              </a:r>
            </a:p>
          </p:txBody>
        </p:sp>
      </p:grpSp>
      <p:sp>
        <p:nvSpPr>
          <p:cNvPr id="17433" name="Text Box 25"/>
          <p:cNvSpPr txBox="1">
            <a:spLocks noChangeArrowheads="1"/>
          </p:cNvSpPr>
          <p:nvPr/>
        </p:nvSpPr>
        <p:spPr bwMode="auto">
          <a:xfrm>
            <a:off x="4114800" y="1484784"/>
            <a:ext cx="5334000" cy="371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                         </a:t>
            </a:r>
            <a:r>
              <a:rPr lang="en-US" sz="2400" b="1" i="1" dirty="0" err="1">
                <a:solidFill>
                  <a:srgbClr val="0000FF"/>
                </a:solidFill>
                <a:latin typeface="Times New Roman" pitchFamily="18" charset="0"/>
              </a:rPr>
              <a:t>Bài</a:t>
            </a:r>
            <a:r>
              <a:rPr lang="en-US" sz="24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  <a:latin typeface="Times New Roman" pitchFamily="18" charset="0"/>
              </a:rPr>
              <a:t>giải</a:t>
            </a:r>
            <a:endParaRPr lang="en-US" sz="2400" b="1" i="1" dirty="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ngô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27 + 5 = 32 (kg)</a:t>
            </a:r>
          </a:p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27 + 32 = 59 (kg)</a:t>
            </a:r>
          </a:p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59 kg</a:t>
            </a:r>
          </a:p>
          <a:p>
            <a:pPr>
              <a:lnSpc>
                <a:spcPct val="95000"/>
              </a:lnSpc>
              <a:spcBef>
                <a:spcPct val="50000"/>
              </a:spcBef>
            </a:pP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63" name="Text Box 55"/>
          <p:cNvSpPr txBox="1">
            <a:spLocks noChangeArrowheads="1"/>
          </p:cNvSpPr>
          <p:nvPr/>
        </p:nvSpPr>
        <p:spPr bwMode="auto">
          <a:xfrm>
            <a:off x="1219200" y="609600"/>
            <a:ext cx="1219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pic>
        <p:nvPicPr>
          <p:cNvPr id="17482" name="Picture 74" descr="images[20]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6900" y="3472656"/>
            <a:ext cx="1219200" cy="781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489" name="Rectangle 81"/>
          <p:cNvSpPr>
            <a:spLocks noChangeArrowheads="1"/>
          </p:cNvSpPr>
          <p:nvPr/>
        </p:nvSpPr>
        <p:spPr bwMode="auto">
          <a:xfrm>
            <a:off x="76200" y="3645024"/>
            <a:ext cx="3886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27kg,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ngô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5kg.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ki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lô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-gam ?</a:t>
            </a:r>
          </a:p>
        </p:txBody>
      </p:sp>
    </p:spTree>
    <p:extLst>
      <p:ext uri="{BB962C8B-B14F-4D97-AF65-F5344CB8AC3E}">
        <p14:creationId xmlns:p14="http://schemas.microsoft.com/office/powerpoint/2010/main" val="3808158173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7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7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800" decel="100000" fill="hold"/>
                                        <p:tgtEl>
                                          <p:spTgt spid="17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74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48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48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74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74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74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74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33" grpId="0"/>
      <p:bldP spid="1748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457200" y="1988840"/>
            <a:ext cx="8001000" cy="344328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491837" y="764704"/>
            <a:ext cx="8465126" cy="519112"/>
          </a:xfrm>
          <a:prstGeom prst="rect">
            <a:avLst/>
          </a:prstGeom>
          <a:ln/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 err="1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itchFamily="18" charset="0"/>
              </a:rPr>
              <a:t>Muốn</a:t>
            </a:r>
            <a:r>
              <a:rPr lang="en-US" sz="2800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itchFamily="18" charset="0"/>
              </a:rPr>
              <a:t>giải</a:t>
            </a:r>
            <a:r>
              <a:rPr lang="en-US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itchFamily="18" charset="0"/>
              </a:rPr>
              <a:t>toán</a:t>
            </a:r>
            <a:r>
              <a:rPr lang="en-US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itchFamily="18" charset="0"/>
              </a:rPr>
              <a:t>bằng</a:t>
            </a:r>
            <a:r>
              <a:rPr lang="en-US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itchFamily="18" charset="0"/>
              </a:rPr>
              <a:t>hai</a:t>
            </a:r>
            <a:r>
              <a:rPr lang="en-US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itchFamily="18" charset="0"/>
              </a:rPr>
              <a:t>phép</a:t>
            </a:r>
            <a:r>
              <a:rPr lang="en-US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itchFamily="18" charset="0"/>
              </a:rPr>
              <a:t>tính</a:t>
            </a:r>
            <a:r>
              <a:rPr lang="en-US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itchFamily="18" charset="0"/>
              </a:rPr>
              <a:t> ta </a:t>
            </a:r>
            <a:r>
              <a:rPr lang="en-US" sz="2800" b="1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itchFamily="18" charset="0"/>
              </a:rPr>
              <a:t>làm</a:t>
            </a:r>
            <a:r>
              <a:rPr lang="en-US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itchFamily="18" charset="0"/>
              </a:rPr>
              <a:t>thế</a:t>
            </a:r>
            <a:r>
              <a:rPr lang="en-US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itchFamily="18" charset="0"/>
              </a:rPr>
              <a:t>nào</a:t>
            </a:r>
            <a:r>
              <a:rPr lang="en-US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755576" y="2204864"/>
            <a:ext cx="76200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</a:rPr>
              <a:t>Muốn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</a:rPr>
              <a:t>giải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</a:rPr>
              <a:t>toán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</a:rPr>
              <a:t>bằng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</a:rPr>
              <a:t>hai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</a:rPr>
              <a:t>phép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</a:rPr>
              <a:t>tính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</a:rPr>
              <a:t> ta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</a:rPr>
              <a:t>làm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</a:rPr>
              <a:t>theo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</a:rPr>
              <a:t>hai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</a:rPr>
              <a:t>bước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</a:rPr>
              <a:t>Bước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</a:rPr>
              <a:t> 1: </a:t>
            </a:r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</a:rPr>
              <a:t>Tìm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</a:rPr>
              <a:t>phần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</a:rPr>
              <a:t>thứ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</a:rPr>
              <a:t>hai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</a:rPr>
              <a:t>chưa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</a:rPr>
              <a:t>biết</a:t>
            </a:r>
            <a:endParaRPr lang="en-US" sz="2800" b="1" dirty="0">
              <a:solidFill>
                <a:srgbClr val="7030A0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</a:rPr>
              <a:t>Bước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</a:rPr>
              <a:t> 2: </a:t>
            </a:r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</a:rPr>
              <a:t>Tìm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</a:rPr>
              <a:t>cả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</a:rPr>
              <a:t>hai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</a:rPr>
              <a:t>phần</a:t>
            </a:r>
            <a:endParaRPr lang="en-US" sz="2800" b="1" dirty="0">
              <a:solidFill>
                <a:srgbClr val="7030A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583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animBg="1"/>
      <p:bldP spid="15366" grpId="0" animBg="1"/>
      <p:bldP spid="1536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WordArt 3"/>
          <p:cNvSpPr>
            <a:spLocks noChangeArrowheads="1" noChangeShapeType="1" noTextEdit="1"/>
          </p:cNvSpPr>
          <p:nvPr/>
        </p:nvSpPr>
        <p:spPr bwMode="auto">
          <a:xfrm>
            <a:off x="723900" y="1752600"/>
            <a:ext cx="7848600" cy="2895600"/>
          </a:xfrm>
          <a:prstGeom prst="rect">
            <a:avLst/>
          </a:prstGeom>
        </p:spPr>
        <p:txBody>
          <a:bodyPr wrap="none" fromWordArt="1">
            <a:prstTxWarp prst="textChevron">
              <a:avLst/>
            </a:prstTxWarp>
          </a:bodyPr>
          <a:lstStyle/>
          <a:p>
            <a:pPr algn="ctr"/>
            <a:r>
              <a:rPr lang="en-US" sz="36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70000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CHÀO CÁC EM VÀ HẸN GẶP LẠI</a:t>
            </a:r>
            <a:endParaRPr lang="en-US" sz="36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270000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8617" name="Picture 9" descr="sunflower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15000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618" name="Picture 10" descr="sunflower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5715000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619" name="Picture 11" descr="sunflower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5715000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620" name="Picture 12" descr="sunflower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5715000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621" name="Picture 13" descr="sunflower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5715000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0548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9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&quot;/&gt;&lt;property id=&quot;20307&quot; value=&quot;258&quot;/&gt;&lt;/object&gt;&lt;object type=&quot;3&quot; unique_id=&quot;10006&quot;&gt;&lt;property id=&quot;20148&quot; value=&quot;5&quot;/&gt;&lt;property id=&quot;20300&quot; value=&quot;Slide 3&quot;/&gt;&lt;property id=&quot;20307&quot; value=&quot;260&quot;/&gt;&lt;/object&gt;&lt;object type=&quot;3&quot; unique_id=&quot;10007&quot;&gt;&lt;property id=&quot;20148&quot; value=&quot;5&quot;/&gt;&lt;property id=&quot;20300&quot; value=&quot;Slide 4&quot;/&gt;&lt;property id=&quot;20307&quot; value=&quot;261&quot;/&gt;&lt;/object&gt;&lt;object type=&quot;3&quot; unique_id=&quot;10008&quot;&gt;&lt;property id=&quot;20148&quot; value=&quot;5&quot;/&gt;&lt;property id=&quot;20300&quot; value=&quot;Slide 5&quot;/&gt;&lt;property id=&quot;20307&quot; value=&quot;262&quot;/&gt;&lt;/object&gt;&lt;object type=&quot;3&quot; unique_id=&quot;10009&quot;&gt;&lt;property id=&quot;20148&quot; value=&quot;5&quot;/&gt;&lt;property id=&quot;20300&quot; value=&quot;Slide 6&quot;/&gt;&lt;property id=&quot;20307&quot; value=&quot;263&quot;/&gt;&lt;/object&gt;&lt;object type=&quot;3&quot; unique_id=&quot;10010&quot;&gt;&lt;property id=&quot;20148&quot; value=&quot;5&quot;/&gt;&lt;property id=&quot;20300&quot; value=&quot;Slide 7&quot;/&gt;&lt;property id=&quot;20307&quot; value=&quot;264&quot;/&gt;&lt;/object&gt;&lt;object type=&quot;3&quot; unique_id=&quot;10011&quot;&gt;&lt;property id=&quot;20148&quot; value=&quot;5&quot;/&gt;&lt;property id=&quot;20300&quot; value=&quot;Slide 8&quot;/&gt;&lt;property id=&quot;20307&quot; value=&quot;265&quot;/&gt;&lt;/object&gt;&lt;object type=&quot;3&quot; unique_id=&quot;10012&quot;&gt;&lt;property id=&quot;20148&quot; value=&quot;5&quot;/&gt;&lt;property id=&quot;20300&quot; value=&quot;Slide 9&quot;/&gt;&lt;property id=&quot;20307&quot; value=&quot;266&quot;/&gt;&lt;/object&gt;&lt;/object&gt;&lt;object type=&quot;8&quot; unique_id=&quot;10024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593</Words>
  <Application>Microsoft Office PowerPoint</Application>
  <PresentationFormat>On-screen Show (4:3)</PresentationFormat>
  <Paragraphs>92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NonDt</dc:creator>
  <cp:lastModifiedBy>Mr.Thang</cp:lastModifiedBy>
  <cp:revision>3</cp:revision>
  <dcterms:created xsi:type="dcterms:W3CDTF">2016-01-16T14:50:36Z</dcterms:created>
  <dcterms:modified xsi:type="dcterms:W3CDTF">2017-11-14T16:38:33Z</dcterms:modified>
</cp:coreProperties>
</file>