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  <p:sldMasterId id="2147484577" r:id="rId2"/>
  </p:sldMasterIdLst>
  <p:notesMasterIdLst>
    <p:notesMasterId r:id="rId18"/>
  </p:notesMasterIdLst>
  <p:sldIdLst>
    <p:sldId id="330" r:id="rId3"/>
    <p:sldId id="355" r:id="rId4"/>
    <p:sldId id="374" r:id="rId5"/>
    <p:sldId id="357" r:id="rId6"/>
    <p:sldId id="375" r:id="rId7"/>
    <p:sldId id="376" r:id="rId8"/>
    <p:sldId id="377" r:id="rId9"/>
    <p:sldId id="365" r:id="rId10"/>
    <p:sldId id="322" r:id="rId11"/>
    <p:sldId id="324" r:id="rId12"/>
    <p:sldId id="325" r:id="rId13"/>
    <p:sldId id="326" r:id="rId14"/>
    <p:sldId id="353" r:id="rId15"/>
    <p:sldId id="366" r:id="rId16"/>
    <p:sldId id="37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00"/>
    <a:srgbClr val="CC0099"/>
    <a:srgbClr val="CCFF33"/>
    <a:srgbClr val="0000FF"/>
    <a:srgbClr val="FFCCFF"/>
    <a:srgbClr val="00FF00"/>
    <a:srgbClr val="FF0066"/>
    <a:srgbClr val="FF33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8" autoAdjust="0"/>
    <p:restoredTop sz="94709" autoAdjust="0"/>
  </p:normalViewPr>
  <p:slideViewPr>
    <p:cSldViewPr snapToGrid="0">
      <p:cViewPr varScale="1">
        <p:scale>
          <a:sx n="72" d="100"/>
          <a:sy n="72" d="100"/>
        </p:scale>
        <p:origin x="12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F3EAC7-60F1-4746-8E39-E1195B4DA443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8B8EF2-6A5E-4793-8042-4288D9CD412D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20180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7413-01C9-498D-B2C9-08CCD3D81A2C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1E5F9-63CB-4A23-A343-01481A7D462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23626154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9CBFA-B9AA-4923-875B-8755D117691C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E425E2-97B1-4DB1-8A70-DEF919FF599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0077144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21ACE-1258-472B-BD91-095D7C99070E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37F8F-A84E-4E52-B474-BB49178EDA07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91693015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AB31-9CB3-4ACF-9CFB-1EAB53FE8AD5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41388957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2C38-23E3-4C44-96D1-396A4894B2DC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06097905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8FD55-E1BD-4070-869F-0DBA00F5EAEB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7878418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4BE0-871E-4550-8849-4F79894D168B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2179456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ADED-46C9-4642-A48D-458195889002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59306361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C998E-3004-4186-9B67-DEE349C14142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4527484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2E53-789F-4DCF-9551-B6437DF4D3CE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74397310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3216-CF14-4BF5-AB93-97F492B5A3BE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8769944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EFD09-1E61-4D59-8069-7F0F7E2E90FD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97C85-80A6-47D2-BFA6-3581D7F146F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31538926"/>
      </p:ext>
    </p:extLst>
  </p:cSld>
  <p:clrMapOvr>
    <a:masterClrMapping/>
  </p:clrMapOvr>
  <p:transition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9046C-F3D5-4A6C-936D-245794120935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970664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70B2-BC23-4016-BFD0-D5AC2236C5F5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9096266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5AEA-099E-4ED3-859B-E4F65A795171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0817245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30BD3-B651-4EC9-86E2-817EE423460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64403028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4993-BF7A-4E0D-8D36-B9CC8DDDE319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8F5A3-1AE2-42F9-8B9F-EDD324529111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368806280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9F020-207A-438A-B10A-1D31763594D7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8AA45-4ED3-41A9-8041-36EB001229B4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123896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244CD-E47A-41A8-A8A9-9635D655D8F2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0F03-5EBA-4AF3-A1EA-E2BBA6C957A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04960528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4F713-9D1C-418B-B090-26DFC06EEE8B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65BFC-9286-45D1-8C97-8EF3E4FBB660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21781163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6B85-2971-44BB-ABE9-22DC4D4F4607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322E9-330C-47DF-9FA9-5164D67FCF3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9138355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0FA0A-C3C0-48FB-811D-ADBAB75ADC38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33C5D-36D1-48C4-8582-7A96A9302CA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50829764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2CAA-3350-4FCF-AF29-72A52EA737F2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AFA39B-2953-45EA-8153-A79CB5940A5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19202868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0F6AA3FD-07A7-4134-9580-AC10FC36194F}" type="datetimeFigureOut">
              <a:rPr lang="en-US"/>
              <a:pPr>
                <a:defRPr/>
              </a:pPr>
              <a:t>8/11/2015</a:t>
            </a:fld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395E4C85-6DA3-4789-BBA8-E28FC7198E38}" type="slidenum">
              <a:rPr lang="en-US" altLang="vi-VN"/>
              <a:pPr/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61" r:id="rId2"/>
    <p:sldLayoutId id="2147484560" r:id="rId3"/>
    <p:sldLayoutId id="2147484559" r:id="rId4"/>
    <p:sldLayoutId id="2147484558" r:id="rId5"/>
    <p:sldLayoutId id="2147484557" r:id="rId6"/>
    <p:sldLayoutId id="2147484556" r:id="rId7"/>
    <p:sldLayoutId id="2147484555" r:id="rId8"/>
    <p:sldLayoutId id="2147484554" r:id="rId9"/>
    <p:sldLayoutId id="2147484553" r:id="rId10"/>
    <p:sldLayoutId id="2147484552" r:id="rId11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9085-6CEE-44FE-B0FE-C25CD8CBA770}" type="slidenum">
              <a:rPr lang="en-US" altLang="vi-VN" smtClean="0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7525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  <p:sldLayoutId id="2147484590" r:id="rId12"/>
  </p:sldLayoutIdLst>
  <p:transition spd="med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gif"/><Relationship Id="rId5" Type="http://schemas.openxmlformats.org/officeDocument/2006/relationships/slide" Target="slide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7.jpeg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2.gif"/><Relationship Id="rId7" Type="http://schemas.openxmlformats.org/officeDocument/2006/relationships/image" Target="../media/image22.gif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gif"/><Relationship Id="rId3" Type="http://schemas.openxmlformats.org/officeDocument/2006/relationships/image" Target="../media/image25.jpeg"/><Relationship Id="rId7" Type="http://schemas.openxmlformats.org/officeDocument/2006/relationships/image" Target="../media/image29.gif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4" Type="http://schemas.openxmlformats.org/officeDocument/2006/relationships/image" Target="../media/image26.gif"/><Relationship Id="rId9" Type="http://schemas.openxmlformats.org/officeDocument/2006/relationships/image" Target="../media/image31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6"/>
          <p:cNvGrpSpPr>
            <a:grpSpLocks/>
          </p:cNvGrpSpPr>
          <p:nvPr/>
        </p:nvGrpSpPr>
        <p:grpSpPr bwMode="auto">
          <a:xfrm>
            <a:off x="0" y="-2467"/>
            <a:ext cx="9164638" cy="6916738"/>
            <a:chOff x="0" y="-24"/>
            <a:chExt cx="5773" cy="4357"/>
          </a:xfrm>
        </p:grpSpPr>
        <p:pic>
          <p:nvPicPr>
            <p:cNvPr id="21519" name="Picture 37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0" name="Picture 38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1" name="Picture 39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2" name="Picture 40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Box 14"/>
          <p:cNvSpPr txBox="1"/>
          <p:nvPr/>
        </p:nvSpPr>
        <p:spPr>
          <a:xfrm>
            <a:off x="887898" y="1201271"/>
            <a:ext cx="7360974" cy="1034740"/>
          </a:xfrm>
          <a:prstGeom prst="rect">
            <a:avLst/>
          </a:prstGeom>
          <a:noFill/>
        </p:spPr>
        <p:txBody>
          <a:bodyPr>
            <a:prstTxWarp prst="textCan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FF00"/>
                </a:solidFill>
              </a:rPr>
              <a:t>Kiểm</a:t>
            </a:r>
            <a:r>
              <a:rPr lang="en-US" sz="5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FF00"/>
                </a:solidFill>
              </a:rPr>
              <a:t> </a:t>
            </a:r>
            <a:r>
              <a:rPr lang="en-US" sz="5400" b="1" dirty="0" err="1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FF00"/>
                </a:solidFill>
              </a:rPr>
              <a:t>tra</a:t>
            </a:r>
            <a:r>
              <a:rPr lang="en-US" sz="5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FF00"/>
                </a:solidFill>
              </a:rPr>
              <a:t> </a:t>
            </a:r>
            <a:r>
              <a:rPr lang="en-US" sz="5400" b="1" dirty="0" err="1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FF00"/>
                </a:solidFill>
              </a:rPr>
              <a:t>bài</a:t>
            </a:r>
            <a:r>
              <a:rPr lang="en-US" sz="54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FF00"/>
                </a:solidFill>
              </a:rPr>
              <a:t> </a:t>
            </a:r>
            <a:r>
              <a:rPr lang="en-US" sz="5400" b="1" dirty="0" err="1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00FF00"/>
                </a:solidFill>
              </a:rPr>
              <a:t>cũ</a:t>
            </a:r>
            <a:endParaRPr lang="en-US" sz="5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00FF00"/>
              </a:solidFill>
            </a:endParaRPr>
          </a:p>
        </p:txBody>
      </p: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527941" y="2726534"/>
            <a:ext cx="8080885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vi-VN" sz="5400" b="1" dirty="0" err="1" smtClean="0">
                <a:solidFill>
                  <a:srgbClr val="FF3300"/>
                </a:solidFill>
              </a:rPr>
              <a:t>Đọc</a:t>
            </a:r>
            <a:r>
              <a:rPr lang="en-US" altLang="vi-VN" sz="5400" b="1" dirty="0" smtClean="0">
                <a:solidFill>
                  <a:srgbClr val="FF3300"/>
                </a:solidFill>
              </a:rPr>
              <a:t> </a:t>
            </a:r>
            <a:r>
              <a:rPr lang="en-US" altLang="vi-VN" sz="5400" b="1" dirty="0" err="1" smtClean="0">
                <a:solidFill>
                  <a:srgbClr val="FF3300"/>
                </a:solidFill>
              </a:rPr>
              <a:t>thuộc</a:t>
            </a:r>
            <a:endParaRPr lang="en-US" altLang="vi-VN" sz="5400" b="1" dirty="0" smtClean="0">
              <a:solidFill>
                <a:srgbClr val="FF3300"/>
              </a:solidFill>
            </a:endParaRPr>
          </a:p>
          <a:p>
            <a:pPr algn="ctr" eaLnBrk="1" hangingPunct="1"/>
            <a:r>
              <a:rPr lang="en-US" altLang="vi-VN" sz="5400" b="1" dirty="0" err="1" smtClean="0">
                <a:solidFill>
                  <a:srgbClr val="FF3300"/>
                </a:solidFill>
              </a:rPr>
              <a:t>bảng</a:t>
            </a:r>
            <a:r>
              <a:rPr lang="en-US" altLang="vi-VN" sz="5400" b="1" dirty="0" smtClean="0">
                <a:solidFill>
                  <a:srgbClr val="FF3300"/>
                </a:solidFill>
              </a:rPr>
              <a:t> </a:t>
            </a:r>
            <a:r>
              <a:rPr lang="en-US" altLang="vi-VN" sz="5400" b="1" dirty="0" err="1" smtClean="0">
                <a:solidFill>
                  <a:srgbClr val="FF3300"/>
                </a:solidFill>
              </a:rPr>
              <a:t>cộng</a:t>
            </a:r>
            <a:r>
              <a:rPr lang="en-US" altLang="vi-VN" sz="5400" b="1" dirty="0" smtClean="0">
                <a:solidFill>
                  <a:srgbClr val="FF3300"/>
                </a:solidFill>
              </a:rPr>
              <a:t> </a:t>
            </a:r>
            <a:r>
              <a:rPr lang="en-US" altLang="vi-VN" sz="5400" b="1" dirty="0" err="1" smtClean="0">
                <a:solidFill>
                  <a:srgbClr val="FF3300"/>
                </a:solidFill>
              </a:rPr>
              <a:t>trong</a:t>
            </a:r>
            <a:r>
              <a:rPr lang="en-US" altLang="vi-VN" sz="5400" b="1" dirty="0" smtClean="0">
                <a:solidFill>
                  <a:srgbClr val="FF3300"/>
                </a:solidFill>
              </a:rPr>
              <a:t> </a:t>
            </a:r>
            <a:r>
              <a:rPr lang="en-US" altLang="vi-VN" sz="5400" b="1" dirty="0" err="1" smtClean="0">
                <a:solidFill>
                  <a:srgbClr val="FF3300"/>
                </a:solidFill>
              </a:rPr>
              <a:t>phạm</a:t>
            </a:r>
            <a:r>
              <a:rPr lang="en-US" altLang="vi-VN" sz="5400" b="1" dirty="0" smtClean="0">
                <a:solidFill>
                  <a:srgbClr val="FF3300"/>
                </a:solidFill>
              </a:rPr>
              <a:t> vi 8</a:t>
            </a:r>
            <a:endParaRPr lang="en-US" altLang="vi-VN" sz="5400" b="1" dirty="0">
              <a:solidFill>
                <a:srgbClr val="FF33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05" y="55477"/>
            <a:ext cx="1710158" cy="1343025"/>
          </a:xfrm>
          <a:prstGeom prst="rect">
            <a:avLst/>
          </a:prstGeom>
        </p:spPr>
      </p:pic>
      <p:pic>
        <p:nvPicPr>
          <p:cNvPr id="5" name="Picture 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80" y="4480860"/>
            <a:ext cx="2099671" cy="20486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1" y="2264935"/>
            <a:ext cx="8949531" cy="381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646238" y="976263"/>
            <a:ext cx="3421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cs typeface="Times New Roman" panose="02020603050405020304" pitchFamily="18" charset="0"/>
              </a:rPr>
              <a:t>Tính</a:t>
            </a:r>
            <a:r>
              <a:rPr lang="en-US" altLang="vi-VN" sz="3600" b="1">
                <a:solidFill>
                  <a:srgbClr val="000000"/>
                </a:solidFill>
                <a:latin typeface="VNI-Avo" pitchFamily="2" charset="0"/>
              </a:rPr>
              <a:t>:</a:t>
            </a:r>
          </a:p>
        </p:txBody>
      </p:sp>
      <p:sp>
        <p:nvSpPr>
          <p:cNvPr id="40" name="Sun 39"/>
          <p:cNvSpPr/>
          <p:nvPr/>
        </p:nvSpPr>
        <p:spPr>
          <a:xfrm>
            <a:off x="692150" y="663525"/>
            <a:ext cx="998538" cy="10795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pSp>
        <p:nvGrpSpPr>
          <p:cNvPr id="34844" name="Group 36"/>
          <p:cNvGrpSpPr>
            <a:grpSpLocks/>
          </p:cNvGrpSpPr>
          <p:nvPr/>
        </p:nvGrpSpPr>
        <p:grpSpPr bwMode="auto">
          <a:xfrm>
            <a:off x="0" y="-58738"/>
            <a:ext cx="9164638" cy="6916738"/>
            <a:chOff x="0" y="-24"/>
            <a:chExt cx="5773" cy="4357"/>
          </a:xfrm>
        </p:grpSpPr>
        <p:pic>
          <p:nvPicPr>
            <p:cNvPr id="35003" name="Picture 37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004" name="Picture 38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005" name="Picture 39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006" name="Picture 40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86854" y="28114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+ 7  =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86854" y="34972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1  =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2378935" y="28151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2378935" y="35009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586854" y="4213203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7  =</a:t>
            </a: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2378935" y="4216905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3142398" y="28114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+ 6  =</a:t>
            </a: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3142398" y="34972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 – 2  =</a:t>
            </a: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934479" y="28151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4934479" y="35009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3142398" y="4213203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 – 6  =</a:t>
            </a: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4934479" y="41867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9" name="Text Box 29"/>
          <p:cNvSpPr txBox="1">
            <a:spLocks noChangeArrowheads="1"/>
          </p:cNvSpPr>
          <p:nvPr/>
        </p:nvSpPr>
        <p:spPr bwMode="auto">
          <a:xfrm>
            <a:off x="5697942" y="28114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+ 4  =</a:t>
            </a: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5697942" y="34972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4  =</a:t>
            </a: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7570986" y="2815142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7542411" y="3486655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5697942" y="4183040"/>
            <a:ext cx="21563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8  =</a:t>
            </a:r>
          </a:p>
        </p:txBody>
      </p: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7553523" y="4172455"/>
            <a:ext cx="821465" cy="71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35" grpId="0"/>
      <p:bldP spid="36" grpId="0"/>
      <p:bldP spid="38" grpId="0"/>
      <p:bldP spid="42" grpId="0"/>
      <p:bldP spid="43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1673226" y="804398"/>
            <a:ext cx="285783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cs typeface="Times New Roman" panose="02020603050405020304" pitchFamily="18" charset="0"/>
              </a:rPr>
              <a:t>Tính:</a:t>
            </a:r>
          </a:p>
        </p:txBody>
      </p:sp>
      <p:sp>
        <p:nvSpPr>
          <p:cNvPr id="15" name="Sun 14"/>
          <p:cNvSpPr/>
          <p:nvPr/>
        </p:nvSpPr>
        <p:spPr>
          <a:xfrm>
            <a:off x="719138" y="631361"/>
            <a:ext cx="998537" cy="10795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pSp>
        <p:nvGrpSpPr>
          <p:cNvPr id="35854" name="Group 36"/>
          <p:cNvGrpSpPr>
            <a:grpSpLocks/>
          </p:cNvGrpSpPr>
          <p:nvPr/>
        </p:nvGrpSpPr>
        <p:grpSpPr bwMode="auto">
          <a:xfrm>
            <a:off x="0" y="-58738"/>
            <a:ext cx="9164638" cy="6916738"/>
            <a:chOff x="0" y="-24"/>
            <a:chExt cx="5773" cy="4357"/>
          </a:xfrm>
        </p:grpSpPr>
        <p:pic>
          <p:nvPicPr>
            <p:cNvPr id="35856" name="Picture 37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7" name="Picture 38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8" name="Picture 39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9" name="Picture 40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547801" y="2587366"/>
            <a:ext cx="69606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3379731" y="2587366"/>
            <a:ext cx="6685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7547801" y="3401605"/>
            <a:ext cx="7528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1071065" y="2660384"/>
            <a:ext cx="2664991" cy="2428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vi-VN" altLang="vi-VN" sz="4000" b="1" dirty="0"/>
          </a:p>
        </p:txBody>
      </p:sp>
      <p:sp>
        <p:nvSpPr>
          <p:cNvPr id="322" name="TextBox 321"/>
          <p:cNvSpPr txBox="1"/>
          <p:nvPr/>
        </p:nvSpPr>
        <p:spPr>
          <a:xfrm>
            <a:off x="434693" y="2587366"/>
            <a:ext cx="294503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1" hangingPunct="1"/>
            <a:r>
              <a:rPr lang="en-US" altLang="vi-VN" sz="5400" b="1" dirty="0">
                <a:solidFill>
                  <a:srgbClr val="0000FF"/>
                </a:solidFill>
              </a:rPr>
              <a:t>8 - </a:t>
            </a:r>
            <a:r>
              <a:rPr lang="en-US" altLang="vi-VN" sz="5400" b="1" dirty="0" smtClean="0">
                <a:solidFill>
                  <a:srgbClr val="0000FF"/>
                </a:solidFill>
              </a:rPr>
              <a:t>4 =</a:t>
            </a:r>
          </a:p>
          <a:p>
            <a:pPr algn="r"/>
            <a:r>
              <a:rPr lang="en-US" altLang="vi-VN" sz="5400" b="1" dirty="0">
                <a:solidFill>
                  <a:srgbClr val="0000FF"/>
                </a:solidFill>
              </a:rPr>
              <a:t>8 - 1 - </a:t>
            </a:r>
            <a:r>
              <a:rPr lang="en-US" altLang="vi-VN" sz="5400" b="1" dirty="0" smtClean="0">
                <a:solidFill>
                  <a:srgbClr val="0000FF"/>
                </a:solidFill>
              </a:rPr>
              <a:t>3 =</a:t>
            </a:r>
          </a:p>
          <a:p>
            <a:pPr algn="r"/>
            <a:r>
              <a:rPr lang="en-US" altLang="vi-VN" sz="5400" b="1" dirty="0">
                <a:solidFill>
                  <a:srgbClr val="0000FF"/>
                </a:solidFill>
              </a:rPr>
              <a:t>8 - 2 - </a:t>
            </a:r>
            <a:r>
              <a:rPr lang="en-US" altLang="vi-VN" sz="5400" b="1" dirty="0" smtClean="0">
                <a:solidFill>
                  <a:srgbClr val="0000FF"/>
                </a:solidFill>
              </a:rPr>
              <a:t>2 =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5299001" y="2587366"/>
            <a:ext cx="218521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1" hangingPunct="1"/>
            <a:r>
              <a:rPr lang="en-US" altLang="vi-VN" sz="5400" b="1" dirty="0" smtClean="0">
                <a:solidFill>
                  <a:srgbClr val="0000FF"/>
                </a:solidFill>
              </a:rPr>
              <a:t>8 – 8 =</a:t>
            </a:r>
          </a:p>
          <a:p>
            <a:pPr algn="r"/>
            <a:r>
              <a:rPr lang="en-US" altLang="vi-VN" sz="5400" b="1" dirty="0">
                <a:solidFill>
                  <a:srgbClr val="0000FF"/>
                </a:solidFill>
              </a:rPr>
              <a:t>8 </a:t>
            </a:r>
            <a:r>
              <a:rPr lang="en-US" altLang="vi-VN" sz="5400" b="1" dirty="0" smtClean="0">
                <a:solidFill>
                  <a:srgbClr val="0000FF"/>
                </a:solidFill>
              </a:rPr>
              <a:t>– 0 =</a:t>
            </a:r>
          </a:p>
          <a:p>
            <a:pPr algn="r"/>
            <a:r>
              <a:rPr lang="en-US" altLang="vi-VN" sz="5400" b="1" dirty="0">
                <a:solidFill>
                  <a:srgbClr val="0000FF"/>
                </a:solidFill>
              </a:rPr>
              <a:t>8 </a:t>
            </a:r>
            <a:r>
              <a:rPr lang="en-US" altLang="vi-VN" sz="5400" b="1" dirty="0" smtClean="0">
                <a:solidFill>
                  <a:srgbClr val="0000FF"/>
                </a:solidFill>
              </a:rPr>
              <a:t>+ 0 =</a:t>
            </a:r>
          </a:p>
        </p:txBody>
      </p:sp>
      <p:sp>
        <p:nvSpPr>
          <p:cNvPr id="324" name="Text Box 17"/>
          <p:cNvSpPr txBox="1">
            <a:spLocks noChangeArrowheads="1"/>
          </p:cNvSpPr>
          <p:nvPr/>
        </p:nvSpPr>
        <p:spPr bwMode="auto">
          <a:xfrm>
            <a:off x="3379731" y="3401605"/>
            <a:ext cx="6685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5" name="Text Box 17"/>
          <p:cNvSpPr txBox="1">
            <a:spLocks noChangeArrowheads="1"/>
          </p:cNvSpPr>
          <p:nvPr/>
        </p:nvSpPr>
        <p:spPr bwMode="auto">
          <a:xfrm>
            <a:off x="3379731" y="4207215"/>
            <a:ext cx="6685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26" name="Text Box 18"/>
          <p:cNvSpPr txBox="1">
            <a:spLocks noChangeArrowheads="1"/>
          </p:cNvSpPr>
          <p:nvPr/>
        </p:nvSpPr>
        <p:spPr bwMode="auto">
          <a:xfrm>
            <a:off x="7491012" y="4202281"/>
            <a:ext cx="75285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24" grpId="0"/>
      <p:bldP spid="325" grpId="0"/>
      <p:bldP spid="3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051782" y="420314"/>
            <a:ext cx="61071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Viết</a:t>
            </a:r>
            <a:r>
              <a:rPr lang="en-US" altLang="vi-VN" sz="32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phép</a:t>
            </a:r>
            <a:r>
              <a:rPr lang="en-US" altLang="vi-VN" sz="32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tính</a:t>
            </a:r>
            <a:r>
              <a:rPr lang="en-US" altLang="vi-VN" sz="32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thích</a:t>
            </a:r>
            <a:r>
              <a:rPr lang="en-US" altLang="vi-VN" sz="32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hợp</a:t>
            </a:r>
            <a:endParaRPr lang="en-US" altLang="vi-VN" sz="32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8" name="Sun 27"/>
          <p:cNvSpPr/>
          <p:nvPr/>
        </p:nvSpPr>
        <p:spPr>
          <a:xfrm>
            <a:off x="824863" y="197036"/>
            <a:ext cx="998538" cy="1079500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pSp>
        <p:nvGrpSpPr>
          <p:cNvPr id="36886" name="Group 36"/>
          <p:cNvGrpSpPr>
            <a:grpSpLocks/>
          </p:cNvGrpSpPr>
          <p:nvPr/>
        </p:nvGrpSpPr>
        <p:grpSpPr bwMode="auto">
          <a:xfrm>
            <a:off x="0" y="-58738"/>
            <a:ext cx="9164638" cy="6916738"/>
            <a:chOff x="0" y="-24"/>
            <a:chExt cx="5773" cy="4357"/>
          </a:xfrm>
        </p:grpSpPr>
        <p:pic>
          <p:nvPicPr>
            <p:cNvPr id="36904" name="Picture 37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905" name="Picture 38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906" name="Picture 39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907" name="Picture 40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526322"/>
              </p:ext>
            </p:extLst>
          </p:nvPr>
        </p:nvGraphicFramePr>
        <p:xfrm>
          <a:off x="2701599" y="2693490"/>
          <a:ext cx="345638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7"/>
                <a:gridCol w="691277"/>
                <a:gridCol w="691277"/>
                <a:gridCol w="691277"/>
                <a:gridCol w="691277"/>
              </a:tblGrid>
              <a:tr h="61446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8" r="29750"/>
          <a:stretch/>
        </p:blipFill>
        <p:spPr>
          <a:xfrm>
            <a:off x="1686022" y="1402891"/>
            <a:ext cx="747689" cy="10555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7" t="10869" r="2351" b="7101"/>
          <a:stretch/>
        </p:blipFill>
        <p:spPr>
          <a:xfrm>
            <a:off x="653645" y="3894241"/>
            <a:ext cx="964420" cy="92825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8" r="29750"/>
          <a:stretch/>
        </p:blipFill>
        <p:spPr>
          <a:xfrm>
            <a:off x="2407827" y="1402891"/>
            <a:ext cx="747689" cy="105550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8" r="29750"/>
          <a:stretch/>
        </p:blipFill>
        <p:spPr>
          <a:xfrm>
            <a:off x="3095984" y="1433857"/>
            <a:ext cx="747689" cy="105550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8" r="29750"/>
          <a:stretch/>
        </p:blipFill>
        <p:spPr>
          <a:xfrm>
            <a:off x="3817789" y="1433857"/>
            <a:ext cx="747689" cy="105550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8" r="29750"/>
          <a:stretch/>
        </p:blipFill>
        <p:spPr>
          <a:xfrm>
            <a:off x="4567539" y="1433857"/>
            <a:ext cx="747689" cy="105550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8" r="29750"/>
          <a:stretch/>
        </p:blipFill>
        <p:spPr>
          <a:xfrm>
            <a:off x="5289344" y="1433857"/>
            <a:ext cx="747689" cy="105550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8" r="29750"/>
          <a:stretch/>
        </p:blipFill>
        <p:spPr>
          <a:xfrm>
            <a:off x="5977501" y="1433857"/>
            <a:ext cx="747689" cy="105550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38" r="29750"/>
          <a:stretch/>
        </p:blipFill>
        <p:spPr>
          <a:xfrm>
            <a:off x="6699306" y="1433857"/>
            <a:ext cx="747689" cy="1055508"/>
          </a:xfrm>
          <a:prstGeom prst="rect">
            <a:avLst/>
          </a:prstGeom>
        </p:spPr>
      </p:pic>
      <p:sp>
        <p:nvSpPr>
          <p:cNvPr id="34" name="Line 63"/>
          <p:cNvSpPr>
            <a:spLocks noChangeShapeType="1"/>
          </p:cNvSpPr>
          <p:nvPr/>
        </p:nvSpPr>
        <p:spPr bwMode="auto">
          <a:xfrm flipH="1">
            <a:off x="6739013" y="1433857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40" name="Line 63"/>
          <p:cNvSpPr>
            <a:spLocks noChangeShapeType="1"/>
          </p:cNvSpPr>
          <p:nvPr/>
        </p:nvSpPr>
        <p:spPr bwMode="auto">
          <a:xfrm flipH="1">
            <a:off x="6017208" y="1402891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 flipH="1">
            <a:off x="5318710" y="1373135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42" name="Line 63"/>
          <p:cNvSpPr>
            <a:spLocks noChangeShapeType="1"/>
          </p:cNvSpPr>
          <p:nvPr/>
        </p:nvSpPr>
        <p:spPr bwMode="auto">
          <a:xfrm flipH="1">
            <a:off x="4622994" y="1373134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678446"/>
              </p:ext>
            </p:extLst>
          </p:nvPr>
        </p:nvGraphicFramePr>
        <p:xfrm>
          <a:off x="2863438" y="5472341"/>
          <a:ext cx="345638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7"/>
                <a:gridCol w="691277"/>
                <a:gridCol w="691277"/>
                <a:gridCol w="691277"/>
                <a:gridCol w="691277"/>
              </a:tblGrid>
              <a:tr h="61446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457496"/>
              </p:ext>
            </p:extLst>
          </p:nvPr>
        </p:nvGraphicFramePr>
        <p:xfrm>
          <a:off x="2697000" y="2676441"/>
          <a:ext cx="345638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7"/>
                <a:gridCol w="691277"/>
                <a:gridCol w="691277"/>
                <a:gridCol w="691277"/>
                <a:gridCol w="691277"/>
              </a:tblGrid>
              <a:tr h="33276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7" t="10869" r="2351" b="7101"/>
          <a:stretch/>
        </p:blipFill>
        <p:spPr>
          <a:xfrm>
            <a:off x="1663116" y="3894240"/>
            <a:ext cx="964420" cy="92825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7" t="10869" r="2351" b="7101"/>
          <a:stretch/>
        </p:blipFill>
        <p:spPr>
          <a:xfrm>
            <a:off x="2649103" y="3894240"/>
            <a:ext cx="964420" cy="92825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7" t="10869" r="2351" b="7101"/>
          <a:stretch/>
        </p:blipFill>
        <p:spPr>
          <a:xfrm>
            <a:off x="3599326" y="3894238"/>
            <a:ext cx="964420" cy="92825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7" t="10869" r="2351" b="7101"/>
          <a:stretch/>
        </p:blipFill>
        <p:spPr>
          <a:xfrm>
            <a:off x="4550552" y="3894241"/>
            <a:ext cx="964420" cy="92825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7" t="10869" r="2351" b="7101"/>
          <a:stretch/>
        </p:blipFill>
        <p:spPr>
          <a:xfrm>
            <a:off x="5560023" y="3894240"/>
            <a:ext cx="964420" cy="92825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7" t="10869" r="2351" b="7101"/>
          <a:stretch/>
        </p:blipFill>
        <p:spPr>
          <a:xfrm>
            <a:off x="6546010" y="3894240"/>
            <a:ext cx="964420" cy="92825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7" t="10869" r="2351" b="7101"/>
          <a:stretch/>
        </p:blipFill>
        <p:spPr>
          <a:xfrm>
            <a:off x="7555481" y="3894239"/>
            <a:ext cx="964420" cy="928255"/>
          </a:xfrm>
          <a:prstGeom prst="rect">
            <a:avLst/>
          </a:prstGeom>
        </p:spPr>
      </p:pic>
      <p:sp>
        <p:nvSpPr>
          <p:cNvPr id="69" name="Line 63"/>
          <p:cNvSpPr>
            <a:spLocks noChangeShapeType="1"/>
          </p:cNvSpPr>
          <p:nvPr/>
        </p:nvSpPr>
        <p:spPr bwMode="auto">
          <a:xfrm flipH="1">
            <a:off x="2694110" y="3721421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70" name="Line 63"/>
          <p:cNvSpPr>
            <a:spLocks noChangeShapeType="1"/>
          </p:cNvSpPr>
          <p:nvPr/>
        </p:nvSpPr>
        <p:spPr bwMode="auto">
          <a:xfrm flipH="1">
            <a:off x="3820045" y="3630944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71" name="Line 63"/>
          <p:cNvSpPr>
            <a:spLocks noChangeShapeType="1"/>
          </p:cNvSpPr>
          <p:nvPr/>
        </p:nvSpPr>
        <p:spPr bwMode="auto">
          <a:xfrm flipH="1">
            <a:off x="4679800" y="3721421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72" name="Line 63"/>
          <p:cNvSpPr>
            <a:spLocks noChangeShapeType="1"/>
          </p:cNvSpPr>
          <p:nvPr/>
        </p:nvSpPr>
        <p:spPr bwMode="auto">
          <a:xfrm flipH="1">
            <a:off x="5805735" y="3630944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73" name="Line 63"/>
          <p:cNvSpPr>
            <a:spLocks noChangeShapeType="1"/>
          </p:cNvSpPr>
          <p:nvPr/>
        </p:nvSpPr>
        <p:spPr bwMode="auto">
          <a:xfrm flipH="1">
            <a:off x="6629771" y="3721421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sp>
        <p:nvSpPr>
          <p:cNvPr id="74" name="Line 63"/>
          <p:cNvSpPr>
            <a:spLocks noChangeShapeType="1"/>
          </p:cNvSpPr>
          <p:nvPr/>
        </p:nvSpPr>
        <p:spPr bwMode="auto">
          <a:xfrm flipH="1">
            <a:off x="7755706" y="3630944"/>
            <a:ext cx="707982" cy="117695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n>
                <a:solidFill>
                  <a:srgbClr val="FF00FF"/>
                </a:solidFill>
              </a:ln>
            </a:endParaRPr>
          </a:p>
        </p:txBody>
      </p: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52717"/>
              </p:ext>
            </p:extLst>
          </p:nvPr>
        </p:nvGraphicFramePr>
        <p:xfrm>
          <a:off x="2853999" y="5450295"/>
          <a:ext cx="3456385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7"/>
                <a:gridCol w="691277"/>
                <a:gridCol w="691277"/>
                <a:gridCol w="691277"/>
                <a:gridCol w="691277"/>
              </a:tblGrid>
              <a:tr h="61446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vi-VN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0" grpId="0" animBg="1"/>
      <p:bldP spid="41" grpId="0" animBg="1"/>
      <p:bldP spid="42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5" name="Group 36"/>
          <p:cNvGrpSpPr>
            <a:grpSpLocks/>
          </p:cNvGrpSpPr>
          <p:nvPr/>
        </p:nvGrpSpPr>
        <p:grpSpPr bwMode="auto">
          <a:xfrm>
            <a:off x="0" y="-58738"/>
            <a:ext cx="9164638" cy="6916738"/>
            <a:chOff x="0" y="-24"/>
            <a:chExt cx="5773" cy="4357"/>
          </a:xfrm>
        </p:grpSpPr>
        <p:pic>
          <p:nvPicPr>
            <p:cNvPr id="38929" name="Picture 37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0" name="Picture 38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1" name="Picture 39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2" name="Picture 40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1098303" y="2456661"/>
            <a:ext cx="2769088" cy="17083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1 =</a:t>
            </a: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endParaRPr lang="en-US" sz="40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4210" y="2474212"/>
            <a:ext cx="2633274" cy="17041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456708" y="4807104"/>
            <a:ext cx="2769088" cy="17083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5321" y="4807104"/>
            <a:ext cx="2769088" cy="17083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– </a:t>
            </a:r>
            <a:r>
              <a:rPr lang="en-US" sz="48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4800" b="1" dirty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>
              <a:defRPr/>
            </a:pPr>
            <a:endParaRPr lang="en-US" sz="4800" b="1" dirty="0">
              <a:ln w="10541" cmpd="sng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96442" y="49472"/>
            <a:ext cx="5351398" cy="1765052"/>
          </a:xfrm>
          <a:prstGeom prst="rect">
            <a:avLst/>
          </a:prstGeom>
          <a:noFill/>
        </p:spPr>
        <p:txBody>
          <a:bodyPr>
            <a:prstTxWarp prst="textCurve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Củng</a:t>
            </a:r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cố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890" y="4413566"/>
            <a:ext cx="2447340" cy="211391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402" y="4431248"/>
            <a:ext cx="2459829" cy="224902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412" y="2483256"/>
            <a:ext cx="2279879" cy="190682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141" y="1710561"/>
            <a:ext cx="3442268" cy="24677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3334478" y="2172203"/>
            <a:ext cx="3240360" cy="76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315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7030A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887638" dir="14164954" sx="125000" sy="125000" algn="tl" rotWithShape="0">
                    <a:srgbClr val="C7DFD3">
                      <a:alpha val="79999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Dặn dò</a:t>
            </a:r>
            <a:endParaRPr lang="vi-VN" sz="3600" b="1" kern="10" dirty="0">
              <a:ln w="9525">
                <a:solidFill>
                  <a:srgbClr val="7030A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887638" dir="14164954" sx="125000" sy="125000" algn="tl" rotWithShape="0">
                  <a:srgbClr val="C7DFD3">
                    <a:alpha val="79999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2412" y="3026957"/>
            <a:ext cx="74044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vi-VN" sz="4400" dirty="0" smtClean="0"/>
              <a:t>Làm vở bài tập Toán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vi-VN" sz="4400" dirty="0" smtClean="0"/>
              <a:t>Chuẩn bị bài: </a:t>
            </a:r>
            <a:r>
              <a:rPr lang="vi-VN" sz="4400" b="1" dirty="0" smtClean="0"/>
              <a:t>Luyện tập</a:t>
            </a:r>
            <a:endParaRPr lang="vi-VN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31" y="4505359"/>
            <a:ext cx="1518286" cy="1518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5050">
            <a:off x="7566174" y="-4616"/>
            <a:ext cx="1456596" cy="17438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823" y="-186564"/>
            <a:ext cx="784273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481">
            <a:off x="-172995" y="92537"/>
            <a:ext cx="1468124" cy="27501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248" y="5745899"/>
            <a:ext cx="66675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2" y="-30954"/>
            <a:ext cx="9129838" cy="688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5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616285"/>
              </p:ext>
            </p:extLst>
          </p:nvPr>
        </p:nvGraphicFramePr>
        <p:xfrm>
          <a:off x="609600" y="1295400"/>
          <a:ext cx="8153400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1015"/>
                <a:gridCol w="3672385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 +    =</a:t>
                      </a:r>
                      <a:endParaRPr lang="en-US" sz="6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 +    = </a:t>
                      </a:r>
                      <a:endParaRPr lang="en-US" sz="6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 +    = </a:t>
                      </a:r>
                      <a:endParaRPr lang="en-US" sz="6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 +    = </a:t>
                      </a:r>
                      <a:endParaRPr lang="en-US" sz="6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 +    = </a:t>
                      </a:r>
                      <a:endParaRPr lang="en-US" sz="6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 +  </a:t>
                      </a:r>
                      <a:r>
                        <a:rPr lang="en-US" sz="6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endParaRPr lang="en-US" sz="6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 + </a:t>
                      </a:r>
                      <a:r>
                        <a:rPr lang="en-US" sz="6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6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= </a:t>
                      </a:r>
                      <a:endParaRPr lang="en-US" sz="6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2958153" y="509516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CỘNG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589" y="1364776"/>
            <a:ext cx="681521" cy="8474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541" y="4997355"/>
            <a:ext cx="681521" cy="847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762" y="3779293"/>
            <a:ext cx="681521" cy="8474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762" y="2572034"/>
            <a:ext cx="681521" cy="847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392" y="1364776"/>
            <a:ext cx="681521" cy="8474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565" y="3779293"/>
            <a:ext cx="681521" cy="8474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565" y="2572034"/>
            <a:ext cx="681521" cy="8474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364776"/>
            <a:ext cx="681521" cy="8474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974" y="3779293"/>
            <a:ext cx="681521" cy="8474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974" y="2572034"/>
            <a:ext cx="681521" cy="8474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395" y="1364776"/>
            <a:ext cx="681521" cy="8474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568" y="3779293"/>
            <a:ext cx="681521" cy="8474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568" y="2572034"/>
            <a:ext cx="681521" cy="84748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755" y="4997355"/>
            <a:ext cx="681521" cy="84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3287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5"/>
          <p:cNvSpPr txBox="1">
            <a:spLocks/>
          </p:cNvSpPr>
          <p:nvPr/>
        </p:nvSpPr>
        <p:spPr>
          <a:xfrm>
            <a:off x="0" y="831663"/>
            <a:ext cx="9144000" cy="2392363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Toán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Phép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trừ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trong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phạm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vi 8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112" y="4346917"/>
            <a:ext cx="2619340" cy="1788727"/>
          </a:xfrm>
          <a:prstGeom prst="rect">
            <a:avLst/>
          </a:prstGeom>
        </p:spPr>
      </p:pic>
      <p:pic>
        <p:nvPicPr>
          <p:cNvPr id="9" name="Picture 8" descr="dai lap lanh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1179"/>
            <a:ext cx="9045525" cy="596435"/>
          </a:xfrm>
          <a:prstGeom prst="rect">
            <a:avLst/>
          </a:prstGeom>
        </p:spPr>
      </p:pic>
      <p:pic>
        <p:nvPicPr>
          <p:cNvPr id="16" name="Picture 15" descr="dai lap lanh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6261565"/>
            <a:ext cx="9045525" cy="5964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4026"/>
            <a:ext cx="1810393" cy="181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252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6096000" y="1818801"/>
            <a:ext cx="457200" cy="381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vi-VN" altLang="vi-VN" sz="1400">
              <a:solidFill>
                <a:schemeClr val="tx1"/>
              </a:solidFill>
            </a:endParaRPr>
          </a:p>
        </p:txBody>
      </p:sp>
      <p:grpSp>
        <p:nvGrpSpPr>
          <p:cNvPr id="4230" name="Group 134"/>
          <p:cNvGrpSpPr>
            <a:grpSpLocks/>
          </p:cNvGrpSpPr>
          <p:nvPr/>
        </p:nvGrpSpPr>
        <p:grpSpPr bwMode="auto">
          <a:xfrm>
            <a:off x="4800600" y="4017488"/>
            <a:ext cx="1752600" cy="381000"/>
            <a:chOff x="3024" y="2824"/>
            <a:chExt cx="1104" cy="240"/>
          </a:xfrm>
        </p:grpSpPr>
        <p:sp>
          <p:nvSpPr>
            <p:cNvPr id="4137" name="AutoShape 41"/>
            <p:cNvSpPr>
              <a:spLocks noChangeArrowheads="1"/>
            </p:cNvSpPr>
            <p:nvPr/>
          </p:nvSpPr>
          <p:spPr bwMode="auto">
            <a:xfrm>
              <a:off x="3840" y="2824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38" name="AutoShape 42"/>
            <p:cNvSpPr>
              <a:spLocks noChangeArrowheads="1"/>
            </p:cNvSpPr>
            <p:nvPr/>
          </p:nvSpPr>
          <p:spPr bwMode="auto">
            <a:xfrm>
              <a:off x="3456" y="2824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39" name="AutoShape 43"/>
            <p:cNvSpPr>
              <a:spLocks noChangeArrowheads="1"/>
            </p:cNvSpPr>
            <p:nvPr/>
          </p:nvSpPr>
          <p:spPr bwMode="auto">
            <a:xfrm>
              <a:off x="3024" y="2824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4236" name="Group 140"/>
          <p:cNvGrpSpPr>
            <a:grpSpLocks/>
          </p:cNvGrpSpPr>
          <p:nvPr/>
        </p:nvGrpSpPr>
        <p:grpSpPr bwMode="auto">
          <a:xfrm>
            <a:off x="4191000" y="5114451"/>
            <a:ext cx="2362200" cy="381000"/>
            <a:chOff x="2640" y="3523"/>
            <a:chExt cx="1488" cy="240"/>
          </a:xfrm>
        </p:grpSpPr>
        <p:sp>
          <p:nvSpPr>
            <p:cNvPr id="4140" name="AutoShape 44"/>
            <p:cNvSpPr>
              <a:spLocks noChangeArrowheads="1"/>
            </p:cNvSpPr>
            <p:nvPr/>
          </p:nvSpPr>
          <p:spPr bwMode="auto">
            <a:xfrm>
              <a:off x="3840" y="3523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41" name="AutoShape 45"/>
            <p:cNvSpPr>
              <a:spLocks noChangeArrowheads="1"/>
            </p:cNvSpPr>
            <p:nvPr/>
          </p:nvSpPr>
          <p:spPr bwMode="auto">
            <a:xfrm>
              <a:off x="3456" y="3523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42" name="AutoShape 46"/>
            <p:cNvSpPr>
              <a:spLocks noChangeArrowheads="1"/>
            </p:cNvSpPr>
            <p:nvPr/>
          </p:nvSpPr>
          <p:spPr bwMode="auto">
            <a:xfrm>
              <a:off x="3024" y="3523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43" name="AutoShape 47"/>
            <p:cNvSpPr>
              <a:spLocks noChangeArrowheads="1"/>
            </p:cNvSpPr>
            <p:nvPr/>
          </p:nvSpPr>
          <p:spPr bwMode="auto">
            <a:xfrm>
              <a:off x="2640" y="3523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4235" name="Group 139"/>
          <p:cNvGrpSpPr>
            <a:grpSpLocks/>
          </p:cNvGrpSpPr>
          <p:nvPr/>
        </p:nvGrpSpPr>
        <p:grpSpPr bwMode="auto">
          <a:xfrm>
            <a:off x="1828800" y="5084288"/>
            <a:ext cx="2057400" cy="411163"/>
            <a:chOff x="1152" y="3504"/>
            <a:chExt cx="1296" cy="259"/>
          </a:xfrm>
        </p:grpSpPr>
        <p:sp>
          <p:nvSpPr>
            <p:cNvPr id="4144" name="AutoShape 48"/>
            <p:cNvSpPr>
              <a:spLocks noChangeArrowheads="1"/>
            </p:cNvSpPr>
            <p:nvPr/>
          </p:nvSpPr>
          <p:spPr bwMode="auto">
            <a:xfrm>
              <a:off x="1152" y="3504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45" name="AutoShape 49"/>
            <p:cNvSpPr>
              <a:spLocks noChangeArrowheads="1"/>
            </p:cNvSpPr>
            <p:nvPr/>
          </p:nvSpPr>
          <p:spPr bwMode="auto">
            <a:xfrm>
              <a:off x="1488" y="3523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46" name="AutoShape 50"/>
            <p:cNvSpPr>
              <a:spLocks noChangeArrowheads="1"/>
            </p:cNvSpPr>
            <p:nvPr/>
          </p:nvSpPr>
          <p:spPr bwMode="auto">
            <a:xfrm>
              <a:off x="1824" y="3523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47" name="AutoShape 51"/>
            <p:cNvSpPr>
              <a:spLocks noChangeArrowheads="1"/>
            </p:cNvSpPr>
            <p:nvPr/>
          </p:nvSpPr>
          <p:spPr bwMode="auto">
            <a:xfrm>
              <a:off x="2160" y="3523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4226" name="Group 130"/>
          <p:cNvGrpSpPr>
            <a:grpSpLocks/>
          </p:cNvGrpSpPr>
          <p:nvPr/>
        </p:nvGrpSpPr>
        <p:grpSpPr bwMode="auto">
          <a:xfrm>
            <a:off x="1828800" y="4017488"/>
            <a:ext cx="2590800" cy="355600"/>
            <a:chOff x="1152" y="2832"/>
            <a:chExt cx="1632" cy="224"/>
          </a:xfrm>
        </p:grpSpPr>
        <p:sp>
          <p:nvSpPr>
            <p:cNvPr id="4148" name="AutoShape 52"/>
            <p:cNvSpPr>
              <a:spLocks noChangeArrowheads="1"/>
            </p:cNvSpPr>
            <p:nvPr/>
          </p:nvSpPr>
          <p:spPr bwMode="auto">
            <a:xfrm>
              <a:off x="2160" y="2832"/>
              <a:ext cx="288" cy="224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49" name="AutoShape 53"/>
            <p:cNvSpPr>
              <a:spLocks noChangeArrowheads="1"/>
            </p:cNvSpPr>
            <p:nvPr/>
          </p:nvSpPr>
          <p:spPr bwMode="auto">
            <a:xfrm>
              <a:off x="2496" y="2832"/>
              <a:ext cx="288" cy="224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50" name="AutoShape 54"/>
            <p:cNvSpPr>
              <a:spLocks noChangeArrowheads="1"/>
            </p:cNvSpPr>
            <p:nvPr/>
          </p:nvSpPr>
          <p:spPr bwMode="auto">
            <a:xfrm>
              <a:off x="1824" y="2832"/>
              <a:ext cx="288" cy="224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51" name="AutoShape 55"/>
            <p:cNvSpPr>
              <a:spLocks noChangeArrowheads="1"/>
            </p:cNvSpPr>
            <p:nvPr/>
          </p:nvSpPr>
          <p:spPr bwMode="auto">
            <a:xfrm>
              <a:off x="1488" y="2832"/>
              <a:ext cx="288" cy="224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auto">
            <a:xfrm>
              <a:off x="1152" y="2832"/>
              <a:ext cx="288" cy="224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</p:grpSp>
      <p:grpSp>
        <p:nvGrpSpPr>
          <p:cNvPr id="4215" name="Group 119"/>
          <p:cNvGrpSpPr>
            <a:grpSpLocks/>
          </p:cNvGrpSpPr>
          <p:nvPr/>
        </p:nvGrpSpPr>
        <p:grpSpPr bwMode="auto">
          <a:xfrm>
            <a:off x="1828800" y="2874488"/>
            <a:ext cx="3200400" cy="381000"/>
            <a:chOff x="1152" y="2160"/>
            <a:chExt cx="2016" cy="240"/>
          </a:xfrm>
        </p:grpSpPr>
        <p:sp>
          <p:nvSpPr>
            <p:cNvPr id="4153" name="AutoShape 57"/>
            <p:cNvSpPr>
              <a:spLocks noChangeArrowheads="1"/>
            </p:cNvSpPr>
            <p:nvPr/>
          </p:nvSpPr>
          <p:spPr bwMode="auto">
            <a:xfrm>
              <a:off x="1152" y="216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54" name="AutoShape 58"/>
            <p:cNvSpPr>
              <a:spLocks noChangeArrowheads="1"/>
            </p:cNvSpPr>
            <p:nvPr/>
          </p:nvSpPr>
          <p:spPr bwMode="auto">
            <a:xfrm>
              <a:off x="1488" y="216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55" name="AutoShape 59"/>
            <p:cNvSpPr>
              <a:spLocks noChangeArrowheads="1"/>
            </p:cNvSpPr>
            <p:nvPr/>
          </p:nvSpPr>
          <p:spPr bwMode="auto">
            <a:xfrm>
              <a:off x="1824" y="216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56" name="AutoShape 60"/>
            <p:cNvSpPr>
              <a:spLocks noChangeArrowheads="1"/>
            </p:cNvSpPr>
            <p:nvPr/>
          </p:nvSpPr>
          <p:spPr bwMode="auto">
            <a:xfrm>
              <a:off x="2208" y="216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57" name="AutoShape 61"/>
            <p:cNvSpPr>
              <a:spLocks noChangeArrowheads="1"/>
            </p:cNvSpPr>
            <p:nvPr/>
          </p:nvSpPr>
          <p:spPr bwMode="auto">
            <a:xfrm>
              <a:off x="2544" y="216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158" name="AutoShape 62"/>
            <p:cNvSpPr>
              <a:spLocks noChangeArrowheads="1"/>
            </p:cNvSpPr>
            <p:nvPr/>
          </p:nvSpPr>
          <p:spPr bwMode="auto">
            <a:xfrm>
              <a:off x="2880" y="216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</p:grp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152400" y="1731488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 dirty="0">
                <a:solidFill>
                  <a:srgbClr val="0000FF"/>
                </a:solidFill>
              </a:rPr>
              <a:t>8 -1 =</a:t>
            </a:r>
            <a:r>
              <a:rPr lang="en-US" altLang="vi-VN" sz="3200" dirty="0"/>
              <a:t> 7</a:t>
            </a:r>
          </a:p>
        </p:txBody>
      </p:sp>
      <p:sp>
        <p:nvSpPr>
          <p:cNvPr id="4174" name="Rectangle 78"/>
          <p:cNvSpPr>
            <a:spLocks noChangeArrowheads="1"/>
          </p:cNvSpPr>
          <p:nvPr/>
        </p:nvSpPr>
        <p:spPr bwMode="auto">
          <a:xfrm>
            <a:off x="120650" y="2798288"/>
            <a:ext cx="1936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rgbClr val="0000FF"/>
                </a:solidFill>
              </a:rPr>
              <a:t>8 - 2 =</a:t>
            </a:r>
            <a:r>
              <a:rPr lang="en-US" altLang="vi-VN" sz="3200"/>
              <a:t> 6</a:t>
            </a:r>
          </a:p>
        </p:txBody>
      </p:sp>
      <p:sp>
        <p:nvSpPr>
          <p:cNvPr id="4175" name="Rectangle 79"/>
          <p:cNvSpPr>
            <a:spLocks noChangeArrowheads="1"/>
          </p:cNvSpPr>
          <p:nvPr/>
        </p:nvSpPr>
        <p:spPr bwMode="auto">
          <a:xfrm>
            <a:off x="0" y="3941288"/>
            <a:ext cx="1784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vi-VN" sz="3200" dirty="0" smtClean="0">
                <a:solidFill>
                  <a:srgbClr val="0000FF"/>
                </a:solidFill>
              </a:rPr>
              <a:t> 8 </a:t>
            </a:r>
            <a:r>
              <a:rPr lang="en-US" altLang="vi-VN" sz="3200" dirty="0">
                <a:solidFill>
                  <a:srgbClr val="0000FF"/>
                </a:solidFill>
              </a:rPr>
              <a:t>- 3 =</a:t>
            </a:r>
            <a:r>
              <a:rPr lang="en-US" altLang="vi-VN" sz="3200" dirty="0"/>
              <a:t> 5</a:t>
            </a:r>
          </a:p>
        </p:txBody>
      </p:sp>
      <p:sp>
        <p:nvSpPr>
          <p:cNvPr id="4176" name="Rectangle 80"/>
          <p:cNvSpPr>
            <a:spLocks noChangeArrowheads="1"/>
          </p:cNvSpPr>
          <p:nvPr/>
        </p:nvSpPr>
        <p:spPr bwMode="auto">
          <a:xfrm>
            <a:off x="0" y="5008088"/>
            <a:ext cx="16802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vi-VN" sz="3200" dirty="0" smtClean="0">
                <a:solidFill>
                  <a:srgbClr val="0000FF"/>
                </a:solidFill>
              </a:rPr>
              <a:t> 8 </a:t>
            </a:r>
            <a:r>
              <a:rPr lang="en-US" altLang="vi-VN" sz="3200" dirty="0">
                <a:solidFill>
                  <a:srgbClr val="0000FF"/>
                </a:solidFill>
              </a:rPr>
              <a:t>- 4 =</a:t>
            </a:r>
            <a:r>
              <a:rPr lang="en-US" altLang="vi-VN" sz="3200" dirty="0"/>
              <a:t> 4</a:t>
            </a:r>
          </a:p>
        </p:txBody>
      </p:sp>
      <p:sp>
        <p:nvSpPr>
          <p:cNvPr id="4177" name="Rectangle 81"/>
          <p:cNvSpPr>
            <a:spLocks noChangeArrowheads="1"/>
          </p:cNvSpPr>
          <p:nvPr/>
        </p:nvSpPr>
        <p:spPr bwMode="auto">
          <a:xfrm>
            <a:off x="6781800" y="1655288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vi-VN" sz="3200">
                <a:solidFill>
                  <a:srgbClr val="0000FF"/>
                </a:solidFill>
              </a:rPr>
              <a:t>8 - 7 =</a:t>
            </a:r>
            <a:r>
              <a:rPr lang="en-US" altLang="vi-VN" sz="3200"/>
              <a:t> 1</a:t>
            </a:r>
          </a:p>
        </p:txBody>
      </p:sp>
      <p:sp>
        <p:nvSpPr>
          <p:cNvPr id="4178" name="Rectangle 82"/>
          <p:cNvSpPr>
            <a:spLocks noChangeArrowheads="1"/>
          </p:cNvSpPr>
          <p:nvPr/>
        </p:nvSpPr>
        <p:spPr bwMode="auto">
          <a:xfrm>
            <a:off x="6629400" y="2846352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vi-VN" sz="3200" dirty="0" smtClean="0">
                <a:solidFill>
                  <a:srgbClr val="0000FF"/>
                </a:solidFill>
              </a:rPr>
              <a:t> 8 </a:t>
            </a:r>
            <a:r>
              <a:rPr lang="en-US" altLang="vi-VN" sz="3200" dirty="0">
                <a:solidFill>
                  <a:srgbClr val="0000FF"/>
                </a:solidFill>
              </a:rPr>
              <a:t>- 6 =</a:t>
            </a:r>
            <a:r>
              <a:rPr lang="en-US" altLang="vi-VN" sz="3200" dirty="0"/>
              <a:t> 2</a:t>
            </a:r>
          </a:p>
        </p:txBody>
      </p:sp>
      <p:sp>
        <p:nvSpPr>
          <p:cNvPr id="4179" name="Rectangle 83"/>
          <p:cNvSpPr>
            <a:spLocks noChangeArrowheads="1"/>
          </p:cNvSpPr>
          <p:nvPr/>
        </p:nvSpPr>
        <p:spPr bwMode="auto">
          <a:xfrm>
            <a:off x="6629400" y="3865088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vi-VN" sz="3200" dirty="0" smtClean="0">
                <a:solidFill>
                  <a:srgbClr val="0000FF"/>
                </a:solidFill>
              </a:rPr>
              <a:t> 8 </a:t>
            </a:r>
            <a:r>
              <a:rPr lang="en-US" altLang="vi-VN" sz="3200" dirty="0">
                <a:solidFill>
                  <a:srgbClr val="0000FF"/>
                </a:solidFill>
              </a:rPr>
              <a:t>- 5 =</a:t>
            </a:r>
            <a:r>
              <a:rPr lang="en-US" altLang="vi-VN" sz="3200" dirty="0"/>
              <a:t> 3</a:t>
            </a:r>
          </a:p>
        </p:txBody>
      </p:sp>
      <p:sp>
        <p:nvSpPr>
          <p:cNvPr id="4180" name="Rectangle 84"/>
          <p:cNvSpPr>
            <a:spLocks noChangeArrowheads="1"/>
          </p:cNvSpPr>
          <p:nvPr/>
        </p:nvSpPr>
        <p:spPr bwMode="auto">
          <a:xfrm>
            <a:off x="6705600" y="4931888"/>
            <a:ext cx="2241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vi-VN" sz="3200">
                <a:solidFill>
                  <a:srgbClr val="0000FF"/>
                </a:solidFill>
              </a:rPr>
              <a:t>8 - 4 =</a:t>
            </a:r>
            <a:r>
              <a:rPr lang="en-US" altLang="vi-VN" sz="3200"/>
              <a:t> 4</a:t>
            </a:r>
          </a:p>
        </p:txBody>
      </p:sp>
      <p:sp>
        <p:nvSpPr>
          <p:cNvPr id="4112" name="Text Box 89"/>
          <p:cNvSpPr txBox="1">
            <a:spLocks noChangeArrowheads="1"/>
          </p:cNvSpPr>
          <p:nvPr/>
        </p:nvSpPr>
        <p:spPr bwMode="auto">
          <a:xfrm>
            <a:off x="914400" y="4047651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13" name="Text Box 90"/>
          <p:cNvSpPr txBox="1">
            <a:spLocks noChangeArrowheads="1"/>
          </p:cNvSpPr>
          <p:nvPr/>
        </p:nvSpPr>
        <p:spPr bwMode="auto">
          <a:xfrm>
            <a:off x="7924800" y="4047651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114" name="Text Box 91"/>
          <p:cNvSpPr txBox="1">
            <a:spLocks noChangeArrowheads="1"/>
          </p:cNvSpPr>
          <p:nvPr/>
        </p:nvSpPr>
        <p:spPr bwMode="auto">
          <a:xfrm>
            <a:off x="990600" y="5114451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4115" name="Text Box 92"/>
          <p:cNvSpPr txBox="1">
            <a:spLocks noChangeArrowheads="1"/>
          </p:cNvSpPr>
          <p:nvPr/>
        </p:nvSpPr>
        <p:spPr bwMode="auto">
          <a:xfrm>
            <a:off x="8001000" y="5190651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r>
              <a:rPr lang="en-US" altLang="vi-VN" sz="320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168" name="Line 72"/>
          <p:cNvSpPr>
            <a:spLocks noChangeShapeType="1"/>
          </p:cNvSpPr>
          <p:nvPr/>
        </p:nvSpPr>
        <p:spPr bwMode="auto">
          <a:xfrm flipH="1">
            <a:off x="4953000" y="2722088"/>
            <a:ext cx="457200" cy="685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92" name="Rectangle 96"/>
          <p:cNvSpPr>
            <a:spLocks noChangeArrowheads="1"/>
          </p:cNvSpPr>
          <p:nvPr/>
        </p:nvSpPr>
        <p:spPr bwMode="auto">
          <a:xfrm>
            <a:off x="1752600" y="2722088"/>
            <a:ext cx="4800600" cy="68580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4170" name="Line 74"/>
          <p:cNvSpPr>
            <a:spLocks noChangeShapeType="1"/>
          </p:cNvSpPr>
          <p:nvPr/>
        </p:nvSpPr>
        <p:spPr bwMode="auto">
          <a:xfrm flipH="1">
            <a:off x="4495800" y="3788888"/>
            <a:ext cx="457200" cy="685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93" name="Rectangle 97"/>
          <p:cNvSpPr>
            <a:spLocks noChangeArrowheads="1"/>
          </p:cNvSpPr>
          <p:nvPr/>
        </p:nvSpPr>
        <p:spPr bwMode="auto">
          <a:xfrm>
            <a:off x="1752600" y="3788888"/>
            <a:ext cx="4800600" cy="68580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sp>
        <p:nvSpPr>
          <p:cNvPr id="4171" name="Line 75"/>
          <p:cNvSpPr>
            <a:spLocks noChangeShapeType="1"/>
          </p:cNvSpPr>
          <p:nvPr/>
        </p:nvSpPr>
        <p:spPr bwMode="auto">
          <a:xfrm flipH="1">
            <a:off x="3886200" y="4931888"/>
            <a:ext cx="381000" cy="685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94" name="Rectangle 98"/>
          <p:cNvSpPr>
            <a:spLocks noChangeArrowheads="1"/>
          </p:cNvSpPr>
          <p:nvPr/>
        </p:nvSpPr>
        <p:spPr bwMode="auto">
          <a:xfrm>
            <a:off x="1752600" y="4931888"/>
            <a:ext cx="4800600" cy="68580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grpSp>
        <p:nvGrpSpPr>
          <p:cNvPr id="4218" name="Group 122"/>
          <p:cNvGrpSpPr>
            <a:grpSpLocks/>
          </p:cNvGrpSpPr>
          <p:nvPr/>
        </p:nvGrpSpPr>
        <p:grpSpPr bwMode="auto">
          <a:xfrm>
            <a:off x="5334000" y="2874488"/>
            <a:ext cx="1143000" cy="381000"/>
            <a:chOff x="3408" y="2160"/>
            <a:chExt cx="720" cy="240"/>
          </a:xfrm>
        </p:grpSpPr>
        <p:sp>
          <p:nvSpPr>
            <p:cNvPr id="4216" name="AutoShape 120"/>
            <p:cNvSpPr>
              <a:spLocks noChangeArrowheads="1"/>
            </p:cNvSpPr>
            <p:nvPr/>
          </p:nvSpPr>
          <p:spPr bwMode="auto">
            <a:xfrm>
              <a:off x="3408" y="216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  <p:sp>
          <p:nvSpPr>
            <p:cNvPr id="4217" name="AutoShape 121"/>
            <p:cNvSpPr>
              <a:spLocks noChangeArrowheads="1"/>
            </p:cNvSpPr>
            <p:nvPr/>
          </p:nvSpPr>
          <p:spPr bwMode="auto">
            <a:xfrm>
              <a:off x="3840" y="216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>
                <a:solidFill>
                  <a:schemeClr val="tx1"/>
                </a:solidFill>
              </a:endParaRPr>
            </a:p>
          </p:txBody>
        </p:sp>
      </p:grpSp>
      <p:sp>
        <p:nvSpPr>
          <p:cNvPr id="4238" name="Line 142"/>
          <p:cNvSpPr>
            <a:spLocks noChangeShapeType="1"/>
          </p:cNvSpPr>
          <p:nvPr/>
        </p:nvSpPr>
        <p:spPr bwMode="auto">
          <a:xfrm flipH="1">
            <a:off x="5638800" y="1667988"/>
            <a:ext cx="457200" cy="685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239" name="Rectangle 143"/>
          <p:cNvSpPr>
            <a:spLocks noChangeArrowheads="1"/>
          </p:cNvSpPr>
          <p:nvPr/>
        </p:nvSpPr>
        <p:spPr bwMode="auto">
          <a:xfrm>
            <a:off x="1828800" y="1666401"/>
            <a:ext cx="4800600" cy="685800"/>
          </a:xfrm>
          <a:prstGeom prst="rect">
            <a:avLst/>
          </a:prstGeom>
          <a:noFill/>
          <a:ln w="9525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.VnTime" panose="020B7200000000000000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grpSp>
        <p:nvGrpSpPr>
          <p:cNvPr id="4240" name="Group 144"/>
          <p:cNvGrpSpPr>
            <a:grpSpLocks/>
          </p:cNvGrpSpPr>
          <p:nvPr/>
        </p:nvGrpSpPr>
        <p:grpSpPr bwMode="auto">
          <a:xfrm>
            <a:off x="1905000" y="1807688"/>
            <a:ext cx="3657600" cy="381000"/>
            <a:chOff x="1200" y="1440"/>
            <a:chExt cx="2304" cy="240"/>
          </a:xfrm>
        </p:grpSpPr>
        <p:sp>
          <p:nvSpPr>
            <p:cNvPr id="4241" name="AutoShape 145"/>
            <p:cNvSpPr>
              <a:spLocks noChangeArrowheads="1"/>
            </p:cNvSpPr>
            <p:nvPr/>
          </p:nvSpPr>
          <p:spPr bwMode="auto">
            <a:xfrm>
              <a:off x="1200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2" name="AutoShape 146"/>
            <p:cNvSpPr>
              <a:spLocks noChangeArrowheads="1"/>
            </p:cNvSpPr>
            <p:nvPr/>
          </p:nvSpPr>
          <p:spPr bwMode="auto">
            <a:xfrm>
              <a:off x="1536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3" name="AutoShape 147"/>
            <p:cNvSpPr>
              <a:spLocks noChangeArrowheads="1"/>
            </p:cNvSpPr>
            <p:nvPr/>
          </p:nvSpPr>
          <p:spPr bwMode="auto">
            <a:xfrm>
              <a:off x="1872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4" name="AutoShape 148"/>
            <p:cNvSpPr>
              <a:spLocks noChangeArrowheads="1"/>
            </p:cNvSpPr>
            <p:nvPr/>
          </p:nvSpPr>
          <p:spPr bwMode="auto">
            <a:xfrm>
              <a:off x="2208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5" name="AutoShape 149"/>
            <p:cNvSpPr>
              <a:spLocks noChangeArrowheads="1"/>
            </p:cNvSpPr>
            <p:nvPr/>
          </p:nvSpPr>
          <p:spPr bwMode="auto">
            <a:xfrm>
              <a:off x="2544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6" name="AutoShape 150"/>
            <p:cNvSpPr>
              <a:spLocks noChangeArrowheads="1"/>
            </p:cNvSpPr>
            <p:nvPr/>
          </p:nvSpPr>
          <p:spPr bwMode="auto">
            <a:xfrm>
              <a:off x="2880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  <p:sp>
          <p:nvSpPr>
            <p:cNvPr id="4247" name="AutoShape 151"/>
            <p:cNvSpPr>
              <a:spLocks noChangeArrowheads="1"/>
            </p:cNvSpPr>
            <p:nvPr/>
          </p:nvSpPr>
          <p:spPr bwMode="auto">
            <a:xfrm>
              <a:off x="3216" y="1440"/>
              <a:ext cx="288" cy="24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vi-VN" altLang="vi-VN" sz="1400"/>
            </a:p>
          </p:txBody>
        </p:sp>
      </p:grp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145257" y="358370"/>
            <a:ext cx="888206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Hoạt</a:t>
            </a:r>
            <a:r>
              <a:rPr lang="en-US" altLang="vi-VN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vi-VN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1: </a:t>
            </a:r>
            <a:r>
              <a:rPr lang="en-US" altLang="vi-VN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Thành</a:t>
            </a:r>
            <a:r>
              <a:rPr lang="en-US" altLang="vi-VN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lập</a:t>
            </a:r>
            <a:r>
              <a:rPr lang="en-US" altLang="vi-VN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bảng</a:t>
            </a:r>
            <a:r>
              <a:rPr lang="en-US" altLang="vi-VN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phép</a:t>
            </a:r>
            <a:r>
              <a:rPr lang="en-US" altLang="vi-VN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trừ</a:t>
            </a:r>
            <a:r>
              <a:rPr lang="en-US" altLang="vi-VN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trong</a:t>
            </a:r>
            <a:r>
              <a:rPr lang="en-US" altLang="vi-VN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phạm</a:t>
            </a:r>
            <a:r>
              <a:rPr lang="en-US" altLang="vi-VN" sz="2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vi 8</a:t>
            </a:r>
          </a:p>
        </p:txBody>
      </p:sp>
    </p:spTree>
    <p:extLst>
      <p:ext uri="{BB962C8B-B14F-4D97-AF65-F5344CB8AC3E}">
        <p14:creationId xmlns:p14="http://schemas.microsoft.com/office/powerpoint/2010/main" val="159011427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2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2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2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1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3" grpId="0"/>
      <p:bldP spid="4174" grpId="0"/>
      <p:bldP spid="4175" grpId="0"/>
      <p:bldP spid="4176" grpId="0"/>
      <p:bldP spid="4177" grpId="0"/>
      <p:bldP spid="4178" grpId="0"/>
      <p:bldP spid="4179" grpId="0"/>
      <p:bldP spid="4180" grpId="0"/>
      <p:bldP spid="4168" grpId="0" animBg="1"/>
      <p:bldP spid="4192" grpId="0" animBg="1"/>
      <p:bldP spid="4170" grpId="0" animBg="1"/>
      <p:bldP spid="4193" grpId="0" animBg="1"/>
      <p:bldP spid="4171" grpId="0" animBg="1"/>
      <p:bldP spid="4194" grpId="0" animBg="1"/>
      <p:bldP spid="4238" grpId="0" animBg="1"/>
      <p:bldP spid="42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t="-8000" r="-7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711240"/>
              </p:ext>
            </p:extLst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1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7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2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6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3 = 5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5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4 = 4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32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t="-7000" r="-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1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7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2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6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3 = 5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5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4 = 4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18" y="1564891"/>
            <a:ext cx="855016" cy="855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18" y="2910471"/>
            <a:ext cx="855016" cy="855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18" y="4148658"/>
            <a:ext cx="855016" cy="8550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61" y="1564891"/>
            <a:ext cx="855016" cy="8550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61" y="2910471"/>
            <a:ext cx="855016" cy="855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61" y="4148658"/>
            <a:ext cx="855016" cy="8550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461" y="5147464"/>
            <a:ext cx="855016" cy="8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4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t="-7000" r="-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1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7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2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6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3 = 5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5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4 = 4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18" y="1564891"/>
            <a:ext cx="855016" cy="855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18" y="2910471"/>
            <a:ext cx="855016" cy="855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18" y="4148658"/>
            <a:ext cx="855016" cy="8550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61" y="1564891"/>
            <a:ext cx="855016" cy="8550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61" y="2910471"/>
            <a:ext cx="855016" cy="855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61" y="4148658"/>
            <a:ext cx="855016" cy="8550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461" y="5147464"/>
            <a:ext cx="855016" cy="8550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658" y="1564891"/>
            <a:ext cx="855016" cy="8550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658" y="2910471"/>
            <a:ext cx="855016" cy="8550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658" y="4148658"/>
            <a:ext cx="855016" cy="8550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02" y="1564891"/>
            <a:ext cx="855016" cy="8550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02" y="2910471"/>
            <a:ext cx="855016" cy="8550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02" y="4148658"/>
            <a:ext cx="855016" cy="8550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436" y="5147464"/>
            <a:ext cx="855016" cy="8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t="-7000" r="-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17729" y="1558592"/>
          <a:ext cx="8039669" cy="487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0851"/>
                <a:gridCol w="3728818"/>
              </a:tblGrid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1 = 7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7 = 1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2 = 6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6 = 2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3 = 5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5 = 3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8 – 4 = 4</a:t>
                      </a:r>
                      <a:endParaRPr lang="en-US" sz="6000" b="1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1" name="TextBox 9"/>
          <p:cNvSpPr txBox="1">
            <a:spLocks noChangeArrowheads="1"/>
          </p:cNvSpPr>
          <p:nvPr/>
        </p:nvSpPr>
        <p:spPr bwMode="auto">
          <a:xfrm>
            <a:off x="3042139" y="1074327"/>
            <a:ext cx="3281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vi-VN" sz="32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 </a:t>
            </a:r>
            <a:r>
              <a:rPr lang="en-US" altLang="vi-VN" sz="32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</a:t>
            </a:r>
            <a:endParaRPr lang="en-US" altLang="vi-VN" sz="32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18" y="1564891"/>
            <a:ext cx="855016" cy="855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18" y="2910471"/>
            <a:ext cx="855016" cy="855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818" y="4148658"/>
            <a:ext cx="855016" cy="8550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61" y="1564891"/>
            <a:ext cx="855016" cy="85501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61" y="2910471"/>
            <a:ext cx="855016" cy="8550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261" y="4148658"/>
            <a:ext cx="855016" cy="8550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461" y="5147464"/>
            <a:ext cx="855016" cy="8550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658" y="1564891"/>
            <a:ext cx="855016" cy="8550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658" y="2910471"/>
            <a:ext cx="855016" cy="85501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658" y="4148658"/>
            <a:ext cx="855016" cy="8550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02" y="1564891"/>
            <a:ext cx="855016" cy="8550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02" y="2910471"/>
            <a:ext cx="855016" cy="8550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02" y="4148658"/>
            <a:ext cx="855016" cy="85501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436" y="5147464"/>
            <a:ext cx="855016" cy="8550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81" y="1564891"/>
            <a:ext cx="855016" cy="85501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81" y="2910471"/>
            <a:ext cx="855016" cy="85501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81" y="4148658"/>
            <a:ext cx="855016" cy="85501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095" y="1564891"/>
            <a:ext cx="855016" cy="85501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095" y="2910471"/>
            <a:ext cx="855016" cy="8550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095" y="4148658"/>
            <a:ext cx="855016" cy="8550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139" y="5147464"/>
            <a:ext cx="855016" cy="85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91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3586" y="1901446"/>
            <a:ext cx="6878472" cy="2541693"/>
          </a:xfrm>
          <a:prstGeom prst="rect">
            <a:avLst/>
          </a:prstGeom>
          <a:noFill/>
        </p:spPr>
        <p:txBody>
          <a:bodyPr wrap="none">
            <a:prstTxWarp prst="textDeflateTop">
              <a:avLst/>
            </a:prstTxWarp>
            <a:spAutoFit/>
            <a:scene3d>
              <a:camera prst="isometricOffAxis1Righ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defRPr/>
            </a:pPr>
            <a:r>
              <a:rPr lang="en-US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</a:rPr>
              <a:t>Thư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</a:rPr>
              <a:t> </a:t>
            </a:r>
            <a:r>
              <a:rPr lang="en-US" sz="9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FF"/>
                </a:solidFill>
              </a:rPr>
              <a:t>giãn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176" y="159407"/>
            <a:ext cx="6836899" cy="602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8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20"/>
          <p:cNvSpPr txBox="1">
            <a:spLocks noChangeArrowheads="1"/>
          </p:cNvSpPr>
          <p:nvPr/>
        </p:nvSpPr>
        <p:spPr bwMode="auto">
          <a:xfrm>
            <a:off x="1646238" y="1754188"/>
            <a:ext cx="3421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600" b="1">
                <a:solidFill>
                  <a:srgbClr val="000000"/>
                </a:solidFill>
                <a:cs typeface="Times New Roman" panose="02020603050405020304" pitchFamily="18" charset="0"/>
              </a:rPr>
              <a:t>Tính:</a:t>
            </a:r>
          </a:p>
        </p:txBody>
      </p:sp>
      <p:sp>
        <p:nvSpPr>
          <p:cNvPr id="39" name="Sun 38"/>
          <p:cNvSpPr/>
          <p:nvPr/>
        </p:nvSpPr>
        <p:spPr>
          <a:xfrm>
            <a:off x="582613" y="1550988"/>
            <a:ext cx="996950" cy="1081087"/>
          </a:xfrm>
          <a:prstGeom prst="sun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33826" name="Group 36"/>
          <p:cNvGrpSpPr>
            <a:grpSpLocks/>
          </p:cNvGrpSpPr>
          <p:nvPr/>
        </p:nvGrpSpPr>
        <p:grpSpPr bwMode="auto">
          <a:xfrm>
            <a:off x="0" y="-58738"/>
            <a:ext cx="9164638" cy="6916738"/>
            <a:chOff x="0" y="-24"/>
            <a:chExt cx="5773" cy="4357"/>
          </a:xfrm>
        </p:grpSpPr>
        <p:pic>
          <p:nvPicPr>
            <p:cNvPr id="33834" name="Picture 37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35" name="Picture 38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36" name="Picture 39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37" name="Picture 40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45257" y="358370"/>
            <a:ext cx="8882062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Hoạt</a:t>
            </a:r>
            <a:r>
              <a:rPr lang="en-US" altLang="vi-VN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vi-VN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2: </a:t>
            </a:r>
            <a:r>
              <a:rPr lang="en-US" altLang="vi-VN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Luyện</a:t>
            </a:r>
            <a:r>
              <a:rPr lang="en-US" altLang="vi-VN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tập</a:t>
            </a:r>
            <a:endParaRPr lang="en-US" altLang="vi-VN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468" name="Text Box 27"/>
          <p:cNvSpPr txBox="1">
            <a:spLocks noChangeArrowheads="1"/>
          </p:cNvSpPr>
          <p:nvPr/>
        </p:nvSpPr>
        <p:spPr bwMode="auto">
          <a:xfrm>
            <a:off x="1858368" y="31048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69" name="Text Box 28"/>
          <p:cNvSpPr txBox="1">
            <a:spLocks noChangeArrowheads="1"/>
          </p:cNvSpPr>
          <p:nvPr/>
        </p:nvSpPr>
        <p:spPr bwMode="auto">
          <a:xfrm>
            <a:off x="1858368" y="37906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70" name="Text Box 29"/>
          <p:cNvSpPr txBox="1">
            <a:spLocks noChangeArrowheads="1"/>
          </p:cNvSpPr>
          <p:nvPr/>
        </p:nvSpPr>
        <p:spPr bwMode="auto">
          <a:xfrm>
            <a:off x="1553568" y="3257264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VNI-Avo" pitchFamily="2" charset="0"/>
              </a:rPr>
              <a:t>_</a:t>
            </a:r>
          </a:p>
        </p:txBody>
      </p:sp>
      <p:sp>
        <p:nvSpPr>
          <p:cNvPr id="471" name="Text Box 31"/>
          <p:cNvSpPr txBox="1">
            <a:spLocks noChangeArrowheads="1"/>
          </p:cNvSpPr>
          <p:nvPr/>
        </p:nvSpPr>
        <p:spPr bwMode="auto">
          <a:xfrm>
            <a:off x="1858368" y="44764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72" name="Text Box 42"/>
          <p:cNvSpPr txBox="1">
            <a:spLocks noChangeArrowheads="1"/>
          </p:cNvSpPr>
          <p:nvPr/>
        </p:nvSpPr>
        <p:spPr bwMode="auto">
          <a:xfrm>
            <a:off x="3077568" y="311915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73" name="Text Box 43"/>
          <p:cNvSpPr txBox="1">
            <a:spLocks noChangeArrowheads="1"/>
          </p:cNvSpPr>
          <p:nvPr/>
        </p:nvSpPr>
        <p:spPr bwMode="auto">
          <a:xfrm>
            <a:off x="3077568" y="380495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74" name="Text Box 44"/>
          <p:cNvSpPr txBox="1">
            <a:spLocks noChangeArrowheads="1"/>
          </p:cNvSpPr>
          <p:nvPr/>
        </p:nvSpPr>
        <p:spPr bwMode="auto">
          <a:xfrm>
            <a:off x="2772768" y="3271552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VNI-Avo" pitchFamily="2" charset="0"/>
              </a:rPr>
              <a:t>_</a:t>
            </a:r>
          </a:p>
        </p:txBody>
      </p:sp>
      <p:sp>
        <p:nvSpPr>
          <p:cNvPr id="475" name="Text Box 46"/>
          <p:cNvSpPr txBox="1">
            <a:spLocks noChangeArrowheads="1"/>
          </p:cNvSpPr>
          <p:nvPr/>
        </p:nvSpPr>
        <p:spPr bwMode="auto">
          <a:xfrm>
            <a:off x="3077568" y="4490752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76" name="Text Box 47"/>
          <p:cNvSpPr txBox="1">
            <a:spLocks noChangeArrowheads="1"/>
          </p:cNvSpPr>
          <p:nvPr/>
        </p:nvSpPr>
        <p:spPr bwMode="auto">
          <a:xfrm>
            <a:off x="4220568" y="31350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77" name="Text Box 48"/>
          <p:cNvSpPr txBox="1">
            <a:spLocks noChangeArrowheads="1"/>
          </p:cNvSpPr>
          <p:nvPr/>
        </p:nvSpPr>
        <p:spPr bwMode="auto">
          <a:xfrm>
            <a:off x="4220568" y="38208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78" name="Text Box 49"/>
          <p:cNvSpPr txBox="1">
            <a:spLocks noChangeArrowheads="1"/>
          </p:cNvSpPr>
          <p:nvPr/>
        </p:nvSpPr>
        <p:spPr bwMode="auto">
          <a:xfrm>
            <a:off x="3915768" y="3287427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79" name="Text Box 51"/>
          <p:cNvSpPr txBox="1">
            <a:spLocks noChangeArrowheads="1"/>
          </p:cNvSpPr>
          <p:nvPr/>
        </p:nvSpPr>
        <p:spPr bwMode="auto">
          <a:xfrm>
            <a:off x="4220568" y="45066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80" name="Text Box 52"/>
          <p:cNvSpPr txBox="1">
            <a:spLocks noChangeArrowheads="1"/>
          </p:cNvSpPr>
          <p:nvPr/>
        </p:nvSpPr>
        <p:spPr bwMode="auto">
          <a:xfrm>
            <a:off x="5439768" y="31350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81" name="Text Box 53"/>
          <p:cNvSpPr txBox="1">
            <a:spLocks noChangeArrowheads="1"/>
          </p:cNvSpPr>
          <p:nvPr/>
        </p:nvSpPr>
        <p:spPr bwMode="auto">
          <a:xfrm>
            <a:off x="5439768" y="38208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82" name="Text Box 54"/>
          <p:cNvSpPr txBox="1">
            <a:spLocks noChangeArrowheads="1"/>
          </p:cNvSpPr>
          <p:nvPr/>
        </p:nvSpPr>
        <p:spPr bwMode="auto">
          <a:xfrm>
            <a:off x="5134968" y="3287427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83" name="Text Box 56"/>
          <p:cNvSpPr txBox="1">
            <a:spLocks noChangeArrowheads="1"/>
          </p:cNvSpPr>
          <p:nvPr/>
        </p:nvSpPr>
        <p:spPr bwMode="auto">
          <a:xfrm>
            <a:off x="5439768" y="45066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84" name="Text Box 57"/>
          <p:cNvSpPr txBox="1">
            <a:spLocks noChangeArrowheads="1"/>
          </p:cNvSpPr>
          <p:nvPr/>
        </p:nvSpPr>
        <p:spPr bwMode="auto">
          <a:xfrm>
            <a:off x="6662143" y="31350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85" name="Text Box 58"/>
          <p:cNvSpPr txBox="1">
            <a:spLocks noChangeArrowheads="1"/>
          </p:cNvSpPr>
          <p:nvPr/>
        </p:nvSpPr>
        <p:spPr bwMode="auto">
          <a:xfrm>
            <a:off x="6662143" y="38208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86" name="Text Box 59"/>
          <p:cNvSpPr txBox="1">
            <a:spLocks noChangeArrowheads="1"/>
          </p:cNvSpPr>
          <p:nvPr/>
        </p:nvSpPr>
        <p:spPr bwMode="auto">
          <a:xfrm>
            <a:off x="6357343" y="3287427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87" name="Text Box 61"/>
          <p:cNvSpPr txBox="1">
            <a:spLocks noChangeArrowheads="1"/>
          </p:cNvSpPr>
          <p:nvPr/>
        </p:nvSpPr>
        <p:spPr bwMode="auto">
          <a:xfrm>
            <a:off x="6662143" y="45066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88" name="Text Box 62"/>
          <p:cNvSpPr txBox="1">
            <a:spLocks noChangeArrowheads="1"/>
          </p:cNvSpPr>
          <p:nvPr/>
        </p:nvSpPr>
        <p:spPr bwMode="auto">
          <a:xfrm>
            <a:off x="7801968" y="31350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89" name="Text Box 63"/>
          <p:cNvSpPr txBox="1">
            <a:spLocks noChangeArrowheads="1"/>
          </p:cNvSpPr>
          <p:nvPr/>
        </p:nvSpPr>
        <p:spPr bwMode="auto">
          <a:xfrm>
            <a:off x="7801968" y="38208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90" name="Text Box 64"/>
          <p:cNvSpPr txBox="1">
            <a:spLocks noChangeArrowheads="1"/>
          </p:cNvSpPr>
          <p:nvPr/>
        </p:nvSpPr>
        <p:spPr bwMode="auto">
          <a:xfrm>
            <a:off x="7497168" y="3287427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91" name="Text Box 66"/>
          <p:cNvSpPr txBox="1">
            <a:spLocks noChangeArrowheads="1"/>
          </p:cNvSpPr>
          <p:nvPr/>
        </p:nvSpPr>
        <p:spPr bwMode="auto">
          <a:xfrm>
            <a:off x="7801968" y="4506627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92" name="Text Box 67"/>
          <p:cNvSpPr txBox="1">
            <a:spLocks noChangeArrowheads="1"/>
          </p:cNvSpPr>
          <p:nvPr/>
        </p:nvSpPr>
        <p:spPr bwMode="auto">
          <a:xfrm>
            <a:off x="715368" y="31048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93" name="Text Box 68"/>
          <p:cNvSpPr txBox="1">
            <a:spLocks noChangeArrowheads="1"/>
          </p:cNvSpPr>
          <p:nvPr/>
        </p:nvSpPr>
        <p:spPr bwMode="auto">
          <a:xfrm>
            <a:off x="715368" y="37906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94" name="Text Box 69"/>
          <p:cNvSpPr txBox="1">
            <a:spLocks noChangeArrowheads="1"/>
          </p:cNvSpPr>
          <p:nvPr/>
        </p:nvSpPr>
        <p:spPr bwMode="auto">
          <a:xfrm>
            <a:off x="410568" y="3257264"/>
            <a:ext cx="304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</p:txBody>
      </p:sp>
      <p:sp>
        <p:nvSpPr>
          <p:cNvPr id="495" name="Line 70"/>
          <p:cNvSpPr>
            <a:spLocks noChangeShapeType="1"/>
          </p:cNvSpPr>
          <p:nvPr/>
        </p:nvSpPr>
        <p:spPr bwMode="auto">
          <a:xfrm>
            <a:off x="5629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496" name="Text Box 71"/>
          <p:cNvSpPr txBox="1">
            <a:spLocks noChangeArrowheads="1"/>
          </p:cNvSpPr>
          <p:nvPr/>
        </p:nvSpPr>
        <p:spPr bwMode="auto">
          <a:xfrm>
            <a:off x="715368" y="4476464"/>
            <a:ext cx="609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97" name="Line 70"/>
          <p:cNvSpPr>
            <a:spLocks noChangeShapeType="1"/>
          </p:cNvSpPr>
          <p:nvPr/>
        </p:nvSpPr>
        <p:spPr bwMode="auto">
          <a:xfrm>
            <a:off x="28489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498" name="Line 70"/>
          <p:cNvSpPr>
            <a:spLocks noChangeShapeType="1"/>
          </p:cNvSpPr>
          <p:nvPr/>
        </p:nvSpPr>
        <p:spPr bwMode="auto">
          <a:xfrm>
            <a:off x="39919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499" name="Line 70"/>
          <p:cNvSpPr>
            <a:spLocks noChangeShapeType="1"/>
          </p:cNvSpPr>
          <p:nvPr/>
        </p:nvSpPr>
        <p:spPr bwMode="auto">
          <a:xfrm>
            <a:off x="51349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500" name="Line 70"/>
          <p:cNvSpPr>
            <a:spLocks noChangeShapeType="1"/>
          </p:cNvSpPr>
          <p:nvPr/>
        </p:nvSpPr>
        <p:spPr bwMode="auto">
          <a:xfrm>
            <a:off x="63541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501" name="Line 70"/>
          <p:cNvSpPr>
            <a:spLocks noChangeShapeType="1"/>
          </p:cNvSpPr>
          <p:nvPr/>
        </p:nvSpPr>
        <p:spPr bwMode="auto">
          <a:xfrm>
            <a:off x="75733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  <p:sp>
        <p:nvSpPr>
          <p:cNvPr id="502" name="Line 70"/>
          <p:cNvSpPr>
            <a:spLocks noChangeShapeType="1"/>
          </p:cNvSpPr>
          <p:nvPr/>
        </p:nvSpPr>
        <p:spPr bwMode="auto">
          <a:xfrm>
            <a:off x="1705968" y="4482152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sz="4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2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39" grpId="0" animBg="1"/>
      <p:bldP spid="468" grpId="0"/>
      <p:bldP spid="469" grpId="0"/>
      <p:bldP spid="470" grpId="0"/>
      <p:bldP spid="471" grpId="0"/>
      <p:bldP spid="472" grpId="0"/>
      <p:bldP spid="473" grpId="0"/>
      <p:bldP spid="474" grpId="0"/>
      <p:bldP spid="475" grpId="0"/>
      <p:bldP spid="476" grpId="0"/>
      <p:bldP spid="477" grpId="0"/>
      <p:bldP spid="478" grpId="0"/>
      <p:bldP spid="479" grpId="0"/>
      <p:bldP spid="480" grpId="0"/>
      <p:bldP spid="481" grpId="0"/>
      <p:bldP spid="482" grpId="0"/>
      <p:bldP spid="483" grpId="0"/>
      <p:bldP spid="484" grpId="0"/>
      <p:bldP spid="485" grpId="0"/>
      <p:bldP spid="486" grpId="0"/>
      <p:bldP spid="487" grpId="0"/>
      <p:bldP spid="488" grpId="0"/>
      <p:bldP spid="489" grpId="0"/>
      <p:bldP spid="490" grpId="0"/>
      <p:bldP spid="491" grpId="0"/>
      <p:bldP spid="492" grpId="0"/>
      <p:bldP spid="493" grpId="0"/>
      <p:bldP spid="494" grpId="0"/>
      <p:bldP spid="495" grpId="0" animBg="1"/>
      <p:bldP spid="496" grpId="0"/>
      <p:bldP spid="497" grpId="0" animBg="1"/>
      <p:bldP spid="498" grpId="0" animBg="1"/>
      <p:bldP spid="499" grpId="0" animBg="1"/>
      <p:bldP spid="500" grpId="0" animBg="1"/>
      <p:bldP spid="501" grpId="0" animBg="1"/>
      <p:bldP spid="502" grpId="0" animBg="1"/>
    </p:bldLst>
  </p:timing>
</p:sld>
</file>

<file path=ppt/theme/theme1.xml><?xml version="1.0" encoding="utf-8"?>
<a:theme xmlns:a="http://schemas.openxmlformats.org/drawingml/2006/main" name="Thiết kế: Thạch Trương Thảo (0987 039 863)">
  <a:themeElements>
    <a:clrScheme name="Thiết kế: Thạch Trương Thảo (0987 039 863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iết kế: Thạch Trương Thảo (0987 039 863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iết kế: Thạch Trương Thảo (0987 039 863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iết kế: Thạch Trương Thảo (0987 039 863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iết kế: Thạch Trương Thảo (0987 039 863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4041</TotalTime>
  <Words>438</Words>
  <Application>Microsoft Office PowerPoint</Application>
  <PresentationFormat>On-screen Show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.VnTime</vt:lpstr>
      <vt:lpstr>Arial</vt:lpstr>
      <vt:lpstr>Calibri</vt:lpstr>
      <vt:lpstr>Calibri Light</vt:lpstr>
      <vt:lpstr>Tahoma</vt:lpstr>
      <vt:lpstr>Times New Roman</vt:lpstr>
      <vt:lpstr>VNI-Avo</vt:lpstr>
      <vt:lpstr>Thiết kế: Thạch Trương Thảo (0987 039 863)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dự thi  môn : TOÁN LỚP 1</dc:title>
  <dc:creator>HELLO</dc:creator>
  <cp:lastModifiedBy>Xuan Dat</cp:lastModifiedBy>
  <cp:revision>502</cp:revision>
  <dcterms:created xsi:type="dcterms:W3CDTF">2007-11-05T02:51:27Z</dcterms:created>
  <dcterms:modified xsi:type="dcterms:W3CDTF">2015-08-11T16:16:27Z</dcterms:modified>
</cp:coreProperties>
</file>