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3" r:id="rId11"/>
    <p:sldId id="267" r:id="rId12"/>
    <p:sldId id="268" r:id="rId13"/>
    <p:sldId id="269" r:id="rId14"/>
    <p:sldId id="272" r:id="rId15"/>
    <p:sldId id="270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6600" b="1" kern="1200">
        <a:solidFill>
          <a:srgbClr val="00FF00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6600" b="1" kern="1200">
        <a:solidFill>
          <a:srgbClr val="00FF00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6600" b="1" kern="1200">
        <a:solidFill>
          <a:srgbClr val="00FF00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6600" b="1" kern="1200">
        <a:solidFill>
          <a:srgbClr val="00FF00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6600" b="1" kern="1200">
        <a:solidFill>
          <a:srgbClr val="00FF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6600" b="1" kern="1200">
        <a:solidFill>
          <a:srgbClr val="00FF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6600" b="1" kern="1200">
        <a:solidFill>
          <a:srgbClr val="00FF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6600" b="1" kern="1200">
        <a:solidFill>
          <a:srgbClr val="00FF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6600" b="1" kern="1200">
        <a:solidFill>
          <a:srgbClr val="00FF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FF00FF"/>
    <a:srgbClr val="FF9900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28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8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6AE9A-A824-4DA4-9388-19619F31B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B53A0-DFD8-4760-AD70-64C716458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DDCE6-DD38-4EBF-80C0-C24E5BDBF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D643B-CC3D-496A-9AEE-89BC3CCCC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8ACB7-1FCC-4254-A782-1B3F7F49D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3255E-05D9-47CC-BBEE-CC495FB89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7B214-5123-4340-90CF-EA3955C8B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132EF-9B66-488A-8ABB-6138A4452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1CCFD-0851-4BFB-86C2-4EB6D3153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A83DC-A93B-426C-9190-E92DCA9A6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A6AC5-6489-48D7-A798-D72BA5BA9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87C87-E5A6-45EE-936F-3548F5285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819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19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0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0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0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0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0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0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0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0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0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821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1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1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1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1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1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1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1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1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1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2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2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2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2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822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3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3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3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3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3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3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3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3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4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4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4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4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25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26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26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6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6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25A17F3-2D8E-405E-AFDF-BB52BC07E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1700" y="1291431"/>
            <a:ext cx="533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TOÁN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571750" y="2316161"/>
            <a:ext cx="4876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BÀI: HÉC – TA</a:t>
            </a:r>
          </a:p>
        </p:txBody>
      </p:sp>
      <p:pic>
        <p:nvPicPr>
          <p:cNvPr id="3077" name="Picture 6" descr="butterflies_flowers_md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1663"/>
            <a:ext cx="2133600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90550" y="39624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GV: </a:t>
            </a:r>
            <a:r>
              <a:rPr lang="en-US" sz="3200" dirty="0" err="1" smtClean="0"/>
              <a:t>Trịnh</a:t>
            </a:r>
            <a:r>
              <a:rPr lang="en-US" sz="3200" dirty="0" smtClean="0"/>
              <a:t> </a:t>
            </a:r>
            <a:r>
              <a:rPr lang="en-US" sz="3200" dirty="0" err="1" smtClean="0"/>
              <a:t>Thị</a:t>
            </a:r>
            <a:r>
              <a:rPr lang="en-US" sz="3200" dirty="0" smtClean="0"/>
              <a:t> </a:t>
            </a:r>
            <a:r>
              <a:rPr lang="en-US" sz="3200" dirty="0" err="1" smtClean="0"/>
              <a:t>Diệu</a:t>
            </a:r>
            <a:r>
              <a:rPr lang="en-US" sz="3200" dirty="0" smtClean="0"/>
              <a:t> </a:t>
            </a:r>
            <a:r>
              <a:rPr lang="en-US" sz="3200" dirty="0" err="1" smtClean="0"/>
              <a:t>Linh</a:t>
            </a:r>
            <a:endParaRPr lang="en-US" sz="3200" dirty="0" smtClean="0"/>
          </a:p>
          <a:p>
            <a:pPr algn="ctr"/>
            <a:r>
              <a:rPr lang="en-US" sz="3200" dirty="0" err="1" smtClean="0"/>
              <a:t>Lớp</a:t>
            </a:r>
            <a:r>
              <a:rPr lang="en-US" sz="3200" dirty="0" smtClean="0"/>
              <a:t>: 5A4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5000" b="1" smtClean="0">
                <a:solidFill>
                  <a:srgbClr val="00FF00"/>
                </a:solidFill>
              </a:rPr>
              <a:t> </a:t>
            </a:r>
            <a:r>
              <a:rPr lang="en-US" sz="5000" b="1" smtClean="0"/>
              <a:t>Một vườn cây ăn trái …..</a:t>
            </a:r>
          </a:p>
        </p:txBody>
      </p:sp>
      <p:pic>
        <p:nvPicPr>
          <p:cNvPr id="12291" name="Picture 4" descr="C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441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Buoi%20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28800"/>
            <a:ext cx="45720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1"/>
          <p:cNvSpPr>
            <a:spLocks noChangeArrowheads="1"/>
          </p:cNvSpPr>
          <p:nvPr/>
        </p:nvSpPr>
        <p:spPr bwMode="auto">
          <a:xfrm>
            <a:off x="457200" y="-311150"/>
            <a:ext cx="8229600" cy="22987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00FF"/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smtClean="0">
                <a:solidFill>
                  <a:srgbClr val="FFFF66"/>
                </a:solidFill>
              </a:rPr>
              <a:t>Đơn vi đo diện tích (Héc – ta)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762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000" b="1" smtClean="0">
                <a:solidFill>
                  <a:srgbClr val="00FF00"/>
                </a:solidFill>
              </a:rPr>
              <a:t>Héc - ta viết tắt là : </a:t>
            </a:r>
            <a:r>
              <a:rPr lang="en-US" sz="4000" b="1" smtClean="0">
                <a:solidFill>
                  <a:srgbClr val="FF0066"/>
                </a:solidFill>
              </a:rPr>
              <a:t>ha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09600" y="2133600"/>
            <a:ext cx="1295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Ví dụ</a:t>
            </a:r>
            <a:r>
              <a:rPr lang="en-US" sz="3200" b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: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514600" y="2209800"/>
            <a:ext cx="1219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3ha ;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962400" y="2209800"/>
            <a:ext cx="1219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5ha 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762000" y="2819400"/>
            <a:ext cx="78486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Các em hãy nêu bảng đơn vị đo diện tích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09600" y="3657600"/>
            <a:ext cx="1143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00"/>
                </a:solidFill>
              </a:rPr>
              <a:t>km</a:t>
            </a:r>
            <a:r>
              <a:rPr lang="en-US" sz="3200" baseline="30000">
                <a:solidFill>
                  <a:srgbClr val="FFFF00"/>
                </a:solidFill>
              </a:rPr>
              <a:t>2</a:t>
            </a:r>
            <a:r>
              <a:rPr lang="en-US" sz="3200">
                <a:solidFill>
                  <a:srgbClr val="FFFF00"/>
                </a:solidFill>
              </a:rPr>
              <a:t>,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752600" y="3657600"/>
            <a:ext cx="1143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00"/>
                </a:solidFill>
              </a:rPr>
              <a:t>hm</a:t>
            </a:r>
            <a:r>
              <a:rPr lang="en-US" sz="3200" baseline="30000">
                <a:solidFill>
                  <a:srgbClr val="FFFF00"/>
                </a:solidFill>
              </a:rPr>
              <a:t>2</a:t>
            </a:r>
            <a:r>
              <a:rPr lang="en-US" sz="3200">
                <a:solidFill>
                  <a:srgbClr val="FFFF00"/>
                </a:solidFill>
              </a:rPr>
              <a:t>,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895600" y="3657600"/>
            <a:ext cx="13716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00"/>
                </a:solidFill>
              </a:rPr>
              <a:t>dam</a:t>
            </a:r>
            <a:r>
              <a:rPr lang="en-US" sz="3200" baseline="30000">
                <a:solidFill>
                  <a:srgbClr val="FFFF00"/>
                </a:solidFill>
              </a:rPr>
              <a:t>2</a:t>
            </a:r>
            <a:r>
              <a:rPr lang="en-US" sz="3200">
                <a:solidFill>
                  <a:srgbClr val="FFFF00"/>
                </a:solidFill>
              </a:rPr>
              <a:t>,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4191000" y="3657600"/>
            <a:ext cx="9906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00"/>
                </a:solidFill>
              </a:rPr>
              <a:t>m</a:t>
            </a:r>
            <a:r>
              <a:rPr lang="en-US" sz="3200" baseline="30000">
                <a:solidFill>
                  <a:srgbClr val="FFFF00"/>
                </a:solidFill>
              </a:rPr>
              <a:t>2</a:t>
            </a:r>
            <a:r>
              <a:rPr lang="en-US" sz="3200">
                <a:solidFill>
                  <a:srgbClr val="FFFF00"/>
                </a:solidFill>
              </a:rPr>
              <a:t>,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5029200" y="3657600"/>
            <a:ext cx="1143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00"/>
                </a:solidFill>
              </a:rPr>
              <a:t>dm</a:t>
            </a:r>
            <a:r>
              <a:rPr lang="en-US" sz="3200" baseline="30000">
                <a:solidFill>
                  <a:srgbClr val="FFFF00"/>
                </a:solidFill>
              </a:rPr>
              <a:t>2</a:t>
            </a:r>
            <a:r>
              <a:rPr lang="en-US" sz="3200">
                <a:solidFill>
                  <a:srgbClr val="FFFF00"/>
                </a:solidFill>
              </a:rPr>
              <a:t>,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6172200" y="3657600"/>
            <a:ext cx="1143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00"/>
                </a:solidFill>
              </a:rPr>
              <a:t>cm</a:t>
            </a:r>
            <a:r>
              <a:rPr lang="en-US" sz="3200" baseline="30000">
                <a:solidFill>
                  <a:srgbClr val="FFFF00"/>
                </a:solidFill>
              </a:rPr>
              <a:t>2</a:t>
            </a:r>
            <a:r>
              <a:rPr lang="en-US" sz="3200">
                <a:solidFill>
                  <a:srgbClr val="FFFF00"/>
                </a:solidFill>
              </a:rPr>
              <a:t>,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7315200" y="3657600"/>
            <a:ext cx="1295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00"/>
                </a:solidFill>
              </a:rPr>
              <a:t>mm</a:t>
            </a:r>
            <a:r>
              <a:rPr lang="en-US" sz="3200" baseline="30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1752600" y="4419600"/>
            <a:ext cx="5105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32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Héc- ta hay còn gọi là hm</a:t>
            </a:r>
            <a:r>
              <a:rPr lang="en-US" sz="3200" b="0" baseline="30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  <a:endParaRPr lang="en-US" sz="3200" baseline="30000">
              <a:solidFill>
                <a:srgbClr val="FF0066"/>
              </a:solidFill>
              <a:latin typeface="Arial"/>
            </a:endParaRP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3124200" y="5181600"/>
            <a:ext cx="2819400" cy="588963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1hm</a:t>
            </a:r>
            <a:r>
              <a:rPr lang="en-US" sz="32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= 1 ha</a:t>
            </a:r>
            <a:endParaRPr lang="en-US" sz="3200">
              <a:solidFill>
                <a:srgbClr val="FFFF00"/>
              </a:solidFill>
              <a:latin typeface="Arial"/>
            </a:endParaRP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457200" y="5794375"/>
            <a:ext cx="82296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3200" u="sng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Ví dụ</a:t>
            </a:r>
            <a:r>
              <a:rPr lang="en-US" sz="320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: 3 hm</a:t>
            </a:r>
            <a:r>
              <a:rPr lang="en-US" sz="3200" baseline="3000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  <a:r>
              <a:rPr lang="en-US" sz="320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= ……ha</a:t>
            </a: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5562600" y="5867400"/>
            <a:ext cx="533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3</a:t>
            </a:r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1795463" y="3403600"/>
            <a:ext cx="838200" cy="1108075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8" grpId="0"/>
      <p:bldP spid="21509" grpId="0"/>
      <p:bldP spid="21510" grpId="0"/>
      <p:bldP spid="21511" grpId="0"/>
      <p:bldP spid="21512" grpId="0"/>
      <p:bldP spid="21513" grpId="0"/>
      <p:bldP spid="21514" grpId="0"/>
      <p:bldP spid="21515" grpId="0"/>
      <p:bldP spid="21516" grpId="0"/>
      <p:bldP spid="21517" grpId="0"/>
      <p:bldP spid="21518" grpId="0"/>
      <p:bldP spid="21519" grpId="0"/>
      <p:bldP spid="21520" grpId="0" animBg="1"/>
      <p:bldP spid="21521" grpId="0"/>
      <p:bldP spid="21522" grpId="0"/>
      <p:bldP spid="215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>
                <a:solidFill>
                  <a:srgbClr val="FFFF66"/>
                </a:solidFill>
              </a:rPr>
              <a:t>Ở bảng đơn vị đo diện tích mỗi đơn vị liền nhau hơn kém nhau ……….lần.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715000" y="715963"/>
            <a:ext cx="9144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100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600200" y="1706563"/>
            <a:ext cx="60960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latin typeface="Arial"/>
              </a:rPr>
              <a:t> Như vậy: </a:t>
            </a:r>
            <a:r>
              <a:rPr lang="en-US" sz="3200" b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 hm</a:t>
            </a:r>
            <a:r>
              <a:rPr lang="en-US" sz="3200" b="0" baseline="30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  <a:r>
              <a:rPr lang="en-US" sz="3200" b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= ………….m</a:t>
            </a:r>
            <a:r>
              <a:rPr lang="en-US" sz="3200" b="0" baseline="30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486400" y="1660525"/>
            <a:ext cx="14478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10 000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1981200" y="3687763"/>
            <a:ext cx="4724400" cy="588962"/>
          </a:xfrm>
          <a:prstGeom prst="rect">
            <a:avLst/>
          </a:prstGeom>
          <a:noFill/>
          <a:ln w="9525" algn="ctr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Nên: 1ha = …………..m</a:t>
            </a:r>
            <a:r>
              <a:rPr lang="en-US" sz="3200" b="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4419600" y="3565525"/>
            <a:ext cx="14478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10 000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2667000" y="2620963"/>
            <a:ext cx="36576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hm</a:t>
            </a:r>
            <a:r>
              <a:rPr lang="en-US" sz="3200" baseline="30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  <a:r>
              <a:rPr lang="en-US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còn gọi là ha.</a:t>
            </a: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endParaRPr lang="en-US" sz="320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5" grpId="0"/>
      <p:bldP spid="22536" grpId="0"/>
      <p:bldP spid="22537" grpId="0" animBg="1"/>
      <p:bldP spid="22538" grpId="0"/>
      <p:bldP spid="225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4"/>
          <p:cNvSpPr>
            <a:spLocks noChangeArrowheads="1"/>
          </p:cNvSpPr>
          <p:nvPr/>
        </p:nvSpPr>
        <p:spPr bwMode="auto">
          <a:xfrm>
            <a:off x="2590800" y="285750"/>
            <a:ext cx="366713" cy="12573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smtClean="0">
                <a:solidFill>
                  <a:srgbClr val="FFFF66"/>
                </a:solidFill>
              </a:rPr>
              <a:t>Thực hành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95800" cy="68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u="sng" smtClean="0">
                <a:solidFill>
                  <a:srgbClr val="FF00FF"/>
                </a:solidFill>
              </a:rPr>
              <a:t>Bài 1</a:t>
            </a:r>
            <a:r>
              <a:rPr lang="en-US" smtClean="0">
                <a:solidFill>
                  <a:srgbClr val="FF00FF"/>
                </a:solidFill>
              </a:rPr>
              <a:t>: Viết số thích hợp</a:t>
            </a:r>
            <a:r>
              <a:rPr lang="en-US" smtClean="0"/>
              <a:t> 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457200" y="2286000"/>
            <a:ext cx="4038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a) 4 ha   = ………….m</a:t>
            </a:r>
            <a:r>
              <a:rPr lang="en-US" sz="2800" b="0" baseline="30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1km</a:t>
            </a:r>
            <a:r>
              <a:rPr lang="en-US" sz="2800" b="0" baseline="30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=…………..ha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……..ha =    100 m</a:t>
            </a:r>
            <a:r>
              <a:rPr lang="en-US" sz="2800" b="0" baseline="30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2800" b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……km</a:t>
            </a:r>
            <a:r>
              <a:rPr lang="en-US" sz="2800" b="0" baseline="30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=      75 ha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209800" y="2209800"/>
            <a:ext cx="1295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40 000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362200" y="2681288"/>
            <a:ext cx="12954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100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09600" y="3030538"/>
            <a:ext cx="838200" cy="1160462"/>
            <a:chOff x="3744" y="1680"/>
            <a:chExt cx="528" cy="731"/>
          </a:xfrm>
        </p:grpSpPr>
        <p:sp>
          <p:nvSpPr>
            <p:cNvPr id="15380" name="Text Box 8"/>
            <p:cNvSpPr txBox="1">
              <a:spLocks noChangeArrowheads="1"/>
            </p:cNvSpPr>
            <p:nvPr/>
          </p:nvSpPr>
          <p:spPr bwMode="auto">
            <a:xfrm>
              <a:off x="3744" y="1680"/>
              <a:ext cx="528" cy="7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/>
                <a:t>1</a:t>
              </a:r>
            </a:p>
            <a:p>
              <a:pPr algn="ctr"/>
              <a:r>
                <a:rPr lang="en-US" sz="2800"/>
                <a:t>100</a:t>
              </a:r>
            </a:p>
          </p:txBody>
        </p:sp>
        <p:sp>
          <p:nvSpPr>
            <p:cNvPr id="15381" name="Line 9"/>
            <p:cNvSpPr>
              <a:spLocks noChangeShapeType="1"/>
            </p:cNvSpPr>
            <p:nvPr/>
          </p:nvSpPr>
          <p:spPr bwMode="auto">
            <a:xfrm>
              <a:off x="3840" y="206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57200" y="4038600"/>
            <a:ext cx="838200" cy="1160463"/>
            <a:chOff x="288" y="2544"/>
            <a:chExt cx="528" cy="731"/>
          </a:xfrm>
        </p:grpSpPr>
        <p:sp>
          <p:nvSpPr>
            <p:cNvPr id="15378" name="Text Box 12"/>
            <p:cNvSpPr txBox="1">
              <a:spLocks noChangeArrowheads="1"/>
            </p:cNvSpPr>
            <p:nvPr/>
          </p:nvSpPr>
          <p:spPr bwMode="auto">
            <a:xfrm>
              <a:off x="288" y="2544"/>
              <a:ext cx="528" cy="7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/>
                <a:t>3</a:t>
              </a:r>
            </a:p>
            <a:p>
              <a:pPr algn="ctr"/>
              <a:r>
                <a:rPr lang="en-US" sz="2800"/>
                <a:t>4</a:t>
              </a:r>
            </a:p>
          </p:txBody>
        </p:sp>
        <p:sp>
          <p:nvSpPr>
            <p:cNvPr id="15379" name="Line 13"/>
            <p:cNvSpPr>
              <a:spLocks noChangeShapeType="1"/>
            </p:cNvSpPr>
            <p:nvPr/>
          </p:nvSpPr>
          <p:spPr bwMode="auto">
            <a:xfrm>
              <a:off x="384" y="29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4724400" y="2667000"/>
            <a:ext cx="4038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b) 60 000m</a:t>
            </a:r>
            <a:r>
              <a:rPr lang="en-US" sz="2800" b="0" baseline="30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= ……..ha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800 000m</a:t>
            </a:r>
            <a:r>
              <a:rPr lang="en-US" sz="2800" b="0" baseline="30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= …….. ha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…………..ha =    18 km</a:t>
            </a:r>
            <a:r>
              <a:rPr lang="en-US" sz="2800" b="0" baseline="30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…………..ha =  270 km</a:t>
            </a:r>
            <a:r>
              <a:rPr lang="en-US" sz="2800" b="0" baseline="30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7620000" y="2590800"/>
            <a:ext cx="457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6</a:t>
            </a: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7467600" y="3124200"/>
            <a:ext cx="6096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80</a:t>
            </a: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5181600" y="3657600"/>
            <a:ext cx="1219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1 800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5105400" y="4129088"/>
            <a:ext cx="13716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27 000</a:t>
            </a:r>
          </a:p>
        </p:txBody>
      </p:sp>
      <p:grpSp>
        <p:nvGrpSpPr>
          <p:cNvPr id="15375" name="Group 26"/>
          <p:cNvGrpSpPr>
            <a:grpSpLocks/>
          </p:cNvGrpSpPr>
          <p:nvPr/>
        </p:nvGrpSpPr>
        <p:grpSpPr bwMode="auto">
          <a:xfrm>
            <a:off x="76200" y="-679450"/>
            <a:ext cx="2362200" cy="3111500"/>
            <a:chOff x="4080" y="4"/>
            <a:chExt cx="1488" cy="1960"/>
          </a:xfrm>
        </p:grpSpPr>
        <p:sp>
          <p:nvSpPr>
            <p:cNvPr id="15376" name="AutoShape 23"/>
            <p:cNvSpPr>
              <a:spLocks noChangeArrowheads="1"/>
            </p:cNvSpPr>
            <p:nvPr/>
          </p:nvSpPr>
          <p:spPr bwMode="auto">
            <a:xfrm>
              <a:off x="4080" y="4"/>
              <a:ext cx="1488" cy="1960"/>
            </a:xfrm>
            <a:prstGeom prst="irregularSeal1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377" name="Text Box 25"/>
            <p:cNvSpPr txBox="1">
              <a:spLocks noChangeArrowheads="1"/>
            </p:cNvSpPr>
            <p:nvPr/>
          </p:nvSpPr>
          <p:spPr bwMode="auto">
            <a:xfrm rot="-1800000">
              <a:off x="4422" y="596"/>
              <a:ext cx="980" cy="5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Cố lên. </a:t>
              </a:r>
            </a:p>
            <a:p>
              <a:r>
                <a:rPr lang="en-US" sz="2000"/>
                <a:t>Cố lên !!!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  <p:bldP spid="23559" grpId="0"/>
      <p:bldP spid="23570" grpId="0"/>
      <p:bldP spid="23571" grpId="0"/>
      <p:bldP spid="23572" grpId="0"/>
      <p:bldP spid="23573" grpId="0"/>
      <p:bldP spid="235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229600" cy="1905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</a:t>
            </a:r>
            <a:r>
              <a:rPr lang="en-US" u="sng" smtClean="0"/>
              <a:t>Bài 2:</a:t>
            </a:r>
            <a:r>
              <a:rPr lang="en-US" smtClean="0"/>
              <a:t>   Diện tích rừng Cúc Phương là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    22 200 ha.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Viết số đo diện tích khu rừng = ……km</a:t>
            </a:r>
            <a:r>
              <a:rPr lang="en-US" baseline="30000" smtClean="0"/>
              <a:t>2</a:t>
            </a:r>
            <a:r>
              <a:rPr lang="en-US" smtClean="0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2590800"/>
            <a:ext cx="6400800" cy="1673225"/>
          </a:xfrm>
        </p:spPr>
        <p:txBody>
          <a:bodyPr/>
          <a:lstStyle/>
          <a:p>
            <a:pPr eaLnBrk="1" hangingPunct="1">
              <a:defRPr/>
            </a:pPr>
            <a:r>
              <a:rPr lang="en-US" u="sng" smtClean="0"/>
              <a:t>Bài giải</a:t>
            </a:r>
            <a:r>
              <a:rPr lang="en-US" smtClean="0"/>
              <a:t/>
            </a:r>
            <a:br>
              <a:rPr lang="en-US" smtClean="0"/>
            </a:br>
            <a:r>
              <a:rPr lang="en-US" sz="1800" smtClean="0"/>
              <a:t/>
            </a:r>
            <a:br>
              <a:rPr lang="en-US" sz="1800" smtClean="0"/>
            </a:br>
            <a:r>
              <a:rPr lang="en-US" sz="3200" smtClean="0"/>
              <a:t> Diện tích rừng Cúc Phương</a:t>
            </a:r>
            <a:br>
              <a:rPr lang="en-US" sz="3200" smtClean="0"/>
            </a:br>
            <a:r>
              <a:rPr lang="en-US" sz="3200" smtClean="0"/>
              <a:t>22 200ha = ………..km</a:t>
            </a:r>
            <a:r>
              <a:rPr lang="en-US" sz="3200" baseline="30000" smtClean="0"/>
              <a:t>2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968625" y="4525963"/>
            <a:ext cx="3205163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200" b="0" u="sng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Đáp số:</a:t>
            </a:r>
            <a:r>
              <a:rPr lang="en-US" sz="3200" b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222 km</a:t>
            </a:r>
            <a:r>
              <a:rPr lang="en-US" sz="3200" b="0" baseline="30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191000" y="3763963"/>
            <a:ext cx="12954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1" hangingPunct="1">
              <a:buClr>
                <a:schemeClr val="hlink"/>
              </a:buClr>
              <a:buSzPct val="80000"/>
              <a:defRPr/>
            </a:pPr>
            <a:r>
              <a:rPr lang="en-US" sz="3200" b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/>
      <p:bldP spid="266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5410200" cy="40687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u="sng" smtClean="0"/>
              <a:t>Bài 3</a:t>
            </a:r>
            <a:r>
              <a:rPr lang="en-US" sz="2800" smtClean="0"/>
              <a:t>: Đúng ghi Đ, sai ghi 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	a) 85km2 &lt; 850ha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	b) 51ha &gt; 60 000m2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                  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	c) 4dm27cm2 = 4        dm2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                                       </a:t>
            </a:r>
          </a:p>
        </p:txBody>
      </p:sp>
      <p:grpSp>
        <p:nvGrpSpPr>
          <p:cNvPr id="17411" name="Group 18"/>
          <p:cNvGrpSpPr>
            <a:grpSpLocks/>
          </p:cNvGrpSpPr>
          <p:nvPr/>
        </p:nvGrpSpPr>
        <p:grpSpPr bwMode="auto">
          <a:xfrm>
            <a:off x="6934200" y="1731963"/>
            <a:ext cx="184150" cy="2936875"/>
            <a:chOff x="4368" y="1811"/>
            <a:chExt cx="116" cy="1850"/>
          </a:xfrm>
        </p:grpSpPr>
        <p:sp>
          <p:nvSpPr>
            <p:cNvPr id="17419" name="Rectangle 10"/>
            <p:cNvSpPr>
              <a:spLocks noChangeArrowheads="1"/>
            </p:cNvSpPr>
            <p:nvPr/>
          </p:nvSpPr>
          <p:spPr bwMode="auto">
            <a:xfrm>
              <a:off x="4368" y="1811"/>
              <a:ext cx="116" cy="69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420" name="Rectangle 11"/>
            <p:cNvSpPr>
              <a:spLocks noChangeArrowheads="1"/>
            </p:cNvSpPr>
            <p:nvPr/>
          </p:nvSpPr>
          <p:spPr bwMode="auto">
            <a:xfrm>
              <a:off x="4368" y="2339"/>
              <a:ext cx="116" cy="69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421" name="Rectangle 12"/>
            <p:cNvSpPr>
              <a:spLocks noChangeArrowheads="1"/>
            </p:cNvSpPr>
            <p:nvPr/>
          </p:nvSpPr>
          <p:spPr bwMode="auto">
            <a:xfrm>
              <a:off x="4368" y="2963"/>
              <a:ext cx="116" cy="69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7412" name="Group 25"/>
          <p:cNvGrpSpPr>
            <a:grpSpLocks/>
          </p:cNvGrpSpPr>
          <p:nvPr/>
        </p:nvGrpSpPr>
        <p:grpSpPr bwMode="auto">
          <a:xfrm>
            <a:off x="3581400" y="3640138"/>
            <a:ext cx="914400" cy="1160462"/>
            <a:chOff x="4560" y="1056"/>
            <a:chExt cx="576" cy="731"/>
          </a:xfrm>
        </p:grpSpPr>
        <p:sp>
          <p:nvSpPr>
            <p:cNvPr id="17417" name="Text Box 26"/>
            <p:cNvSpPr txBox="1">
              <a:spLocks noChangeArrowheads="1"/>
            </p:cNvSpPr>
            <p:nvPr/>
          </p:nvSpPr>
          <p:spPr bwMode="auto">
            <a:xfrm>
              <a:off x="4560" y="1056"/>
              <a:ext cx="576" cy="7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b="0">
                  <a:solidFill>
                    <a:schemeClr val="tx1"/>
                  </a:solidFill>
                </a:rPr>
                <a:t>7</a:t>
              </a:r>
            </a:p>
            <a:p>
              <a:pPr algn="ctr"/>
              <a:r>
                <a:rPr lang="en-US" sz="2800" b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7418" name="Line 27"/>
            <p:cNvSpPr>
              <a:spLocks noChangeShapeType="1"/>
            </p:cNvSpPr>
            <p:nvPr/>
          </p:nvSpPr>
          <p:spPr bwMode="auto">
            <a:xfrm>
              <a:off x="4656" y="139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7024688" y="2881313"/>
            <a:ext cx="5334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Đ</a:t>
            </a:r>
          </a:p>
        </p:txBody>
      </p:sp>
      <p:sp>
        <p:nvSpPr>
          <p:cNvPr id="24605" name="Text Box 29"/>
          <p:cNvSpPr txBox="1">
            <a:spLocks noChangeArrowheads="1"/>
          </p:cNvSpPr>
          <p:nvPr/>
        </p:nvSpPr>
        <p:spPr bwMode="auto">
          <a:xfrm>
            <a:off x="7010400" y="2062163"/>
            <a:ext cx="5334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s</a:t>
            </a:r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7029450" y="3852863"/>
            <a:ext cx="5334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s</a:t>
            </a:r>
          </a:p>
        </p:txBody>
      </p:sp>
      <p:sp>
        <p:nvSpPr>
          <p:cNvPr id="17416" name="AutoShape 31"/>
          <p:cNvSpPr>
            <a:spLocks noChangeArrowheads="1"/>
          </p:cNvSpPr>
          <p:nvPr/>
        </p:nvSpPr>
        <p:spPr bwMode="auto">
          <a:xfrm rot="-1258043">
            <a:off x="6096000" y="381000"/>
            <a:ext cx="2286000" cy="1143000"/>
          </a:xfrm>
          <a:prstGeom prst="cloudCallout">
            <a:avLst>
              <a:gd name="adj1" fmla="val -6458"/>
              <a:gd name="adj2" fmla="val -27019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rgbClr val="0000FF"/>
                </a:solidFill>
              </a:rPr>
              <a:t>Nhanh tay lên nào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4" grpId="0"/>
      <p:bldP spid="24605" grpId="0"/>
      <p:bldP spid="246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3048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u="sng" smtClean="0"/>
              <a:t>Bài 4</a:t>
            </a:r>
            <a:r>
              <a:rPr lang="en-US" smtClean="0"/>
              <a:t>:   Diện tích một trường đại học là 12ha. Tòa nhà chính của trường được xây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00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dựng trên mảnh đất bằng       diện tích của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10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trường. Hỏi diện tích mảnh đất dùng để xây tòa nhà đó là bao nhiêu m</a:t>
            </a:r>
            <a:r>
              <a:rPr lang="en-US" baseline="30000" smtClean="0"/>
              <a:t>2</a:t>
            </a:r>
            <a:r>
              <a:rPr lang="en-US" smtClean="0"/>
              <a:t>.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5105400" y="1354138"/>
            <a:ext cx="838200" cy="1160462"/>
            <a:chOff x="2256" y="2208"/>
            <a:chExt cx="528" cy="899"/>
          </a:xfrm>
        </p:grpSpPr>
        <p:sp>
          <p:nvSpPr>
            <p:cNvPr id="27652" name="Text Box 4"/>
            <p:cNvSpPr txBox="1">
              <a:spLocks noChangeArrowheads="1"/>
            </p:cNvSpPr>
            <p:nvPr/>
          </p:nvSpPr>
          <p:spPr bwMode="auto">
            <a:xfrm>
              <a:off x="2256" y="2208"/>
              <a:ext cx="528" cy="8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ctr" eaLnBrk="1" hangingPunct="1">
                <a:buClr>
                  <a:schemeClr val="hlink"/>
                </a:buClr>
                <a:buSzPct val="80000"/>
                <a:defRPr/>
              </a:pPr>
              <a:r>
                <a:rPr lang="en-US" sz="2800" b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1</a:t>
              </a:r>
            </a:p>
            <a:p>
              <a:pPr marL="342900" indent="-342900" algn="ctr" eaLnBrk="1" hangingPunct="1">
                <a:buClr>
                  <a:schemeClr val="hlink"/>
                </a:buClr>
                <a:buSzPct val="80000"/>
                <a:defRPr/>
              </a:pPr>
              <a:r>
                <a:rPr lang="en-US" sz="2800" b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40</a:t>
              </a:r>
            </a:p>
          </p:txBody>
        </p:sp>
        <p:sp>
          <p:nvSpPr>
            <p:cNvPr id="18447" name="Line 5"/>
            <p:cNvSpPr>
              <a:spLocks noChangeShapeType="1"/>
            </p:cNvSpPr>
            <p:nvPr/>
          </p:nvSpPr>
          <p:spPr bwMode="auto">
            <a:xfrm>
              <a:off x="2352" y="264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09600" y="4114800"/>
            <a:ext cx="1676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u="sng">
                <a:solidFill>
                  <a:srgbClr val="FF0066"/>
                </a:solidFill>
              </a:rPr>
              <a:t>Tóm tắt: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362200" y="4114800"/>
            <a:ext cx="3810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S trường : ……..ha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4419600" y="4038600"/>
            <a:ext cx="6096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2362200" y="4876800"/>
            <a:ext cx="4953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S mảnh đất : ……..S trường</a:t>
            </a:r>
            <a:endParaRPr lang="en-US" sz="2800" baseline="30000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648200" y="4648200"/>
            <a:ext cx="838200" cy="1160463"/>
            <a:chOff x="2256" y="2208"/>
            <a:chExt cx="528" cy="899"/>
          </a:xfrm>
        </p:grpSpPr>
        <p:sp>
          <p:nvSpPr>
            <p:cNvPr id="27660" name="Text Box 12"/>
            <p:cNvSpPr txBox="1">
              <a:spLocks noChangeArrowheads="1"/>
            </p:cNvSpPr>
            <p:nvPr/>
          </p:nvSpPr>
          <p:spPr bwMode="auto">
            <a:xfrm>
              <a:off x="2256" y="2208"/>
              <a:ext cx="528" cy="8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ctr" eaLnBrk="1" hangingPunct="1">
                <a:buClr>
                  <a:schemeClr val="hlink"/>
                </a:buClr>
                <a:buSzPct val="80000"/>
                <a:defRPr/>
              </a:pPr>
              <a:r>
                <a:rPr lang="en-US"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1</a:t>
              </a:r>
            </a:p>
            <a:p>
              <a:pPr marL="342900" indent="-342900" algn="ctr" eaLnBrk="1" hangingPunct="1">
                <a:buClr>
                  <a:schemeClr val="hlink"/>
                </a:buClr>
                <a:buSzPct val="80000"/>
                <a:defRPr/>
              </a:pPr>
              <a:r>
                <a:rPr lang="en-US"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40</a:t>
              </a:r>
            </a:p>
          </p:txBody>
        </p:sp>
        <p:sp>
          <p:nvSpPr>
            <p:cNvPr id="18445" name="Line 13"/>
            <p:cNvSpPr>
              <a:spLocks noChangeShapeType="1"/>
            </p:cNvSpPr>
            <p:nvPr/>
          </p:nvSpPr>
          <p:spPr bwMode="auto">
            <a:xfrm>
              <a:off x="2352" y="264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7239000" y="4910138"/>
            <a:ext cx="1676400" cy="519112"/>
            <a:chOff x="4560" y="2901"/>
            <a:chExt cx="1056" cy="327"/>
          </a:xfrm>
        </p:grpSpPr>
        <p:sp>
          <p:nvSpPr>
            <p:cNvPr id="18442" name="Line 14"/>
            <p:cNvSpPr>
              <a:spLocks noChangeShapeType="1"/>
            </p:cNvSpPr>
            <p:nvPr/>
          </p:nvSpPr>
          <p:spPr bwMode="auto">
            <a:xfrm>
              <a:off x="4560" y="30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443" name="Text Box 15"/>
            <p:cNvSpPr txBox="1">
              <a:spLocks noChangeArrowheads="1"/>
            </p:cNvSpPr>
            <p:nvPr/>
          </p:nvSpPr>
          <p:spPr bwMode="auto">
            <a:xfrm>
              <a:off x="4923" y="2901"/>
              <a:ext cx="693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</a:rPr>
                <a:t>? m</a:t>
              </a:r>
              <a:r>
                <a:rPr lang="en-US" sz="2800" baseline="30000">
                  <a:solidFill>
                    <a:srgbClr val="FFFF00"/>
                  </a:solidFill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5" grpId="0"/>
      <p:bldP spid="27657" grpId="0"/>
      <p:bldP spid="276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209675"/>
            <a:ext cx="5486400" cy="60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smtClean="0"/>
              <a:t>Đổi </a:t>
            </a:r>
            <a:r>
              <a:rPr lang="en-US" sz="2800" b="1" smtClean="0">
                <a:solidFill>
                  <a:srgbClr val="00CC00"/>
                </a:solidFill>
              </a:rPr>
              <a:t>12 ha = ……………m</a:t>
            </a:r>
            <a:r>
              <a:rPr lang="en-US" sz="2800" b="1" baseline="30000" smtClean="0">
                <a:solidFill>
                  <a:srgbClr val="00CC00"/>
                </a:solidFill>
              </a:rPr>
              <a:t>2</a:t>
            </a:r>
            <a:endParaRPr lang="en-US" sz="2800" b="1" smtClean="0">
              <a:solidFill>
                <a:srgbClr val="00CC00"/>
              </a:solidFill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429000" y="1133475"/>
            <a:ext cx="1524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120 000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371600" y="2124075"/>
            <a:ext cx="6096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Diện tích đất để xây toà nhà.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343400" y="2671763"/>
            <a:ext cx="12954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3 000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1447800" y="2719388"/>
            <a:ext cx="54102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120 000 : 40  = ………….(m2)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2895600" y="3738563"/>
            <a:ext cx="32766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Đáp số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: 3 000 m</a:t>
            </a:r>
            <a:r>
              <a:rPr lang="en-US" sz="28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3581400" y="228600"/>
            <a:ext cx="1524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u="sng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Giải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  <p:bldP spid="28677" grpId="0"/>
      <p:bldP spid="28678" grpId="0"/>
      <p:bldP spid="28680" grpId="0"/>
      <p:bldP spid="28683" grpId="0"/>
      <p:bldP spid="286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5"/>
          <p:cNvSpPr>
            <a:spLocks noChangeArrowheads="1"/>
          </p:cNvSpPr>
          <p:nvPr/>
        </p:nvSpPr>
        <p:spPr bwMode="auto">
          <a:xfrm rot="601988">
            <a:off x="1838325" y="-528638"/>
            <a:ext cx="6010275" cy="3111501"/>
          </a:xfrm>
          <a:prstGeom prst="irregularSeal1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smtClean="0">
                <a:solidFill>
                  <a:srgbClr val="FFFF00"/>
                </a:solidFill>
              </a:rPr>
              <a:t>MỤC TIÊU</a:t>
            </a:r>
            <a:endParaRPr lang="en-US" b="1" smtClean="0">
              <a:solidFill>
                <a:srgbClr val="FFFF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1752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smtClean="0"/>
              <a:t>- Biết tên gọi, kí hiệu, độ lớn của đơn vị đo diện tích héc- ta; quan hệ giữa héc- ta với mét vuông.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066800" y="4008438"/>
            <a:ext cx="7239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Biết chuyển đổi các đơn vị đo diện tích và vận dụng để giải các bài toán có liên quan.</a:t>
            </a:r>
            <a:endParaRPr lang="en-US" sz="3200">
              <a:solidFill>
                <a:schemeClr val="tx1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112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smtClean="0"/>
              <a:t>Kiểm tra bài cũ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334000" cy="68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u="sng" smtClean="0">
                <a:solidFill>
                  <a:schemeClr val="hlink"/>
                </a:solidFill>
              </a:rPr>
              <a:t>Bài tập 1 </a:t>
            </a:r>
            <a:r>
              <a:rPr lang="en-US" b="1" smtClean="0">
                <a:solidFill>
                  <a:schemeClr val="hlink"/>
                </a:solidFill>
              </a:rPr>
              <a:t>: Điền dấu &gt;&lt;=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09600" y="2544763"/>
            <a:ext cx="5029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2dm</a:t>
            </a:r>
            <a:r>
              <a:rPr lang="en-US" sz="3200" b="0" baseline="3000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  <a:r>
              <a:rPr lang="en-US" sz="3200" b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7cm</a:t>
            </a:r>
            <a:r>
              <a:rPr lang="en-US" sz="3200" b="0" baseline="3000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  <a:r>
              <a:rPr lang="en-US" sz="3200" b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……. 207cm</a:t>
            </a:r>
            <a:r>
              <a:rPr lang="en-US" sz="3200" b="0" baseline="3000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971800" y="25146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=</a:t>
            </a:r>
            <a:endParaRPr lang="en-US" sz="3200" b="0" baseline="30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762000" y="3382963"/>
            <a:ext cx="5943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300 mm</a:t>
            </a:r>
            <a:r>
              <a:rPr lang="en-US" sz="3200" b="0" baseline="3000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  <a:r>
              <a:rPr lang="en-US" sz="3200" b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…… 2cm</a:t>
            </a:r>
            <a:r>
              <a:rPr lang="en-US" sz="3200" b="0" baseline="3000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  <a:r>
              <a:rPr lang="en-US" sz="3200" b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89 mm</a:t>
            </a:r>
            <a:r>
              <a:rPr lang="en-US" sz="3200" b="0" baseline="3000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971800" y="3382963"/>
            <a:ext cx="45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0">
                <a:solidFill>
                  <a:srgbClr val="FFFF00"/>
                </a:solidFill>
              </a:rPr>
              <a:t>&gt;</a:t>
            </a:r>
          </a:p>
        </p:txBody>
      </p:sp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6019800" y="1371600"/>
          <a:ext cx="30480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Clip" r:id="rId3" imgW="4006850" imgH="2857500" progId="MS_ClipArt_Gallery.2">
                  <p:embed/>
                </p:oleObj>
              </mc:Choice>
              <mc:Fallback>
                <p:oleObj name="Clip" r:id="rId3" imgW="4006850" imgH="2857500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371600"/>
                        <a:ext cx="3048000" cy="251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9" name="Group 10"/>
          <p:cNvGrpSpPr>
            <a:grpSpLocks/>
          </p:cNvGrpSpPr>
          <p:nvPr/>
        </p:nvGrpSpPr>
        <p:grpSpPr bwMode="auto">
          <a:xfrm>
            <a:off x="76200" y="-755650"/>
            <a:ext cx="2286000" cy="3113088"/>
            <a:chOff x="4080" y="-89"/>
            <a:chExt cx="1488" cy="2147"/>
          </a:xfrm>
        </p:grpSpPr>
        <p:sp>
          <p:nvSpPr>
            <p:cNvPr id="5130" name="AutoShape 11"/>
            <p:cNvSpPr>
              <a:spLocks noChangeArrowheads="1"/>
            </p:cNvSpPr>
            <p:nvPr/>
          </p:nvSpPr>
          <p:spPr bwMode="auto">
            <a:xfrm>
              <a:off x="4080" y="-89"/>
              <a:ext cx="1488" cy="2147"/>
            </a:xfrm>
            <a:prstGeom prst="irregularSeal1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131" name="Text Box 12"/>
            <p:cNvSpPr txBox="1">
              <a:spLocks noChangeArrowheads="1"/>
            </p:cNvSpPr>
            <p:nvPr/>
          </p:nvSpPr>
          <p:spPr bwMode="auto">
            <a:xfrm rot="-1800000">
              <a:off x="4434" y="592"/>
              <a:ext cx="980" cy="5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Cố lên. </a:t>
              </a:r>
            </a:p>
            <a:p>
              <a:r>
                <a:rPr lang="en-US" sz="2000"/>
                <a:t>Cố lên !!!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292" grpId="0"/>
      <p:bldP spid="12293" grpId="0"/>
      <p:bldP spid="12294" grpId="0"/>
      <p:bldP spid="122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75"/>
          <p:cNvSpPr>
            <a:spLocks noChangeArrowheads="1"/>
          </p:cNvSpPr>
          <p:nvPr/>
        </p:nvSpPr>
        <p:spPr bwMode="auto">
          <a:xfrm>
            <a:off x="76200" y="-755650"/>
            <a:ext cx="2286000" cy="3111500"/>
          </a:xfrm>
          <a:prstGeom prst="irregularSeal1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smtClean="0"/>
              <a:t>Kiểm tra bài cũ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153400" cy="2057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u="sng" smtClean="0">
                <a:solidFill>
                  <a:schemeClr val="hlink"/>
                </a:solidFill>
              </a:rPr>
              <a:t>Bài tập 2 </a:t>
            </a:r>
            <a:r>
              <a:rPr lang="en-US" sz="2800" b="1" smtClean="0">
                <a:solidFill>
                  <a:schemeClr val="hlink"/>
                </a:solidFill>
              </a:rPr>
              <a:t>: Để lát một căn phòng, người ta dùng hết 150 viên gạch hình vuông, có cạnh là a = 40cm. Tính diện tích căn phòng. Biết diện tích phần mạch vữa không đáng kể.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57200" y="37338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u="sng">
                <a:solidFill>
                  <a:schemeClr val="tx1"/>
                </a:solidFill>
              </a:rPr>
              <a:t>Tóm tắt: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895600" y="4525963"/>
            <a:ext cx="3276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Lát: …….. viên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676400" y="5715000"/>
            <a:ext cx="548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Tính: S căn phòng = ? m</a:t>
            </a:r>
            <a:r>
              <a:rPr lang="en-US" sz="3200" baseline="30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895600" y="3810000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 = …. cm</a:t>
            </a:r>
          </a:p>
        </p:txBody>
      </p:sp>
      <p:sp>
        <p:nvSpPr>
          <p:cNvPr id="13384" name="Text Box 72"/>
          <p:cNvSpPr txBox="1">
            <a:spLocks noChangeArrowheads="1"/>
          </p:cNvSpPr>
          <p:nvPr/>
        </p:nvSpPr>
        <p:spPr bwMode="auto">
          <a:xfrm>
            <a:off x="3581400" y="3733800"/>
            <a:ext cx="68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13385" name="Text Box 73"/>
          <p:cNvSpPr txBox="1">
            <a:spLocks noChangeArrowheads="1"/>
          </p:cNvSpPr>
          <p:nvPr/>
        </p:nvSpPr>
        <p:spPr bwMode="auto">
          <a:xfrm>
            <a:off x="3962400" y="4419600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0">
                <a:solidFill>
                  <a:schemeClr val="tx1"/>
                </a:solidFill>
              </a:rPr>
              <a:t>150</a:t>
            </a:r>
          </a:p>
        </p:txBody>
      </p:sp>
      <p:sp>
        <p:nvSpPr>
          <p:cNvPr id="6155" name="Text Box 76"/>
          <p:cNvSpPr txBox="1">
            <a:spLocks noChangeArrowheads="1"/>
          </p:cNvSpPr>
          <p:nvPr/>
        </p:nvSpPr>
        <p:spPr bwMode="auto">
          <a:xfrm rot="-1800000">
            <a:off x="620713" y="231775"/>
            <a:ext cx="1504950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Cố lên. </a:t>
            </a:r>
          </a:p>
          <a:p>
            <a:r>
              <a:rPr lang="en-US" sz="2000"/>
              <a:t>Cố lên !!!</a:t>
            </a:r>
          </a:p>
        </p:txBody>
      </p:sp>
      <p:grpSp>
        <p:nvGrpSpPr>
          <p:cNvPr id="2" name="Group 82"/>
          <p:cNvGrpSpPr>
            <a:grpSpLocks/>
          </p:cNvGrpSpPr>
          <p:nvPr/>
        </p:nvGrpSpPr>
        <p:grpSpPr bwMode="auto">
          <a:xfrm>
            <a:off x="5362575" y="3509963"/>
            <a:ext cx="3476625" cy="1976437"/>
            <a:chOff x="3378" y="2211"/>
            <a:chExt cx="2190" cy="1245"/>
          </a:xfrm>
        </p:grpSpPr>
        <p:sp>
          <p:nvSpPr>
            <p:cNvPr id="6157" name="Rectangle 66"/>
            <p:cNvSpPr>
              <a:spLocks noChangeArrowheads="1"/>
            </p:cNvSpPr>
            <p:nvPr/>
          </p:nvSpPr>
          <p:spPr bwMode="auto">
            <a:xfrm>
              <a:off x="4377" y="2466"/>
              <a:ext cx="288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1" name="Rectangle 39"/>
            <p:cNvSpPr>
              <a:spLocks noChangeArrowheads="1"/>
            </p:cNvSpPr>
            <p:nvPr/>
          </p:nvSpPr>
          <p:spPr bwMode="auto">
            <a:xfrm>
              <a:off x="5271" y="3207"/>
              <a:ext cx="29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en-US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3350" name="Rectangle 38"/>
            <p:cNvSpPr>
              <a:spLocks noChangeArrowheads="1"/>
            </p:cNvSpPr>
            <p:nvPr/>
          </p:nvSpPr>
          <p:spPr bwMode="auto">
            <a:xfrm>
              <a:off x="4972" y="3207"/>
              <a:ext cx="29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en-US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3349" name="Rectangle 37"/>
            <p:cNvSpPr>
              <a:spLocks noChangeArrowheads="1"/>
            </p:cNvSpPr>
            <p:nvPr/>
          </p:nvSpPr>
          <p:spPr bwMode="auto">
            <a:xfrm>
              <a:off x="4676" y="3207"/>
              <a:ext cx="29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en-US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3348" name="Rectangle 36"/>
            <p:cNvSpPr>
              <a:spLocks noChangeArrowheads="1"/>
            </p:cNvSpPr>
            <p:nvPr/>
          </p:nvSpPr>
          <p:spPr bwMode="auto">
            <a:xfrm>
              <a:off x="4377" y="3207"/>
              <a:ext cx="29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en-US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3347" name="Rectangle 35"/>
            <p:cNvSpPr>
              <a:spLocks noChangeArrowheads="1"/>
            </p:cNvSpPr>
            <p:nvPr/>
          </p:nvSpPr>
          <p:spPr bwMode="auto">
            <a:xfrm>
              <a:off x="4080" y="3207"/>
              <a:ext cx="29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en-US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3346" name="Rectangle 34"/>
            <p:cNvSpPr>
              <a:spLocks noChangeArrowheads="1"/>
            </p:cNvSpPr>
            <p:nvPr/>
          </p:nvSpPr>
          <p:spPr bwMode="auto">
            <a:xfrm>
              <a:off x="5271" y="2958"/>
              <a:ext cx="29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en-US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3345" name="Rectangle 33"/>
            <p:cNvSpPr>
              <a:spLocks noChangeArrowheads="1"/>
            </p:cNvSpPr>
            <p:nvPr/>
          </p:nvSpPr>
          <p:spPr bwMode="auto">
            <a:xfrm>
              <a:off x="4972" y="2958"/>
              <a:ext cx="29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en-US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3344" name="Rectangle 32"/>
            <p:cNvSpPr>
              <a:spLocks noChangeArrowheads="1"/>
            </p:cNvSpPr>
            <p:nvPr/>
          </p:nvSpPr>
          <p:spPr bwMode="auto">
            <a:xfrm>
              <a:off x="4676" y="2958"/>
              <a:ext cx="29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en-US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3343" name="Rectangle 31"/>
            <p:cNvSpPr>
              <a:spLocks noChangeArrowheads="1"/>
            </p:cNvSpPr>
            <p:nvPr/>
          </p:nvSpPr>
          <p:spPr bwMode="auto">
            <a:xfrm>
              <a:off x="4377" y="2958"/>
              <a:ext cx="29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en-US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3342" name="Rectangle 30"/>
            <p:cNvSpPr>
              <a:spLocks noChangeArrowheads="1"/>
            </p:cNvSpPr>
            <p:nvPr/>
          </p:nvSpPr>
          <p:spPr bwMode="auto">
            <a:xfrm>
              <a:off x="4080" y="2958"/>
              <a:ext cx="29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en-US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3341" name="Rectangle 29"/>
            <p:cNvSpPr>
              <a:spLocks noChangeArrowheads="1"/>
            </p:cNvSpPr>
            <p:nvPr/>
          </p:nvSpPr>
          <p:spPr bwMode="auto">
            <a:xfrm>
              <a:off x="5271" y="2709"/>
              <a:ext cx="29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en-US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3340" name="Rectangle 28"/>
            <p:cNvSpPr>
              <a:spLocks noChangeArrowheads="1"/>
            </p:cNvSpPr>
            <p:nvPr/>
          </p:nvSpPr>
          <p:spPr bwMode="auto">
            <a:xfrm>
              <a:off x="4972" y="2709"/>
              <a:ext cx="29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en-US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3339" name="Rectangle 27"/>
            <p:cNvSpPr>
              <a:spLocks noChangeArrowheads="1"/>
            </p:cNvSpPr>
            <p:nvPr/>
          </p:nvSpPr>
          <p:spPr bwMode="auto">
            <a:xfrm>
              <a:off x="4676" y="2709"/>
              <a:ext cx="29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en-US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3338" name="Rectangle 26"/>
            <p:cNvSpPr>
              <a:spLocks noChangeArrowheads="1"/>
            </p:cNvSpPr>
            <p:nvPr/>
          </p:nvSpPr>
          <p:spPr bwMode="auto">
            <a:xfrm>
              <a:off x="4377" y="2709"/>
              <a:ext cx="29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en-US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3337" name="Rectangle 25"/>
            <p:cNvSpPr>
              <a:spLocks noChangeArrowheads="1"/>
            </p:cNvSpPr>
            <p:nvPr/>
          </p:nvSpPr>
          <p:spPr bwMode="auto">
            <a:xfrm>
              <a:off x="4080" y="2709"/>
              <a:ext cx="29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en-US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3336" name="Rectangle 24"/>
            <p:cNvSpPr>
              <a:spLocks noChangeArrowheads="1"/>
            </p:cNvSpPr>
            <p:nvPr/>
          </p:nvSpPr>
          <p:spPr bwMode="auto">
            <a:xfrm>
              <a:off x="5271" y="2460"/>
              <a:ext cx="29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en-US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3335" name="Rectangle 23"/>
            <p:cNvSpPr>
              <a:spLocks noChangeArrowheads="1"/>
            </p:cNvSpPr>
            <p:nvPr/>
          </p:nvSpPr>
          <p:spPr bwMode="auto">
            <a:xfrm>
              <a:off x="4972" y="2460"/>
              <a:ext cx="29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en-US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3334" name="Rectangle 22"/>
            <p:cNvSpPr>
              <a:spLocks noChangeArrowheads="1"/>
            </p:cNvSpPr>
            <p:nvPr/>
          </p:nvSpPr>
          <p:spPr bwMode="auto">
            <a:xfrm>
              <a:off x="4676" y="2460"/>
              <a:ext cx="29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en-US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3333" name="Rectangle 21"/>
            <p:cNvSpPr>
              <a:spLocks noChangeArrowheads="1"/>
            </p:cNvSpPr>
            <p:nvPr/>
          </p:nvSpPr>
          <p:spPr bwMode="auto">
            <a:xfrm>
              <a:off x="4377" y="2460"/>
              <a:ext cx="29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en-US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3332" name="Rectangle 20"/>
            <p:cNvSpPr>
              <a:spLocks noChangeArrowheads="1"/>
            </p:cNvSpPr>
            <p:nvPr/>
          </p:nvSpPr>
          <p:spPr bwMode="auto">
            <a:xfrm>
              <a:off x="4080" y="2460"/>
              <a:ext cx="29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en-US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3331" name="Rectangle 19"/>
            <p:cNvSpPr>
              <a:spLocks noChangeArrowheads="1"/>
            </p:cNvSpPr>
            <p:nvPr/>
          </p:nvSpPr>
          <p:spPr bwMode="auto">
            <a:xfrm>
              <a:off x="5271" y="2211"/>
              <a:ext cx="29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en-US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3330" name="Rectangle 18"/>
            <p:cNvSpPr>
              <a:spLocks noChangeArrowheads="1"/>
            </p:cNvSpPr>
            <p:nvPr/>
          </p:nvSpPr>
          <p:spPr bwMode="auto">
            <a:xfrm>
              <a:off x="4972" y="2211"/>
              <a:ext cx="29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en-US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3329" name="Rectangle 17"/>
            <p:cNvSpPr>
              <a:spLocks noChangeArrowheads="1"/>
            </p:cNvSpPr>
            <p:nvPr/>
          </p:nvSpPr>
          <p:spPr bwMode="auto">
            <a:xfrm>
              <a:off x="4676" y="2211"/>
              <a:ext cx="29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en-US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3328" name="Rectangle 16"/>
            <p:cNvSpPr>
              <a:spLocks noChangeArrowheads="1"/>
            </p:cNvSpPr>
            <p:nvPr/>
          </p:nvSpPr>
          <p:spPr bwMode="auto">
            <a:xfrm>
              <a:off x="4377" y="2211"/>
              <a:ext cx="29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en-US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3327" name="Rectangle 15"/>
            <p:cNvSpPr>
              <a:spLocks noChangeArrowheads="1"/>
            </p:cNvSpPr>
            <p:nvPr/>
          </p:nvSpPr>
          <p:spPr bwMode="auto">
            <a:xfrm>
              <a:off x="4080" y="2211"/>
              <a:ext cx="29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2000" b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     </a:t>
              </a:r>
            </a:p>
          </p:txBody>
        </p:sp>
        <p:sp>
          <p:nvSpPr>
            <p:cNvPr id="6183" name="Line 40"/>
            <p:cNvSpPr>
              <a:spLocks noChangeShapeType="1"/>
            </p:cNvSpPr>
            <p:nvPr/>
          </p:nvSpPr>
          <p:spPr bwMode="auto">
            <a:xfrm>
              <a:off x="4080" y="2211"/>
              <a:ext cx="148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4" name="Line 41"/>
            <p:cNvSpPr>
              <a:spLocks noChangeShapeType="1"/>
            </p:cNvSpPr>
            <p:nvPr/>
          </p:nvSpPr>
          <p:spPr bwMode="auto">
            <a:xfrm>
              <a:off x="4080" y="2460"/>
              <a:ext cx="14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5" name="Line 42"/>
            <p:cNvSpPr>
              <a:spLocks noChangeShapeType="1"/>
            </p:cNvSpPr>
            <p:nvPr/>
          </p:nvSpPr>
          <p:spPr bwMode="auto">
            <a:xfrm>
              <a:off x="4080" y="2709"/>
              <a:ext cx="14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6" name="Line 43"/>
            <p:cNvSpPr>
              <a:spLocks noChangeShapeType="1"/>
            </p:cNvSpPr>
            <p:nvPr/>
          </p:nvSpPr>
          <p:spPr bwMode="auto">
            <a:xfrm>
              <a:off x="4080" y="2958"/>
              <a:ext cx="14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7" name="Line 44"/>
            <p:cNvSpPr>
              <a:spLocks noChangeShapeType="1"/>
            </p:cNvSpPr>
            <p:nvPr/>
          </p:nvSpPr>
          <p:spPr bwMode="auto">
            <a:xfrm>
              <a:off x="4080" y="3207"/>
              <a:ext cx="14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8" name="Line 45"/>
            <p:cNvSpPr>
              <a:spLocks noChangeShapeType="1"/>
            </p:cNvSpPr>
            <p:nvPr/>
          </p:nvSpPr>
          <p:spPr bwMode="auto">
            <a:xfrm>
              <a:off x="4080" y="3456"/>
              <a:ext cx="148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9" name="Line 46"/>
            <p:cNvSpPr>
              <a:spLocks noChangeShapeType="1"/>
            </p:cNvSpPr>
            <p:nvPr/>
          </p:nvSpPr>
          <p:spPr bwMode="auto">
            <a:xfrm>
              <a:off x="4080" y="2211"/>
              <a:ext cx="0" cy="124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0" name="Line 47"/>
            <p:cNvSpPr>
              <a:spLocks noChangeShapeType="1"/>
            </p:cNvSpPr>
            <p:nvPr/>
          </p:nvSpPr>
          <p:spPr bwMode="auto">
            <a:xfrm>
              <a:off x="4377" y="2211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1" name="Line 48"/>
            <p:cNvSpPr>
              <a:spLocks noChangeShapeType="1"/>
            </p:cNvSpPr>
            <p:nvPr/>
          </p:nvSpPr>
          <p:spPr bwMode="auto">
            <a:xfrm>
              <a:off x="4676" y="2211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2" name="Line 49"/>
            <p:cNvSpPr>
              <a:spLocks noChangeShapeType="1"/>
            </p:cNvSpPr>
            <p:nvPr/>
          </p:nvSpPr>
          <p:spPr bwMode="auto">
            <a:xfrm>
              <a:off x="4972" y="2211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3" name="Line 50"/>
            <p:cNvSpPr>
              <a:spLocks noChangeShapeType="1"/>
            </p:cNvSpPr>
            <p:nvPr/>
          </p:nvSpPr>
          <p:spPr bwMode="auto">
            <a:xfrm>
              <a:off x="5271" y="2211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4" name="Line 51"/>
            <p:cNvSpPr>
              <a:spLocks noChangeShapeType="1"/>
            </p:cNvSpPr>
            <p:nvPr/>
          </p:nvSpPr>
          <p:spPr bwMode="auto">
            <a:xfrm>
              <a:off x="5568" y="2211"/>
              <a:ext cx="0" cy="124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5" name="Line 70"/>
            <p:cNvSpPr>
              <a:spLocks noChangeShapeType="1"/>
            </p:cNvSpPr>
            <p:nvPr/>
          </p:nvSpPr>
          <p:spPr bwMode="auto">
            <a:xfrm>
              <a:off x="3378" y="2592"/>
              <a:ext cx="70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6" name="Text Box 77"/>
            <p:cNvSpPr txBox="1">
              <a:spLocks noChangeArrowheads="1"/>
            </p:cNvSpPr>
            <p:nvPr/>
          </p:nvSpPr>
          <p:spPr bwMode="auto">
            <a:xfrm>
              <a:off x="4176" y="2400"/>
              <a:ext cx="240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0">
                  <a:solidFill>
                    <a:schemeClr val="tx1"/>
                  </a:solidFill>
                </a:rPr>
                <a:t>{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20" grpId="0"/>
      <p:bldP spid="13322" grpId="0"/>
      <p:bldP spid="13323" grpId="0"/>
      <p:bldP spid="13321" grpId="0"/>
      <p:bldP spid="13384" grpId="0"/>
      <p:bldP spid="133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ct val="50000"/>
              </a:spcBef>
              <a:defRPr/>
            </a:pPr>
            <a:r>
              <a:rPr lang="en-US" b="1" u="sng" smtClean="0">
                <a:solidFill>
                  <a:schemeClr val="tx1"/>
                </a:solidFill>
              </a:rPr>
              <a:t>Giải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295400" y="1600200"/>
            <a:ext cx="434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Diện tích căn phòng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33400" y="2438400"/>
            <a:ext cx="586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40 x 40 x 150 =................(cm</a:t>
            </a:r>
            <a:r>
              <a:rPr lang="en-US" sz="3200" b="0" baseline="30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  <a:r>
              <a:rPr lang="en-US" sz="3200" b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)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581400" y="2362200"/>
            <a:ext cx="175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240 000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324600" y="243840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= ……m</a:t>
            </a:r>
            <a:r>
              <a:rPr lang="en-US" sz="3200" b="0" baseline="30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6781800" y="2362200"/>
            <a:ext cx="68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24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5334000" y="3276600"/>
            <a:ext cx="281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 u="sng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Đáp số</a:t>
            </a:r>
            <a:r>
              <a:rPr lang="en-US" sz="32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:………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781800" y="3230563"/>
            <a:ext cx="1295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24 m</a:t>
            </a:r>
            <a:r>
              <a:rPr lang="en-US" sz="3200" b="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/>
      <p:bldP spid="14343" grpId="0"/>
      <p:bldP spid="14344" grpId="0"/>
      <p:bldP spid="14346" grpId="0"/>
      <p:bldP spid="14347" grpId="0"/>
      <p:bldP spid="143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icture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209800"/>
            <a:ext cx="9144000" cy="4568825"/>
          </a:xfrm>
          <a:noFill/>
        </p:spPr>
      </p:pic>
      <p:sp>
        <p:nvSpPr>
          <p:cNvPr id="8195" name="AutoShape 8"/>
          <p:cNvSpPr>
            <a:spLocks noChangeArrowheads="1"/>
          </p:cNvSpPr>
          <p:nvPr/>
        </p:nvSpPr>
        <p:spPr bwMode="auto">
          <a:xfrm rot="-546938">
            <a:off x="4271963" y="-58738"/>
            <a:ext cx="346075" cy="2073276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b="1" u="sng" smtClean="0">
                <a:solidFill>
                  <a:srgbClr val="FFFF66"/>
                </a:solidFill>
              </a:rPr>
              <a:t>Bài mới</a:t>
            </a:r>
            <a:endParaRPr lang="en-US" sz="6000" b="1" smtClean="0">
              <a:solidFill>
                <a:srgbClr val="FFFF66"/>
              </a:solidFill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315200" y="6338888"/>
            <a:ext cx="1752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FF00FF"/>
                </a:solidFill>
              </a:rPr>
              <a:t>Cánh đồng lúa</a:t>
            </a:r>
          </a:p>
        </p:txBody>
      </p:sp>
      <p:sp>
        <p:nvSpPr>
          <p:cNvPr id="15367" name="Text Box 7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819400" y="3200400"/>
            <a:ext cx="3657600" cy="10985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Héc -  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8"/>
          <p:cNvSpPr>
            <a:spLocks noChangeArrowheads="1"/>
          </p:cNvSpPr>
          <p:nvPr/>
        </p:nvSpPr>
        <p:spPr bwMode="auto">
          <a:xfrm>
            <a:off x="2362200" y="95250"/>
            <a:ext cx="4495800" cy="12573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19" name="Text Box 4">
            <a:hlinkClick r:id="" action="ppaction://noaction" highlightClick="1"/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1139825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6000" b="1" smtClean="0">
                <a:solidFill>
                  <a:srgbClr val="FFFF00"/>
                </a:solidFill>
                <a:effectLst/>
              </a:rPr>
              <a:t>Héc -  ta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990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Héc –ta là một đơn vị dùng để đo những diện tích lớn như: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6200" y="3276600"/>
            <a:ext cx="3352800" cy="3111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FF"/>
                </a:solidFill>
              </a:rPr>
              <a:t>MỘT CÁNH RỪNG</a:t>
            </a: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628900"/>
            <a:ext cx="56388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6200" y="228600"/>
            <a:ext cx="3352800" cy="6130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FF"/>
                </a:solidFill>
              </a:rPr>
              <a:t>MỘT VƯỜN CHÈ HOẶC VƯỜN CÀ PHÊ</a:t>
            </a:r>
          </a:p>
        </p:txBody>
      </p:sp>
      <p:pic>
        <p:nvPicPr>
          <p:cNvPr id="10243" name="Picture 6" descr="che(dung)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0"/>
            <a:ext cx="5430838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Cay l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0"/>
            <a:ext cx="708025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 rot="-5400000">
            <a:off x="-2674937" y="3040062"/>
            <a:ext cx="6705600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500"/>
              <a:t>MỘT CÁNH ĐỒNG LÚA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6600" b="1" i="0" u="none" strike="noStrike" cap="none" normalizeH="0" baseline="0" smtClean="0">
            <a:ln>
              <a:noFill/>
            </a:ln>
            <a:solidFill>
              <a:srgbClr val="00FF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6600" b="1" i="0" u="none" strike="noStrike" cap="none" normalizeH="0" baseline="0" smtClean="0">
            <a:ln>
              <a:noFill/>
            </a:ln>
            <a:solidFill>
              <a:srgbClr val="00FF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499</TotalTime>
  <Words>585</Words>
  <Application>Microsoft Office PowerPoint</Application>
  <PresentationFormat>On-screen Show (4:3)</PresentationFormat>
  <Paragraphs>132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Wingdings</vt:lpstr>
      <vt:lpstr>Ripple</vt:lpstr>
      <vt:lpstr>Clip</vt:lpstr>
      <vt:lpstr>PowerPoint Presentation</vt:lpstr>
      <vt:lpstr>MỤC TIÊU</vt:lpstr>
      <vt:lpstr>Kiểm tra bài cũ</vt:lpstr>
      <vt:lpstr>Kiểm tra bài cũ</vt:lpstr>
      <vt:lpstr>Giải</vt:lpstr>
      <vt:lpstr>Bài mới</vt:lpstr>
      <vt:lpstr>Héc -  ta</vt:lpstr>
      <vt:lpstr>PowerPoint Presentation</vt:lpstr>
      <vt:lpstr>PowerPoint Presentation</vt:lpstr>
      <vt:lpstr>PowerPoint Presentation</vt:lpstr>
      <vt:lpstr>Đơn vi đo diện tích (Héc – ta)</vt:lpstr>
      <vt:lpstr>Ở bảng đơn vị đo diện tích mỗi đơn vị liền nhau hơn kém nhau ……….lần.</vt:lpstr>
      <vt:lpstr>Thực hành</vt:lpstr>
      <vt:lpstr>Bài giải   Diện tích rừng Cúc Phương 22 200ha = ………..km2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</dc:title>
  <dc:creator>thanhtin</dc:creator>
  <cp:lastModifiedBy>Windows User</cp:lastModifiedBy>
  <cp:revision>16</cp:revision>
  <dcterms:created xsi:type="dcterms:W3CDTF">2009-12-05T17:32:52Z</dcterms:created>
  <dcterms:modified xsi:type="dcterms:W3CDTF">2017-10-16T12:44:08Z</dcterms:modified>
</cp:coreProperties>
</file>