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4"/>
  </p:notesMasterIdLst>
  <p:sldIdLst>
    <p:sldId id="268" r:id="rId2"/>
    <p:sldId id="258" r:id="rId3"/>
    <p:sldId id="259" r:id="rId4"/>
    <p:sldId id="260" r:id="rId5"/>
    <p:sldId id="261" r:id="rId6"/>
    <p:sldId id="263" r:id="rId7"/>
    <p:sldId id="269" r:id="rId8"/>
    <p:sldId id="262" r:id="rId9"/>
    <p:sldId id="265" r:id="rId10"/>
    <p:sldId id="266" r:id="rId11"/>
    <p:sldId id="270" r:id="rId12"/>
    <p:sldId id="271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00"/>
    <a:srgbClr val="FFFFFF"/>
    <a:srgbClr val="66FFFF"/>
    <a:srgbClr val="3366CC"/>
    <a:srgbClr val="FF33CC"/>
    <a:srgbClr val="FFFF99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19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76B87D9-F495-4ABD-B162-A8D73D6A8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562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9DAEF5-5AFD-41B5-B632-1A2D2323D7F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8915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916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E085B-9726-4926-8FF6-06010C91B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3F8D5-EC07-4B4A-A552-14CFE1011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330DA-B5DB-4787-AA71-95F784854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7849C-EA08-4175-A655-564618998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22105-3420-4B1D-B3E7-43D42EB7D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095D8-E076-43F5-8AD4-D0793A7CE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A2866-D02F-4DD0-9886-2E41DBEC7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CAC79-EF5F-40CE-ABDC-3749B9713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16D71-5DEA-4AC7-87B0-8E8B1EFC0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3A1B5-1D5E-4118-B295-47EA05B79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1CF14-85B7-4BA3-8B67-251FE7E73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77827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7829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30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31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32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33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34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35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36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37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38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39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40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41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42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43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44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45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46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47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48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49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50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51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52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53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59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77855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856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857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858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859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860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861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862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863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864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865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866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867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868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869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7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6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77874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875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876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877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878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879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880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881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882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77883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3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7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7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789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789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9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9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B9A818F-8068-4AC5-BD07-BC6DFDCEF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7895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photo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9875" y="6248400"/>
            <a:ext cx="41497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4" descr="photo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82025" y="3124200"/>
            <a:ext cx="6477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15"/>
          <p:cNvSpPr>
            <a:spLocks noChangeArrowheads="1"/>
          </p:cNvSpPr>
          <p:nvPr/>
        </p:nvSpPr>
        <p:spPr bwMode="auto">
          <a:xfrm>
            <a:off x="7315200" y="5562600"/>
            <a:ext cx="2000250" cy="2362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1905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7" name="Picture 16" descr="sunflowe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1413" y="5791200"/>
            <a:ext cx="16827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10" name="WordArt 18"/>
          <p:cNvSpPr>
            <a:spLocks noChangeArrowheads="1" noChangeShapeType="1" noTextEdit="1"/>
          </p:cNvSpPr>
          <p:nvPr/>
        </p:nvSpPr>
        <p:spPr bwMode="auto">
          <a:xfrm>
            <a:off x="773113" y="1219200"/>
            <a:ext cx="7380287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Flat3" dir="t"/>
            </a:scene3d>
            <a:sp3d extrusionH="430200" prstMaterial="legacyMatte">
              <a:extrusionClr>
                <a:srgbClr val="9400ED"/>
              </a:extrusionClr>
            </a:sp3d>
          </a:bodyPr>
          <a:lstStyle/>
          <a:p>
            <a:pPr algn="ctr"/>
            <a:r>
              <a:rPr lang="en-US" sz="48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 KHOA HỌC LỚP 5</a:t>
            </a:r>
          </a:p>
        </p:txBody>
      </p:sp>
      <p:sp>
        <p:nvSpPr>
          <p:cNvPr id="110612" name="Text Box 20"/>
          <p:cNvSpPr txBox="1">
            <a:spLocks noChangeArrowheads="1"/>
          </p:cNvSpPr>
          <p:nvPr/>
        </p:nvSpPr>
        <p:spPr bwMode="auto">
          <a:xfrm>
            <a:off x="2133600" y="2971800"/>
            <a:ext cx="708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>
                <a:solidFill>
                  <a:srgbClr val="FF0066"/>
                </a:solidFill>
              </a:rPr>
              <a:t>BÀI 30</a:t>
            </a:r>
            <a:r>
              <a:rPr lang="en-US" sz="4400">
                <a:solidFill>
                  <a:srgbClr val="00FFFF"/>
                </a:solidFill>
              </a:rPr>
              <a:t> : </a:t>
            </a:r>
            <a:r>
              <a:rPr lang="en-US" sz="4400">
                <a:solidFill>
                  <a:srgbClr val="000099"/>
                </a:solidFill>
              </a:rPr>
              <a:t>CAO SU</a:t>
            </a:r>
            <a:r>
              <a:rPr lang="en-US" sz="4400">
                <a:solidFill>
                  <a:srgbClr val="00FFFF"/>
                </a:solidFill>
              </a:rPr>
              <a:t> </a:t>
            </a:r>
          </a:p>
        </p:txBody>
      </p:sp>
    </p:spTree>
  </p:cSld>
  <p:clrMapOvr>
    <a:masterClrMapping/>
  </p:clrMapOvr>
  <p:transition spd="slow">
    <p:randomBar dir="vert"/>
    <p:sndAc>
      <p:stSnd loop="1">
        <p:snd r:embed="rId3" name="ChauM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1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0" grpId="0" animBg="1"/>
      <p:bldP spid="1106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1066800" y="1882775"/>
            <a:ext cx="7239000" cy="523875"/>
          </a:xfrm>
          <a:prstGeom prst="rect">
            <a:avLst/>
          </a:prstGeom>
          <a:noFill/>
          <a:ln w="57150" cmpd="thickThin">
            <a:pattFill prst="sphere">
              <a:fgClr>
                <a:srgbClr val="FFFF99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</a:rPr>
              <a:t>cách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</a:rPr>
              <a:t>bảo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</a:rPr>
              <a:t>quản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2800" b="1" dirty="0">
                <a:solidFill>
                  <a:schemeClr val="tx1">
                    <a:lumMod val="10000"/>
                  </a:schemeClr>
                </a:solidFill>
              </a:rPr>
              <a:t>đ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</a:rPr>
              <a:t>ồ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</a:rPr>
              <a:t>dùng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</a:rPr>
              <a:t>bằng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</a:rPr>
              <a:t>cao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</a:rPr>
              <a:t>su</a:t>
            </a:r>
            <a:endParaRPr lang="en-US" sz="2800" b="1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533400" y="3479800"/>
            <a:ext cx="2286000" cy="1244600"/>
          </a:xfrm>
          <a:prstGeom prst="rect">
            <a:avLst/>
          </a:prstGeom>
          <a:noFill/>
          <a:ln w="57150" cmpd="thickThin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9900"/>
                </a:solidFill>
              </a:rPr>
              <a:t>Không </a:t>
            </a:r>
            <a:r>
              <a:rPr lang="vi-VN" sz="2400" b="1">
                <a:solidFill>
                  <a:srgbClr val="FF9900"/>
                </a:solidFill>
              </a:rPr>
              <a:t>đ</a:t>
            </a:r>
            <a:r>
              <a:rPr lang="en-US" sz="2400" b="1">
                <a:solidFill>
                  <a:srgbClr val="FF9900"/>
                </a:solidFill>
              </a:rPr>
              <a:t>ể ở n</a:t>
            </a:r>
            <a:r>
              <a:rPr lang="vi-VN" sz="2400" b="1">
                <a:solidFill>
                  <a:srgbClr val="FF9900"/>
                </a:solidFill>
              </a:rPr>
              <a:t>ơ</a:t>
            </a:r>
            <a:r>
              <a:rPr lang="en-US" sz="2400" b="1">
                <a:solidFill>
                  <a:srgbClr val="FF9900"/>
                </a:solidFill>
              </a:rPr>
              <a:t>I có nhiệt </a:t>
            </a:r>
            <a:r>
              <a:rPr lang="vi-VN" sz="2400" b="1">
                <a:solidFill>
                  <a:srgbClr val="FF9900"/>
                </a:solidFill>
              </a:rPr>
              <a:t>đ</a:t>
            </a:r>
            <a:r>
              <a:rPr lang="en-US" sz="2400" b="1">
                <a:solidFill>
                  <a:srgbClr val="FF9900"/>
                </a:solidFill>
              </a:rPr>
              <a:t>ộ quá cao</a:t>
            </a:r>
            <a:endParaRPr lang="en-US" sz="2400" b="1">
              <a:solidFill>
                <a:srgbClr val="FFFF00"/>
              </a:solidFill>
            </a:endParaRP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3568700" y="3505200"/>
            <a:ext cx="2286000" cy="1244600"/>
          </a:xfrm>
          <a:prstGeom prst="rect">
            <a:avLst/>
          </a:prstGeom>
          <a:noFill/>
          <a:ln w="57150" cmpd="thickThin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9900"/>
                </a:solidFill>
              </a:rPr>
              <a:t>Không </a:t>
            </a:r>
            <a:r>
              <a:rPr lang="vi-VN" sz="2400" b="1">
                <a:solidFill>
                  <a:srgbClr val="FF9900"/>
                </a:solidFill>
              </a:rPr>
              <a:t>đ</a:t>
            </a:r>
            <a:r>
              <a:rPr lang="en-US" sz="2400" b="1">
                <a:solidFill>
                  <a:srgbClr val="FF9900"/>
                </a:solidFill>
              </a:rPr>
              <a:t>ể ở n</a:t>
            </a:r>
            <a:r>
              <a:rPr lang="vi-VN" sz="2400" b="1">
                <a:solidFill>
                  <a:srgbClr val="FF9900"/>
                </a:solidFill>
              </a:rPr>
              <a:t>ơ</a:t>
            </a:r>
            <a:r>
              <a:rPr lang="en-US" sz="2400" b="1">
                <a:solidFill>
                  <a:srgbClr val="FF9900"/>
                </a:solidFill>
              </a:rPr>
              <a:t>I có nhiệt </a:t>
            </a:r>
            <a:r>
              <a:rPr lang="vi-VN" sz="2400" b="1">
                <a:solidFill>
                  <a:srgbClr val="FF9900"/>
                </a:solidFill>
              </a:rPr>
              <a:t>đ</a:t>
            </a:r>
            <a:r>
              <a:rPr lang="en-US" sz="2400" b="1">
                <a:solidFill>
                  <a:srgbClr val="FF9900"/>
                </a:solidFill>
              </a:rPr>
              <a:t>ộ quá thấp.</a:t>
            </a:r>
            <a:endParaRPr lang="en-US" sz="2400" b="1">
              <a:solidFill>
                <a:srgbClr val="FFFF00"/>
              </a:solidFill>
            </a:endParaRPr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6477000" y="3505200"/>
            <a:ext cx="2286000" cy="1244600"/>
          </a:xfrm>
          <a:prstGeom prst="rect">
            <a:avLst/>
          </a:prstGeom>
          <a:noFill/>
          <a:ln w="57150" cmpd="thickThin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9900"/>
                </a:solidFill>
              </a:rPr>
              <a:t>Không </a:t>
            </a:r>
            <a:r>
              <a:rPr lang="vi-VN" sz="2400" b="1">
                <a:solidFill>
                  <a:srgbClr val="FF9900"/>
                </a:solidFill>
              </a:rPr>
              <a:t>đ</a:t>
            </a:r>
            <a:r>
              <a:rPr lang="en-US" sz="2400" b="1">
                <a:solidFill>
                  <a:srgbClr val="FF9900"/>
                </a:solidFill>
              </a:rPr>
              <a:t>ể các hoá chất dính vào</a:t>
            </a:r>
            <a:endParaRPr lang="en-US" sz="2400" b="1">
              <a:solidFill>
                <a:srgbClr val="FFFF00"/>
              </a:solidFill>
            </a:endParaRPr>
          </a:p>
        </p:txBody>
      </p:sp>
      <p:sp>
        <p:nvSpPr>
          <p:cNvPr id="108555" name="Line 11"/>
          <p:cNvSpPr>
            <a:spLocks noChangeShapeType="1"/>
          </p:cNvSpPr>
          <p:nvPr/>
        </p:nvSpPr>
        <p:spPr bwMode="auto">
          <a:xfrm flipH="1">
            <a:off x="1752600" y="2514600"/>
            <a:ext cx="2362200" cy="9144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8556" name="Line 12"/>
          <p:cNvSpPr>
            <a:spLocks noChangeShapeType="1"/>
          </p:cNvSpPr>
          <p:nvPr/>
        </p:nvSpPr>
        <p:spPr bwMode="auto">
          <a:xfrm>
            <a:off x="5257800" y="2514600"/>
            <a:ext cx="2362200" cy="914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8557" name="Line 13"/>
          <p:cNvSpPr>
            <a:spLocks noChangeShapeType="1"/>
          </p:cNvSpPr>
          <p:nvPr/>
        </p:nvSpPr>
        <p:spPr bwMode="auto">
          <a:xfrm>
            <a:off x="4648200" y="2514600"/>
            <a:ext cx="0" cy="9906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 animBg="1"/>
      <p:bldP spid="108552" grpId="0" animBg="1"/>
      <p:bldP spid="108553" grpId="0" animBg="1"/>
      <p:bldP spid="108554" grpId="0" animBg="1"/>
      <p:bldP spid="108555" grpId="0" animBg="1"/>
      <p:bldP spid="108556" grpId="0" animBg="1"/>
      <p:bldP spid="1085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609600" y="1676400"/>
            <a:ext cx="1676400" cy="461963"/>
          </a:xfrm>
          <a:prstGeom prst="rect">
            <a:avLst/>
          </a:prstGeom>
          <a:noFill/>
          <a:ln w="57150" cmpd="thickThin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9900"/>
                </a:solidFill>
              </a:rPr>
              <a:t>Ghi nhớ</a:t>
            </a:r>
            <a:endParaRPr lang="en-US" sz="2400" b="1">
              <a:solidFill>
                <a:srgbClr val="FFFF00"/>
              </a:solidFill>
            </a:endParaRP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381000" y="19050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341313" y="2667000"/>
            <a:ext cx="8458200" cy="3046413"/>
          </a:xfrm>
          <a:prstGeom prst="rect">
            <a:avLst/>
          </a:prstGeom>
          <a:solidFill>
            <a:srgbClr val="66FFFF"/>
          </a:solidFill>
          <a:ln w="76200" cmpd="tri">
            <a:pattFill prst="dkHorz">
              <a:fgClr>
                <a:srgbClr val="FF0066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FF0066"/>
                </a:solidFill>
              </a:rPr>
              <a:t>Cao su tự nhiên </a:t>
            </a:r>
            <a:r>
              <a:rPr lang="vi-VN" sz="2400" b="1">
                <a:solidFill>
                  <a:srgbClr val="FF0066"/>
                </a:solidFill>
              </a:rPr>
              <a:t>đư</a:t>
            </a:r>
            <a:r>
              <a:rPr lang="en-US" sz="2400" b="1">
                <a:solidFill>
                  <a:srgbClr val="FF0066"/>
                </a:solidFill>
              </a:rPr>
              <a:t>ợc chế biến từ nhựa cây cao su. Cao su nhân tạo th</a:t>
            </a:r>
            <a:r>
              <a:rPr lang="vi-VN" sz="2400" b="1">
                <a:solidFill>
                  <a:srgbClr val="FF0066"/>
                </a:solidFill>
              </a:rPr>
              <a:t>ư</a:t>
            </a:r>
            <a:r>
              <a:rPr lang="en-US" sz="2400" b="1">
                <a:solidFill>
                  <a:srgbClr val="FF0066"/>
                </a:solidFill>
              </a:rPr>
              <a:t>ờng </a:t>
            </a:r>
            <a:r>
              <a:rPr lang="vi-VN" sz="2400" b="1">
                <a:solidFill>
                  <a:srgbClr val="FF0066"/>
                </a:solidFill>
              </a:rPr>
              <a:t>đư</a:t>
            </a:r>
            <a:r>
              <a:rPr lang="en-US" sz="2400" b="1">
                <a:solidFill>
                  <a:srgbClr val="FF0066"/>
                </a:solidFill>
              </a:rPr>
              <a:t>ợc chế biến từ  than </a:t>
            </a:r>
            <a:r>
              <a:rPr lang="vi-VN" sz="2400" b="1">
                <a:solidFill>
                  <a:srgbClr val="FF0066"/>
                </a:solidFill>
              </a:rPr>
              <a:t>đ</a:t>
            </a:r>
            <a:r>
              <a:rPr lang="en-US" sz="2400" b="1">
                <a:solidFill>
                  <a:srgbClr val="FF0066"/>
                </a:solidFill>
              </a:rPr>
              <a:t>á, dầu mỏ.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FF0066"/>
                </a:solidFill>
              </a:rPr>
              <a:t>Cao su có tính </a:t>
            </a:r>
            <a:r>
              <a:rPr lang="vi-VN" sz="2400" b="1">
                <a:solidFill>
                  <a:srgbClr val="FF0066"/>
                </a:solidFill>
              </a:rPr>
              <a:t>đ</a:t>
            </a:r>
            <a:r>
              <a:rPr lang="en-US" sz="2400" b="1">
                <a:solidFill>
                  <a:srgbClr val="FF0066"/>
                </a:solidFill>
              </a:rPr>
              <a:t>àn hồi tốt; ít bị biến </a:t>
            </a:r>
            <a:r>
              <a:rPr lang="vi-VN" sz="2400" b="1">
                <a:solidFill>
                  <a:srgbClr val="FF0066"/>
                </a:solidFill>
              </a:rPr>
              <a:t>đ</a:t>
            </a:r>
            <a:r>
              <a:rPr lang="en-US" sz="2400" b="1">
                <a:solidFill>
                  <a:srgbClr val="FF0066"/>
                </a:solidFill>
              </a:rPr>
              <a:t>ổi khi gặp nóng, lạnh; cách </a:t>
            </a:r>
            <a:r>
              <a:rPr lang="vi-VN" sz="2400" b="1">
                <a:solidFill>
                  <a:srgbClr val="FF0066"/>
                </a:solidFill>
              </a:rPr>
              <a:t>đ</a:t>
            </a:r>
            <a:r>
              <a:rPr lang="en-US" sz="2400" b="1">
                <a:solidFill>
                  <a:srgbClr val="FF0066"/>
                </a:solidFill>
              </a:rPr>
              <a:t>iện, cách nhiệt; không tan trong n</a:t>
            </a:r>
            <a:r>
              <a:rPr lang="vi-VN" sz="2400" b="1">
                <a:solidFill>
                  <a:srgbClr val="FF0066"/>
                </a:solidFill>
              </a:rPr>
              <a:t>ư</a:t>
            </a:r>
            <a:r>
              <a:rPr lang="en-US" sz="2400" b="1">
                <a:solidFill>
                  <a:srgbClr val="FF0066"/>
                </a:solidFill>
              </a:rPr>
              <a:t>ớc, tan trong một số chất lỏng khác.</a:t>
            </a:r>
          </a:p>
          <a:p>
            <a:pPr algn="just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-Cao </a:t>
            </a:r>
            <a:r>
              <a:rPr lang="vi-VN" sz="2400" b="1">
                <a:solidFill>
                  <a:srgbClr val="FF0066"/>
                </a:solidFill>
              </a:rPr>
              <a:t>đư</a:t>
            </a:r>
            <a:r>
              <a:rPr lang="en-US" sz="2400" b="1">
                <a:solidFill>
                  <a:srgbClr val="FF0066"/>
                </a:solidFill>
              </a:rPr>
              <a:t>ợc sử dụng </a:t>
            </a:r>
            <a:r>
              <a:rPr lang="vi-VN" sz="2400" b="1">
                <a:solidFill>
                  <a:srgbClr val="FF0066"/>
                </a:solidFill>
              </a:rPr>
              <a:t>đ</a:t>
            </a:r>
            <a:r>
              <a:rPr lang="en-US" sz="2400" b="1">
                <a:solidFill>
                  <a:srgbClr val="FF0066"/>
                </a:solidFill>
              </a:rPr>
              <a:t>ể làm s</a:t>
            </a:r>
            <a:r>
              <a:rPr lang="vi-VN" sz="2400" b="1">
                <a:solidFill>
                  <a:srgbClr val="FF0066"/>
                </a:solidFill>
              </a:rPr>
              <a:t>ă</a:t>
            </a:r>
            <a:r>
              <a:rPr lang="en-US" sz="2400" b="1">
                <a:solidFill>
                  <a:srgbClr val="FF0066"/>
                </a:solidFill>
              </a:rPr>
              <a:t>m, lốp xe; làm các chi tiết của một số </a:t>
            </a:r>
            <a:r>
              <a:rPr lang="vi-VN" sz="2400" b="1">
                <a:solidFill>
                  <a:srgbClr val="FF0066"/>
                </a:solidFill>
              </a:rPr>
              <a:t>đ</a:t>
            </a:r>
            <a:r>
              <a:rPr lang="en-US" sz="2400" b="1">
                <a:solidFill>
                  <a:srgbClr val="FF0066"/>
                </a:solidFill>
              </a:rPr>
              <a:t>ồ </a:t>
            </a:r>
            <a:r>
              <a:rPr lang="vi-VN" sz="2400" b="1">
                <a:solidFill>
                  <a:srgbClr val="FF0066"/>
                </a:solidFill>
              </a:rPr>
              <a:t>đ</a:t>
            </a:r>
            <a:r>
              <a:rPr lang="en-US" sz="2400" b="1">
                <a:solidFill>
                  <a:srgbClr val="FF0066"/>
                </a:solidFill>
              </a:rPr>
              <a:t>iện, máy móc và </a:t>
            </a:r>
            <a:r>
              <a:rPr lang="vi-VN" sz="2400" b="1">
                <a:solidFill>
                  <a:srgbClr val="FF0066"/>
                </a:solidFill>
              </a:rPr>
              <a:t>đ</a:t>
            </a:r>
            <a:r>
              <a:rPr lang="en-US" sz="2400" b="1">
                <a:solidFill>
                  <a:srgbClr val="FF0066"/>
                </a:solidFill>
              </a:rPr>
              <a:t>ồ dùng gia </a:t>
            </a:r>
            <a:r>
              <a:rPr lang="vi-VN" sz="2400" b="1">
                <a:solidFill>
                  <a:srgbClr val="FF0066"/>
                </a:solidFill>
              </a:rPr>
              <a:t>đ</a:t>
            </a:r>
            <a:r>
              <a:rPr lang="en-US" sz="2400" b="1">
                <a:solidFill>
                  <a:srgbClr val="FF0066"/>
                </a:solidFill>
              </a:rPr>
              <a:t>ình.</a:t>
            </a:r>
            <a:endParaRPr lang="en-US" sz="3200" b="1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 animBg="1"/>
      <p:bldP spid="1136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AutoShape 4"/>
          <p:cNvSpPr>
            <a:spLocks noChangeArrowheads="1"/>
          </p:cNvSpPr>
          <p:nvPr/>
        </p:nvSpPr>
        <p:spPr bwMode="auto">
          <a:xfrm>
            <a:off x="304800" y="685800"/>
            <a:ext cx="8610600" cy="1066800"/>
          </a:xfrm>
          <a:prstGeom prst="ribbon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66FFFF"/>
              </a:gs>
              <a:gs pos="50000">
                <a:srgbClr val="FDFDA1"/>
              </a:gs>
              <a:gs pos="100000">
                <a:srgbClr val="66FFFF"/>
              </a:gs>
            </a:gsLst>
            <a:lin ang="5400000" scaled="1"/>
          </a:gra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FF3300"/>
                </a:solidFill>
              </a:rPr>
              <a:t>Xin chân thành cám </a:t>
            </a:r>
            <a:r>
              <a:rPr lang="vi-VN">
                <a:solidFill>
                  <a:srgbClr val="FF3300"/>
                </a:solidFill>
              </a:rPr>
              <a:t>ơ</a:t>
            </a:r>
            <a:r>
              <a:rPr lang="en-US">
                <a:solidFill>
                  <a:srgbClr val="FF3300"/>
                </a:solidFill>
              </a:rPr>
              <a:t>n </a:t>
            </a:r>
          </a:p>
          <a:p>
            <a:pPr algn="ctr" eaLnBrk="1" hangingPunct="1"/>
            <a:r>
              <a:rPr lang="en-US">
                <a:solidFill>
                  <a:srgbClr val="FF3300"/>
                </a:solidFill>
              </a:rPr>
              <a:t>các thầy giáo, cô giáo !</a:t>
            </a:r>
            <a:r>
              <a:rPr lang="en-US"/>
              <a:t> </a:t>
            </a:r>
          </a:p>
        </p:txBody>
      </p:sp>
      <p:sp>
        <p:nvSpPr>
          <p:cNvPr id="114693" name="AutoShape 5"/>
          <p:cNvSpPr>
            <a:spLocks noChangeArrowheads="1"/>
          </p:cNvSpPr>
          <p:nvPr/>
        </p:nvSpPr>
        <p:spPr bwMode="auto">
          <a:xfrm>
            <a:off x="0" y="2057400"/>
            <a:ext cx="4038600" cy="3886200"/>
          </a:xfrm>
          <a:prstGeom prst="star5">
            <a:avLst/>
          </a:prstGeom>
          <a:gradFill rotWithShape="1">
            <a:gsLst>
              <a:gs pos="0">
                <a:srgbClr val="FFFF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FF0000"/>
                </a:solidFill>
                <a:latin typeface="Arial"/>
              </a:rPr>
              <a:t>Chúc các em </a:t>
            </a:r>
          </a:p>
          <a:p>
            <a:pPr algn="ctr" eaLnBrk="1" hangingPunct="1">
              <a:defRPr/>
            </a:pPr>
            <a:r>
              <a:rPr lang="en-US" sz="2400">
                <a:solidFill>
                  <a:srgbClr val="FF0000"/>
                </a:solidFill>
                <a:latin typeface="Arial"/>
              </a:rPr>
              <a:t>Ch</a:t>
            </a:r>
            <a:r>
              <a:rPr lang="vi-VN" sz="2400">
                <a:solidFill>
                  <a:srgbClr val="FF0000"/>
                </a:solidFill>
                <a:latin typeface="Arial"/>
              </a:rPr>
              <a:t>ă</a:t>
            </a:r>
            <a:r>
              <a:rPr lang="en-US" sz="2400">
                <a:solidFill>
                  <a:srgbClr val="FF0000"/>
                </a:solidFill>
                <a:latin typeface="Arial"/>
              </a:rPr>
              <a:t>m ngoan</a:t>
            </a:r>
          </a:p>
          <a:p>
            <a:pPr algn="ctr" eaLnBrk="1" hangingPunct="1">
              <a:defRPr/>
            </a:pPr>
            <a:r>
              <a:rPr lang="en-US" sz="2400">
                <a:solidFill>
                  <a:srgbClr val="FF0000"/>
                </a:solidFill>
                <a:latin typeface="Arial"/>
              </a:rPr>
              <a:t>Học giỏi</a:t>
            </a:r>
            <a:r>
              <a:rPr lang="en-US" sz="2400">
                <a:latin typeface="Arial"/>
              </a:rPr>
              <a:t> </a:t>
            </a:r>
            <a:r>
              <a:rPr lang="en-US" sz="2400"/>
              <a:t> </a:t>
            </a:r>
          </a:p>
        </p:txBody>
      </p:sp>
      <p:sp>
        <p:nvSpPr>
          <p:cNvPr id="114694" name="AutoShape 6"/>
          <p:cNvSpPr>
            <a:spLocks noChangeArrowheads="1"/>
          </p:cNvSpPr>
          <p:nvPr/>
        </p:nvSpPr>
        <p:spPr bwMode="auto">
          <a:xfrm>
            <a:off x="4495800" y="1981200"/>
            <a:ext cx="4038600" cy="3886200"/>
          </a:xfrm>
          <a:prstGeom prst="star5">
            <a:avLst/>
          </a:prstGeom>
          <a:gradFill rotWithShape="1">
            <a:gsLst>
              <a:gs pos="0">
                <a:srgbClr val="FFFF99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FF0000"/>
                </a:solidFill>
                <a:latin typeface="Arial"/>
              </a:rPr>
              <a:t>Chúc quý </a:t>
            </a:r>
          </a:p>
          <a:p>
            <a:pPr algn="ctr" eaLnBrk="1" hangingPunct="1">
              <a:defRPr/>
            </a:pPr>
            <a:r>
              <a:rPr lang="en-US" sz="2400">
                <a:solidFill>
                  <a:srgbClr val="FF0000"/>
                </a:solidFill>
                <a:latin typeface="Arial"/>
              </a:rPr>
              <a:t>Thầy cô</a:t>
            </a:r>
          </a:p>
          <a:p>
            <a:pPr algn="ctr" eaLnBrk="1" hangingPunct="1">
              <a:defRPr/>
            </a:pPr>
            <a:r>
              <a:rPr lang="en-US" sz="2400">
                <a:solidFill>
                  <a:srgbClr val="FF0000"/>
                </a:solidFill>
                <a:latin typeface="Arial"/>
              </a:rPr>
              <a:t> Sức khoẻ</a:t>
            </a:r>
            <a:r>
              <a:rPr lang="en-US"/>
              <a:t> </a:t>
            </a:r>
            <a:endParaRPr lang="en-US" sz="2400">
              <a:solidFill>
                <a:srgbClr val="FF0000"/>
              </a:solidFill>
              <a:latin typeface="Arial"/>
            </a:endParaRPr>
          </a:p>
          <a:p>
            <a:pPr algn="ctr" eaLnBrk="1" hangingPunct="1">
              <a:defRPr/>
            </a:pPr>
            <a:endParaRPr lang="en-US" sz="240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0" fill="hold"/>
                                        <p:tgtEl>
                                          <p:spTgt spid="1146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" dur="3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3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0" dur="3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8200"/>
                            </p:stCondLst>
                            <p:childTnLst>
                              <p:par>
                                <p:cTn id="3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6900"/>
                            </p:stCondLst>
                            <p:childTnLst>
                              <p:par>
                                <p:cTn id="39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40" dur="3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9900"/>
                            </p:stCondLst>
                            <p:childTnLst>
                              <p:par>
                                <p:cTn id="42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3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4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5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6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6900"/>
                            </p:stCondLst>
                            <p:childTnLst>
                              <p:par>
                                <p:cTn id="4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9" dur="5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1900"/>
                            </p:stCondLst>
                            <p:childTnLst>
                              <p:par>
                                <p:cTn id="51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5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6900"/>
                            </p:stCondLst>
                            <p:childTnLst>
                              <p:par>
                                <p:cTn id="54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5" dur="5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 animBg="1"/>
      <p:bldP spid="114692" grpId="1" animBg="1"/>
      <p:bldP spid="114692" grpId="2" animBg="1"/>
      <p:bldP spid="114692" grpId="3" animBg="1"/>
      <p:bldP spid="114693" grpId="0" animBg="1"/>
      <p:bldP spid="114693" grpId="1" animBg="1"/>
      <p:bldP spid="114693" grpId="2" animBg="1"/>
      <p:bldP spid="114693" grpId="3" animBg="1"/>
      <p:bldP spid="114694" grpId="0" animBg="1"/>
      <p:bldP spid="114694" grpId="1" animBg="1"/>
      <p:bldP spid="114694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762000" y="1371600"/>
            <a:ext cx="716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ÔN </a:t>
            </a:r>
            <a:r>
              <a:rPr lang="en-US" sz="2000" b="1" dirty="0">
                <a:solidFill>
                  <a:srgbClr val="FF0000"/>
                </a:solidFill>
              </a:rPr>
              <a:t>BÀI CŨ</a:t>
            </a: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685800" y="2209800"/>
            <a:ext cx="716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tx1">
                    <a:lumMod val="10000"/>
                  </a:schemeClr>
                </a:solidFill>
              </a:rPr>
              <a:t>1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</a:rPr>
              <a:t>. </a:t>
            </a:r>
            <a:r>
              <a:rPr lang="en-US" sz="3200" b="1" dirty="0" err="1">
                <a:solidFill>
                  <a:schemeClr val="tx1">
                    <a:lumMod val="10000"/>
                  </a:schemeClr>
                </a:solidFill>
              </a:rPr>
              <a:t>Nêu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10000"/>
                  </a:schemeClr>
                </a:solidFill>
              </a:rPr>
              <a:t>tính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10000"/>
                  </a:schemeClr>
                </a:solidFill>
              </a:rPr>
              <a:t>chất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10000"/>
                  </a:schemeClr>
                </a:solidFill>
              </a:rPr>
              <a:t>của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10000"/>
                  </a:schemeClr>
                </a:solidFill>
              </a:rPr>
              <a:t>thuỷ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10000"/>
                  </a:schemeClr>
                </a:solidFill>
              </a:rPr>
              <a:t>tinh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</a:rPr>
              <a:t> ? </a:t>
            </a:r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-152400" y="3443288"/>
            <a:ext cx="8023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</a:rPr>
              <a:t>   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</a:rPr>
              <a:t>2. </a:t>
            </a:r>
            <a:r>
              <a:rPr lang="en-US" sz="3200" b="1" dirty="0" err="1">
                <a:solidFill>
                  <a:schemeClr val="tx1">
                    <a:lumMod val="10000"/>
                  </a:schemeClr>
                </a:solidFill>
              </a:rPr>
              <a:t>Nêu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10000"/>
                  </a:schemeClr>
                </a:solidFill>
              </a:rPr>
              <a:t>cách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10000"/>
                  </a:schemeClr>
                </a:solidFill>
              </a:rPr>
              <a:t>bảo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10000"/>
                  </a:schemeClr>
                </a:solidFill>
              </a:rPr>
              <a:t>quản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10000"/>
                  </a:schemeClr>
                </a:solidFill>
              </a:rPr>
              <a:t>những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sz="3200" b="1" dirty="0">
                <a:solidFill>
                  <a:schemeClr val="tx1">
                    <a:lumMod val="10000"/>
                  </a:schemeClr>
                </a:solidFill>
              </a:rPr>
              <a:t>đ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</a:rPr>
              <a:t>ồ </a:t>
            </a:r>
            <a:r>
              <a:rPr lang="en-US" sz="3200" b="1" dirty="0" err="1">
                <a:solidFill>
                  <a:schemeClr val="tx1">
                    <a:lumMod val="10000"/>
                  </a:schemeClr>
                </a:solidFill>
              </a:rPr>
              <a:t>dùng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10000"/>
                  </a:schemeClr>
                </a:solidFill>
              </a:rPr>
              <a:t>bằng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</a:rPr>
              <a:t>  </a:t>
            </a:r>
            <a:r>
              <a:rPr lang="en-US" sz="3200" b="1" dirty="0" err="1">
                <a:solidFill>
                  <a:schemeClr val="tx1">
                    <a:lumMod val="10000"/>
                  </a:schemeClr>
                </a:solidFill>
              </a:rPr>
              <a:t>thuỷ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10000"/>
                  </a:schemeClr>
                </a:solidFill>
              </a:rPr>
              <a:t>tinh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</a:rPr>
              <a:t> ? 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9" grpId="0"/>
      <p:bldP spid="98310" grpId="0"/>
      <p:bldP spid="983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76200" y="914400"/>
            <a:ext cx="868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chemeClr val="tx1">
                    <a:lumMod val="10000"/>
                  </a:schemeClr>
                </a:solidFill>
              </a:rPr>
              <a:t>Quan</a:t>
            </a:r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10000"/>
                  </a:schemeClr>
                </a:solidFill>
              </a:rPr>
              <a:t>sát</a:t>
            </a:r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10000"/>
                  </a:schemeClr>
                </a:solidFill>
              </a:rPr>
              <a:t>các</a:t>
            </a:r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10000"/>
                  </a:schemeClr>
                </a:solidFill>
              </a:rPr>
              <a:t>hình</a:t>
            </a:r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10000"/>
                  </a:schemeClr>
                </a:solidFill>
              </a:rPr>
              <a:t>sau</a:t>
            </a:r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10000"/>
                  </a:schemeClr>
                </a:solidFill>
              </a:rPr>
              <a:t>và</a:t>
            </a:r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10000"/>
                  </a:schemeClr>
                </a:solidFill>
              </a:rPr>
              <a:t>kể</a:t>
            </a:r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10000"/>
                  </a:schemeClr>
                </a:solidFill>
              </a:rPr>
              <a:t>kể</a:t>
            </a:r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10000"/>
                  </a:schemeClr>
                </a:solidFill>
              </a:rPr>
              <a:t>một</a:t>
            </a:r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10000"/>
                  </a:schemeClr>
                </a:solidFill>
              </a:rPr>
              <a:t>số</a:t>
            </a:r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  </a:t>
            </a:r>
            <a:r>
              <a:rPr lang="vi-VN" b="1" dirty="0">
                <a:solidFill>
                  <a:schemeClr val="tx1">
                    <a:lumMod val="10000"/>
                  </a:schemeClr>
                </a:solidFill>
              </a:rPr>
              <a:t>đ</a:t>
            </a:r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ồ </a:t>
            </a:r>
            <a:r>
              <a:rPr lang="en-US" b="1" dirty="0" err="1">
                <a:solidFill>
                  <a:schemeClr val="tx1">
                    <a:lumMod val="10000"/>
                  </a:schemeClr>
                </a:solidFill>
              </a:rPr>
              <a:t>dùng</a:t>
            </a:r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vi-VN" b="1" dirty="0">
                <a:solidFill>
                  <a:schemeClr val="tx1">
                    <a:lumMod val="10000"/>
                  </a:schemeClr>
                </a:solidFill>
              </a:rPr>
              <a:t>đư</a:t>
            </a:r>
            <a:r>
              <a:rPr lang="en-US" b="1" dirty="0" err="1">
                <a:solidFill>
                  <a:schemeClr val="tx1">
                    <a:lumMod val="10000"/>
                  </a:schemeClr>
                </a:solidFill>
              </a:rPr>
              <a:t>ợc</a:t>
            </a:r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10000"/>
                  </a:schemeClr>
                </a:solidFill>
              </a:rPr>
              <a:t>làm</a:t>
            </a:r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10000"/>
                  </a:schemeClr>
                </a:solidFill>
              </a:rPr>
              <a:t>bằng</a:t>
            </a:r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10000"/>
                  </a:schemeClr>
                </a:solidFill>
              </a:rPr>
              <a:t>cao</a:t>
            </a:r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10000"/>
                  </a:schemeClr>
                </a:solidFill>
              </a:rPr>
              <a:t>su</a:t>
            </a:r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:</a:t>
            </a:r>
          </a:p>
        </p:txBody>
      </p:sp>
      <p:pic>
        <p:nvPicPr>
          <p:cNvPr id="99335" name="Picture 7" descr="CAMVGDI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4648200"/>
            <a:ext cx="2133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6" name="Picture 8" descr="CAO5MF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4527550"/>
            <a:ext cx="20574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7" name="Picture 9" descr="CAOX2ZQ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2381250"/>
            <a:ext cx="22098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8" name="Picture 10" descr="images[14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2438400"/>
            <a:ext cx="19812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9" name="Picture 11" descr="images[15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508500"/>
            <a:ext cx="20574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40" name="Picture 12" descr="images[85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2443163"/>
            <a:ext cx="2133600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9" name="Picture 7" descr="CA6F052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600200"/>
            <a:ext cx="1905000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0" name="Picture 8" descr="CAFYH01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600200"/>
            <a:ext cx="1981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1" name="Picture 9" descr="CARV19W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600200"/>
            <a:ext cx="198120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2" name="Picture 10" descr="CASJ2VO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58140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3" name="Picture 11" descr="CAU30H2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1600200"/>
            <a:ext cx="12430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4" name="Picture 12" descr="CACHIR8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3581400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7" name="Picture 15" descr="CAO5MFG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29200" y="3581400"/>
            <a:ext cx="17526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8" name="Picture 16" descr="images[15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97713" y="3536950"/>
            <a:ext cx="182880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72" name="Text Box 20"/>
          <p:cNvSpPr txBox="1">
            <a:spLocks noChangeArrowheads="1"/>
          </p:cNvSpPr>
          <p:nvPr/>
        </p:nvSpPr>
        <p:spPr bwMode="auto">
          <a:xfrm>
            <a:off x="0" y="5576888"/>
            <a:ext cx="716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- Cao su tự nhiên </a:t>
            </a:r>
            <a:r>
              <a:rPr lang="vi-VN" b="1">
                <a:solidFill>
                  <a:srgbClr val="FF0066"/>
                </a:solidFill>
              </a:rPr>
              <a:t>đư</a:t>
            </a:r>
            <a:r>
              <a:rPr lang="en-US" b="1">
                <a:solidFill>
                  <a:srgbClr val="FF0066"/>
                </a:solidFill>
              </a:rPr>
              <a:t>ợc chế biến từ nhựa cây cao su.</a:t>
            </a:r>
            <a:endParaRPr lang="en-US" sz="2000" b="1">
              <a:solidFill>
                <a:srgbClr val="FF0066"/>
              </a:solidFill>
            </a:endParaRPr>
          </a:p>
        </p:txBody>
      </p:sp>
      <p:sp>
        <p:nvSpPr>
          <p:cNvPr id="100373" name="Text Box 21"/>
          <p:cNvSpPr txBox="1">
            <a:spLocks noChangeArrowheads="1"/>
          </p:cNvSpPr>
          <p:nvPr/>
        </p:nvSpPr>
        <p:spPr bwMode="auto">
          <a:xfrm>
            <a:off x="-53975" y="5943600"/>
            <a:ext cx="822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- Cao su nhân tạo th</a:t>
            </a:r>
            <a:r>
              <a:rPr lang="vi-VN" b="1">
                <a:solidFill>
                  <a:srgbClr val="FF0066"/>
                </a:solidFill>
              </a:rPr>
              <a:t>ư</a:t>
            </a:r>
            <a:r>
              <a:rPr lang="en-US" b="1">
                <a:solidFill>
                  <a:srgbClr val="FF0066"/>
                </a:solidFill>
              </a:rPr>
              <a:t>ờng </a:t>
            </a:r>
            <a:r>
              <a:rPr lang="vi-VN" b="1">
                <a:solidFill>
                  <a:srgbClr val="FF0066"/>
                </a:solidFill>
              </a:rPr>
              <a:t>đư</a:t>
            </a:r>
            <a:r>
              <a:rPr lang="en-US" b="1">
                <a:solidFill>
                  <a:srgbClr val="FF0066"/>
                </a:solidFill>
              </a:rPr>
              <a:t>ợc chế biến từ  than </a:t>
            </a:r>
            <a:r>
              <a:rPr lang="vi-VN" b="1">
                <a:solidFill>
                  <a:srgbClr val="FF0066"/>
                </a:solidFill>
              </a:rPr>
              <a:t>đ</a:t>
            </a:r>
            <a:r>
              <a:rPr lang="en-US" b="1">
                <a:solidFill>
                  <a:srgbClr val="FF0066"/>
                </a:solidFill>
              </a:rPr>
              <a:t>á, dầu mỏ.</a:t>
            </a:r>
            <a:endParaRPr lang="en-US" sz="2000" b="1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72" grpId="0"/>
      <p:bldP spid="1003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466725" y="7620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FF0066"/>
                </a:solidFill>
              </a:rPr>
              <a:t>Thí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nghiệm</a:t>
            </a:r>
            <a:r>
              <a:rPr lang="en-US" b="1" dirty="0">
                <a:solidFill>
                  <a:srgbClr val="FF0066"/>
                </a:solidFill>
              </a:rPr>
              <a:t> 1</a:t>
            </a:r>
          </a:p>
        </p:txBody>
      </p:sp>
      <p:pic>
        <p:nvPicPr>
          <p:cNvPr id="101385" name="Picture 9" descr="IMG071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50" y="1752600"/>
            <a:ext cx="18859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228600" y="4419600"/>
            <a:ext cx="31242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b="1" dirty="0" err="1">
                <a:solidFill>
                  <a:schemeClr val="tx1">
                    <a:lumMod val="10000"/>
                  </a:schemeClr>
                </a:solidFill>
              </a:rPr>
              <a:t>Ném</a:t>
            </a:r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10000"/>
                  </a:schemeClr>
                </a:solidFill>
              </a:rPr>
              <a:t>quả</a:t>
            </a:r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10000"/>
                  </a:schemeClr>
                </a:solidFill>
              </a:rPr>
              <a:t>bóng</a:t>
            </a:r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10000"/>
                  </a:schemeClr>
                </a:solidFill>
              </a:rPr>
              <a:t>cao</a:t>
            </a:r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10000"/>
                  </a:schemeClr>
                </a:solidFill>
              </a:rPr>
              <a:t>su</a:t>
            </a:r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10000"/>
                  </a:schemeClr>
                </a:solidFill>
              </a:rPr>
              <a:t>xuống</a:t>
            </a:r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10000"/>
                  </a:schemeClr>
                </a:solidFill>
              </a:rPr>
              <a:t>sàn</a:t>
            </a:r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10000"/>
                  </a:schemeClr>
                </a:solidFill>
              </a:rPr>
              <a:t>nhà</a:t>
            </a:r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10000"/>
                  </a:schemeClr>
                </a:solidFill>
              </a:rPr>
              <a:t>hoặc</a:t>
            </a:r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10000"/>
                  </a:schemeClr>
                </a:solidFill>
              </a:rPr>
              <a:t>vào</a:t>
            </a:r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 t</a:t>
            </a:r>
            <a:r>
              <a:rPr lang="vi-VN" b="1" dirty="0">
                <a:solidFill>
                  <a:schemeClr val="tx1">
                    <a:lumMod val="10000"/>
                  </a:schemeClr>
                </a:solidFill>
              </a:rPr>
              <a:t>ư</a:t>
            </a:r>
            <a:r>
              <a:rPr lang="en-US" b="1" dirty="0" err="1">
                <a:solidFill>
                  <a:schemeClr val="tx1">
                    <a:lumMod val="10000"/>
                  </a:schemeClr>
                </a:solidFill>
              </a:rPr>
              <a:t>ờng</a:t>
            </a:r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. 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10000"/>
                  </a:schemeClr>
                </a:solidFill>
              </a:rPr>
              <a:t>Quan</a:t>
            </a:r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10000"/>
                  </a:schemeClr>
                </a:solidFill>
              </a:rPr>
              <a:t>sát</a:t>
            </a:r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10000"/>
                  </a:schemeClr>
                </a:solidFill>
              </a:rPr>
              <a:t>và</a:t>
            </a:r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10000"/>
                  </a:schemeClr>
                </a:solidFill>
              </a:rPr>
              <a:t>nhận</a:t>
            </a:r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10000"/>
                  </a:schemeClr>
                </a:solidFill>
              </a:rPr>
              <a:t>xét</a:t>
            </a:r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10000"/>
                  </a:schemeClr>
                </a:solidFill>
              </a:rPr>
              <a:t>hiện</a:t>
            </a:r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 t</a:t>
            </a:r>
            <a:r>
              <a:rPr lang="vi-VN" b="1" dirty="0">
                <a:solidFill>
                  <a:schemeClr val="tx1">
                    <a:lumMod val="10000"/>
                  </a:schemeClr>
                </a:solidFill>
              </a:rPr>
              <a:t>ư</a:t>
            </a:r>
            <a:r>
              <a:rPr lang="en-US" b="1" dirty="0" err="1">
                <a:solidFill>
                  <a:schemeClr val="tx1">
                    <a:lumMod val="10000"/>
                  </a:schemeClr>
                </a:solidFill>
              </a:rPr>
              <a:t>ợng</a:t>
            </a:r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10000"/>
                  </a:schemeClr>
                </a:solidFill>
              </a:rPr>
              <a:t>sảy</a:t>
            </a:r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10000"/>
                  </a:schemeClr>
                </a:solidFill>
              </a:rPr>
              <a:t>ra</a:t>
            </a:r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 .</a:t>
            </a:r>
          </a:p>
        </p:txBody>
      </p:sp>
      <p:sp>
        <p:nvSpPr>
          <p:cNvPr id="101388" name="Text Box 12"/>
          <p:cNvSpPr txBox="1">
            <a:spLocks noChangeArrowheads="1"/>
          </p:cNvSpPr>
          <p:nvPr/>
        </p:nvSpPr>
        <p:spPr bwMode="auto">
          <a:xfrm>
            <a:off x="5448300" y="7620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FF0066"/>
                </a:solidFill>
              </a:rPr>
              <a:t>Thí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nghiệm</a:t>
            </a:r>
            <a:r>
              <a:rPr lang="en-US" b="1" dirty="0">
                <a:solidFill>
                  <a:srgbClr val="FF0066"/>
                </a:solidFill>
              </a:rPr>
              <a:t> 2</a:t>
            </a:r>
          </a:p>
        </p:txBody>
      </p:sp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4038600" y="4462463"/>
            <a:ext cx="426720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</a:rPr>
              <a:t>Kéo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c</a:t>
            </a:r>
            <a:r>
              <a:rPr lang="vi-VN" b="1" dirty="0" smtClean="0">
                <a:solidFill>
                  <a:schemeClr val="tx1">
                    <a:lumMod val="10000"/>
                  </a:schemeClr>
                </a:solidFill>
              </a:rPr>
              <a:t>ă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</a:rPr>
              <a:t>ng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</a:rPr>
              <a:t>một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</a:rPr>
              <a:t>sợi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</a:rPr>
              <a:t>dây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</a:rPr>
              <a:t>cao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</a:rPr>
              <a:t>su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</a:rPr>
              <a:t>rồi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</a:rPr>
              <a:t>buông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</a:rPr>
              <a:t>tay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</a:rPr>
              <a:t>ra.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</a:rPr>
              <a:t>Quan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</a:rPr>
              <a:t>sát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</a:rPr>
              <a:t>và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</a:rPr>
              <a:t>nhận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</a:rPr>
              <a:t>xét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</a:rPr>
              <a:t>hiện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t</a:t>
            </a:r>
            <a:r>
              <a:rPr lang="vi-VN" b="1" dirty="0" smtClean="0">
                <a:solidFill>
                  <a:schemeClr val="tx1">
                    <a:lumMod val="10000"/>
                  </a:schemeClr>
                </a:solidFill>
              </a:rPr>
              <a:t>ư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</a:rPr>
              <a:t>ợng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</a:rPr>
              <a:t>sảy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</a:rPr>
              <a:t>ra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.</a:t>
            </a:r>
            <a:endParaRPr lang="en-US" b="1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101390" name="Picture 14" descr="IMG0715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7526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91" name="Picture 15" descr="IMG0716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7526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92" name="Line 16"/>
          <p:cNvSpPr>
            <a:spLocks noChangeShapeType="1"/>
          </p:cNvSpPr>
          <p:nvPr/>
        </p:nvSpPr>
        <p:spPr bwMode="auto">
          <a:xfrm>
            <a:off x="3179763" y="1524000"/>
            <a:ext cx="0" cy="4343400"/>
          </a:xfrm>
          <a:prstGeom prst="line">
            <a:avLst/>
          </a:prstGeom>
          <a:noFill/>
          <a:ln w="76200" cmpd="tri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3" name="Text Box 17"/>
          <p:cNvSpPr txBox="1">
            <a:spLocks noChangeArrowheads="1"/>
          </p:cNvSpPr>
          <p:nvPr/>
        </p:nvSpPr>
        <p:spPr bwMode="auto">
          <a:xfrm>
            <a:off x="2390775" y="6170613"/>
            <a:ext cx="4238625" cy="40005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CC"/>
              </a:gs>
              <a:gs pos="100000">
                <a:srgbClr val="00FFFF"/>
              </a:gs>
            </a:gsLst>
            <a:lin ang="5400000" scaled="1"/>
          </a:gradFill>
          <a:ln w="57150" cmpd="thinThick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CAO SU CÓ TÍNH ĐÀN HỒI TỐT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2" grpId="0"/>
      <p:bldP spid="101387" grpId="0"/>
      <p:bldP spid="101388" grpId="0"/>
      <p:bldP spid="101389" grpId="0"/>
      <p:bldP spid="101392" grpId="0" animBg="1"/>
      <p:bldP spid="1013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Text Box 4" descr="Water droplets"/>
          <p:cNvSpPr txBox="1">
            <a:spLocks noChangeArrowheads="1"/>
          </p:cNvSpPr>
          <p:nvPr/>
        </p:nvSpPr>
        <p:spPr bwMode="auto">
          <a:xfrm>
            <a:off x="3048000" y="609600"/>
            <a:ext cx="2362200" cy="36671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Thí nghiệm 3</a:t>
            </a:r>
          </a:p>
        </p:txBody>
      </p:sp>
      <p:sp>
        <p:nvSpPr>
          <p:cNvPr id="103436" name="Text Box 12"/>
          <p:cNvSpPr txBox="1">
            <a:spLocks noChangeArrowheads="1"/>
          </p:cNvSpPr>
          <p:nvPr/>
        </p:nvSpPr>
        <p:spPr bwMode="auto">
          <a:xfrm>
            <a:off x="1054100" y="1600200"/>
            <a:ext cx="6934200" cy="1144588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00FFCC"/>
              </a:gs>
            </a:gsLst>
            <a:path path="shape">
              <a:fillToRect l="50000" t="50000" r="50000" b="50000"/>
            </a:path>
          </a:gradFill>
          <a:ln w="57150" cmpd="thickThin">
            <a:pattFill prst="pct90">
              <a:fgClr>
                <a:srgbClr val="FF99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spcBef>
                <a:spcPct val="50000"/>
              </a:spcBef>
              <a:buFontTx/>
              <a:buChar char="-"/>
            </a:pPr>
            <a:r>
              <a:rPr lang="en-US" b="1" dirty="0">
                <a:solidFill>
                  <a:srgbClr val="FF33CC"/>
                </a:solidFill>
              </a:rPr>
              <a:t> </a:t>
            </a:r>
            <a:r>
              <a:rPr lang="en-US" b="1" dirty="0" err="1">
                <a:solidFill>
                  <a:srgbClr val="FF33CC"/>
                </a:solidFill>
              </a:rPr>
              <a:t>Thả</a:t>
            </a:r>
            <a:r>
              <a:rPr lang="en-US" b="1" dirty="0">
                <a:solidFill>
                  <a:srgbClr val="FF33CC"/>
                </a:solidFill>
              </a:rPr>
              <a:t> </a:t>
            </a:r>
            <a:r>
              <a:rPr lang="en-US" b="1" dirty="0" err="1">
                <a:solidFill>
                  <a:srgbClr val="FF33CC"/>
                </a:solidFill>
              </a:rPr>
              <a:t>một</a:t>
            </a:r>
            <a:r>
              <a:rPr lang="en-US" b="1" dirty="0">
                <a:solidFill>
                  <a:srgbClr val="FF33CC"/>
                </a:solidFill>
              </a:rPr>
              <a:t> </a:t>
            </a:r>
            <a:r>
              <a:rPr lang="en-US" b="1" dirty="0" err="1">
                <a:solidFill>
                  <a:srgbClr val="FF33CC"/>
                </a:solidFill>
              </a:rPr>
              <a:t>miếng</a:t>
            </a:r>
            <a:r>
              <a:rPr lang="en-US" b="1" dirty="0">
                <a:solidFill>
                  <a:srgbClr val="FF33CC"/>
                </a:solidFill>
              </a:rPr>
              <a:t> </a:t>
            </a:r>
            <a:r>
              <a:rPr lang="en-US" b="1" dirty="0" err="1">
                <a:solidFill>
                  <a:srgbClr val="FF33CC"/>
                </a:solidFill>
              </a:rPr>
              <a:t>cao</a:t>
            </a:r>
            <a:r>
              <a:rPr lang="en-US" b="1" dirty="0">
                <a:solidFill>
                  <a:srgbClr val="FF33CC"/>
                </a:solidFill>
              </a:rPr>
              <a:t> </a:t>
            </a:r>
            <a:r>
              <a:rPr lang="en-US" b="1" dirty="0" err="1">
                <a:solidFill>
                  <a:srgbClr val="FF33CC"/>
                </a:solidFill>
              </a:rPr>
              <a:t>su</a:t>
            </a:r>
            <a:r>
              <a:rPr lang="en-US" b="1" dirty="0">
                <a:solidFill>
                  <a:srgbClr val="FF33CC"/>
                </a:solidFill>
              </a:rPr>
              <a:t> </a:t>
            </a:r>
            <a:r>
              <a:rPr lang="en-US" b="1" dirty="0" err="1">
                <a:solidFill>
                  <a:srgbClr val="FF33CC"/>
                </a:solidFill>
              </a:rPr>
              <a:t>vào</a:t>
            </a:r>
            <a:r>
              <a:rPr lang="en-US" b="1" dirty="0">
                <a:solidFill>
                  <a:srgbClr val="FF33CC"/>
                </a:solidFill>
              </a:rPr>
              <a:t> </a:t>
            </a:r>
            <a:r>
              <a:rPr lang="en-US" b="1" dirty="0" err="1">
                <a:solidFill>
                  <a:srgbClr val="FF33CC"/>
                </a:solidFill>
              </a:rPr>
              <a:t>trong</a:t>
            </a:r>
            <a:r>
              <a:rPr lang="en-US" b="1" dirty="0">
                <a:solidFill>
                  <a:srgbClr val="FF33CC"/>
                </a:solidFill>
              </a:rPr>
              <a:t> n</a:t>
            </a:r>
            <a:r>
              <a:rPr lang="vi-VN" b="1" dirty="0">
                <a:solidFill>
                  <a:srgbClr val="FF33CC"/>
                </a:solidFill>
              </a:rPr>
              <a:t>ư</a:t>
            </a:r>
            <a:r>
              <a:rPr lang="en-US" b="1" dirty="0" err="1">
                <a:solidFill>
                  <a:srgbClr val="FF33CC"/>
                </a:solidFill>
              </a:rPr>
              <a:t>ớc</a:t>
            </a:r>
            <a:r>
              <a:rPr lang="en-US" b="1" dirty="0">
                <a:solidFill>
                  <a:srgbClr val="FF33CC"/>
                </a:solidFill>
              </a:rPr>
              <a:t> </a:t>
            </a:r>
            <a:r>
              <a:rPr lang="en-US" b="1" dirty="0" err="1">
                <a:solidFill>
                  <a:srgbClr val="FF33CC"/>
                </a:solidFill>
              </a:rPr>
              <a:t>lạnh</a:t>
            </a:r>
            <a:r>
              <a:rPr lang="en-US" b="1" dirty="0">
                <a:solidFill>
                  <a:srgbClr val="FF33CC"/>
                </a:solidFill>
              </a:rPr>
              <a:t>, </a:t>
            </a:r>
            <a:r>
              <a:rPr lang="en-US" b="1" dirty="0" err="1">
                <a:solidFill>
                  <a:srgbClr val="FF33CC"/>
                </a:solidFill>
              </a:rPr>
              <a:t>sau</a:t>
            </a:r>
            <a:r>
              <a:rPr lang="en-US" b="1" dirty="0">
                <a:solidFill>
                  <a:srgbClr val="FF33CC"/>
                </a:solidFill>
              </a:rPr>
              <a:t> </a:t>
            </a:r>
            <a:r>
              <a:rPr lang="vi-VN" b="1" dirty="0">
                <a:solidFill>
                  <a:srgbClr val="FF33CC"/>
                </a:solidFill>
              </a:rPr>
              <a:t>đ</a:t>
            </a:r>
            <a:r>
              <a:rPr lang="en-US" b="1" dirty="0">
                <a:solidFill>
                  <a:srgbClr val="FF33CC"/>
                </a:solidFill>
              </a:rPr>
              <a:t>ó </a:t>
            </a:r>
            <a:r>
              <a:rPr lang="en-US" b="1" dirty="0" err="1">
                <a:solidFill>
                  <a:srgbClr val="FF33CC"/>
                </a:solidFill>
              </a:rPr>
              <a:t>lấy</a:t>
            </a:r>
            <a:r>
              <a:rPr lang="en-US" b="1" dirty="0">
                <a:solidFill>
                  <a:srgbClr val="FF33CC"/>
                </a:solidFill>
              </a:rPr>
              <a:t> </a:t>
            </a:r>
            <a:r>
              <a:rPr lang="en-US" b="1" dirty="0" err="1">
                <a:solidFill>
                  <a:srgbClr val="FF33CC"/>
                </a:solidFill>
              </a:rPr>
              <a:t>ra</a:t>
            </a:r>
            <a:r>
              <a:rPr lang="en-US" b="1" dirty="0">
                <a:solidFill>
                  <a:srgbClr val="FF33CC"/>
                </a:solidFill>
              </a:rPr>
              <a:t> </a:t>
            </a:r>
            <a:r>
              <a:rPr lang="en-US" b="1" dirty="0" err="1">
                <a:solidFill>
                  <a:srgbClr val="FF33CC"/>
                </a:solidFill>
              </a:rPr>
              <a:t>và</a:t>
            </a:r>
            <a:r>
              <a:rPr lang="en-US" b="1" dirty="0">
                <a:solidFill>
                  <a:srgbClr val="FF33CC"/>
                </a:solidFill>
              </a:rPr>
              <a:t> </a:t>
            </a:r>
            <a:r>
              <a:rPr lang="en-US" b="1" dirty="0" err="1">
                <a:solidFill>
                  <a:srgbClr val="FF33CC"/>
                </a:solidFill>
              </a:rPr>
              <a:t>thả</a:t>
            </a:r>
            <a:r>
              <a:rPr lang="en-US" b="1" dirty="0">
                <a:solidFill>
                  <a:srgbClr val="FF33CC"/>
                </a:solidFill>
              </a:rPr>
              <a:t> </a:t>
            </a:r>
            <a:r>
              <a:rPr lang="en-US" b="1" dirty="0" err="1">
                <a:solidFill>
                  <a:srgbClr val="FF33CC"/>
                </a:solidFill>
              </a:rPr>
              <a:t>vào</a:t>
            </a:r>
            <a:r>
              <a:rPr lang="en-US" b="1" dirty="0">
                <a:solidFill>
                  <a:srgbClr val="FF33CC"/>
                </a:solidFill>
              </a:rPr>
              <a:t> </a:t>
            </a:r>
            <a:r>
              <a:rPr lang="en-US" b="1" dirty="0" err="1">
                <a:solidFill>
                  <a:srgbClr val="FF33CC"/>
                </a:solidFill>
              </a:rPr>
              <a:t>cốc</a:t>
            </a:r>
            <a:r>
              <a:rPr lang="en-US" b="1" dirty="0">
                <a:solidFill>
                  <a:srgbClr val="FF33CC"/>
                </a:solidFill>
              </a:rPr>
              <a:t> n</a:t>
            </a:r>
            <a:r>
              <a:rPr lang="vi-VN" b="1" dirty="0">
                <a:solidFill>
                  <a:srgbClr val="FF33CC"/>
                </a:solidFill>
              </a:rPr>
              <a:t>ư</a:t>
            </a:r>
            <a:r>
              <a:rPr lang="en-US" b="1" dirty="0" err="1">
                <a:solidFill>
                  <a:srgbClr val="FF33CC"/>
                </a:solidFill>
              </a:rPr>
              <a:t>ớc</a:t>
            </a:r>
            <a:r>
              <a:rPr lang="en-US" b="1" dirty="0">
                <a:solidFill>
                  <a:srgbClr val="FF33CC"/>
                </a:solidFill>
              </a:rPr>
              <a:t> </a:t>
            </a:r>
            <a:r>
              <a:rPr lang="en-US" b="1" dirty="0" err="1">
                <a:solidFill>
                  <a:srgbClr val="FF33CC"/>
                </a:solidFill>
              </a:rPr>
              <a:t>nóng</a:t>
            </a:r>
            <a:r>
              <a:rPr lang="en-US" b="1" dirty="0">
                <a:solidFill>
                  <a:srgbClr val="FF33CC"/>
                </a:solidFill>
              </a:rPr>
              <a:t>. 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en-US" b="1" dirty="0">
                <a:solidFill>
                  <a:srgbClr val="FF33CC"/>
                </a:solidFill>
              </a:rPr>
              <a:t>. </a:t>
            </a:r>
            <a:r>
              <a:rPr lang="en-US" b="1" dirty="0" err="1">
                <a:solidFill>
                  <a:srgbClr val="FF33CC"/>
                </a:solidFill>
              </a:rPr>
              <a:t>Quan</a:t>
            </a:r>
            <a:r>
              <a:rPr lang="en-US" b="1" dirty="0">
                <a:solidFill>
                  <a:srgbClr val="FF33CC"/>
                </a:solidFill>
              </a:rPr>
              <a:t> </a:t>
            </a:r>
            <a:r>
              <a:rPr lang="en-US" b="1" dirty="0" err="1">
                <a:solidFill>
                  <a:srgbClr val="FF33CC"/>
                </a:solidFill>
              </a:rPr>
              <a:t>sát</a:t>
            </a:r>
            <a:r>
              <a:rPr lang="en-US" b="1" dirty="0">
                <a:solidFill>
                  <a:srgbClr val="FF33CC"/>
                </a:solidFill>
              </a:rPr>
              <a:t> </a:t>
            </a:r>
            <a:r>
              <a:rPr lang="en-US" b="1" dirty="0" err="1">
                <a:solidFill>
                  <a:srgbClr val="FF33CC"/>
                </a:solidFill>
              </a:rPr>
              <a:t>và</a:t>
            </a:r>
            <a:r>
              <a:rPr lang="en-US" b="1" dirty="0">
                <a:solidFill>
                  <a:srgbClr val="FF33CC"/>
                </a:solidFill>
              </a:rPr>
              <a:t> </a:t>
            </a:r>
            <a:r>
              <a:rPr lang="en-US" b="1" dirty="0" err="1">
                <a:solidFill>
                  <a:srgbClr val="FF33CC"/>
                </a:solidFill>
              </a:rPr>
              <a:t>nhận</a:t>
            </a:r>
            <a:r>
              <a:rPr lang="en-US" b="1" dirty="0">
                <a:solidFill>
                  <a:srgbClr val="FF33CC"/>
                </a:solidFill>
              </a:rPr>
              <a:t> </a:t>
            </a:r>
            <a:r>
              <a:rPr lang="en-US" b="1" dirty="0" err="1">
                <a:solidFill>
                  <a:srgbClr val="FF33CC"/>
                </a:solidFill>
              </a:rPr>
              <a:t>xét</a:t>
            </a:r>
            <a:r>
              <a:rPr lang="en-US" b="1" dirty="0">
                <a:solidFill>
                  <a:srgbClr val="FF33CC"/>
                </a:solidFill>
              </a:rPr>
              <a:t> </a:t>
            </a:r>
            <a:r>
              <a:rPr lang="en-US" b="1" dirty="0" err="1">
                <a:solidFill>
                  <a:srgbClr val="FF33CC"/>
                </a:solidFill>
              </a:rPr>
              <a:t>hình</a:t>
            </a:r>
            <a:r>
              <a:rPr lang="en-US" b="1" dirty="0">
                <a:solidFill>
                  <a:srgbClr val="FF33CC"/>
                </a:solidFill>
              </a:rPr>
              <a:t> </a:t>
            </a:r>
            <a:r>
              <a:rPr lang="en-US" b="1" dirty="0" err="1">
                <a:solidFill>
                  <a:srgbClr val="FF33CC"/>
                </a:solidFill>
              </a:rPr>
              <a:t>dạng</a:t>
            </a:r>
            <a:r>
              <a:rPr lang="en-US" b="1" dirty="0">
                <a:solidFill>
                  <a:srgbClr val="FF33CC"/>
                </a:solidFill>
              </a:rPr>
              <a:t> </a:t>
            </a:r>
            <a:r>
              <a:rPr lang="en-US" b="1" dirty="0" err="1">
                <a:solidFill>
                  <a:srgbClr val="FF33CC"/>
                </a:solidFill>
              </a:rPr>
              <a:t>miếng</a:t>
            </a:r>
            <a:r>
              <a:rPr lang="en-US" b="1" dirty="0">
                <a:solidFill>
                  <a:srgbClr val="FF33CC"/>
                </a:solidFill>
              </a:rPr>
              <a:t> </a:t>
            </a:r>
            <a:r>
              <a:rPr lang="en-US" b="1" dirty="0" err="1">
                <a:solidFill>
                  <a:srgbClr val="FF33CC"/>
                </a:solidFill>
              </a:rPr>
              <a:t>cao</a:t>
            </a:r>
            <a:r>
              <a:rPr lang="en-US" b="1" dirty="0">
                <a:solidFill>
                  <a:srgbClr val="FF33CC"/>
                </a:solidFill>
              </a:rPr>
              <a:t> </a:t>
            </a:r>
            <a:r>
              <a:rPr lang="en-US" b="1" dirty="0" err="1">
                <a:solidFill>
                  <a:srgbClr val="FF33CC"/>
                </a:solidFill>
              </a:rPr>
              <a:t>su</a:t>
            </a:r>
            <a:r>
              <a:rPr lang="en-US" b="1" dirty="0">
                <a:solidFill>
                  <a:srgbClr val="FF33CC"/>
                </a:solidFill>
              </a:rPr>
              <a:t>.</a:t>
            </a:r>
          </a:p>
        </p:txBody>
      </p:sp>
      <p:sp>
        <p:nvSpPr>
          <p:cNvPr id="103439" name="Text Box 15"/>
          <p:cNvSpPr txBox="1">
            <a:spLocks noChangeArrowheads="1"/>
          </p:cNvSpPr>
          <p:nvPr/>
        </p:nvSpPr>
        <p:spPr bwMode="auto">
          <a:xfrm>
            <a:off x="1065213" y="3581400"/>
            <a:ext cx="6935787" cy="427038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CC"/>
              </a:gs>
              <a:gs pos="100000">
                <a:srgbClr val="00FFFF"/>
              </a:gs>
            </a:gsLst>
            <a:lin ang="5400000" scaled="1"/>
          </a:gradFill>
          <a:ln w="57150" cmpd="thinThick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- ÍT BỊ BIẾN ĐỔI KHI GẶP NÓNG, LẠNH.</a:t>
            </a:r>
          </a:p>
        </p:txBody>
      </p:sp>
      <p:sp>
        <p:nvSpPr>
          <p:cNvPr id="103440" name="Text Box 16"/>
          <p:cNvSpPr txBox="1">
            <a:spLocks noChangeArrowheads="1"/>
          </p:cNvSpPr>
          <p:nvPr/>
        </p:nvSpPr>
        <p:spPr bwMode="auto">
          <a:xfrm>
            <a:off x="1066800" y="4343400"/>
            <a:ext cx="6934200" cy="862013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CC"/>
              </a:gs>
              <a:gs pos="100000">
                <a:srgbClr val="00FFFF"/>
              </a:gs>
            </a:gsLst>
            <a:lin ang="5400000" scaled="1"/>
          </a:gradFill>
          <a:ln w="57150" cmpd="thinThick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-  KHÔNG TAN TRONG N</a:t>
            </a:r>
            <a:r>
              <a:rPr lang="vi-VN" sz="2000" b="1">
                <a:solidFill>
                  <a:srgbClr val="FF0000"/>
                </a:solidFill>
              </a:rPr>
              <a:t>Ư</a:t>
            </a:r>
            <a:r>
              <a:rPr lang="en-US" sz="2000" b="1">
                <a:solidFill>
                  <a:srgbClr val="FF0000"/>
                </a:solidFill>
              </a:rPr>
              <a:t>ỚC.</a:t>
            </a:r>
          </a:p>
          <a:p>
            <a:pPr>
              <a:spcBef>
                <a:spcPct val="50000"/>
              </a:spcBef>
            </a:pP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03441" name="Text Box 17"/>
          <p:cNvSpPr txBox="1">
            <a:spLocks noChangeArrowheads="1"/>
          </p:cNvSpPr>
          <p:nvPr/>
        </p:nvSpPr>
        <p:spPr bwMode="auto">
          <a:xfrm>
            <a:off x="1054100" y="4733925"/>
            <a:ext cx="6248400" cy="39687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- TAN TRONG MỘT SỐ CHẤT LỎNG KHÁC.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034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034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1034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1034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nimBg="1"/>
      <p:bldP spid="103436" grpId="0" animBg="1"/>
      <p:bldP spid="103439" grpId="0" animBg="1"/>
      <p:bldP spid="103440" grpId="0" animBg="1"/>
      <p:bldP spid="1034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Text Box 4" descr="Water droplets"/>
          <p:cNvSpPr txBox="1">
            <a:spLocks noChangeArrowheads="1"/>
          </p:cNvSpPr>
          <p:nvPr/>
        </p:nvSpPr>
        <p:spPr bwMode="auto">
          <a:xfrm>
            <a:off x="1295400" y="2057400"/>
            <a:ext cx="6629400" cy="14668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7150" cmpd="thinThick">
            <a:pattFill prst="pct40">
              <a:fgClr>
                <a:srgbClr val="FF99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5000"/>
              </a:lnSpc>
              <a:spcBef>
                <a:spcPct val="50000"/>
              </a:spcBef>
              <a:buFontTx/>
              <a:buChar char="-"/>
            </a:pPr>
            <a:r>
              <a:rPr lang="en-US" b="1">
                <a:solidFill>
                  <a:srgbClr val="3366CC"/>
                </a:solidFill>
              </a:rPr>
              <a:t> Cho một chiếc thìa nhôm và một </a:t>
            </a:r>
            <a:r>
              <a:rPr lang="vi-VN" b="1">
                <a:solidFill>
                  <a:srgbClr val="3366CC"/>
                </a:solidFill>
              </a:rPr>
              <a:t>đ</a:t>
            </a:r>
            <a:r>
              <a:rPr lang="en-US" b="1">
                <a:solidFill>
                  <a:srgbClr val="3366CC"/>
                </a:solidFill>
              </a:rPr>
              <a:t>ầu dây cao su vào cốc n</a:t>
            </a:r>
            <a:r>
              <a:rPr lang="vi-VN" b="1">
                <a:solidFill>
                  <a:srgbClr val="3366CC"/>
                </a:solidFill>
              </a:rPr>
              <a:t>ư</a:t>
            </a:r>
            <a:r>
              <a:rPr lang="en-US" b="1">
                <a:solidFill>
                  <a:srgbClr val="3366CC"/>
                </a:solidFill>
              </a:rPr>
              <a:t>ớc nóng.  </a:t>
            </a:r>
          </a:p>
          <a:p>
            <a:pPr algn="just">
              <a:lnSpc>
                <a:spcPct val="95000"/>
              </a:lnSpc>
              <a:spcBef>
                <a:spcPct val="50000"/>
              </a:spcBef>
            </a:pPr>
            <a:r>
              <a:rPr lang="en-US" b="1">
                <a:solidFill>
                  <a:srgbClr val="3366CC"/>
                </a:solidFill>
              </a:rPr>
              <a:t>- Sờ tay vào </a:t>
            </a:r>
            <a:r>
              <a:rPr lang="vi-VN" b="1">
                <a:solidFill>
                  <a:srgbClr val="3366CC"/>
                </a:solidFill>
              </a:rPr>
              <a:t>đ</a:t>
            </a:r>
            <a:r>
              <a:rPr lang="en-US" b="1">
                <a:solidFill>
                  <a:srgbClr val="3366CC"/>
                </a:solidFill>
              </a:rPr>
              <a:t>uôi thìa và </a:t>
            </a:r>
            <a:r>
              <a:rPr lang="vi-VN" b="1">
                <a:solidFill>
                  <a:srgbClr val="3366CC"/>
                </a:solidFill>
              </a:rPr>
              <a:t>đ</a:t>
            </a:r>
            <a:r>
              <a:rPr lang="en-US" b="1">
                <a:solidFill>
                  <a:srgbClr val="3366CC"/>
                </a:solidFill>
              </a:rPr>
              <a:t>ầu dây cao su còn lại. </a:t>
            </a:r>
          </a:p>
          <a:p>
            <a:pPr algn="just">
              <a:lnSpc>
                <a:spcPct val="95000"/>
              </a:lnSpc>
              <a:spcBef>
                <a:spcPct val="50000"/>
              </a:spcBef>
              <a:buFontTx/>
              <a:buChar char="-"/>
            </a:pPr>
            <a:r>
              <a:rPr lang="en-US" b="1">
                <a:solidFill>
                  <a:srgbClr val="3366CC"/>
                </a:solidFill>
              </a:rPr>
              <a:t>So sánh nhiệt </a:t>
            </a:r>
            <a:r>
              <a:rPr lang="vi-VN" b="1">
                <a:solidFill>
                  <a:srgbClr val="3366CC"/>
                </a:solidFill>
              </a:rPr>
              <a:t>đ</a:t>
            </a:r>
            <a:r>
              <a:rPr lang="en-US" b="1">
                <a:solidFill>
                  <a:srgbClr val="3366CC"/>
                </a:solidFill>
              </a:rPr>
              <a:t>ộ giữa </a:t>
            </a:r>
            <a:r>
              <a:rPr lang="vi-VN" b="1">
                <a:solidFill>
                  <a:srgbClr val="3366CC"/>
                </a:solidFill>
              </a:rPr>
              <a:t>đ</a:t>
            </a:r>
            <a:r>
              <a:rPr lang="en-US" b="1">
                <a:solidFill>
                  <a:srgbClr val="3366CC"/>
                </a:solidFill>
              </a:rPr>
              <a:t>uôi thìa và </a:t>
            </a:r>
            <a:r>
              <a:rPr lang="vi-VN" b="1">
                <a:solidFill>
                  <a:srgbClr val="3366CC"/>
                </a:solidFill>
              </a:rPr>
              <a:t>đ</a:t>
            </a:r>
            <a:r>
              <a:rPr lang="en-US" b="1">
                <a:solidFill>
                  <a:srgbClr val="3366CC"/>
                </a:solidFill>
              </a:rPr>
              <a:t>ầu dây cao su.</a:t>
            </a: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1295400" y="4343400"/>
            <a:ext cx="6705600" cy="369888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CC"/>
              </a:gs>
              <a:gs pos="100000">
                <a:srgbClr val="00FFFF"/>
              </a:gs>
            </a:gsLst>
            <a:lin ang="5400000" scaled="1"/>
          </a:gradFill>
          <a:ln w="57150" cmpd="thinThick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CAO SU CÓ TÍNH CÁCH NHIỆT,</a:t>
            </a:r>
          </a:p>
        </p:txBody>
      </p:sp>
      <p:sp>
        <p:nvSpPr>
          <p:cNvPr id="112646" name="Text Box 6" descr="80%"/>
          <p:cNvSpPr txBox="1">
            <a:spLocks noChangeArrowheads="1"/>
          </p:cNvSpPr>
          <p:nvPr/>
        </p:nvSpPr>
        <p:spPr bwMode="auto">
          <a:xfrm>
            <a:off x="3276600" y="533400"/>
            <a:ext cx="2362200" cy="366713"/>
          </a:xfrm>
          <a:prstGeom prst="rect">
            <a:avLst/>
          </a:prstGeom>
          <a:pattFill prst="pct80">
            <a:fgClr>
              <a:srgbClr val="00FF00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Thí nghiệm 4</a:t>
            </a:r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4724400" y="4375150"/>
            <a:ext cx="2209800" cy="366713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 CÁCH ĐIỆN.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 animBg="1"/>
      <p:bldP spid="112645" grpId="0" animBg="1"/>
      <p:bldP spid="112646" grpId="0" animBg="1"/>
      <p:bldP spid="1126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685800" y="1538288"/>
            <a:ext cx="7620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tx1">
                    <a:lumMod val="10000"/>
                  </a:schemeClr>
                </a:solidFill>
              </a:rPr>
              <a:t>Cao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</a:rPr>
              <a:t>su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</a:rPr>
              <a:t>có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</a:rPr>
              <a:t>những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</a:rPr>
              <a:t>tính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</a:rPr>
              <a:t>chất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</a:rPr>
              <a:t>gì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</a:rPr>
              <a:t> ?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685800" y="2971800"/>
            <a:ext cx="7620000" cy="187642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rgbClr val="00FFCC"/>
              </a:gs>
              <a:gs pos="100000">
                <a:schemeClr val="accent1"/>
              </a:gs>
            </a:gsLst>
            <a:lin ang="5400000" scaled="1"/>
          </a:gradFill>
          <a:ln w="76200" cmpd="tri">
            <a:pattFill prst="wdUpDiag">
              <a:fgClr>
                <a:srgbClr val="FFFF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b="1">
                <a:solidFill>
                  <a:srgbClr val="FF0066"/>
                </a:solidFill>
                <a:latin typeface="Arial"/>
              </a:rPr>
              <a:t>Cao su có tính </a:t>
            </a:r>
            <a:r>
              <a:rPr lang="vi-VN" sz="2800" b="1">
                <a:solidFill>
                  <a:srgbClr val="FF0066"/>
                </a:solidFill>
                <a:latin typeface="Arial"/>
              </a:rPr>
              <a:t>đ</a:t>
            </a:r>
            <a:r>
              <a:rPr lang="en-US" sz="2800" b="1">
                <a:solidFill>
                  <a:srgbClr val="FF0066"/>
                </a:solidFill>
                <a:latin typeface="Arial"/>
              </a:rPr>
              <a:t>àn hồi tốt; ít bị biến </a:t>
            </a:r>
            <a:r>
              <a:rPr lang="vi-VN" sz="2800" b="1">
                <a:solidFill>
                  <a:srgbClr val="FF0066"/>
                </a:solidFill>
                <a:latin typeface="Arial"/>
              </a:rPr>
              <a:t>đ</a:t>
            </a:r>
            <a:r>
              <a:rPr lang="en-US" sz="2800" b="1">
                <a:solidFill>
                  <a:srgbClr val="FF0066"/>
                </a:solidFill>
                <a:latin typeface="Arial"/>
              </a:rPr>
              <a:t>ổi khi gặp nóng lạnh; cách </a:t>
            </a:r>
            <a:r>
              <a:rPr lang="vi-VN" sz="2800" b="1">
                <a:solidFill>
                  <a:srgbClr val="FF0066"/>
                </a:solidFill>
                <a:latin typeface="Arial"/>
              </a:rPr>
              <a:t>đ</a:t>
            </a:r>
            <a:r>
              <a:rPr lang="en-US" sz="2800" b="1">
                <a:solidFill>
                  <a:srgbClr val="FF0066"/>
                </a:solidFill>
                <a:latin typeface="Arial"/>
              </a:rPr>
              <a:t>iện, cách nhiệt; không tan trong n</a:t>
            </a:r>
            <a:r>
              <a:rPr lang="vi-VN" sz="2800" b="1">
                <a:solidFill>
                  <a:srgbClr val="FF0066"/>
                </a:solidFill>
                <a:latin typeface="Arial"/>
              </a:rPr>
              <a:t>ư</a:t>
            </a:r>
            <a:r>
              <a:rPr lang="en-US" sz="2800" b="1">
                <a:solidFill>
                  <a:srgbClr val="FF0066"/>
                </a:solidFill>
                <a:latin typeface="Arial"/>
              </a:rPr>
              <a:t>ớc, tan trong một số chất lỏng khác.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8" grpId="0"/>
      <p:bldP spid="10240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8" name="Picture 6" descr="CAMVGDI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371600"/>
            <a:ext cx="198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9" name="Picture 7" descr="CAO5MF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371600"/>
            <a:ext cx="20574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0" name="Picture 8" descr="CAOX2ZQ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371600"/>
            <a:ext cx="2209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1" name="Picture 9" descr="images[14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3581400"/>
            <a:ext cx="19812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2" name="Picture 10" descr="images[15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581400"/>
            <a:ext cx="20574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3" name="Picture 11" descr="images[85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76788" y="3494088"/>
            <a:ext cx="2133600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4" name="Picture 12" descr="CAYRKTU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9000" y="3505200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5" name="Picture 13" descr="CAERMH6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8200" y="1371600"/>
            <a:ext cx="2057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8" name="Text Box 16"/>
          <p:cNvSpPr txBox="1">
            <a:spLocks noChangeArrowheads="1"/>
          </p:cNvSpPr>
          <p:nvPr/>
        </p:nvSpPr>
        <p:spPr bwMode="auto">
          <a:xfrm>
            <a:off x="457200" y="5638800"/>
            <a:ext cx="8229600" cy="708025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00FFCC"/>
              </a:gs>
            </a:gsLst>
            <a:path path="shape">
              <a:fillToRect l="50000" t="50000" r="50000" b="50000"/>
            </a:path>
          </a:gradFill>
          <a:ln w="76200" cmpd="tri">
            <a:pattFill prst="plaid">
              <a:fgClr>
                <a:srgbClr val="FFFF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66"/>
                </a:solidFill>
              </a:rPr>
              <a:t>Cao </a:t>
            </a:r>
            <a:r>
              <a:rPr lang="en-US" sz="2000" b="1" dirty="0" err="1" smtClean="0">
                <a:solidFill>
                  <a:srgbClr val="FF0066"/>
                </a:solidFill>
              </a:rPr>
              <a:t>su</a:t>
            </a:r>
            <a:r>
              <a:rPr lang="en-US" sz="2000" b="1" dirty="0" smtClean="0">
                <a:solidFill>
                  <a:srgbClr val="FF0066"/>
                </a:solidFill>
              </a:rPr>
              <a:t> </a:t>
            </a:r>
            <a:r>
              <a:rPr lang="vi-VN" sz="2000" b="1" dirty="0" smtClean="0">
                <a:solidFill>
                  <a:srgbClr val="FF0066"/>
                </a:solidFill>
              </a:rPr>
              <a:t>đư</a:t>
            </a:r>
            <a:r>
              <a:rPr lang="en-US" sz="2000" b="1" dirty="0" err="1">
                <a:solidFill>
                  <a:srgbClr val="FF0066"/>
                </a:solidFill>
              </a:rPr>
              <a:t>ợc</a:t>
            </a:r>
            <a:r>
              <a:rPr lang="en-US" sz="2000" b="1" dirty="0">
                <a:solidFill>
                  <a:srgbClr val="FF0066"/>
                </a:solidFill>
              </a:rPr>
              <a:t> </a:t>
            </a:r>
            <a:r>
              <a:rPr lang="en-US" sz="2000" b="1" dirty="0" err="1">
                <a:solidFill>
                  <a:srgbClr val="FF0066"/>
                </a:solidFill>
              </a:rPr>
              <a:t>sử</a:t>
            </a:r>
            <a:r>
              <a:rPr lang="en-US" sz="2000" b="1" dirty="0">
                <a:solidFill>
                  <a:srgbClr val="FF0066"/>
                </a:solidFill>
              </a:rPr>
              <a:t> </a:t>
            </a:r>
            <a:r>
              <a:rPr lang="en-US" sz="2000" b="1" dirty="0" err="1">
                <a:solidFill>
                  <a:srgbClr val="FF0066"/>
                </a:solidFill>
              </a:rPr>
              <a:t>dụng</a:t>
            </a:r>
            <a:r>
              <a:rPr lang="en-US" sz="2000" b="1" dirty="0">
                <a:solidFill>
                  <a:srgbClr val="FF0066"/>
                </a:solidFill>
              </a:rPr>
              <a:t> </a:t>
            </a:r>
            <a:r>
              <a:rPr lang="vi-VN" sz="2000" b="1" dirty="0">
                <a:solidFill>
                  <a:srgbClr val="FF0066"/>
                </a:solidFill>
              </a:rPr>
              <a:t>đ</a:t>
            </a:r>
            <a:r>
              <a:rPr lang="en-US" sz="2000" b="1" dirty="0">
                <a:solidFill>
                  <a:srgbClr val="FF0066"/>
                </a:solidFill>
              </a:rPr>
              <a:t>ể </a:t>
            </a:r>
            <a:r>
              <a:rPr lang="en-US" sz="2000" b="1" dirty="0" err="1">
                <a:solidFill>
                  <a:srgbClr val="FF0066"/>
                </a:solidFill>
              </a:rPr>
              <a:t>làm</a:t>
            </a:r>
            <a:r>
              <a:rPr lang="en-US" sz="2000" b="1" dirty="0">
                <a:solidFill>
                  <a:srgbClr val="FF0066"/>
                </a:solidFill>
              </a:rPr>
              <a:t> s</a:t>
            </a:r>
            <a:r>
              <a:rPr lang="vi-VN" sz="2000" b="1" dirty="0">
                <a:solidFill>
                  <a:srgbClr val="FF0066"/>
                </a:solidFill>
              </a:rPr>
              <a:t>ă</a:t>
            </a:r>
            <a:r>
              <a:rPr lang="en-US" sz="2000" b="1" dirty="0">
                <a:solidFill>
                  <a:srgbClr val="FF0066"/>
                </a:solidFill>
              </a:rPr>
              <a:t>m, </a:t>
            </a:r>
            <a:r>
              <a:rPr lang="en-US" sz="2000" b="1" dirty="0" err="1">
                <a:solidFill>
                  <a:srgbClr val="FF0066"/>
                </a:solidFill>
              </a:rPr>
              <a:t>lốp</a:t>
            </a:r>
            <a:r>
              <a:rPr lang="en-US" sz="2000" b="1" dirty="0">
                <a:solidFill>
                  <a:srgbClr val="FF0066"/>
                </a:solidFill>
              </a:rPr>
              <a:t> </a:t>
            </a:r>
            <a:r>
              <a:rPr lang="en-US" sz="2000" b="1" dirty="0" err="1">
                <a:solidFill>
                  <a:srgbClr val="FF0066"/>
                </a:solidFill>
              </a:rPr>
              <a:t>xe</a:t>
            </a:r>
            <a:r>
              <a:rPr lang="en-US" sz="2000" b="1" dirty="0">
                <a:solidFill>
                  <a:srgbClr val="FF0066"/>
                </a:solidFill>
              </a:rPr>
              <a:t>; </a:t>
            </a:r>
            <a:r>
              <a:rPr lang="en-US" sz="2000" b="1" dirty="0" err="1">
                <a:solidFill>
                  <a:srgbClr val="FF0066"/>
                </a:solidFill>
              </a:rPr>
              <a:t>làm</a:t>
            </a:r>
            <a:r>
              <a:rPr lang="en-US" sz="2000" b="1" dirty="0">
                <a:solidFill>
                  <a:srgbClr val="FF0066"/>
                </a:solidFill>
              </a:rPr>
              <a:t> </a:t>
            </a:r>
            <a:r>
              <a:rPr lang="en-US" sz="2000" b="1" dirty="0" err="1">
                <a:solidFill>
                  <a:srgbClr val="FF0066"/>
                </a:solidFill>
              </a:rPr>
              <a:t>các</a:t>
            </a:r>
            <a:r>
              <a:rPr lang="en-US" sz="2000" b="1" dirty="0">
                <a:solidFill>
                  <a:srgbClr val="FF0066"/>
                </a:solidFill>
              </a:rPr>
              <a:t> chi </a:t>
            </a:r>
            <a:r>
              <a:rPr lang="en-US" sz="2000" b="1" dirty="0" err="1">
                <a:solidFill>
                  <a:srgbClr val="FF0066"/>
                </a:solidFill>
              </a:rPr>
              <a:t>tiết</a:t>
            </a:r>
            <a:r>
              <a:rPr lang="en-US" sz="2000" b="1" dirty="0">
                <a:solidFill>
                  <a:srgbClr val="FF0066"/>
                </a:solidFill>
              </a:rPr>
              <a:t> </a:t>
            </a:r>
            <a:r>
              <a:rPr lang="en-US" sz="2000" b="1" dirty="0" err="1">
                <a:solidFill>
                  <a:srgbClr val="FF0066"/>
                </a:solidFill>
              </a:rPr>
              <a:t>của</a:t>
            </a:r>
            <a:r>
              <a:rPr lang="en-US" sz="2000" b="1" dirty="0">
                <a:solidFill>
                  <a:srgbClr val="FF0066"/>
                </a:solidFill>
              </a:rPr>
              <a:t> </a:t>
            </a:r>
            <a:r>
              <a:rPr lang="en-US" sz="2000" b="1" dirty="0" err="1">
                <a:solidFill>
                  <a:srgbClr val="FF0066"/>
                </a:solidFill>
              </a:rPr>
              <a:t>một</a:t>
            </a:r>
            <a:r>
              <a:rPr lang="en-US" sz="2000" b="1" dirty="0">
                <a:solidFill>
                  <a:srgbClr val="FF0066"/>
                </a:solidFill>
              </a:rPr>
              <a:t> </a:t>
            </a:r>
            <a:r>
              <a:rPr lang="en-US" sz="2000" b="1" dirty="0" err="1">
                <a:solidFill>
                  <a:srgbClr val="FF0066"/>
                </a:solidFill>
              </a:rPr>
              <a:t>số</a:t>
            </a:r>
            <a:r>
              <a:rPr lang="en-US" sz="2000" b="1" dirty="0">
                <a:solidFill>
                  <a:srgbClr val="FF0066"/>
                </a:solidFill>
              </a:rPr>
              <a:t> </a:t>
            </a:r>
            <a:r>
              <a:rPr lang="vi-VN" sz="2000" b="1" dirty="0">
                <a:solidFill>
                  <a:srgbClr val="FF0066"/>
                </a:solidFill>
              </a:rPr>
              <a:t>đ</a:t>
            </a:r>
            <a:r>
              <a:rPr lang="en-US" sz="2000" b="1" dirty="0">
                <a:solidFill>
                  <a:srgbClr val="FF0066"/>
                </a:solidFill>
              </a:rPr>
              <a:t>ồ </a:t>
            </a:r>
            <a:r>
              <a:rPr lang="vi-VN" sz="2000" b="1" dirty="0">
                <a:solidFill>
                  <a:srgbClr val="FF0066"/>
                </a:solidFill>
              </a:rPr>
              <a:t>đ</a:t>
            </a:r>
            <a:r>
              <a:rPr lang="en-US" sz="2000" b="1" dirty="0" err="1">
                <a:solidFill>
                  <a:srgbClr val="FF0066"/>
                </a:solidFill>
              </a:rPr>
              <a:t>iện</a:t>
            </a:r>
            <a:r>
              <a:rPr lang="en-US" sz="2000" b="1" dirty="0">
                <a:solidFill>
                  <a:srgbClr val="FF0066"/>
                </a:solidFill>
              </a:rPr>
              <a:t>, </a:t>
            </a:r>
            <a:r>
              <a:rPr lang="en-US" sz="2000" b="1" dirty="0" err="1">
                <a:solidFill>
                  <a:srgbClr val="FF0066"/>
                </a:solidFill>
              </a:rPr>
              <a:t>máy</a:t>
            </a:r>
            <a:r>
              <a:rPr lang="en-US" sz="2000" b="1" dirty="0">
                <a:solidFill>
                  <a:srgbClr val="FF0066"/>
                </a:solidFill>
              </a:rPr>
              <a:t> </a:t>
            </a:r>
            <a:r>
              <a:rPr lang="en-US" sz="2000" b="1" dirty="0" err="1">
                <a:solidFill>
                  <a:srgbClr val="FF0066"/>
                </a:solidFill>
              </a:rPr>
              <a:t>móc</a:t>
            </a:r>
            <a:r>
              <a:rPr lang="en-US" sz="2000" b="1" dirty="0">
                <a:solidFill>
                  <a:srgbClr val="FF0066"/>
                </a:solidFill>
              </a:rPr>
              <a:t> </a:t>
            </a:r>
            <a:r>
              <a:rPr lang="en-US" sz="2000" b="1" dirty="0" err="1">
                <a:solidFill>
                  <a:srgbClr val="FF0066"/>
                </a:solidFill>
              </a:rPr>
              <a:t>và</a:t>
            </a:r>
            <a:r>
              <a:rPr lang="en-US" sz="2000" b="1" dirty="0">
                <a:solidFill>
                  <a:srgbClr val="FF0066"/>
                </a:solidFill>
              </a:rPr>
              <a:t> </a:t>
            </a:r>
            <a:r>
              <a:rPr lang="vi-VN" sz="2000" b="1" dirty="0">
                <a:solidFill>
                  <a:srgbClr val="FF0066"/>
                </a:solidFill>
              </a:rPr>
              <a:t>đ</a:t>
            </a:r>
            <a:r>
              <a:rPr lang="en-US" sz="2000" b="1" dirty="0">
                <a:solidFill>
                  <a:srgbClr val="FF0066"/>
                </a:solidFill>
              </a:rPr>
              <a:t>ồ </a:t>
            </a:r>
            <a:r>
              <a:rPr lang="en-US" sz="2000" b="1" dirty="0" err="1">
                <a:solidFill>
                  <a:srgbClr val="FF0066"/>
                </a:solidFill>
              </a:rPr>
              <a:t>dùng</a:t>
            </a:r>
            <a:r>
              <a:rPr lang="en-US" sz="2000" b="1" dirty="0">
                <a:solidFill>
                  <a:srgbClr val="FF0066"/>
                </a:solidFill>
              </a:rPr>
              <a:t> </a:t>
            </a:r>
            <a:r>
              <a:rPr lang="en-US" sz="2000" b="1" dirty="0" err="1">
                <a:solidFill>
                  <a:srgbClr val="FF0066"/>
                </a:solidFill>
              </a:rPr>
              <a:t>gia</a:t>
            </a:r>
            <a:r>
              <a:rPr lang="en-US" sz="2000" b="1" dirty="0">
                <a:solidFill>
                  <a:srgbClr val="FF0066"/>
                </a:solidFill>
              </a:rPr>
              <a:t> </a:t>
            </a:r>
            <a:r>
              <a:rPr lang="vi-VN" sz="2000" b="1" dirty="0">
                <a:solidFill>
                  <a:srgbClr val="FF0066"/>
                </a:solidFill>
              </a:rPr>
              <a:t>đ</a:t>
            </a:r>
            <a:r>
              <a:rPr lang="en-US" sz="2000" b="1" dirty="0" err="1">
                <a:solidFill>
                  <a:srgbClr val="FF0066"/>
                </a:solidFill>
              </a:rPr>
              <a:t>ình</a:t>
            </a:r>
            <a:r>
              <a:rPr lang="en-US" sz="2000" b="1" dirty="0">
                <a:solidFill>
                  <a:srgbClr val="FF0066"/>
                </a:solidFill>
              </a:rPr>
              <a:t>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254a29c0d146e7e1d86af33e855d0aade87"/>
</p:tagLst>
</file>

<file path=ppt/theme/theme1.xml><?xml version="1.0" encoding="utf-8"?>
<a:theme xmlns:a="http://schemas.openxmlformats.org/drawingml/2006/main" name="default">
  <a:themeElements>
    <a:clrScheme name="default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429</TotalTime>
  <Words>574</Words>
  <Application>Microsoft Office PowerPoint</Application>
  <PresentationFormat>On-screen Show (4:3)</PresentationFormat>
  <Paragraphs>48</Paragraphs>
  <Slides>12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Vinh Thinh Co.,LTD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Kas</dc:creator>
  <cp:lastModifiedBy>Ngoc Anh</cp:lastModifiedBy>
  <cp:revision>22</cp:revision>
  <cp:lastPrinted>1601-01-01T00:00:00Z</cp:lastPrinted>
  <dcterms:created xsi:type="dcterms:W3CDTF">2008-12-10T12:51:49Z</dcterms:created>
  <dcterms:modified xsi:type="dcterms:W3CDTF">2017-12-23T09:02:52Z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