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260" r:id="rId3"/>
    <p:sldId id="287" r:id="rId4"/>
    <p:sldId id="257" r:id="rId5"/>
    <p:sldId id="291" r:id="rId6"/>
    <p:sldId id="266" r:id="rId7"/>
    <p:sldId id="274" r:id="rId8"/>
    <p:sldId id="290" r:id="rId9"/>
    <p:sldId id="284" r:id="rId10"/>
    <p:sldId id="285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CCFF"/>
    <a:srgbClr val="0000FF"/>
    <a:srgbClr val="66FF33"/>
    <a:srgbClr val="FF0000"/>
    <a:srgbClr val="64E5F6"/>
    <a:srgbClr val="FFFB5B"/>
    <a:srgbClr val="F8F2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606" autoAdjust="0"/>
  </p:normalViewPr>
  <p:slideViewPr>
    <p:cSldViewPr>
      <p:cViewPr varScale="1">
        <p:scale>
          <a:sx n="70" d="100"/>
          <a:sy n="70" d="100"/>
        </p:scale>
        <p:origin x="6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F01BBB3-1045-44A0-A063-B7E21B3420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9B8A9-F049-4F74-A824-796138029A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82816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947BA-D844-49CB-B4D6-E1F33CD889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03053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3FCE7-0E0E-4E9C-9E79-ACC2F7780A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2824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278F2-CE66-4FAD-9B0B-7245B4B9B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0836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B8F47-46F0-41B1-9D4B-FEA245E67E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05291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9A440-938C-49C1-9356-17FADF6BFF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4856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561C6-F4FD-44DB-9E19-25506B534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271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2488F-12CC-4F1C-BC23-E486ADC63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54926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C0258-7BDF-467A-AD1C-F03E4630CA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64588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D83A1-4466-4044-B5B0-B988543E0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1025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80AFA-E5B4-4095-8773-CE43F299FF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00640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1E6988E-3623-4F9F-BE9B-81B5C1462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L:\nhac%20hay\05%20Track%205.wma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Just 4 U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400"/>
            <a:ext cx="1295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12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GUESTAN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2808288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flora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304800" y="487680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69640" name="05 Track 5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6324600"/>
            <a:ext cx="76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 noChangeShapeType="1" noTextEdit="1"/>
          </p:cNvSpPr>
          <p:nvPr/>
        </p:nvSpPr>
        <p:spPr bwMode="auto">
          <a:xfrm>
            <a:off x="1066800" y="0"/>
            <a:ext cx="7239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4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 Tư,ngày 03 tháng 10 năm 2018</a:t>
            </a:r>
            <a:endParaRPr lang="en-US" sz="44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1" name="Rectangle 15377"/>
          <p:cNvSpPr>
            <a:spLocks noChangeArrowheads="1" noChangeShapeType="1" noTextEdit="1"/>
          </p:cNvSpPr>
          <p:nvPr/>
        </p:nvSpPr>
        <p:spPr bwMode="auto">
          <a:xfrm>
            <a:off x="2451100" y="1158875"/>
            <a:ext cx="4848225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 rot="10800000" flipV="1">
            <a:off x="533400" y="2646363"/>
            <a:ext cx="8229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990000"/>
                </a:solidFill>
                <a:latin typeface="Times New Roman" panose="02020603050405020304" pitchFamily="18" charset="0"/>
              </a:rPr>
              <a:t>Cuộc họp của chữ viết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90960" fill="hold"/>
                                        <p:tgtEl>
                                          <p:spTgt spid="696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19" presetClass="entr" presetSubtype="1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40"/>
                </p:tgtEl>
              </p:cMediaNode>
            </p:audio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609600"/>
            <a:ext cx="8534400" cy="5486400"/>
          </a:xfrm>
          <a:prstGeom prst="cloudCallout">
            <a:avLst>
              <a:gd name="adj1" fmla="val -28606"/>
              <a:gd name="adj2" fmla="val 32611"/>
            </a:avLst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14339" name="WordArt 3" descr="White marble"/>
          <p:cNvSpPr>
            <a:spLocks noChangeArrowheads="1" noChangeShapeType="1" noTextEdit="1"/>
          </p:cNvSpPr>
          <p:nvPr/>
        </p:nvSpPr>
        <p:spPr bwMode="auto">
          <a:xfrm>
            <a:off x="1981200" y="2438400"/>
            <a:ext cx="51816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Nội dung bài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447800" y="3048000"/>
            <a:ext cx="655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     </a:t>
            </a:r>
            <a:r>
              <a:rPr lang="en-US" altLang="en-US" sz="3200" i="1">
                <a:solidFill>
                  <a:srgbClr val="0000FF"/>
                </a:solidFill>
              </a:rPr>
              <a:t>Tầm quan trọng của dấu chấm nói riêng và câu nói chung.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5867400"/>
          </a:xfrm>
          <a:prstGeom prst="rect">
            <a:avLst/>
          </a:prstGeom>
          <a:noFill/>
          <a:ln w="38100">
            <a:solidFill>
              <a:srgbClr val="D6009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609600" y="1295400"/>
            <a:ext cx="8077200" cy="248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1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eaLnBrk="1" hangingPunct="1">
              <a:lnSpc>
                <a:spcPct val="111000"/>
              </a:lnSpc>
              <a:spcBef>
                <a:spcPct val="0"/>
              </a:spcBef>
              <a:buFontTx/>
              <a:buChar char="-"/>
            </a:pP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hóm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hỉnh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lnSpc>
                <a:spcPct val="111000"/>
              </a:lnSpc>
              <a:spcBef>
                <a:spcPct val="0"/>
              </a:spcBef>
              <a:buFontTx/>
              <a:buChar char="-"/>
            </a:pP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rành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endParaRPr lang="en-US" altLang="en-US" sz="28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111000"/>
              </a:lnSpc>
              <a:spcBef>
                <a:spcPct val="0"/>
              </a:spcBef>
              <a:buFontTx/>
              <a:buChar char="-"/>
            </a:pP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nhỉ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?);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phàn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Ẩu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nhỉ</a:t>
            </a:r>
            <a:r>
              <a:rPr lang="en-US" alt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en-US" altLang="en-US" sz="2800" dirty="0">
              <a:solidFill>
                <a:srgbClr val="000099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2" name="Title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err="1" smtClean="0">
                <a:solidFill>
                  <a:srgbClr val="000099"/>
                </a:solidFill>
                <a:latin typeface="Calibri" panose="020F0502020204030204" pitchFamily="34" charset="0"/>
              </a:rPr>
              <a:t>Luyện</a:t>
            </a:r>
            <a:r>
              <a:rPr lang="en-US" altLang="en-US" sz="44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4400" dirty="0" err="1" smtClean="0">
                <a:solidFill>
                  <a:srgbClr val="000099"/>
                </a:solidFill>
                <a:latin typeface="Calibri" panose="020F0502020204030204" pitchFamily="34" charset="0"/>
              </a:rPr>
              <a:t>đọc</a:t>
            </a:r>
            <a:endParaRPr lang="en-US" altLang="en-US" sz="44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228600" y="1066800"/>
            <a:ext cx="8610600" cy="35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      </a:t>
            </a:r>
            <a:r>
              <a:rPr lang="en-US" altLang="en-US" sz="3200"/>
              <a:t>Thưa các bạn! Hôm nay, chúng ta họp để tìm cách giúp đỡ em Hoàng. Hoàng hoàn toàn không biết chấm câu. Có đoạn văn em viết thế này:    </a:t>
            </a:r>
          </a:p>
          <a:p>
            <a:pPr eaLnBrk="1" hangingPunct="1"/>
            <a:r>
              <a:rPr lang="en-US" altLang="en-US" sz="3200"/>
              <a:t>“Chú lính bước vào đầu chú. Đội chiếc mũ sắt dưới chân. Đi đôi giày da trên trán lấm tấm mồ hôi.” </a:t>
            </a:r>
            <a:endParaRPr lang="en-US" altLang="en-US" sz="3200">
              <a:solidFill>
                <a:srgbClr val="FF0000"/>
              </a:solidFill>
            </a:endParaRPr>
          </a:p>
        </p:txBody>
      </p: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3657600" y="5410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Text Box 19"/>
          <p:cNvSpPr txBox="1">
            <a:spLocks noChangeArrowheads="1"/>
          </p:cNvSpPr>
          <p:nvPr/>
        </p:nvSpPr>
        <p:spPr bwMode="auto">
          <a:xfrm>
            <a:off x="1524000" y="2438400"/>
            <a:ext cx="282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 </a:t>
            </a:r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1905000" y="20574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6781800" y="2057400"/>
            <a:ext cx="1828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304800" y="2514600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2057400" y="3505200"/>
            <a:ext cx="2514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5562600" y="35052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04800" y="4038600"/>
            <a:ext cx="1828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 flipH="1">
            <a:off x="5334000" y="1295400"/>
            <a:ext cx="762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flipH="1">
            <a:off x="3505200" y="1219200"/>
            <a:ext cx="76200" cy="3048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 flipH="1">
            <a:off x="5410200" y="1752600"/>
            <a:ext cx="76200" cy="3048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 flipH="1">
            <a:off x="4191000" y="2209800"/>
            <a:ext cx="76200" cy="3048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 flipH="1">
            <a:off x="1143000" y="2743200"/>
            <a:ext cx="76200" cy="3048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 flipH="1">
            <a:off x="5486400" y="3200400"/>
            <a:ext cx="76200" cy="3048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8" name="Line 46"/>
          <p:cNvSpPr>
            <a:spLocks noChangeShapeType="1"/>
          </p:cNvSpPr>
          <p:nvPr/>
        </p:nvSpPr>
        <p:spPr bwMode="auto">
          <a:xfrm flipH="1">
            <a:off x="2286000" y="3733800"/>
            <a:ext cx="76200" cy="3048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auto">
          <a:xfrm flipH="1">
            <a:off x="1066800" y="4191000"/>
            <a:ext cx="76200" cy="3048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4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73075" y="517525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*)Câu  ,đoạn: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59475" y="546122"/>
            <a:ext cx="8077200" cy="535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1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itle 1"/>
          <p:cNvSpPr txBox="1">
            <a:spLocks noChangeArrowheads="1"/>
          </p:cNvSpPr>
          <p:nvPr/>
        </p:nvSpPr>
        <p:spPr bwMode="auto">
          <a:xfrm>
            <a:off x="383275" y="-30162"/>
            <a:ext cx="8229600" cy="7921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 smtClean="0">
                <a:solidFill>
                  <a:srgbClr val="000099"/>
                </a:solidFill>
                <a:latin typeface="Calibri" panose="020F0502020204030204" pitchFamily="34" charset="0"/>
              </a:rPr>
              <a:t>Tìm</a:t>
            </a:r>
            <a:r>
              <a:rPr lang="en-US" altLang="en-US" sz="3600" b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000099"/>
                </a:solidFill>
                <a:latin typeface="Calibri" panose="020F0502020204030204" pitchFamily="34" charset="0"/>
              </a:rPr>
              <a:t>hiểu</a:t>
            </a:r>
            <a:r>
              <a:rPr lang="en-US" altLang="en-US" sz="3600" b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000099"/>
                </a:solidFill>
                <a:latin typeface="Calibri" panose="020F0502020204030204" pitchFamily="34" charset="0"/>
              </a:rPr>
              <a:t>bài</a:t>
            </a:r>
            <a:endParaRPr lang="en-US" altLang="en-US" sz="3600" b="1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9475" y="2442415"/>
            <a:ext cx="8458200" cy="570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1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83275" y="3901857"/>
            <a:ext cx="8507104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a)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b)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c)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d)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e)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84496" y="1007939"/>
            <a:ext cx="8077200" cy="152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1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chám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8296" y="2920347"/>
            <a:ext cx="8077200" cy="1048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1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52708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32" name="Group 76"/>
          <p:cNvGraphicFramePr>
            <a:graphicFrameLocks noGrp="1"/>
          </p:cNvGraphicFramePr>
          <p:nvPr/>
        </p:nvGraphicFramePr>
        <p:xfrm>
          <a:off x="76200" y="234950"/>
          <a:ext cx="8915400" cy="63881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1782122294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3591215579"/>
                    </a:ext>
                  </a:extLst>
                </a:gridCol>
              </a:tblGrid>
              <a:tr h="1219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a) Nêu mục đích  cuộc họp.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21371"/>
                  </a:ext>
                </a:extLst>
              </a:tr>
              <a:tr h="1670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b) Nêu tình hình của lớp.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558214"/>
                  </a:ext>
                </a:extLst>
              </a:tr>
              <a:tr h="1219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c) Nêu nguyên nhân dẫn đến tình hình đó.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072144"/>
                  </a:ext>
                </a:extLst>
              </a:tr>
              <a:tr h="1066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d) Nêu cách giải quyết.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0890476"/>
                  </a:ext>
                </a:extLst>
              </a:tr>
              <a:tr h="1212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e) Giao việc cho mọi người.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1382689"/>
                  </a:ext>
                </a:extLst>
              </a:tr>
            </a:tbl>
          </a:graphicData>
        </a:graphic>
      </p:graphicFrame>
      <p:sp>
        <p:nvSpPr>
          <p:cNvPr id="10262" name="Text Box 30"/>
          <p:cNvSpPr txBox="1">
            <a:spLocks noChangeArrowheads="1"/>
          </p:cNvSpPr>
          <p:nvPr/>
        </p:nvSpPr>
        <p:spPr bwMode="auto">
          <a:xfrm>
            <a:off x="2574925" y="1484313"/>
            <a:ext cx="5883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3" name="Text Box 31"/>
          <p:cNvSpPr txBox="1">
            <a:spLocks noChangeArrowheads="1"/>
          </p:cNvSpPr>
          <p:nvPr/>
        </p:nvSpPr>
        <p:spPr bwMode="auto">
          <a:xfrm>
            <a:off x="2574925" y="1636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4" name="Text Box 34"/>
          <p:cNvSpPr txBox="1">
            <a:spLocks noChangeArrowheads="1"/>
          </p:cNvSpPr>
          <p:nvPr/>
        </p:nvSpPr>
        <p:spPr bwMode="auto">
          <a:xfrm>
            <a:off x="2498725" y="4608513"/>
            <a:ext cx="4587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2286000" y="304800"/>
            <a:ext cx="6416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3333FF"/>
                </a:solidFill>
              </a:rPr>
              <a:t>    Hôm nay chúng ta họp để tìm cách giúp</a:t>
            </a:r>
          </a:p>
          <a:p>
            <a:pPr eaLnBrk="1" hangingPunct="1"/>
            <a:r>
              <a:rPr lang="en-US" altLang="en-US" sz="2400">
                <a:solidFill>
                  <a:srgbClr val="3333FF"/>
                </a:solidFill>
              </a:rPr>
              <a:t> đỡ bạn Hoàng</a:t>
            </a:r>
            <a:r>
              <a:rPr lang="en-US" altLang="en-US" sz="2400" b="1">
                <a:solidFill>
                  <a:srgbClr val="3333FF"/>
                </a:solidFill>
              </a:rPr>
              <a:t>.</a:t>
            </a:r>
            <a:endParaRPr lang="en-US" altLang="en-US" sz="2400">
              <a:solidFill>
                <a:srgbClr val="3333FF"/>
              </a:solidFill>
            </a:endParaRPr>
          </a:p>
        </p:txBody>
      </p:sp>
      <p:sp>
        <p:nvSpPr>
          <p:cNvPr id="19522" name="Text Box 66"/>
          <p:cNvSpPr txBox="1">
            <a:spLocks noChangeArrowheads="1"/>
          </p:cNvSpPr>
          <p:nvPr/>
        </p:nvSpPr>
        <p:spPr bwMode="auto">
          <a:xfrm>
            <a:off x="2362200" y="1447800"/>
            <a:ext cx="6781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3333FF"/>
                </a:solidFill>
              </a:rPr>
              <a:t>   Hoàng hoàn toàn không biết chấm câu.</a:t>
            </a:r>
          </a:p>
          <a:p>
            <a:pPr eaLnBrk="1" hangingPunct="1"/>
            <a:r>
              <a:rPr lang="en-US" altLang="en-US" sz="2400">
                <a:solidFill>
                  <a:srgbClr val="3333FF"/>
                </a:solidFill>
              </a:rPr>
              <a:t>Có đoạn văn em viết thế này : “Chú lính bước vào đầu chú. Đội chiếc mũ sắt dưới chân. Đi đôi giày da trên trán lấm tấm mồ hôi.”</a:t>
            </a:r>
          </a:p>
        </p:txBody>
      </p:sp>
      <p:sp>
        <p:nvSpPr>
          <p:cNvPr id="19523" name="Text Box 67"/>
          <p:cNvSpPr txBox="1">
            <a:spLocks noChangeArrowheads="1"/>
          </p:cNvSpPr>
          <p:nvPr/>
        </p:nvSpPr>
        <p:spPr bwMode="auto">
          <a:xfrm>
            <a:off x="2286000" y="3352800"/>
            <a:ext cx="685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>
                <a:solidFill>
                  <a:srgbClr val="3333FF"/>
                </a:solidFill>
              </a:rPr>
              <a:t>   Tất cả là do Hoàng chẳng bao giờ chú ý đến dấu câu. Mỏi tay chỗ nào, cậu ta chấm chỗ ấy.</a:t>
            </a:r>
            <a:endParaRPr lang="en-US" altLang="en-US">
              <a:solidFill>
                <a:srgbClr val="3333FF"/>
              </a:solidFill>
            </a:endParaRPr>
          </a:p>
        </p:txBody>
      </p:sp>
      <p:sp>
        <p:nvSpPr>
          <p:cNvPr id="10268" name="Text Box 68"/>
          <p:cNvSpPr txBox="1">
            <a:spLocks noChangeArrowheads="1"/>
          </p:cNvSpPr>
          <p:nvPr/>
        </p:nvSpPr>
        <p:spPr bwMode="auto">
          <a:xfrm>
            <a:off x="2574925" y="4608513"/>
            <a:ext cx="6111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525" name="Text Box 69"/>
          <p:cNvSpPr txBox="1">
            <a:spLocks noChangeArrowheads="1"/>
          </p:cNvSpPr>
          <p:nvPr/>
        </p:nvSpPr>
        <p:spPr bwMode="auto">
          <a:xfrm>
            <a:off x="2286000" y="4419600"/>
            <a:ext cx="685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>
                <a:solidFill>
                  <a:srgbClr val="3333FF"/>
                </a:solidFill>
              </a:rPr>
              <a:t>   Từ nay, mỗi khi Hoàng định đặt dấu chấm câu. Hoàng phải đọc lại câu văn một lần nữa.</a:t>
            </a:r>
            <a:r>
              <a:rPr lang="en-US" altLang="en-US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9526" name="Text Box 70"/>
          <p:cNvSpPr txBox="1">
            <a:spLocks noChangeArrowheads="1"/>
          </p:cNvSpPr>
          <p:nvPr/>
        </p:nvSpPr>
        <p:spPr bwMode="auto">
          <a:xfrm>
            <a:off x="2209800" y="5562600"/>
            <a:ext cx="693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>
                <a:solidFill>
                  <a:srgbClr val="3333FF"/>
                </a:solidFill>
              </a:rPr>
              <a:t>   Anh Dấu Chấm cần yêu cầu Hoàng đọc lại câu văn một lần nữa trước khi Hoàng định chấm câu.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21" grpId="0"/>
      <p:bldP spid="19522" grpId="0"/>
      <p:bldP spid="19523" grpId="0"/>
      <p:bldP spid="19525" grpId="0"/>
      <p:bldP spid="195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533400"/>
            <a:ext cx="8534400" cy="5486400"/>
          </a:xfrm>
          <a:prstGeom prst="cloudCallout">
            <a:avLst>
              <a:gd name="adj1" fmla="val -28606"/>
              <a:gd name="adj2" fmla="val 32611"/>
            </a:avLst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37891" name="WordArt 3" descr="White marble"/>
          <p:cNvSpPr>
            <a:spLocks noChangeArrowheads="1" noChangeShapeType="1" noTextEdit="1"/>
          </p:cNvSpPr>
          <p:nvPr/>
        </p:nvSpPr>
        <p:spPr bwMode="auto">
          <a:xfrm>
            <a:off x="1981200" y="2438400"/>
            <a:ext cx="51816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Nội dung bài 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47800" y="3048000"/>
            <a:ext cx="655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     </a:t>
            </a:r>
            <a:r>
              <a:rPr lang="en-US" altLang="en-US" sz="3200" i="1">
                <a:solidFill>
                  <a:srgbClr val="0000FF"/>
                </a:solidFill>
              </a:rPr>
              <a:t>Tầm quan trọng của dấu chấm nói riêng và câu nói chung.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2"/>
          <p:cNvSpPr txBox="1">
            <a:spLocks noChangeArrowheads="1"/>
          </p:cNvSpPr>
          <p:nvPr/>
        </p:nvSpPr>
        <p:spPr bwMode="auto">
          <a:xfrm>
            <a:off x="647700" y="1946275"/>
            <a:ext cx="7810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1A0597"/>
                </a:solidFill>
                <a:latin typeface="Times New Roman" panose="02020603050405020304" pitchFamily="18" charset="0"/>
              </a:rPr>
              <a:t>Luyện đọc lại: Phân vai đọc lại toàn bài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09600" y="0"/>
            <a:ext cx="739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 u="sng">
              <a:solidFill>
                <a:srgbClr val="FF0066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743200" y="381000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solidFill>
                <a:srgbClr val="3333FF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345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 </a:t>
            </a:r>
          </a:p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                       Cuộc họp của chữ viết</a:t>
            </a:r>
          </a:p>
          <a:p>
            <a:pPr eaLnBrk="1" hangingPunct="1"/>
            <a:r>
              <a:rPr lang="en-US" altLang="en-US" sz="2400"/>
              <a:t>       </a:t>
            </a:r>
            <a:r>
              <a:rPr lang="en-US" altLang="en-US" sz="2000"/>
              <a:t>Vừa tan học, các chữ cái và dấu câu đã ngồi lại họp.  Bác Chữ A dõng</a:t>
            </a:r>
          </a:p>
          <a:p>
            <a:pPr eaLnBrk="1" hangingPunct="1"/>
            <a:r>
              <a:rPr lang="en-US" altLang="en-US" sz="2000"/>
              <a:t>  dạc mở đầu:</a:t>
            </a:r>
          </a:p>
          <a:p>
            <a:pPr eaLnBrk="1" hangingPunct="1"/>
            <a:r>
              <a:rPr lang="en-US" altLang="en-US" sz="2000"/>
              <a:t>      - Thưa các bạn !  Hôm nay, chúng ta họp để tìm cách giúp đỡ em Hoàng.   Hoàng hoàn toàn không biết chấm câu. Có đoạn văn em viết thế này: “Chú</a:t>
            </a:r>
          </a:p>
          <a:p>
            <a:pPr eaLnBrk="1" hangingPunct="1"/>
            <a:r>
              <a:rPr lang="en-US" altLang="en-US" sz="2000"/>
              <a:t> lính bước vào đầu chú. Đội chiếc mũ sắt dưới chân. Đi đôi giày da trên trán  lấm tấm mồ hôi.”</a:t>
            </a:r>
          </a:p>
          <a:p>
            <a:pPr eaLnBrk="1" hangingPunct="1"/>
            <a:r>
              <a:rPr lang="en-US" altLang="en-US" sz="2000"/>
              <a:t>       Có tiếng xì xào:</a:t>
            </a:r>
          </a:p>
          <a:p>
            <a:pPr eaLnBrk="1" hangingPunct="1"/>
            <a:r>
              <a:rPr lang="en-US" altLang="en-US" sz="2000"/>
              <a:t>      - Thế nghĩa là gì nhỉ?</a:t>
            </a:r>
          </a:p>
          <a:p>
            <a:pPr eaLnBrk="1" hangingPunct="1"/>
            <a:r>
              <a:rPr lang="en-US" altLang="en-US" sz="2000"/>
              <a:t>      - Nghĩa là thế này: “Chú lính bước vào. Đầu chú đội chiếc mũ sắt. Dưới  chân đi đôi giày da. Trên trán lấm tấm mồ hôi.”</a:t>
            </a:r>
          </a:p>
          <a:p>
            <a:pPr eaLnBrk="1" hangingPunct="1"/>
            <a:r>
              <a:rPr lang="en-US" altLang="en-US" sz="2000"/>
              <a:t>      Tiếng cười rộ lên. Dấu Chấm nói:</a:t>
            </a:r>
          </a:p>
          <a:p>
            <a:pPr eaLnBrk="1" hangingPunct="1"/>
            <a:r>
              <a:rPr lang="en-US" altLang="en-US" sz="2000"/>
              <a:t>      - Theo tôi, tất cả là do cậu này chẳng bao giờ để ý đến dấu câu.  Mỏi tay  chỗ nào, cậu ta chấm chỗ ấy.</a:t>
            </a:r>
          </a:p>
          <a:p>
            <a:pPr eaLnBrk="1" hangingPunct="1"/>
            <a:r>
              <a:rPr lang="en-US" altLang="en-US" sz="2000"/>
              <a:t>      Cả mấy dấu câu đều lắc đầu:</a:t>
            </a:r>
          </a:p>
          <a:p>
            <a:pPr eaLnBrk="1" hangingPunct="1"/>
            <a:r>
              <a:rPr lang="en-US" altLang="en-US" sz="2000"/>
              <a:t>     - Ẩu thế nhỉ !</a:t>
            </a:r>
          </a:p>
          <a:p>
            <a:pPr eaLnBrk="1" hangingPunct="1"/>
            <a:r>
              <a:rPr lang="en-US" altLang="en-US" sz="2000"/>
              <a:t>     Bác Chữ A đề nghị:</a:t>
            </a:r>
          </a:p>
          <a:p>
            <a:pPr eaLnBrk="1" hangingPunct="1"/>
            <a:r>
              <a:rPr lang="en-US" altLang="en-US" sz="2000"/>
              <a:t>     - Từ nay, mỗi khi em Hoàng định chấm câu, anh Dấu Chấm cần yêu cầu  Hoàng đọc lạị câu văn một lần nữa đã.  Được không nào ?</a:t>
            </a:r>
          </a:p>
          <a:p>
            <a:pPr eaLnBrk="1" hangingPunct="1"/>
            <a:r>
              <a:rPr lang="en-US" altLang="en-US" sz="2000"/>
              <a:t>                                                                     </a:t>
            </a:r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 b="1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6629400" y="9144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1524000" y="6858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1676400" y="12192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2362200" y="15240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8686800" y="16002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4495800" y="19050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7848600" y="19050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2743200" y="22098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5943600" y="22098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1981200" y="25146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2362200" y="27432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2971800" y="30480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2590800" y="33528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4876800" y="34290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H="1">
            <a:off x="7848600" y="33528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 flipH="1">
            <a:off x="2286000" y="37338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>
            <a:off x="5334000" y="37338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2514600" y="39624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>
            <a:off x="4267200" y="40386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>
            <a:off x="7696200" y="43434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H="1">
            <a:off x="3429000" y="45720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H="1">
            <a:off x="3810000" y="49530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1905000" y="52578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 flipH="1">
            <a:off x="4419600" y="61722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 flipH="1">
            <a:off x="6629400" y="6172200"/>
            <a:ext cx="76200" cy="228600"/>
          </a:xfrm>
          <a:prstGeom prst="line">
            <a:avLst/>
          </a:prstGeom>
          <a:noFill/>
          <a:ln w="6667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H="1">
            <a:off x="2133600" y="914400"/>
            <a:ext cx="7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 flipH="1">
            <a:off x="3581400" y="1600200"/>
            <a:ext cx="7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 flipH="1">
            <a:off x="1600200" y="4343400"/>
            <a:ext cx="7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 flipH="1">
            <a:off x="1066800" y="4572000"/>
            <a:ext cx="7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 flipH="1">
            <a:off x="1447800" y="5867400"/>
            <a:ext cx="7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H="1">
            <a:off x="5334000" y="5867400"/>
            <a:ext cx="7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H="1">
            <a:off x="838200" y="6172200"/>
            <a:ext cx="7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6553200" y="18288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914400" y="2133600"/>
            <a:ext cx="2286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609600" y="2438400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2819400" y="24384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4800600" y="24384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429041"/>
  <p:tag name="VIOLETTITLE" val="Tuần 5. Cuộc họp của chữ viết"/>
  <p:tag name="VIOLETLESSON" val="15"/>
  <p:tag name="VIOLETCATID" val="2202"/>
  <p:tag name="VIOLETSUBJECT" val="Tập đọc 3"/>
  <p:tag name="VIOLETAUTHORID" val="11494921"/>
  <p:tag name="VIOLETAUTHORNAME" val="Phương Nguyệt Linh"/>
  <p:tag name="VIOLETAUTHORAVATAR" val="no_avatar.jpg"/>
  <p:tag name="VIOLETAUTHORADDRESS" val="Trường TH Lê Đình Chinh - Đăk Nông"/>
  <p:tag name="VIOLETDATE" val="2018-10-02 16:04:42"/>
  <p:tag name="VIOLETHIT" val="23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747</Words>
  <Application>Microsoft Office PowerPoint</Application>
  <PresentationFormat>On-screen Show (4:3)</PresentationFormat>
  <Paragraphs>56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176</cp:revision>
  <dcterms:created xsi:type="dcterms:W3CDTF">2001-07-30T00:24:28Z</dcterms:created>
  <dcterms:modified xsi:type="dcterms:W3CDTF">2018-10-02T16:12:06Z</dcterms:modified>
</cp:coreProperties>
</file>