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800080"/>
    <a:srgbClr val="FFFF00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EF703-69C5-401B-A5B5-F6EEE8CB3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5CE1-88FC-4BCA-973F-062724429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3BE3D-C12F-4DE3-8FEC-F8F2A505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90A7-9EC6-4257-9426-01D94B260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981A-FF70-4412-99CB-04D3B4A61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85D4D-D433-4BDE-B0AE-1C0B0AE4B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C7D1E-D78E-4EB6-9929-468DE393C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FCED-A152-4871-AD3A-684ABA60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6600-6E2C-4F63-8F7B-C438D18FB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9712B-A29D-45C2-8BEC-95E8D9F4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0E0D-90CF-4827-AF22-2036B4328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FFFF00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62E3A4-8CC8-4DF3-8E9D-00392CAA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371725" y="1063625"/>
            <a:ext cx="4121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 dirty="0">
                <a:solidFill>
                  <a:srgbClr val="FF0000"/>
                </a:solidFill>
              </a:rPr>
              <a:t>MÔN TOÁN LỚP 5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98500" y="3063875"/>
          <a:ext cx="3951288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063875"/>
                        <a:ext cx="3951288" cy="256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74650" y="201295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5" imgW="4435475" imgH="3328988" progId="MS_ClipArt_Gallery.2">
                  <p:embed/>
                </p:oleObj>
              </mc:Choice>
              <mc:Fallback>
                <p:oleObj name="Clip" r:id="rId5" imgW="4435475" imgH="3328988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2012950"/>
                        <a:ext cx="19653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6451600" y="407035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7" imgW="4435475" imgH="3328988" progId="MS_ClipArt_Gallery.2">
                  <p:embed/>
                </p:oleObj>
              </mc:Choice>
              <mc:Fallback>
                <p:oleObj name="Clip" r:id="rId7" imgW="4435475" imgH="3328988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4070350"/>
                        <a:ext cx="19653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460750" y="508000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8" imgW="4435475" imgH="3328988" progId="MS_ClipArt_Gallery.2">
                  <p:embed/>
                </p:oleObj>
              </mc:Choice>
              <mc:Fallback>
                <p:oleObj name="Clip" r:id="rId8" imgW="4435475" imgH="3328988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5080000"/>
                        <a:ext cx="19653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4775200" y="4165600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9" imgW="4435475" imgH="3328988" progId="MS_ClipArt_Gallery.2">
                  <p:embed/>
                </p:oleObj>
              </mc:Choice>
              <mc:Fallback>
                <p:oleObj name="Clip" r:id="rId9" imgW="4435475" imgH="3328988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4165600"/>
                        <a:ext cx="3057525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Toán</a:t>
            </a:r>
            <a:br>
              <a:rPr lang="en-US" sz="3600" b="1" smtClean="0">
                <a:solidFill>
                  <a:srgbClr val="FF0000"/>
                </a:solidFill>
              </a:rPr>
            </a:br>
            <a:endParaRPr lang="en-US" sz="3600" b="1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2819400" cy="685800"/>
          </a:xfrm>
        </p:spPr>
        <p:txBody>
          <a:bodyPr/>
          <a:lstStyle/>
          <a:p>
            <a:pPr eaLnBrk="1" hangingPunct="1"/>
            <a:r>
              <a:rPr lang="en-US" b="1" u="sng" smtClean="0"/>
              <a:t>Bài cũ: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0600" y="1676400"/>
            <a:ext cx="7315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/>
              <a:t>Một thúng </a:t>
            </a:r>
            <a:r>
              <a:rPr lang="vi-VN" sz="3200" b="1"/>
              <a:t>đ</a:t>
            </a:r>
            <a:r>
              <a:rPr lang="en-US" sz="3200" b="1"/>
              <a:t>ựng trứng gà và trứng vịt có tất cả 116 quả trứng.Số trứng gà bằng 1/3 số trứng vịt. Tìm số trứng mỗi loại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42672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                 </a:t>
            </a:r>
            <a:r>
              <a:rPr lang="en-US" sz="2800" b="1" dirty="0" err="1" smtClean="0"/>
              <a:t>Một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</a:t>
            </a:r>
            <a:r>
              <a:rPr lang="vi-VN" sz="2800" b="1" dirty="0" smtClean="0"/>
              <a:t>ư</a:t>
            </a:r>
            <a:r>
              <a:rPr lang="en-US" sz="2800" b="1" dirty="0" err="1" smtClean="0"/>
              <a:t>ời</a:t>
            </a:r>
            <a:r>
              <a:rPr lang="en-US" sz="2800" b="1" dirty="0" smtClean="0"/>
              <a:t> </a:t>
            </a:r>
            <a:r>
              <a:rPr lang="vi-VN" sz="2800" b="1" dirty="0" smtClean="0"/>
              <a:t>đ</a:t>
            </a:r>
            <a:r>
              <a:rPr lang="en-US" sz="2800" b="1" dirty="0" smtClean="0"/>
              <a:t>i </a:t>
            </a:r>
            <a:r>
              <a:rPr lang="en-US" sz="2800" b="1" dirty="0" err="1" smtClean="0"/>
              <a:t>bộ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mỗi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giờ</a:t>
            </a:r>
            <a:r>
              <a:rPr lang="en-US" sz="2800" b="1" dirty="0" smtClean="0"/>
              <a:t> </a:t>
            </a:r>
            <a:r>
              <a:rPr lang="vi-VN" sz="2800" b="1" dirty="0" smtClean="0"/>
              <a:t>đ</a:t>
            </a:r>
            <a:r>
              <a:rPr lang="en-US" sz="2800" b="1" dirty="0" smtClean="0"/>
              <a:t>i </a:t>
            </a:r>
            <a:r>
              <a:rPr lang="vi-VN" sz="2800" b="1" dirty="0" smtClean="0"/>
              <a:t>đư</a:t>
            </a:r>
            <a:r>
              <a:rPr lang="en-US" sz="2800" b="1" dirty="0" err="1" smtClean="0"/>
              <a:t>ợc</a:t>
            </a:r>
            <a:r>
              <a:rPr lang="en-US" sz="2800" b="1" dirty="0" smtClean="0"/>
              <a:t> 4km.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quãng</a:t>
            </a:r>
            <a:r>
              <a:rPr lang="en-US" sz="2800" b="1" dirty="0" smtClean="0"/>
              <a:t> </a:t>
            </a:r>
            <a:r>
              <a:rPr lang="vi-VN" sz="2800" b="1" dirty="0" smtClean="0"/>
              <a:t>đư</a:t>
            </a:r>
            <a:r>
              <a:rPr lang="en-US" sz="2800" b="1" dirty="0" err="1" smtClean="0"/>
              <a:t>ờng</a:t>
            </a:r>
            <a:r>
              <a:rPr lang="en-US" sz="2800" b="1" dirty="0" smtClean="0"/>
              <a:t> </a:t>
            </a:r>
            <a:r>
              <a:rPr lang="vi-VN" sz="2800" b="1" dirty="0" smtClean="0"/>
              <a:t>đ</a:t>
            </a:r>
            <a:r>
              <a:rPr lang="en-US" sz="2800" b="1" dirty="0" smtClean="0"/>
              <a:t>i </a:t>
            </a:r>
            <a:r>
              <a:rPr lang="vi-VN" sz="2800" b="1" dirty="0" smtClean="0"/>
              <a:t>đư</a:t>
            </a:r>
            <a:r>
              <a:rPr lang="en-US" sz="2800" b="1" dirty="0" err="1" smtClean="0"/>
              <a:t>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</a:t>
            </a:r>
            <a:r>
              <a:rPr lang="vi-VN" sz="2800" b="1" dirty="0" smtClean="0"/>
              <a:t>ư</a:t>
            </a:r>
            <a:r>
              <a:rPr lang="en-US" sz="2800" b="1" dirty="0" err="1" smtClean="0"/>
              <a:t>ời</a:t>
            </a:r>
            <a:r>
              <a:rPr lang="en-US" sz="2800" b="1" dirty="0" smtClean="0"/>
              <a:t> </a:t>
            </a:r>
            <a:r>
              <a:rPr lang="vi-VN" sz="2800" b="1" dirty="0" smtClean="0"/>
              <a:t>đ</a:t>
            </a:r>
            <a:r>
              <a:rPr lang="en-US" sz="2800" b="1" dirty="0" smtClean="0"/>
              <a:t>i </a:t>
            </a:r>
            <a:r>
              <a:rPr lang="en-US" sz="2800" b="1" dirty="0" err="1" smtClean="0"/>
              <a:t>bộ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2 </a:t>
            </a:r>
            <a:r>
              <a:rPr lang="en-US" sz="2800" b="1" dirty="0" err="1" smtClean="0"/>
              <a:t>giờ</a:t>
            </a:r>
            <a:r>
              <a:rPr lang="en-US" sz="2800" b="1" dirty="0" smtClean="0"/>
              <a:t>, 3 </a:t>
            </a:r>
            <a:r>
              <a:rPr lang="en-US" sz="2800" b="1" dirty="0" err="1" smtClean="0"/>
              <a:t>giờ</a:t>
            </a:r>
            <a:r>
              <a:rPr lang="en-US" sz="2800" b="1" dirty="0" smtClean="0"/>
              <a:t>.</a:t>
            </a:r>
          </a:p>
          <a:p>
            <a:pPr algn="l" eaLnBrk="1" hangingPunct="1"/>
            <a:endParaRPr lang="en-US" sz="2800" b="1" dirty="0" smtClean="0"/>
          </a:p>
        </p:txBody>
      </p:sp>
      <p:graphicFrame>
        <p:nvGraphicFramePr>
          <p:cNvPr id="2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69631"/>
              </p:ext>
            </p:extLst>
          </p:nvPr>
        </p:nvGraphicFramePr>
        <p:xfrm>
          <a:off x="381000" y="3505200"/>
          <a:ext cx="8331200" cy="1223963"/>
        </p:xfrm>
        <a:graphic>
          <a:graphicData uri="http://schemas.openxmlformats.org/drawingml/2006/table">
            <a:tbl>
              <a:tblPr/>
              <a:tblGrid>
                <a:gridCol w="3657600"/>
                <a:gridCol w="1506538"/>
                <a:gridCol w="1212850"/>
                <a:gridCol w="1954212"/>
              </a:tblGrid>
              <a:tr h="579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km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800600"/>
            <a:ext cx="937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dirty="0"/>
              <a:t>                       </a:t>
            </a:r>
            <a:r>
              <a:rPr lang="en-US" sz="2800" b="1" dirty="0" err="1">
                <a:solidFill>
                  <a:srgbClr val="9900CC"/>
                </a:solidFill>
              </a:rPr>
              <a:t>Khi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thời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gian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gấp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lên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bao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nhiêu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lần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thì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quãng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vi-VN" sz="2800" b="1" dirty="0">
                <a:solidFill>
                  <a:srgbClr val="9900CC"/>
                </a:solidFill>
              </a:rPr>
              <a:t>đư</a:t>
            </a:r>
            <a:r>
              <a:rPr lang="en-US" sz="2800" b="1" dirty="0" err="1">
                <a:solidFill>
                  <a:srgbClr val="9900CC"/>
                </a:solidFill>
              </a:rPr>
              <a:t>ờng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vi-VN" sz="2800" b="1" dirty="0">
                <a:solidFill>
                  <a:srgbClr val="9900CC"/>
                </a:solidFill>
              </a:rPr>
              <a:t>đ</a:t>
            </a:r>
            <a:r>
              <a:rPr lang="en-US" sz="2800" b="1" dirty="0">
                <a:solidFill>
                  <a:srgbClr val="9900CC"/>
                </a:solidFill>
              </a:rPr>
              <a:t>i </a:t>
            </a:r>
            <a:r>
              <a:rPr lang="vi-VN" sz="2800" b="1" dirty="0">
                <a:solidFill>
                  <a:srgbClr val="9900CC"/>
                </a:solidFill>
              </a:rPr>
              <a:t>đư</a:t>
            </a:r>
            <a:r>
              <a:rPr lang="en-US" sz="2800" b="1" dirty="0" err="1">
                <a:solidFill>
                  <a:srgbClr val="9900CC"/>
                </a:solidFill>
              </a:rPr>
              <a:t>ợc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cũng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gấp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lên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bấy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nhiêu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lần</a:t>
            </a:r>
            <a:r>
              <a:rPr lang="en-US" sz="2800" b="1" dirty="0">
                <a:solidFill>
                  <a:srgbClr val="9900CC"/>
                </a:solidFill>
              </a:rPr>
              <a:t>. 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-270164" y="1143000"/>
            <a:ext cx="2286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>
                <a:solidFill>
                  <a:srgbClr val="FF0000"/>
                </a:solidFill>
              </a:rPr>
              <a:t>a, </a:t>
            </a:r>
            <a:r>
              <a:rPr lang="en-US" sz="3200" b="1" u="sng" dirty="0" err="1">
                <a:solidFill>
                  <a:srgbClr val="FF0000"/>
                </a:solidFill>
              </a:rPr>
              <a:t>Ví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dụ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-304800" y="47244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>
                <a:solidFill>
                  <a:schemeClr val="tx2"/>
                </a:solidFill>
              </a:rPr>
              <a:t>Nhận xét</a:t>
            </a:r>
            <a:r>
              <a:rPr lang="en-US" sz="3200" b="1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858000" y="4343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</a:rPr>
              <a:t>12 km</a:t>
            </a:r>
            <a:br>
              <a:rPr lang="en-US" sz="2800" b="1">
                <a:solidFill>
                  <a:srgbClr val="0000FF"/>
                </a:solidFill>
              </a:rPr>
            </a:b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7818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</a:rPr>
              <a:t>3 giờ</a:t>
            </a:r>
            <a:br>
              <a:rPr lang="en-US" sz="2800" b="1">
                <a:solidFill>
                  <a:srgbClr val="0000FF"/>
                </a:solidFill>
              </a:rPr>
            </a:b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4123" name="Rectangle 49"/>
          <p:cNvSpPr>
            <a:spLocks noChangeArrowheads="1"/>
          </p:cNvSpPr>
          <p:nvPr/>
        </p:nvSpPr>
        <p:spPr bwMode="auto">
          <a:xfrm>
            <a:off x="5334000" y="3886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5410200" y="4648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9900CC"/>
                </a:solidFill>
              </a:rPr>
              <a:t>8 km</a:t>
            </a:r>
            <a:br>
              <a:rPr lang="en-US" sz="2800" b="1">
                <a:solidFill>
                  <a:srgbClr val="9900CC"/>
                </a:solidFill>
              </a:rPr>
            </a:br>
            <a:r>
              <a:rPr lang="en-US" sz="2800" b="1">
                <a:solidFill>
                  <a:srgbClr val="9900CC"/>
                </a:solidFill>
              </a:rPr>
              <a:t/>
            </a:r>
            <a:br>
              <a:rPr lang="en-US" sz="2800" b="1">
                <a:solidFill>
                  <a:srgbClr val="9900CC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4126" name="Rectangle 73"/>
          <p:cNvSpPr>
            <a:spLocks noChangeArrowheads="1"/>
          </p:cNvSpPr>
          <p:nvPr/>
        </p:nvSpPr>
        <p:spPr bwMode="auto">
          <a:xfrm>
            <a:off x="3657600" y="4648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FF0000"/>
                </a:solidFill>
              </a:rPr>
              <a:t/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/>
            </a:r>
            <a:br>
              <a:rPr lang="en-US" sz="2800" b="1">
                <a:solidFill>
                  <a:srgbClr val="FF0000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54102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9900CC"/>
                </a:solidFill>
              </a:rPr>
              <a:t>2 giờ</a:t>
            </a:r>
            <a:br>
              <a:rPr lang="en-US" sz="2800" b="1">
                <a:solidFill>
                  <a:srgbClr val="9900CC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79" grpId="0" autoUpdateAnimBg="0"/>
      <p:bldP spid="2088" grpId="0" autoUpdateAnimBg="0"/>
      <p:bldP spid="2089" grpId="0" autoUpdateAnimBg="0"/>
      <p:bldP spid="2095" grpId="0" autoUpdateAnimBg="0"/>
      <p:bldP spid="2096" grpId="0" autoUpdateAnimBg="0"/>
      <p:bldP spid="2098" grpId="0" autoUpdateAnimBg="0"/>
      <p:bldP spid="2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54163"/>
            <a:ext cx="8305800" cy="1112837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  </a:t>
            </a:r>
            <a:r>
              <a:rPr lang="en-US" sz="1800" dirty="0" smtClean="0"/>
              <a:t>                       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ô </a:t>
            </a:r>
            <a:r>
              <a:rPr lang="en-US" sz="2400" b="1" dirty="0" err="1" smtClean="0"/>
              <a:t>tô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giờ</a:t>
            </a:r>
            <a:r>
              <a:rPr lang="en-US" sz="2400" b="1" dirty="0" smtClean="0"/>
              <a:t> </a:t>
            </a:r>
            <a:r>
              <a:rPr lang="vi-VN" sz="2400" b="1" dirty="0" smtClean="0"/>
              <a:t>đ</a:t>
            </a:r>
            <a:r>
              <a:rPr lang="en-US" sz="2400" b="1" dirty="0" smtClean="0"/>
              <a:t>i </a:t>
            </a:r>
            <a:r>
              <a:rPr lang="vi-VN" sz="2400" b="1" dirty="0" smtClean="0"/>
              <a:t>đư</a:t>
            </a:r>
            <a:r>
              <a:rPr lang="en-US" sz="2400" b="1" dirty="0" err="1" smtClean="0"/>
              <a:t>ợc</a:t>
            </a:r>
            <a:r>
              <a:rPr lang="en-US" sz="2400" b="1" dirty="0" smtClean="0"/>
              <a:t> 90km. </a:t>
            </a:r>
            <a:r>
              <a:rPr lang="en-US" sz="2400" b="1" dirty="0" err="1" smtClean="0"/>
              <a:t>Hỏi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4 </a:t>
            </a:r>
            <a:r>
              <a:rPr lang="en-US" sz="2400" b="1" dirty="0" err="1" smtClean="0"/>
              <a:t>giờ</a:t>
            </a:r>
            <a:r>
              <a:rPr lang="en-US" sz="2400" b="1" dirty="0" smtClean="0"/>
              <a:t> ô </a:t>
            </a:r>
            <a:r>
              <a:rPr lang="en-US" sz="2400" b="1" dirty="0" err="1" smtClean="0"/>
              <a:t>tô</a:t>
            </a:r>
            <a:r>
              <a:rPr lang="en-US" sz="2400" b="1" dirty="0" smtClean="0"/>
              <a:t> </a:t>
            </a:r>
            <a:r>
              <a:rPr lang="vi-VN" sz="2400" b="1" dirty="0" smtClean="0"/>
              <a:t>đ</a:t>
            </a:r>
            <a:r>
              <a:rPr lang="en-US" sz="2400" b="1" dirty="0" smtClean="0"/>
              <a:t>ó </a:t>
            </a:r>
            <a:r>
              <a:rPr lang="vi-VN" sz="2400" b="1" dirty="0" smtClean="0"/>
              <a:t>đ</a:t>
            </a:r>
            <a:r>
              <a:rPr lang="en-US" sz="2400" b="1" dirty="0" smtClean="0"/>
              <a:t>i </a:t>
            </a:r>
            <a:r>
              <a:rPr lang="vi-VN" sz="2400" b="1" dirty="0" smtClean="0"/>
              <a:t>đư</a:t>
            </a:r>
            <a:r>
              <a:rPr lang="en-US" sz="2400" b="1" dirty="0" err="1" smtClean="0"/>
              <a:t>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nhiêu</a:t>
            </a:r>
            <a:r>
              <a:rPr lang="en-US" sz="2400" b="1" dirty="0" smtClean="0"/>
              <a:t> km?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3200400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u="sng"/>
              <a:t>Tóm tắt</a:t>
            </a:r>
            <a:r>
              <a:rPr lang="en-US" sz="2400"/>
              <a:t>:  </a:t>
            </a:r>
            <a:r>
              <a:rPr lang="en-US" sz="2400" b="1"/>
              <a:t>2giờ: 90km</a:t>
            </a:r>
          </a:p>
          <a:p>
            <a:pPr algn="l">
              <a:spcBef>
                <a:spcPct val="20000"/>
              </a:spcBef>
            </a:pPr>
            <a:r>
              <a:rPr lang="en-US" sz="2400" b="1"/>
              <a:t>              4 giờ: … km?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-1524000" y="3352800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       Trong 1giờ ôtô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i </a:t>
            </a:r>
            <a:r>
              <a:rPr lang="vi-VN" sz="2000" b="1">
                <a:solidFill>
                  <a:srgbClr val="FF0000"/>
                </a:solidFill>
              </a:rPr>
              <a:t>đư</a:t>
            </a:r>
            <a:r>
              <a:rPr lang="en-US" sz="2000" b="1">
                <a:solidFill>
                  <a:srgbClr val="FF0000"/>
                </a:solidFill>
              </a:rPr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90: 2 = 45 (km)</a:t>
            </a:r>
          </a:p>
          <a:p>
            <a:pPr>
              <a:spcBef>
                <a:spcPct val="20000"/>
              </a:spcBef>
            </a:pP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048000" y="37338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solidFill>
                  <a:srgbClr val="9900CC"/>
                </a:solidFill>
              </a:rPr>
              <a:t>(*)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57150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solidFill>
                  <a:srgbClr val="800080"/>
                </a:solidFill>
              </a:rPr>
              <a:t>(*)</a:t>
            </a:r>
            <a:r>
              <a:rPr lang="en-US" sz="2000"/>
              <a:t> B</a:t>
            </a:r>
            <a:r>
              <a:rPr lang="vi-VN" sz="2000"/>
              <a:t>ư</a:t>
            </a:r>
            <a:r>
              <a:rPr lang="en-US" sz="2000"/>
              <a:t>ớc này là b</a:t>
            </a:r>
            <a:r>
              <a:rPr lang="vi-VN" sz="2000"/>
              <a:t>ư</a:t>
            </a:r>
            <a:r>
              <a:rPr lang="en-US" sz="2000"/>
              <a:t>ớc “</a:t>
            </a:r>
            <a:r>
              <a:rPr lang="en-US" sz="2000" b="1"/>
              <a:t>Rút về </a:t>
            </a:r>
            <a:r>
              <a:rPr lang="vi-VN" sz="2000" b="1"/>
              <a:t>đơ</a:t>
            </a:r>
            <a:r>
              <a:rPr lang="en-US" sz="2000" b="1"/>
              <a:t>n vị”.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-304800" y="4343400"/>
            <a:ext cx="502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/>
              <a:t>Trong 4 giờ ôtô </a:t>
            </a:r>
            <a:r>
              <a:rPr lang="vi-VN" sz="2000" b="1"/>
              <a:t>đ</a:t>
            </a:r>
            <a:r>
              <a:rPr lang="en-US" sz="2000" b="1"/>
              <a:t>i </a:t>
            </a:r>
            <a:r>
              <a:rPr lang="vi-VN" sz="2000" b="1"/>
              <a:t>đư</a:t>
            </a:r>
            <a:r>
              <a:rPr lang="en-US" sz="2000" b="1"/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45 x 4 = 180 (km).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1143000" y="52578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/>
              <a:t>Đáp số: 180 km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0" y="14478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chemeClr val="tx2"/>
                </a:solidFill>
              </a:rPr>
              <a:t>b, </a:t>
            </a:r>
            <a:r>
              <a:rPr lang="en-US" sz="2800" b="1" dirty="0" err="1">
                <a:solidFill>
                  <a:schemeClr val="tx2"/>
                </a:solidFill>
              </a:rPr>
              <a:t>Bài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toán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3276600" y="25908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u="sng">
                <a:solidFill>
                  <a:schemeClr val="tx2"/>
                </a:solidFill>
              </a:rPr>
              <a:t>Bài giải: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4648200" y="32766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</a:rPr>
              <a:t>4 giờ gấp 2 giờ số lần là: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</a:rPr>
              <a:t>4 : 2 = 2 (lần)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495800" y="42672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/>
              <a:t>Trong 4 giờ ô tô </a:t>
            </a:r>
            <a:r>
              <a:rPr lang="vi-VN" sz="2000" b="1"/>
              <a:t>đ</a:t>
            </a:r>
            <a:r>
              <a:rPr lang="en-US" sz="2000" b="1"/>
              <a:t>i </a:t>
            </a:r>
            <a:r>
              <a:rPr lang="vi-VN" sz="2000" b="1"/>
              <a:t>đư</a:t>
            </a:r>
            <a:r>
              <a:rPr lang="en-US" sz="2000" b="1"/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90 x 2 = 180 (km)</a:t>
            </a:r>
          </a:p>
          <a:p>
            <a:pPr algn="l">
              <a:spcBef>
                <a:spcPct val="20000"/>
              </a:spcBef>
            </a:pPr>
            <a:endParaRPr lang="en-US" sz="2000" b="1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4495800" y="3276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6248400" y="51816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000" b="1"/>
              <a:t>Đáp số: 180 km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4648200" y="57912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000"/>
              <a:t>(</a:t>
            </a:r>
            <a:r>
              <a:rPr lang="en-US" sz="2000" b="1"/>
              <a:t>**</a:t>
            </a:r>
            <a:r>
              <a:rPr lang="en-US" sz="2000"/>
              <a:t>) B</a:t>
            </a:r>
            <a:r>
              <a:rPr lang="vi-VN" sz="2000"/>
              <a:t>ư</a:t>
            </a:r>
            <a:r>
              <a:rPr lang="en-US" sz="2000"/>
              <a:t>ớc này là b</a:t>
            </a:r>
            <a:r>
              <a:rPr lang="vi-VN" sz="2000"/>
              <a:t>ư</a:t>
            </a:r>
            <a:r>
              <a:rPr lang="en-US" sz="2000"/>
              <a:t>ớc “</a:t>
            </a:r>
            <a:r>
              <a:rPr lang="en-US" sz="2000" b="1"/>
              <a:t>Tìm tỉ số”.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7924800" y="3657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/>
              <a:t>(</a:t>
            </a:r>
            <a:r>
              <a:rPr lang="en-US" sz="2400" b="1"/>
              <a:t>**)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09600" y="26670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(Cách 1)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562600" y="26670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(Cách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48E-6 L 0.00417 -0.244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4624E-7 L -0.29583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7919E-6 L 3.33333E-6 -0.5438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  <p:bldP spid="4117" grpId="0"/>
      <p:bldP spid="4117" grpId="1"/>
      <p:bldP spid="4118" grpId="0"/>
      <p:bldP spid="4119" grpId="0"/>
      <p:bldP spid="4120" grpId="0"/>
      <p:bldP spid="4121" grpId="0"/>
      <p:bldP spid="4122" grpId="0"/>
      <p:bldP spid="4123" grpId="0"/>
      <p:bldP spid="4123" grpId="1"/>
      <p:bldP spid="4124" grpId="0"/>
      <p:bldP spid="4129" grpId="0"/>
      <p:bldP spid="4130" grpId="0"/>
      <p:bldP spid="4131" grpId="0" animBg="1"/>
      <p:bldP spid="4132" grpId="0"/>
      <p:bldP spid="4133" grpId="0"/>
      <p:bldP spid="4134" grpId="0"/>
      <p:bldP spid="4135" grpId="0"/>
      <p:bldP spid="4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1219200"/>
          </a:xfrm>
        </p:spPr>
        <p:txBody>
          <a:bodyPr/>
          <a:lstStyle/>
          <a:p>
            <a:pPr algn="l" eaLnBrk="1" hangingPunct="1"/>
            <a:r>
              <a:rPr lang="en-US" sz="2800" b="1" u="sng" smtClean="0"/>
              <a:t>Bài 1.</a:t>
            </a:r>
            <a:r>
              <a:rPr lang="en-US" sz="2800" smtClean="0"/>
              <a:t> </a:t>
            </a:r>
            <a:r>
              <a:rPr lang="en-US" sz="2400" b="1" smtClean="0"/>
              <a:t>Mua 5m vải hết 80000 </a:t>
            </a:r>
            <a:r>
              <a:rPr lang="vi-VN" sz="2400" b="1" smtClean="0"/>
              <a:t>đ</a:t>
            </a:r>
            <a:r>
              <a:rPr lang="en-US" sz="2400" b="1" smtClean="0"/>
              <a:t>ồng. Hỏi mua 7m vải loại </a:t>
            </a:r>
            <a:r>
              <a:rPr lang="vi-VN" sz="2400" b="1" smtClean="0"/>
              <a:t>đ</a:t>
            </a:r>
            <a:r>
              <a:rPr lang="en-US" sz="2400" b="1" smtClean="0"/>
              <a:t>ó hết bao nhiêu tiền?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" y="28956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/>
              <a:t>Tóm tắt</a:t>
            </a:r>
            <a:r>
              <a:rPr lang="en-US" sz="2800" b="1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/>
              <a:t>5m: 80000</a:t>
            </a:r>
            <a:r>
              <a:rPr lang="vi-VN" sz="2400" b="1"/>
              <a:t>đ</a:t>
            </a:r>
            <a:r>
              <a:rPr lang="en-US" sz="2400" b="1"/>
              <a:t>ồng</a:t>
            </a:r>
          </a:p>
          <a:p>
            <a:pPr algn="l">
              <a:spcBef>
                <a:spcPct val="20000"/>
              </a:spcBef>
            </a:pPr>
            <a:r>
              <a:rPr lang="en-US" sz="2400" b="1"/>
              <a:t>7m: …</a:t>
            </a:r>
            <a:r>
              <a:rPr lang="vi-VN" sz="2400" b="1"/>
              <a:t>đ</a:t>
            </a:r>
            <a:r>
              <a:rPr lang="en-US" sz="2400" b="1"/>
              <a:t>ồng?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743200" y="2819400"/>
            <a:ext cx="655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u="sng"/>
              <a:t>Bài giải</a:t>
            </a:r>
            <a:r>
              <a:rPr lang="en-US" sz="2800" b="1"/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/>
              <a:t>Mua 1 mét vải hết số tiền là:</a:t>
            </a:r>
          </a:p>
          <a:p>
            <a:pPr>
              <a:spcBef>
                <a:spcPct val="20000"/>
              </a:spcBef>
            </a:pPr>
            <a:r>
              <a:rPr lang="en-US" sz="2400" b="1"/>
              <a:t>80000 : 5 = 16000 (</a:t>
            </a:r>
            <a:r>
              <a:rPr lang="vi-VN" sz="2400" b="1"/>
              <a:t>đ</a:t>
            </a:r>
            <a:r>
              <a:rPr lang="en-US" sz="2400" b="1"/>
              <a:t>ồng)</a:t>
            </a:r>
          </a:p>
          <a:p>
            <a:pPr>
              <a:spcBef>
                <a:spcPct val="20000"/>
              </a:spcBef>
            </a:pPr>
            <a:r>
              <a:rPr lang="en-US" sz="2400" b="1"/>
              <a:t>Mua 7 mét vải nh</a:t>
            </a:r>
            <a:r>
              <a:rPr lang="vi-VN" sz="2400" b="1"/>
              <a:t>ư</a:t>
            </a:r>
            <a:r>
              <a:rPr lang="en-US" sz="2400" b="1"/>
              <a:t> thế hết số tiền là:</a:t>
            </a:r>
          </a:p>
          <a:p>
            <a:pPr>
              <a:spcBef>
                <a:spcPct val="20000"/>
              </a:spcBef>
            </a:pPr>
            <a:r>
              <a:rPr lang="en-US" sz="2400" b="1"/>
              <a:t>16000 x 7 = 112000 (</a:t>
            </a:r>
            <a:r>
              <a:rPr lang="vi-VN" sz="2400" b="1"/>
              <a:t>đ</a:t>
            </a:r>
            <a:r>
              <a:rPr lang="en-US" sz="2400" b="1"/>
              <a:t>ồng)</a:t>
            </a:r>
          </a:p>
          <a:p>
            <a:pPr>
              <a:spcBef>
                <a:spcPct val="20000"/>
              </a:spcBef>
            </a:pPr>
            <a:r>
              <a:rPr lang="en-US" sz="2400" b="1"/>
              <a:t>                         Đáp số: 112000 </a:t>
            </a:r>
            <a:r>
              <a:rPr lang="vi-VN" sz="2400" b="1"/>
              <a:t>đ</a:t>
            </a:r>
            <a:r>
              <a:rPr lang="en-US" sz="2400" b="1"/>
              <a:t>ồng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4" y="228600"/>
            <a:ext cx="8749146" cy="1371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800" b="1" u="sng" dirty="0" err="1" smtClean="0"/>
              <a:t>Bài</a:t>
            </a:r>
            <a:r>
              <a:rPr lang="en-US" sz="2800" b="1" u="sng" dirty="0" smtClean="0"/>
              <a:t> 2.</a:t>
            </a:r>
            <a:r>
              <a:rPr lang="en-US" sz="2800" dirty="0" smtClean="0"/>
              <a:t>    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vi-VN" sz="2400" b="1" dirty="0" smtClean="0"/>
              <a:t>đ</a:t>
            </a:r>
            <a:r>
              <a:rPr lang="en-US" sz="2400" b="1" dirty="0" err="1" smtClean="0"/>
              <a:t>ội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trồng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rừng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cứ</a:t>
            </a:r>
            <a:r>
              <a:rPr lang="en-US" sz="2400" b="1" dirty="0" smtClean="0"/>
              <a:t> 3 </a:t>
            </a:r>
            <a:r>
              <a:rPr lang="en-US" sz="2400" b="1" dirty="0" err="1" smtClean="0"/>
              <a:t>ngày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trồng</a:t>
            </a:r>
            <a:r>
              <a:rPr lang="en-US" sz="2400" b="1" dirty="0" smtClean="0"/>
              <a:t> </a:t>
            </a:r>
            <a:r>
              <a:rPr lang="vi-VN" sz="2400" b="1" dirty="0" smtClean="0"/>
              <a:t>đư</a:t>
            </a:r>
            <a:r>
              <a:rPr lang="en-US" sz="2400" b="1" dirty="0" err="1" smtClean="0"/>
              <a:t>ợc</a:t>
            </a:r>
            <a:r>
              <a:rPr lang="en-US" sz="2400" b="1" dirty="0" smtClean="0"/>
              <a:t> 1200 </a:t>
            </a:r>
            <a:r>
              <a:rPr lang="en-US" sz="2400" b="1" dirty="0" err="1" smtClean="0"/>
              <a:t>cây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thông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Hỏi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12 </a:t>
            </a:r>
            <a:r>
              <a:rPr lang="en-US" sz="2400" b="1" dirty="0" err="1" smtClean="0"/>
              <a:t>ngày</a:t>
            </a:r>
            <a:r>
              <a:rPr lang="en-US" sz="2400" b="1" dirty="0" smtClean="0"/>
              <a:t> </a:t>
            </a:r>
            <a:r>
              <a:rPr lang="vi-VN" sz="2400" b="1" dirty="0" smtClean="0"/>
              <a:t>đ</a:t>
            </a:r>
            <a:r>
              <a:rPr lang="en-US" sz="2400" b="1" dirty="0" err="1" smtClean="0"/>
              <a:t>ội</a:t>
            </a:r>
            <a:r>
              <a:rPr lang="en-US" sz="2400" b="1" dirty="0" smtClean="0"/>
              <a:t> </a:t>
            </a:r>
            <a:r>
              <a:rPr lang="vi-VN" sz="2400" b="1" dirty="0" smtClean="0"/>
              <a:t>đ</a:t>
            </a:r>
            <a:r>
              <a:rPr lang="en-US" sz="2400" b="1" dirty="0" smtClean="0"/>
              <a:t>ó </a:t>
            </a:r>
            <a:r>
              <a:rPr lang="en-US" sz="2400" b="1" dirty="0" err="1" smtClean="0"/>
              <a:t>trồng</a:t>
            </a:r>
            <a:r>
              <a:rPr lang="en-US" sz="2400" b="1" dirty="0" smtClean="0"/>
              <a:t> </a:t>
            </a:r>
            <a:r>
              <a:rPr lang="vi-VN" sz="2400" b="1" dirty="0" smtClean="0"/>
              <a:t>đư</a:t>
            </a:r>
            <a:r>
              <a:rPr lang="en-US" sz="2400" b="1" dirty="0" err="1" smtClean="0"/>
              <a:t>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nhiêu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cây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thông</a:t>
            </a:r>
            <a:r>
              <a:rPr lang="en-US" sz="2800" dirty="0" smtClean="0"/>
              <a:t>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709" y="1387908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 dirty="0" err="1"/>
              <a:t>Tóm</a:t>
            </a:r>
            <a:r>
              <a:rPr lang="en-US" sz="2800" b="1" u="sng" dirty="0"/>
              <a:t> </a:t>
            </a:r>
            <a:r>
              <a:rPr lang="en-US" sz="2800" b="1" u="sng" dirty="0" err="1"/>
              <a:t>tắt</a:t>
            </a:r>
            <a:r>
              <a:rPr lang="en-US" sz="2800" b="1" dirty="0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/>
              <a:t>3 </a:t>
            </a:r>
            <a:r>
              <a:rPr lang="en-US" sz="2400" b="1" dirty="0" err="1"/>
              <a:t>ngày</a:t>
            </a:r>
            <a:r>
              <a:rPr lang="en-US" sz="2400" b="1" dirty="0"/>
              <a:t>: 1200cây</a:t>
            </a:r>
          </a:p>
          <a:p>
            <a:pPr algn="l">
              <a:spcBef>
                <a:spcPct val="20000"/>
              </a:spcBef>
            </a:pPr>
            <a:r>
              <a:rPr lang="en-US" sz="2400" b="1" dirty="0"/>
              <a:t>12ngày:…</a:t>
            </a:r>
            <a:r>
              <a:rPr lang="en-US" sz="2400" b="1" dirty="0" err="1"/>
              <a:t>cây</a:t>
            </a:r>
            <a:r>
              <a:rPr lang="en-US" sz="2400" b="1" dirty="0"/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1517073" y="2971800"/>
            <a:ext cx="6400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dirty="0" smtClean="0"/>
              <a:t>         (</a:t>
            </a:r>
            <a:r>
              <a:rPr lang="en-US" sz="2800" b="1" dirty="0" err="1"/>
              <a:t>Cách</a:t>
            </a:r>
            <a:r>
              <a:rPr lang="en-US" sz="2800" b="1" dirty="0"/>
              <a:t> 1)</a:t>
            </a:r>
          </a:p>
          <a:p>
            <a:pPr>
              <a:spcBef>
                <a:spcPct val="20000"/>
              </a:spcBef>
            </a:pPr>
            <a:r>
              <a:rPr lang="en-US" sz="2800" dirty="0"/>
              <a:t>              </a:t>
            </a:r>
            <a:r>
              <a:rPr lang="en-US" sz="2000" b="1" dirty="0" err="1"/>
              <a:t>Trung</a:t>
            </a:r>
            <a:r>
              <a:rPr lang="en-US" sz="2000" b="1" dirty="0"/>
              <a:t> </a:t>
            </a:r>
            <a:r>
              <a:rPr lang="en-US" sz="2000" b="1" dirty="0" err="1"/>
              <a:t>bình</a:t>
            </a:r>
            <a:r>
              <a:rPr lang="en-US" sz="2000" b="1" dirty="0"/>
              <a:t> 1 </a:t>
            </a:r>
            <a:r>
              <a:rPr lang="en-US" sz="2000" b="1" dirty="0" err="1"/>
              <a:t>ngày</a:t>
            </a:r>
            <a:r>
              <a:rPr lang="en-US" sz="2000" b="1" dirty="0"/>
              <a:t> </a:t>
            </a:r>
            <a:r>
              <a:rPr lang="en-US" sz="2000" b="1" dirty="0" err="1"/>
              <a:t>trồng</a:t>
            </a:r>
            <a:r>
              <a:rPr lang="en-US" sz="2000" b="1" dirty="0"/>
              <a:t> </a:t>
            </a:r>
            <a:r>
              <a:rPr lang="vi-VN" sz="2000" b="1" dirty="0"/>
              <a:t>đư</a:t>
            </a:r>
            <a:r>
              <a:rPr lang="en-US" sz="2000" b="1" dirty="0" err="1"/>
              <a:t>ợc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1200 : 3 = 400 (</a:t>
            </a:r>
            <a:r>
              <a:rPr lang="en-US" sz="2000" b="1" dirty="0" err="1"/>
              <a:t>cây</a:t>
            </a:r>
            <a:r>
              <a:rPr lang="en-US" sz="20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  </a:t>
            </a:r>
            <a:r>
              <a:rPr lang="en-US" sz="2000" b="1" dirty="0" err="1"/>
              <a:t>Trong</a:t>
            </a:r>
            <a:r>
              <a:rPr lang="en-US" sz="2000" b="1" dirty="0"/>
              <a:t> 12ngày </a:t>
            </a:r>
            <a:r>
              <a:rPr lang="vi-VN" sz="2000" b="1" dirty="0"/>
              <a:t>đ</a:t>
            </a:r>
            <a:r>
              <a:rPr lang="en-US" sz="2000" b="1" dirty="0" err="1"/>
              <a:t>ội</a:t>
            </a:r>
            <a:r>
              <a:rPr lang="en-US" sz="2000" b="1" dirty="0"/>
              <a:t> </a:t>
            </a:r>
            <a:r>
              <a:rPr lang="vi-VN" sz="2000" b="1" dirty="0"/>
              <a:t>đ</a:t>
            </a:r>
            <a:r>
              <a:rPr lang="en-US" sz="2000" b="1" dirty="0"/>
              <a:t>ó </a:t>
            </a:r>
            <a:r>
              <a:rPr lang="en-US" sz="2000" b="1" dirty="0" err="1"/>
              <a:t>trồng</a:t>
            </a:r>
            <a:r>
              <a:rPr lang="en-US" sz="2000" b="1" dirty="0"/>
              <a:t> </a:t>
            </a:r>
            <a:r>
              <a:rPr lang="vi-VN" sz="2000" b="1" dirty="0"/>
              <a:t>đư</a:t>
            </a:r>
            <a:r>
              <a:rPr lang="en-US" sz="2000" b="1" dirty="0" err="1"/>
              <a:t>ợc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400 x 12 = 4800 (</a:t>
            </a:r>
            <a:r>
              <a:rPr lang="en-US" sz="2000" b="1" dirty="0" err="1"/>
              <a:t>cây</a:t>
            </a:r>
            <a:r>
              <a:rPr lang="en-US" sz="20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                           </a:t>
            </a:r>
            <a:r>
              <a:rPr lang="en-US" sz="2000" b="1" dirty="0" err="1"/>
              <a:t>Đáp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: 4800 </a:t>
            </a:r>
            <a:r>
              <a:rPr lang="en-US" sz="2000" b="1" dirty="0" err="1"/>
              <a:t>cây</a:t>
            </a:r>
            <a:r>
              <a:rPr lang="en-US" sz="2800" dirty="0"/>
              <a:t>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352800" y="2971800"/>
            <a:ext cx="5791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/>
              <a:t>            (Cách 2)</a:t>
            </a:r>
          </a:p>
          <a:p>
            <a:pPr>
              <a:spcBef>
                <a:spcPct val="20000"/>
              </a:spcBef>
            </a:pPr>
            <a:r>
              <a:rPr lang="en-US" sz="2000"/>
              <a:t>                        </a:t>
            </a:r>
            <a:r>
              <a:rPr lang="en-US" sz="2000" b="1"/>
              <a:t>12 ngày gấp 3 ngày số lần là: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               12 : 3 = 4 (lần)</a:t>
            </a:r>
          </a:p>
          <a:p>
            <a:pPr algn="l">
              <a:spcBef>
                <a:spcPct val="20000"/>
              </a:spcBef>
            </a:pPr>
            <a:r>
              <a:rPr lang="en-US" sz="2000" b="1"/>
              <a:t>                       Trong 12 ngày </a:t>
            </a:r>
            <a:r>
              <a:rPr lang="vi-VN" sz="2000" b="1"/>
              <a:t>đ</a:t>
            </a:r>
            <a:r>
              <a:rPr lang="en-US" sz="2000" b="1"/>
              <a:t>ội </a:t>
            </a:r>
            <a:r>
              <a:rPr lang="vi-VN" sz="2000" b="1"/>
              <a:t>đ</a:t>
            </a:r>
            <a:r>
              <a:rPr lang="en-US" sz="2000" b="1"/>
              <a:t>ó trồng</a:t>
            </a:r>
          </a:p>
          <a:p>
            <a:pPr algn="l">
              <a:spcBef>
                <a:spcPct val="20000"/>
              </a:spcBef>
            </a:pPr>
            <a:r>
              <a:rPr lang="en-US" sz="2000" b="1"/>
              <a:t>                       </a:t>
            </a:r>
            <a:r>
              <a:rPr lang="vi-VN" sz="2000" b="1"/>
              <a:t>đư</a:t>
            </a:r>
            <a:r>
              <a:rPr lang="en-US" sz="2000" b="1"/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                  1200 x 4 = 4800 (cây)</a:t>
            </a:r>
          </a:p>
          <a:p>
            <a:pPr algn="r">
              <a:spcBef>
                <a:spcPct val="20000"/>
              </a:spcBef>
            </a:pPr>
            <a:r>
              <a:rPr lang="en-US" sz="2000" b="1"/>
              <a:t>Đáp số: 4800 cây</a:t>
            </a:r>
            <a:r>
              <a:rPr lang="en-US" sz="2400" b="1"/>
              <a:t>.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800600" y="3352800"/>
            <a:ext cx="0" cy="304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276600" y="27432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>
                <a:solidFill>
                  <a:schemeClr val="tx2"/>
                </a:solidFill>
              </a:rPr>
              <a:t>Bài 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948E-6 L -0.01024 -0.5102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25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3.33333E-6 -0.221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6" grpId="1"/>
      <p:bldP spid="8197" grpId="0"/>
      <p:bldP spid="8201" grpId="0"/>
      <p:bldP spid="8202" grpId="0" animBg="1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715000" y="2286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u="sng" dirty="0" err="1"/>
              <a:t>Bài</a:t>
            </a:r>
            <a:r>
              <a:rPr lang="en-US" sz="2800" b="1" u="sng" dirty="0"/>
              <a:t> </a:t>
            </a:r>
            <a:r>
              <a:rPr lang="en-US" sz="2800" b="1" u="sng" dirty="0" err="1"/>
              <a:t>giải</a:t>
            </a:r>
            <a:endParaRPr lang="en-US" sz="2800" b="1" u="sng" dirty="0"/>
          </a:p>
          <a:p>
            <a:pPr>
              <a:spcBef>
                <a:spcPct val="20000"/>
              </a:spcBef>
            </a:pPr>
            <a:endParaRPr lang="en-US" sz="2800" b="1" u="sng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1007918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dirty="0" err="1"/>
              <a:t>a,Sau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/>
              <a:t>4000 : 1000 x 21 = 84(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)</a:t>
            </a:r>
            <a:endParaRPr lang="en-US" sz="2400" b="1" u="sng" dirty="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96982" y="1129145"/>
            <a:ext cx="4343400" cy="48768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 b="1" u="sng" dirty="0"/>
          </a:p>
          <a:p>
            <a:pPr algn="l"/>
            <a:endParaRPr lang="en-US" sz="2400" b="1" u="sng" dirty="0"/>
          </a:p>
          <a:p>
            <a:pPr algn="l"/>
            <a:r>
              <a:rPr lang="en-US" sz="2400" b="1" u="sng" dirty="0" err="1"/>
              <a:t>Bài</a:t>
            </a:r>
            <a:r>
              <a:rPr lang="en-US" sz="2400" b="1" u="sng" dirty="0"/>
              <a:t> 3</a:t>
            </a:r>
            <a:r>
              <a:rPr lang="en-US" sz="2400" b="1" dirty="0"/>
              <a:t>.</a:t>
            </a:r>
            <a:r>
              <a:rPr lang="en-US" sz="2000" dirty="0"/>
              <a:t>         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ở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endParaRPr lang="en-US" sz="2400" b="1" dirty="0"/>
          </a:p>
          <a:p>
            <a:pPr algn="l"/>
            <a:r>
              <a:rPr lang="en-US" sz="2400" b="1" dirty="0"/>
              <a:t> </a:t>
            </a:r>
            <a:r>
              <a:rPr lang="en-US" sz="2400" b="1" dirty="0" err="1"/>
              <a:t>hiện</a:t>
            </a:r>
            <a:r>
              <a:rPr lang="en-US" sz="2400" b="1" dirty="0"/>
              <a:t> nay </a:t>
            </a:r>
            <a:r>
              <a:rPr lang="en-US" sz="2400" b="1" dirty="0" err="1"/>
              <a:t>có</a:t>
            </a:r>
            <a:r>
              <a:rPr lang="en-US" sz="2400" b="1" dirty="0"/>
              <a:t> 4000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a, </a:t>
            </a:r>
            <a:r>
              <a:rPr lang="en-US" sz="2400" b="1" dirty="0" err="1"/>
              <a:t>Với</a:t>
            </a:r>
            <a:r>
              <a:rPr lang="en-US" sz="2400" b="1" dirty="0"/>
              <a:t> </a:t>
            </a:r>
            <a:r>
              <a:rPr lang="en-US" sz="2400" b="1" dirty="0" err="1"/>
              <a:t>mức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hàng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 err="1"/>
              <a:t>cứ</a:t>
            </a:r>
            <a:r>
              <a:rPr lang="en-US" sz="2400" b="1" dirty="0"/>
              <a:t> 1000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 </a:t>
            </a:r>
            <a:r>
              <a:rPr lang="en-US" sz="2400" b="1" dirty="0" err="1"/>
              <a:t>thì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/>
              <a:t>21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ời.Hãy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xem</a:t>
            </a:r>
            <a:r>
              <a:rPr lang="en-US" sz="2400" b="1" dirty="0"/>
              <a:t> 1 n</a:t>
            </a:r>
            <a:r>
              <a:rPr lang="vi-VN" sz="2400" b="1" dirty="0"/>
              <a:t>ă</a:t>
            </a:r>
            <a:r>
              <a:rPr lang="en-US" sz="2400" b="1" dirty="0"/>
              <a:t>m</a:t>
            </a:r>
          </a:p>
          <a:p>
            <a:pPr algn="l"/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bao</a:t>
            </a:r>
            <a:r>
              <a:rPr lang="en-US" sz="2400" b="1" dirty="0"/>
              <a:t> </a:t>
            </a:r>
            <a:r>
              <a:rPr lang="en-US" sz="2400" b="1" dirty="0" err="1"/>
              <a:t>nhiêu</a:t>
            </a:r>
            <a:r>
              <a:rPr lang="en-US" sz="2400" b="1" dirty="0"/>
              <a:t>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?</a:t>
            </a:r>
          </a:p>
          <a:p>
            <a:pPr algn="l"/>
            <a:r>
              <a:rPr lang="en-US" sz="2400" b="1" dirty="0" err="1"/>
              <a:t>b,Nếu</a:t>
            </a:r>
            <a:r>
              <a:rPr lang="en-US" sz="2400" b="1" dirty="0"/>
              <a:t> </a:t>
            </a:r>
            <a:r>
              <a:rPr lang="en-US" sz="2400" b="1" dirty="0" err="1"/>
              <a:t>hạ</a:t>
            </a:r>
            <a:r>
              <a:rPr lang="en-US" sz="2400" b="1" dirty="0"/>
              <a:t> </a:t>
            </a:r>
            <a:r>
              <a:rPr lang="en-US" sz="2400" b="1" dirty="0" err="1"/>
              <a:t>mức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hàng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</a:p>
          <a:p>
            <a:pPr algn="l"/>
            <a:r>
              <a:rPr lang="en-US" sz="2400" b="1" dirty="0"/>
              <a:t>    </a:t>
            </a:r>
            <a:r>
              <a:rPr lang="en-US" sz="2400" b="1" dirty="0" err="1"/>
              <a:t>xuống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cứ</a:t>
            </a:r>
            <a:r>
              <a:rPr lang="en-US" sz="2400" b="1" dirty="0"/>
              <a:t> 1000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 </a:t>
            </a:r>
            <a:r>
              <a:rPr lang="en-US" sz="2400" b="1" dirty="0" err="1"/>
              <a:t>chỉ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/>
              <a:t>   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15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, </a:t>
            </a:r>
            <a:r>
              <a:rPr lang="en-US" sz="2400" b="1" dirty="0" err="1"/>
              <a:t>thì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/>
              <a:t>    </a:t>
            </a:r>
            <a:r>
              <a:rPr lang="en-US" sz="2400" b="1" dirty="0" err="1"/>
              <a:t>một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</a:t>
            </a:r>
          </a:p>
          <a:p>
            <a:pPr algn="l"/>
            <a:r>
              <a:rPr lang="en-US" sz="2400" b="1" dirty="0"/>
              <a:t> 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 </a:t>
            </a:r>
            <a:r>
              <a:rPr lang="en-US" sz="2400" b="1" dirty="0" err="1"/>
              <a:t>bao</a:t>
            </a:r>
            <a:r>
              <a:rPr lang="en-US" sz="2400" b="1" dirty="0"/>
              <a:t> </a:t>
            </a:r>
            <a:r>
              <a:rPr lang="en-US" sz="2400" b="1" dirty="0" err="1"/>
              <a:t>nhiêu</a:t>
            </a:r>
            <a:r>
              <a:rPr lang="en-US" sz="2400" b="1" dirty="0"/>
              <a:t>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?</a:t>
            </a:r>
          </a:p>
          <a:p>
            <a:pPr algn="l"/>
            <a:endParaRPr lang="en-US" sz="2400" b="1" dirty="0"/>
          </a:p>
          <a:p>
            <a:pPr algn="l"/>
            <a:endParaRPr lang="en-US" sz="2400" dirty="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648200" y="2538845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dirty="0" err="1"/>
              <a:t>b,Nếu</a:t>
            </a:r>
            <a:r>
              <a:rPr lang="en-US" sz="2400" b="1" dirty="0"/>
              <a:t> </a:t>
            </a:r>
            <a:r>
              <a:rPr lang="en-US" sz="2400" b="1" dirty="0" err="1"/>
              <a:t>hạ</a:t>
            </a:r>
            <a:r>
              <a:rPr lang="en-US" sz="2400" b="1" dirty="0"/>
              <a:t> </a:t>
            </a:r>
            <a:r>
              <a:rPr lang="en-US" sz="2400" b="1" dirty="0" err="1"/>
              <a:t>mức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,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</a:t>
            </a:r>
            <a:r>
              <a:rPr lang="en-US" sz="2400" b="1" dirty="0" err="1"/>
              <a:t>chỉ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 err="1"/>
              <a:t>ng</a:t>
            </a:r>
            <a:r>
              <a:rPr lang="en-US" sz="2400" b="1" dirty="0"/>
              <a:t>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/>
              <a:t>4000 : 1000 x 15 = 60(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)</a:t>
            </a:r>
            <a:endParaRPr lang="en-US" sz="2400" b="1" u="sng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876800" y="4561609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Đáp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:   a. 84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endParaRPr lang="en-US" sz="2400" b="1" dirty="0"/>
          </a:p>
          <a:p>
            <a:pPr>
              <a:spcBef>
                <a:spcPct val="20000"/>
              </a:spcBef>
            </a:pPr>
            <a:r>
              <a:rPr lang="en-US" sz="2400" b="1" dirty="0"/>
              <a:t>                b. 60 </a:t>
            </a:r>
            <a:r>
              <a:rPr lang="en-US" sz="2400" b="1" dirty="0" err="1"/>
              <a:t>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endParaRPr lang="en-US" sz="2400" b="1" dirty="0"/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745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Clip</vt:lpstr>
      <vt:lpstr>PowerPoint Presentation</vt:lpstr>
      <vt:lpstr>Toán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Nhà Riêng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s¸u ngµy 02 th¸ng 10 n¨m 2008 To¸n</dc:title>
  <dc:creator>Doan Van Duc</dc:creator>
  <cp:lastModifiedBy>Ngoc Anh</cp:lastModifiedBy>
  <cp:revision>49</cp:revision>
  <dcterms:created xsi:type="dcterms:W3CDTF">2008-09-28T01:44:00Z</dcterms:created>
  <dcterms:modified xsi:type="dcterms:W3CDTF">2018-10-12T14:19:42Z</dcterms:modified>
</cp:coreProperties>
</file>