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59" r:id="rId3"/>
    <p:sldId id="260" r:id="rId4"/>
    <p:sldId id="261" r:id="rId5"/>
    <p:sldId id="267" r:id="rId6"/>
    <p:sldId id="262" r:id="rId7"/>
    <p:sldId id="263" r:id="rId8"/>
    <p:sldId id="269" r:id="rId9"/>
    <p:sldId id="264" r:id="rId10"/>
    <p:sldId id="265" r:id="rId11"/>
    <p:sldId id="266" r:id="rId12"/>
    <p:sldId id="270" r:id="rId13"/>
    <p:sldId id="271" r:id="rId14"/>
    <p:sldId id="272" r:id="rId15"/>
    <p:sldId id="273" r:id="rId16"/>
    <p:sldId id="274" r:id="rId17"/>
    <p:sldId id="275" r:id="rId18"/>
    <p:sldId id="277" r:id="rId19"/>
    <p:sldId id="276" r:id="rId20"/>
    <p:sldId id="278" r:id="rId21"/>
    <p:sldId id="279"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99"/>
    <a:srgbClr val="800000"/>
    <a:srgbClr val="660033"/>
    <a:srgbClr val="CCFFFF"/>
    <a:srgbClr val="FFCCFF"/>
    <a:srgbClr val="99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28"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73B8117A-FABD-47FB-98A1-9C686F3DE6CC}" type="slidenum">
              <a:rPr lang="en-US"/>
              <a:pPr>
                <a:defRPr/>
              </a:pPr>
              <a:t>‹#›</a:t>
            </a:fld>
            <a:endParaRPr lang="en-US"/>
          </a:p>
        </p:txBody>
      </p:sp>
    </p:spTree>
    <p:extLst>
      <p:ext uri="{BB962C8B-B14F-4D97-AF65-F5344CB8AC3E}">
        <p14:creationId xmlns:p14="http://schemas.microsoft.com/office/powerpoint/2010/main" val="781957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C0FF6C7-D18A-42AF-808F-4952A40F2760}" type="slidenum">
              <a:rPr lang="en-US" smtClean="0">
                <a:latin typeface="Arial" charset="0"/>
              </a:rPr>
              <a:pPr/>
              <a:t>18</a:t>
            </a:fld>
            <a:endParaRPr lang="en-US" smtClean="0">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vi-VN"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CA1CDE-C300-4A5A-A654-9A16DC1F3DA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8D230D-114A-4CAF-AC53-336B185912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6FD814-4B2E-4BB2-B7A4-26708D28839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BD3400-3FF9-4449-A1AC-E2E4F15D7A1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8C97E24-A321-43F2-A8D4-95B489DC6D0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93386C-D1A8-4217-AFA4-797C9FF6EAE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82E58F-233D-437F-91F5-D23FB70D0D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35436B-B38C-4315-AC13-A92E613E09A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5E3DD19-B7BA-4FE5-A0BC-6DE09202F3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45DF32-A23F-4826-876F-7C76DBEE3B8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75FD272-5ED3-4AEA-8373-5F0B395F82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175F69-A0EF-485C-806A-74E608B817D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88BDEE-E8F6-4910-BAB5-DE8FD26801B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A8B73A70-CD7E-4FD2-A220-15BD25AD7C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68313" y="188913"/>
            <a:ext cx="8229600" cy="1143000"/>
          </a:xfrm>
          <a:prstGeom prst="rect">
            <a:avLst/>
          </a:prstGeom>
          <a:noFill/>
          <a:ln w="9525">
            <a:noFill/>
            <a:miter lim="800000"/>
            <a:headEnd/>
            <a:tailEnd/>
          </a:ln>
        </p:spPr>
        <p:txBody>
          <a:bodyPr anchor="ctr"/>
          <a:lstStyle/>
          <a:p>
            <a:pPr algn="ctr"/>
            <a:r>
              <a:rPr lang="en-US" sz="2400" b="1">
                <a:solidFill>
                  <a:srgbClr val="660033"/>
                </a:solidFill>
              </a:rPr>
              <a:t/>
            </a:r>
            <a:br>
              <a:rPr lang="en-US" sz="2400" b="1">
                <a:solidFill>
                  <a:srgbClr val="660033"/>
                </a:solidFill>
              </a:rPr>
            </a:br>
            <a:r>
              <a:rPr lang="en-US" sz="2400" b="1" u="sng">
                <a:solidFill>
                  <a:srgbClr val="660033"/>
                </a:solidFill>
              </a:rPr>
              <a:t>Địa lí</a:t>
            </a:r>
          </a:p>
        </p:txBody>
      </p:sp>
      <p:sp>
        <p:nvSpPr>
          <p:cNvPr id="5125" name="Text Box 5"/>
          <p:cNvSpPr txBox="1">
            <a:spLocks noChangeArrowheads="1"/>
          </p:cNvSpPr>
          <p:nvPr/>
        </p:nvSpPr>
        <p:spPr bwMode="auto">
          <a:xfrm>
            <a:off x="1692275" y="1412875"/>
            <a:ext cx="5638800" cy="579438"/>
          </a:xfrm>
          <a:prstGeom prst="rect">
            <a:avLst/>
          </a:prstGeom>
          <a:noFill/>
          <a:ln w="9525">
            <a:noFill/>
            <a:miter lim="800000"/>
            <a:headEnd/>
            <a:tailEnd/>
          </a:ln>
        </p:spPr>
        <p:txBody>
          <a:bodyPr>
            <a:spAutoFit/>
          </a:bodyPr>
          <a:lstStyle/>
          <a:p>
            <a:pPr algn="ctr">
              <a:spcBef>
                <a:spcPct val="50000"/>
              </a:spcBef>
            </a:pPr>
            <a:r>
              <a:rPr lang="en-US" sz="3200" b="1" u="sng" dirty="0" err="1">
                <a:solidFill>
                  <a:srgbClr val="990000"/>
                </a:solidFill>
                <a:cs typeface="Arial" charset="0"/>
              </a:rPr>
              <a:t>Bài</a:t>
            </a:r>
            <a:r>
              <a:rPr lang="en-US" sz="3200" b="1" u="sng" dirty="0">
                <a:solidFill>
                  <a:srgbClr val="990000"/>
                </a:solidFill>
                <a:cs typeface="Arial" charset="0"/>
              </a:rPr>
              <a:t> 23</a:t>
            </a:r>
            <a:r>
              <a:rPr lang="en-US" sz="3200" b="1" dirty="0">
                <a:solidFill>
                  <a:srgbClr val="990000"/>
                </a:solidFill>
                <a:cs typeface="Arial" charset="0"/>
              </a:rPr>
              <a:t>: </a:t>
            </a:r>
            <a:r>
              <a:rPr lang="en-US" sz="3200" b="1" dirty="0" err="1">
                <a:solidFill>
                  <a:srgbClr val="990000"/>
                </a:solidFill>
                <a:cs typeface="Arial" charset="0"/>
              </a:rPr>
              <a:t>Châu</a:t>
            </a:r>
            <a:r>
              <a:rPr lang="en-US" sz="3200" b="1" dirty="0">
                <a:solidFill>
                  <a:srgbClr val="990000"/>
                </a:solidFill>
                <a:cs typeface="Arial" charset="0"/>
              </a:rPr>
              <a:t> </a:t>
            </a:r>
            <a:r>
              <a:rPr lang="en-US" sz="3200" b="1" dirty="0" smtClean="0">
                <a:solidFill>
                  <a:srgbClr val="990000"/>
                </a:solidFill>
                <a:cs typeface="Arial" charset="0"/>
              </a:rPr>
              <a:t>Phi (</a:t>
            </a:r>
            <a:r>
              <a:rPr lang="en-US" sz="3200" b="1" dirty="0" err="1" smtClean="0">
                <a:solidFill>
                  <a:srgbClr val="990000"/>
                </a:solidFill>
                <a:cs typeface="Arial" charset="0"/>
              </a:rPr>
              <a:t>tiếp</a:t>
            </a:r>
            <a:r>
              <a:rPr lang="en-US" sz="3200" b="1" dirty="0" smtClean="0">
                <a:solidFill>
                  <a:srgbClr val="990000"/>
                </a:solidFill>
                <a:cs typeface="Arial" charset="0"/>
              </a:rPr>
              <a:t>)</a:t>
            </a:r>
            <a:endParaRPr lang="en-US" sz="3200" b="1" dirty="0">
              <a:solidFill>
                <a:srgbClr val="990000"/>
              </a:solidFill>
              <a:cs typeface="Arial"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box(in)">
                                      <p:cBhvr>
                                        <p:cTn id="7" dur="500"/>
                                        <p:tgtEl>
                                          <p:spTgt spid="5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Kimtuthap0002"/>
          <p:cNvPicPr>
            <a:picLocks noChangeAspect="1" noChangeArrowheads="1"/>
          </p:cNvPicPr>
          <p:nvPr/>
        </p:nvPicPr>
        <p:blipFill>
          <a:blip r:embed="rId2"/>
          <a:srcRect/>
          <a:stretch>
            <a:fillRect/>
          </a:stretch>
        </p:blipFill>
        <p:spPr bwMode="auto">
          <a:xfrm>
            <a:off x="0" y="765175"/>
            <a:ext cx="4643438" cy="3311525"/>
          </a:xfrm>
          <a:prstGeom prst="rect">
            <a:avLst/>
          </a:prstGeom>
          <a:noFill/>
          <a:ln w="9525">
            <a:noFill/>
            <a:miter lim="800000"/>
            <a:headEnd/>
            <a:tailEnd/>
          </a:ln>
        </p:spPr>
      </p:pic>
      <p:pic>
        <p:nvPicPr>
          <p:cNvPr id="12293" name="Picture 5" descr="6_8_cutting_cacao_conacado"/>
          <p:cNvPicPr>
            <a:picLocks noChangeArrowheads="1"/>
          </p:cNvPicPr>
          <p:nvPr/>
        </p:nvPicPr>
        <p:blipFill>
          <a:blip r:embed="rId3"/>
          <a:srcRect/>
          <a:stretch>
            <a:fillRect/>
          </a:stretch>
        </p:blipFill>
        <p:spPr bwMode="auto">
          <a:xfrm>
            <a:off x="4716463" y="836613"/>
            <a:ext cx="4427537" cy="3168650"/>
          </a:xfrm>
          <a:prstGeom prst="rect">
            <a:avLst/>
          </a:prstGeom>
          <a:noFill/>
          <a:ln w="57150">
            <a:solidFill>
              <a:srgbClr val="00FF00"/>
            </a:solidFill>
            <a:miter lim="800000"/>
            <a:headEnd/>
            <a:tailEnd/>
          </a:ln>
        </p:spPr>
      </p:pic>
      <p:pic>
        <p:nvPicPr>
          <p:cNvPr id="12295" name="Picture 7" descr="farmer_africa_L"/>
          <p:cNvPicPr>
            <a:picLocks noChangeArrowheads="1"/>
          </p:cNvPicPr>
          <p:nvPr/>
        </p:nvPicPr>
        <p:blipFill>
          <a:blip r:embed="rId4"/>
          <a:srcRect/>
          <a:stretch>
            <a:fillRect/>
          </a:stretch>
        </p:blipFill>
        <p:spPr bwMode="auto">
          <a:xfrm>
            <a:off x="0" y="4005263"/>
            <a:ext cx="4643438" cy="2852737"/>
          </a:xfrm>
          <a:prstGeom prst="rect">
            <a:avLst/>
          </a:prstGeom>
          <a:noFill/>
          <a:ln w="57150">
            <a:solidFill>
              <a:srgbClr val="53FF1D"/>
            </a:solidFill>
            <a:miter lim="800000"/>
            <a:headEnd/>
            <a:tailEnd/>
          </a:ln>
        </p:spPr>
      </p:pic>
      <p:sp>
        <p:nvSpPr>
          <p:cNvPr id="13317" name="Text Box 9"/>
          <p:cNvSpPr txBox="1">
            <a:spLocks noChangeArrowheads="1"/>
          </p:cNvSpPr>
          <p:nvPr/>
        </p:nvSpPr>
        <p:spPr bwMode="auto">
          <a:xfrm>
            <a:off x="611188" y="188913"/>
            <a:ext cx="3673475" cy="406400"/>
          </a:xfrm>
          <a:prstGeom prst="rect">
            <a:avLst/>
          </a:prstGeom>
          <a:noFill/>
          <a:ln w="9525">
            <a:solidFill>
              <a:schemeClr val="hlink"/>
            </a:solidFill>
            <a:miter lim="800000"/>
            <a:headEnd/>
            <a:tailEnd/>
          </a:ln>
        </p:spPr>
        <p:txBody>
          <a:bodyPr>
            <a:spAutoFit/>
          </a:bodyPr>
          <a:lstStyle/>
          <a:p>
            <a:pPr>
              <a:spcBef>
                <a:spcPct val="50000"/>
              </a:spcBef>
            </a:pPr>
            <a:r>
              <a:rPr lang="en-US" sz="2000" b="1">
                <a:solidFill>
                  <a:srgbClr val="000099"/>
                </a:solidFill>
              </a:rPr>
              <a:t>Cây công nghiệp nhiệt đới</a:t>
            </a:r>
          </a:p>
        </p:txBody>
      </p:sp>
      <p:pic>
        <p:nvPicPr>
          <p:cNvPr id="12299" name="Picture 11" descr="cotton"/>
          <p:cNvPicPr>
            <a:picLocks noChangeAspect="1" noChangeArrowheads="1"/>
          </p:cNvPicPr>
          <p:nvPr/>
        </p:nvPicPr>
        <p:blipFill>
          <a:blip r:embed="rId5"/>
          <a:srcRect/>
          <a:stretch>
            <a:fillRect/>
          </a:stretch>
        </p:blipFill>
        <p:spPr bwMode="auto">
          <a:xfrm>
            <a:off x="4751388" y="3933825"/>
            <a:ext cx="4392612" cy="2924175"/>
          </a:xfrm>
          <a:prstGeom prst="rect">
            <a:avLst/>
          </a:prstGeom>
          <a:noFill/>
          <a:ln w="76200">
            <a:solidFill>
              <a:srgbClr val="FFFF00"/>
            </a:solidFill>
            <a:miter lim="800000"/>
            <a:headEnd/>
            <a:tailEn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strips(downLeft)">
                                      <p:cBhvr>
                                        <p:cTn id="12" dur="500"/>
                                        <p:tgtEl>
                                          <p:spTgt spid="122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strips(downLeft)">
                                      <p:cBhvr>
                                        <p:cTn id="17" dur="500"/>
                                        <p:tgtEl>
                                          <p:spTgt spid="12295"/>
                                        </p:tgtEl>
                                      </p:cBhvr>
                                    </p:animEffect>
                                  </p:childTnLst>
                                </p:cTn>
                              </p:par>
                              <p:par>
                                <p:cTn id="18" presetID="23" presetClass="entr" presetSubtype="16" fill="hold" nodeType="withEffect">
                                  <p:stCondLst>
                                    <p:cond delay="3000"/>
                                  </p:stCondLst>
                                  <p:childTnLst>
                                    <p:set>
                                      <p:cBhvr>
                                        <p:cTn id="19" dur="1" fill="hold">
                                          <p:stCondLst>
                                            <p:cond delay="0"/>
                                          </p:stCondLst>
                                        </p:cTn>
                                        <p:tgtEl>
                                          <p:spTgt spid="12299"/>
                                        </p:tgtEl>
                                        <p:attrNameLst>
                                          <p:attrName>style.visibility</p:attrName>
                                        </p:attrNameLst>
                                      </p:cBhvr>
                                      <p:to>
                                        <p:strVal val="visible"/>
                                      </p:to>
                                    </p:set>
                                    <p:anim calcmode="lin" valueType="num">
                                      <p:cBhvr>
                                        <p:cTn id="20" dur="2000" fill="hold"/>
                                        <p:tgtEl>
                                          <p:spTgt spid="12299"/>
                                        </p:tgtEl>
                                        <p:attrNameLst>
                                          <p:attrName>ppt_w</p:attrName>
                                        </p:attrNameLst>
                                      </p:cBhvr>
                                      <p:tavLst>
                                        <p:tav tm="0">
                                          <p:val>
                                            <p:fltVal val="0"/>
                                          </p:val>
                                        </p:tav>
                                        <p:tav tm="100000">
                                          <p:val>
                                            <p:strVal val="#ppt_w"/>
                                          </p:val>
                                        </p:tav>
                                      </p:tavLst>
                                    </p:anim>
                                    <p:anim calcmode="lin" valueType="num">
                                      <p:cBhvr>
                                        <p:cTn id="21" dur="2000" fill="hold"/>
                                        <p:tgtEl>
                                          <p:spTgt spid="122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684213" y="404813"/>
            <a:ext cx="7599362" cy="830262"/>
          </a:xfrm>
          <a:prstGeom prst="rect">
            <a:avLst/>
          </a:prstGeom>
          <a:noFill/>
          <a:ln w="9525">
            <a:noFill/>
            <a:miter lim="800000"/>
            <a:headEnd/>
            <a:tailEnd/>
          </a:ln>
        </p:spPr>
        <p:txBody>
          <a:bodyPr>
            <a:spAutoFit/>
          </a:bodyPr>
          <a:lstStyle/>
          <a:p>
            <a:pPr>
              <a:spcBef>
                <a:spcPct val="50000"/>
              </a:spcBef>
            </a:pPr>
            <a:r>
              <a:rPr lang="en-US" sz="2400" b="1" dirty="0" err="1" smtClean="0">
                <a:solidFill>
                  <a:srgbClr val="000099"/>
                </a:solidFill>
              </a:rPr>
              <a:t>Nền</a:t>
            </a:r>
            <a:r>
              <a:rPr lang="en-US" sz="2400" b="1" dirty="0" smtClean="0">
                <a:solidFill>
                  <a:srgbClr val="000099"/>
                </a:solidFill>
              </a:rPr>
              <a:t> </a:t>
            </a:r>
            <a:r>
              <a:rPr lang="en-US" sz="2400" b="1" dirty="0" err="1">
                <a:solidFill>
                  <a:srgbClr val="000099"/>
                </a:solidFill>
              </a:rPr>
              <a:t>kinh</a:t>
            </a:r>
            <a:r>
              <a:rPr lang="en-US" sz="2400" b="1" dirty="0">
                <a:solidFill>
                  <a:srgbClr val="000099"/>
                </a:solidFill>
              </a:rPr>
              <a:t> </a:t>
            </a:r>
            <a:r>
              <a:rPr lang="en-US" sz="2400" b="1" dirty="0" err="1">
                <a:solidFill>
                  <a:srgbClr val="000099"/>
                </a:solidFill>
              </a:rPr>
              <a:t>tế</a:t>
            </a:r>
            <a:r>
              <a:rPr lang="en-US" sz="2400" b="1" dirty="0">
                <a:solidFill>
                  <a:srgbClr val="000099"/>
                </a:solidFill>
              </a:rPr>
              <a:t> </a:t>
            </a:r>
            <a:r>
              <a:rPr lang="en-US" sz="2400" b="1" dirty="0" err="1">
                <a:solidFill>
                  <a:srgbClr val="000099"/>
                </a:solidFill>
              </a:rPr>
              <a:t>của</a:t>
            </a:r>
            <a:r>
              <a:rPr lang="en-US" sz="2400" b="1" dirty="0">
                <a:solidFill>
                  <a:srgbClr val="000099"/>
                </a:solidFill>
              </a:rPr>
              <a:t> </a:t>
            </a:r>
            <a:r>
              <a:rPr lang="en-US" sz="2400" b="1" dirty="0" err="1">
                <a:solidFill>
                  <a:srgbClr val="000099"/>
                </a:solidFill>
              </a:rPr>
              <a:t>châu</a:t>
            </a:r>
            <a:r>
              <a:rPr lang="en-US" sz="2400" b="1" dirty="0">
                <a:solidFill>
                  <a:srgbClr val="000099"/>
                </a:solidFill>
              </a:rPr>
              <a:t> Phi </a:t>
            </a:r>
            <a:r>
              <a:rPr lang="en-US" sz="2400" b="1" dirty="0" err="1">
                <a:solidFill>
                  <a:srgbClr val="000099"/>
                </a:solidFill>
              </a:rPr>
              <a:t>phát</a:t>
            </a:r>
            <a:r>
              <a:rPr lang="en-US" sz="2400" b="1" dirty="0">
                <a:solidFill>
                  <a:srgbClr val="000099"/>
                </a:solidFill>
              </a:rPr>
              <a:t> </a:t>
            </a:r>
            <a:r>
              <a:rPr lang="en-US" sz="2400" b="1" dirty="0" err="1">
                <a:solidFill>
                  <a:srgbClr val="000099"/>
                </a:solidFill>
              </a:rPr>
              <a:t>triển</a:t>
            </a:r>
            <a:r>
              <a:rPr lang="en-US" sz="2400" b="1" dirty="0">
                <a:solidFill>
                  <a:srgbClr val="000099"/>
                </a:solidFill>
              </a:rPr>
              <a:t> </a:t>
            </a:r>
            <a:r>
              <a:rPr lang="en-US" sz="2400" b="1" dirty="0" err="1">
                <a:solidFill>
                  <a:srgbClr val="000099"/>
                </a:solidFill>
              </a:rPr>
              <a:t>chậm</a:t>
            </a:r>
            <a:r>
              <a:rPr lang="en-US" sz="2400" b="1" dirty="0">
                <a:solidFill>
                  <a:srgbClr val="000099"/>
                </a:solidFill>
              </a:rPr>
              <a:t> </a:t>
            </a:r>
            <a:r>
              <a:rPr lang="en-US" sz="2400" b="1" dirty="0" err="1">
                <a:solidFill>
                  <a:srgbClr val="000099"/>
                </a:solidFill>
              </a:rPr>
              <a:t>gây</a:t>
            </a:r>
            <a:r>
              <a:rPr lang="en-US" sz="2400" b="1" dirty="0">
                <a:solidFill>
                  <a:srgbClr val="000099"/>
                </a:solidFill>
              </a:rPr>
              <a:t> </a:t>
            </a:r>
            <a:r>
              <a:rPr lang="en-US" sz="2400" b="1" dirty="0" err="1">
                <a:solidFill>
                  <a:srgbClr val="000099"/>
                </a:solidFill>
              </a:rPr>
              <a:t>ra</a:t>
            </a:r>
            <a:r>
              <a:rPr lang="en-US" sz="2400" b="1" dirty="0">
                <a:solidFill>
                  <a:srgbClr val="000099"/>
                </a:solidFill>
              </a:rPr>
              <a:t> </a:t>
            </a:r>
            <a:r>
              <a:rPr lang="en-US" sz="2400" b="1" dirty="0" err="1">
                <a:solidFill>
                  <a:srgbClr val="000099"/>
                </a:solidFill>
              </a:rPr>
              <a:t>hậu</a:t>
            </a:r>
            <a:r>
              <a:rPr lang="en-US" sz="2400" b="1" dirty="0">
                <a:solidFill>
                  <a:srgbClr val="000099"/>
                </a:solidFill>
              </a:rPr>
              <a:t> </a:t>
            </a:r>
            <a:r>
              <a:rPr lang="en-US" sz="2400" b="1" dirty="0" err="1">
                <a:solidFill>
                  <a:srgbClr val="000099"/>
                </a:solidFill>
              </a:rPr>
              <a:t>quả</a:t>
            </a:r>
            <a:r>
              <a:rPr lang="en-US" sz="2400" b="1" dirty="0">
                <a:solidFill>
                  <a:srgbClr val="000099"/>
                </a:solidFill>
              </a:rPr>
              <a:t> </a:t>
            </a:r>
            <a:r>
              <a:rPr lang="en-US" sz="2400" b="1" dirty="0" err="1">
                <a:solidFill>
                  <a:srgbClr val="000099"/>
                </a:solidFill>
              </a:rPr>
              <a:t>gì</a:t>
            </a:r>
            <a:r>
              <a:rPr lang="en-US" sz="2400" b="1" dirty="0">
                <a:solidFill>
                  <a:srgbClr val="000099"/>
                </a:solidFill>
              </a:rPr>
              <a:t>?</a:t>
            </a:r>
          </a:p>
        </p:txBody>
      </p:sp>
      <p:sp>
        <p:nvSpPr>
          <p:cNvPr id="13318" name="Rectangle 6"/>
          <p:cNvSpPr>
            <a:spLocks noGrp="1" noChangeArrowheads="1"/>
          </p:cNvSpPr>
          <p:nvPr>
            <p:ph type="body" idx="1"/>
          </p:nvPr>
        </p:nvSpPr>
        <p:spPr>
          <a:xfrm>
            <a:off x="395288" y="1557338"/>
            <a:ext cx="8229600" cy="1943100"/>
          </a:xfrm>
          <a:noFill/>
        </p:spPr>
        <p:txBody>
          <a:bodyPr/>
          <a:lstStyle/>
          <a:p>
            <a:pPr eaLnBrk="1" hangingPunct="1"/>
            <a:r>
              <a:rPr lang="en-US" sz="2800" b="1" smtClean="0">
                <a:solidFill>
                  <a:srgbClr val="800000"/>
                </a:solidFill>
              </a:rPr>
              <a:t>    Đời sống người dân còn nhiều khó khăn: thiếu ăn, thiếu mặc, nhiều bệnh dịch nguy hiểm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8">
                                            <p:txEl>
                                              <p:pRg st="0" end="0"/>
                                            </p:txEl>
                                          </p:spTgt>
                                        </p:tgtEl>
                                        <p:attrNameLst>
                                          <p:attrName>style.visibility</p:attrName>
                                        </p:attrNameLst>
                                      </p:cBhvr>
                                      <p:to>
                                        <p:strVal val="visible"/>
                                      </p:to>
                                    </p:set>
                                    <p:animEffect transition="in" filter="checkerboard(across)">
                                      <p:cBhvr>
                                        <p:cTn id="7" dur="500"/>
                                        <p:tgtEl>
                                          <p:spTgt spid="133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pic>
        <p:nvPicPr>
          <p:cNvPr id="20484" name="Picture 4" descr="nguoi ngheo"/>
          <p:cNvPicPr>
            <a:picLocks noGrp="1" noChangeAspect="1" noChangeArrowheads="1"/>
          </p:cNvPicPr>
          <p:nvPr>
            <p:ph type="body" idx="1"/>
          </p:nvPr>
        </p:nvPicPr>
        <p:blipFill>
          <a:blip r:embed="rId2"/>
          <a:srcRect/>
          <a:stretch>
            <a:fillRect/>
          </a:stretch>
        </p:blipFill>
        <p:spPr>
          <a:xfrm>
            <a:off x="4427538" y="3500438"/>
            <a:ext cx="4716462" cy="3357562"/>
          </a:xfrm>
          <a:noFill/>
        </p:spPr>
      </p:pic>
      <p:pic>
        <p:nvPicPr>
          <p:cNvPr id="20485" name="Picture 5" descr="chauphi"/>
          <p:cNvPicPr>
            <a:picLocks noChangeAspect="1" noChangeArrowheads="1"/>
          </p:cNvPicPr>
          <p:nvPr/>
        </p:nvPicPr>
        <p:blipFill>
          <a:blip r:embed="rId3"/>
          <a:srcRect/>
          <a:stretch>
            <a:fillRect/>
          </a:stretch>
        </p:blipFill>
        <p:spPr bwMode="auto">
          <a:xfrm>
            <a:off x="0" y="0"/>
            <a:ext cx="4500563" cy="3573463"/>
          </a:xfrm>
          <a:prstGeom prst="rect">
            <a:avLst/>
          </a:prstGeom>
          <a:noFill/>
          <a:ln w="9525">
            <a:noFill/>
            <a:miter lim="800000"/>
            <a:headEnd/>
            <a:tailEnd/>
          </a:ln>
        </p:spPr>
      </p:pic>
      <p:pic>
        <p:nvPicPr>
          <p:cNvPr id="20486" name="Picture 6" descr="70020146-25148sm"/>
          <p:cNvPicPr>
            <a:picLocks noChangeAspect="1" noChangeArrowheads="1"/>
          </p:cNvPicPr>
          <p:nvPr/>
        </p:nvPicPr>
        <p:blipFill>
          <a:blip r:embed="rId4"/>
          <a:srcRect/>
          <a:stretch>
            <a:fillRect/>
          </a:stretch>
        </p:blipFill>
        <p:spPr bwMode="auto">
          <a:xfrm>
            <a:off x="0" y="3500438"/>
            <a:ext cx="4500563" cy="3357562"/>
          </a:xfrm>
          <a:prstGeom prst="rect">
            <a:avLst/>
          </a:prstGeom>
          <a:noFill/>
          <a:ln w="9525">
            <a:noFill/>
            <a:miter lim="800000"/>
            <a:headEnd/>
            <a:tailEnd/>
          </a:ln>
        </p:spPr>
      </p:pic>
      <p:pic>
        <p:nvPicPr>
          <p:cNvPr id="20488" name="Picture 8" descr="kenyans-stare-hunger-in-the-face"/>
          <p:cNvPicPr>
            <a:picLocks noChangeArrowheads="1"/>
          </p:cNvPicPr>
          <p:nvPr/>
        </p:nvPicPr>
        <p:blipFill>
          <a:blip r:embed="rId5"/>
          <a:srcRect/>
          <a:stretch>
            <a:fillRect/>
          </a:stretch>
        </p:blipFill>
        <p:spPr bwMode="auto">
          <a:xfrm>
            <a:off x="4500563" y="0"/>
            <a:ext cx="4643437" cy="3500438"/>
          </a:xfrm>
          <a:prstGeom prst="rect">
            <a:avLst/>
          </a:prstGeom>
          <a:noFill/>
          <a:ln w="57150">
            <a:solidFill>
              <a:srgbClr val="65FFFF"/>
            </a:solidFill>
            <a:miter lim="800000"/>
            <a:headEnd/>
            <a:tailEnd/>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strips(downLeft)">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0488"/>
                                        </p:tgtEl>
                                        <p:attrNameLst>
                                          <p:attrName>style.visibility</p:attrName>
                                        </p:attrNameLst>
                                      </p:cBhvr>
                                      <p:to>
                                        <p:strVal val="visible"/>
                                      </p:to>
                                    </p:set>
                                    <p:anim to="" calcmode="lin" valueType="num">
                                      <p:cBhvr>
                                        <p:cTn id="12" dur="1" fill="hold"/>
                                        <p:tgtEl>
                                          <p:spTgt spid="20488"/>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0486"/>
                                        </p:tgtEl>
                                        <p:attrNameLst>
                                          <p:attrName>style.visibility</p:attrName>
                                        </p:attrNameLst>
                                      </p:cBhvr>
                                      <p:to>
                                        <p:strVal val="visible"/>
                                      </p:to>
                                    </p:set>
                                    <p:animEffect transition="in" filter="strips(downLeft)">
                                      <p:cBhvr>
                                        <p:cTn id="17" dur="500"/>
                                        <p:tgtEl>
                                          <p:spTgt spid="204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20484"/>
                                        </p:tgtEl>
                                        <p:attrNameLst>
                                          <p:attrName>style.visibility</p:attrName>
                                        </p:attrNameLst>
                                      </p:cBhvr>
                                      <p:to>
                                        <p:strVal val="visible"/>
                                      </p:to>
                                    </p:set>
                                    <p:animEffect transition="in" filter="strips(downLeft)">
                                      <p:cBhvr>
                                        <p:cTn id="2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pic>
        <p:nvPicPr>
          <p:cNvPr id="21509" name="Picture 5" descr="images306308_khuvucchinh"/>
          <p:cNvPicPr>
            <a:picLocks noChangeAspect="1" noChangeArrowheads="1"/>
          </p:cNvPicPr>
          <p:nvPr/>
        </p:nvPicPr>
        <p:blipFill>
          <a:blip r:embed="rId2"/>
          <a:srcRect/>
          <a:stretch>
            <a:fillRect/>
          </a:stretch>
        </p:blipFill>
        <p:spPr bwMode="auto">
          <a:xfrm>
            <a:off x="4572000" y="0"/>
            <a:ext cx="4572000" cy="3500438"/>
          </a:xfrm>
          <a:prstGeom prst="rect">
            <a:avLst/>
          </a:prstGeom>
          <a:noFill/>
          <a:ln w="9525">
            <a:noFill/>
            <a:miter lim="800000"/>
            <a:headEnd/>
            <a:tailEnd/>
          </a:ln>
        </p:spPr>
      </p:pic>
      <p:pic>
        <p:nvPicPr>
          <p:cNvPr id="21510" name="Picture 6" descr="images306326_nhamoi"/>
          <p:cNvPicPr>
            <a:picLocks noChangeAspect="1" noChangeArrowheads="1"/>
          </p:cNvPicPr>
          <p:nvPr/>
        </p:nvPicPr>
        <p:blipFill>
          <a:blip r:embed="rId3"/>
          <a:srcRect/>
          <a:stretch>
            <a:fillRect/>
          </a:stretch>
        </p:blipFill>
        <p:spPr bwMode="auto">
          <a:xfrm>
            <a:off x="4572000" y="3500438"/>
            <a:ext cx="4572000" cy="3357562"/>
          </a:xfrm>
          <a:prstGeom prst="rect">
            <a:avLst/>
          </a:prstGeom>
          <a:noFill/>
          <a:ln w="9525">
            <a:noFill/>
            <a:miter lim="800000"/>
            <a:headEnd/>
            <a:tailEnd/>
          </a:ln>
        </p:spPr>
      </p:pic>
      <p:pic>
        <p:nvPicPr>
          <p:cNvPr id="16389" name="Picture 7" descr="images306306_anh-5"/>
          <p:cNvPicPr>
            <a:picLocks noChangeAspect="1" noChangeArrowheads="1"/>
          </p:cNvPicPr>
          <p:nvPr/>
        </p:nvPicPr>
        <p:blipFill>
          <a:blip r:embed="rId4"/>
          <a:srcRect/>
          <a:stretch>
            <a:fillRect/>
          </a:stretch>
        </p:blipFill>
        <p:spPr bwMode="auto">
          <a:xfrm>
            <a:off x="0" y="0"/>
            <a:ext cx="4572000" cy="3500438"/>
          </a:xfrm>
          <a:prstGeom prst="rect">
            <a:avLst/>
          </a:prstGeom>
          <a:noFill/>
          <a:ln w="9525">
            <a:noFill/>
            <a:miter lim="800000"/>
            <a:headEnd/>
            <a:tailEnd/>
          </a:ln>
        </p:spPr>
      </p:pic>
      <p:sp>
        <p:nvSpPr>
          <p:cNvPr id="16390" name="Text Box 8"/>
          <p:cNvSpPr txBox="1">
            <a:spLocks noChangeArrowheads="1"/>
          </p:cNvSpPr>
          <p:nvPr/>
        </p:nvSpPr>
        <p:spPr bwMode="auto">
          <a:xfrm>
            <a:off x="179388" y="2997200"/>
            <a:ext cx="4248150" cy="366713"/>
          </a:xfrm>
          <a:prstGeom prst="rect">
            <a:avLst/>
          </a:prstGeom>
          <a:noFill/>
          <a:ln w="9525">
            <a:noFill/>
            <a:miter lim="800000"/>
            <a:headEnd/>
            <a:tailEnd/>
          </a:ln>
        </p:spPr>
        <p:txBody>
          <a:bodyPr>
            <a:spAutoFit/>
          </a:bodyPr>
          <a:lstStyle/>
          <a:p>
            <a:pPr>
              <a:spcBef>
                <a:spcPct val="50000"/>
              </a:spcBef>
            </a:pPr>
            <a:r>
              <a:rPr lang="en-US" b="1">
                <a:solidFill>
                  <a:schemeClr val="bg1"/>
                </a:solidFill>
              </a:rPr>
              <a:t>Khu ổ chuột của người da đen</a:t>
            </a:r>
          </a:p>
        </p:txBody>
      </p:sp>
      <p:sp>
        <p:nvSpPr>
          <p:cNvPr id="21514" name="Text Box 10"/>
          <p:cNvSpPr txBox="1">
            <a:spLocks noChangeArrowheads="1"/>
          </p:cNvSpPr>
          <p:nvPr/>
        </p:nvSpPr>
        <p:spPr bwMode="auto">
          <a:xfrm>
            <a:off x="4932363" y="3716338"/>
            <a:ext cx="4032250" cy="366712"/>
          </a:xfrm>
          <a:prstGeom prst="rect">
            <a:avLst/>
          </a:prstGeom>
          <a:noFill/>
          <a:ln w="9525">
            <a:noFill/>
            <a:miter lim="800000"/>
            <a:headEnd/>
            <a:tailEnd/>
          </a:ln>
        </p:spPr>
        <p:txBody>
          <a:bodyPr>
            <a:spAutoFit/>
          </a:bodyPr>
          <a:lstStyle/>
          <a:p>
            <a:pPr>
              <a:spcBef>
                <a:spcPct val="50000"/>
              </a:spcBef>
            </a:pPr>
            <a:r>
              <a:rPr lang="en-US"/>
              <a:t>Khu nhà mới xây cho người da đen</a:t>
            </a:r>
          </a:p>
        </p:txBody>
      </p:sp>
      <p:pic>
        <p:nvPicPr>
          <p:cNvPr id="21515" name="Picture 11" descr="childrenofthevillage"/>
          <p:cNvPicPr>
            <a:picLocks noChangeArrowheads="1"/>
          </p:cNvPicPr>
          <p:nvPr/>
        </p:nvPicPr>
        <p:blipFill>
          <a:blip r:embed="rId5"/>
          <a:srcRect/>
          <a:stretch>
            <a:fillRect/>
          </a:stretch>
        </p:blipFill>
        <p:spPr bwMode="auto">
          <a:xfrm>
            <a:off x="0" y="3500438"/>
            <a:ext cx="4500563" cy="3357562"/>
          </a:xfrm>
          <a:prstGeom prst="rect">
            <a:avLst/>
          </a:prstGeom>
          <a:noFill/>
          <a:ln w="57150">
            <a:solidFill>
              <a:srgbClr val="65FFFF"/>
            </a:solid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strips(downLeft)">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1515"/>
                                        </p:tgtEl>
                                        <p:attrNameLst>
                                          <p:attrName>style.visibility</p:attrName>
                                        </p:attrNameLst>
                                      </p:cBhvr>
                                      <p:to>
                                        <p:strVal val="visible"/>
                                      </p:to>
                                    </p:set>
                                    <p:animEffect transition="in" filter="strips(downLeft)">
                                      <p:cBhvr>
                                        <p:cTn id="12" dur="500"/>
                                        <p:tgtEl>
                                          <p:spTgt spid="215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1514"/>
                                        </p:tgtEl>
                                        <p:attrNameLst>
                                          <p:attrName>style.visibility</p:attrName>
                                        </p:attrNameLst>
                                      </p:cBhvr>
                                      <p:to>
                                        <p:strVal val="visible"/>
                                      </p:to>
                                    </p:set>
                                    <p:animEffect transition="in" filter="strips(downLeft)">
                                      <p:cBhvr>
                                        <p:cTn id="17" dur="500"/>
                                        <p:tgtEl>
                                          <p:spTgt spid="21514"/>
                                        </p:tgtEl>
                                      </p:cBhvr>
                                    </p:animEffect>
                                  </p:childTnLst>
                                </p:cTn>
                              </p:par>
                              <p:par>
                                <p:cTn id="18" presetID="18" presetClass="entr" presetSubtype="12" fill="hold" nodeType="withEffect">
                                  <p:stCondLst>
                                    <p:cond delay="0"/>
                                  </p:stCondLst>
                                  <p:childTnLst>
                                    <p:set>
                                      <p:cBhvr>
                                        <p:cTn id="19" dur="1" fill="hold">
                                          <p:stCondLst>
                                            <p:cond delay="0"/>
                                          </p:stCondLst>
                                        </p:cTn>
                                        <p:tgtEl>
                                          <p:spTgt spid="21510"/>
                                        </p:tgtEl>
                                        <p:attrNameLst>
                                          <p:attrName>style.visibility</p:attrName>
                                        </p:attrNameLst>
                                      </p:cBhvr>
                                      <p:to>
                                        <p:strVal val="visible"/>
                                      </p:to>
                                    </p:set>
                                    <p:animEffect transition="in" filter="strips(downLeft)">
                                      <p:cBhvr>
                                        <p:cTn id="20"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32"/>
          <p:cNvPicPr>
            <a:picLocks noChangeAspect="1" noChangeArrowheads="1"/>
          </p:cNvPicPr>
          <p:nvPr/>
        </p:nvPicPr>
        <p:blipFill>
          <a:blip r:embed="rId2"/>
          <a:srcRect/>
          <a:stretch>
            <a:fillRect/>
          </a:stretch>
        </p:blipFill>
        <p:spPr bwMode="auto">
          <a:xfrm>
            <a:off x="3995738" y="836613"/>
            <a:ext cx="4678362" cy="5334000"/>
          </a:xfrm>
          <a:prstGeom prst="rect">
            <a:avLst/>
          </a:prstGeom>
          <a:noFill/>
          <a:ln w="76200">
            <a:solidFill>
              <a:srgbClr val="00FF00"/>
            </a:solidFill>
            <a:miter lim="800000"/>
            <a:headEnd/>
            <a:tailEnd/>
          </a:ln>
        </p:spPr>
      </p:pic>
      <p:sp>
        <p:nvSpPr>
          <p:cNvPr id="17412" name="Text Box 6"/>
          <p:cNvSpPr txBox="1">
            <a:spLocks noChangeArrowheads="1"/>
          </p:cNvSpPr>
          <p:nvPr/>
        </p:nvSpPr>
        <p:spPr bwMode="auto">
          <a:xfrm>
            <a:off x="468313" y="1052513"/>
            <a:ext cx="3240087" cy="1570037"/>
          </a:xfrm>
          <a:prstGeom prst="rect">
            <a:avLst/>
          </a:prstGeom>
          <a:noFill/>
          <a:ln w="9525">
            <a:noFill/>
            <a:miter lim="800000"/>
            <a:headEnd/>
            <a:tailEnd/>
          </a:ln>
        </p:spPr>
        <p:txBody>
          <a:bodyPr>
            <a:spAutoFit/>
          </a:bodyPr>
          <a:lstStyle/>
          <a:p>
            <a:pPr>
              <a:spcBef>
                <a:spcPct val="50000"/>
              </a:spcBef>
            </a:pPr>
            <a:r>
              <a:rPr lang="en-US" sz="2400" b="1"/>
              <a:t>*Em hãy kể tên những nước có nên kinh tế phát triển hơn cả.</a:t>
            </a:r>
          </a:p>
        </p:txBody>
      </p:sp>
    </p:spTree>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4"/>
          <p:cNvSpPr>
            <a:spLocks noChangeArrowheads="1"/>
          </p:cNvSpPr>
          <p:nvPr/>
        </p:nvSpPr>
        <p:spPr bwMode="auto">
          <a:xfrm>
            <a:off x="468313" y="260350"/>
            <a:ext cx="3124200" cy="457200"/>
          </a:xfrm>
          <a:prstGeom prst="roundRect">
            <a:avLst>
              <a:gd name="adj" fmla="val 16667"/>
            </a:avLst>
          </a:prstGeom>
          <a:solidFill>
            <a:schemeClr val="bg1"/>
          </a:solidFill>
          <a:ln w="9525">
            <a:noFill/>
            <a:round/>
            <a:headEnd/>
            <a:tailEnd/>
          </a:ln>
        </p:spPr>
        <p:txBody>
          <a:bodyPr wrap="none" anchor="ctr"/>
          <a:lstStyle/>
          <a:p>
            <a:pPr algn="ctr" eaLnBrk="0" hangingPunct="0">
              <a:lnSpc>
                <a:spcPct val="90000"/>
              </a:lnSpc>
              <a:spcBef>
                <a:spcPct val="20000"/>
              </a:spcBef>
              <a:buClr>
                <a:schemeClr val="hlink"/>
              </a:buClr>
            </a:pPr>
            <a:r>
              <a:rPr lang="en-US" sz="2300" b="1" u="sng">
                <a:solidFill>
                  <a:srgbClr val="0000FF"/>
                </a:solidFill>
              </a:rPr>
              <a:t>5. AI CẬP</a:t>
            </a:r>
          </a:p>
        </p:txBody>
      </p:sp>
      <p:pic>
        <p:nvPicPr>
          <p:cNvPr id="18435" name="Picture 5" descr="32"/>
          <p:cNvPicPr>
            <a:picLocks noChangeAspect="1" noChangeArrowheads="1"/>
          </p:cNvPicPr>
          <p:nvPr/>
        </p:nvPicPr>
        <p:blipFill>
          <a:blip r:embed="rId2"/>
          <a:srcRect/>
          <a:stretch>
            <a:fillRect/>
          </a:stretch>
        </p:blipFill>
        <p:spPr bwMode="auto">
          <a:xfrm>
            <a:off x="3492500" y="549275"/>
            <a:ext cx="4678363" cy="5334000"/>
          </a:xfrm>
          <a:prstGeom prst="rect">
            <a:avLst/>
          </a:prstGeom>
          <a:solidFill>
            <a:schemeClr val="bg1"/>
          </a:solidFill>
          <a:ln w="76200">
            <a:noFill/>
            <a:miter lim="800000"/>
            <a:headEnd/>
            <a:tailEnd/>
          </a:ln>
        </p:spPr>
      </p:pic>
      <p:sp>
        <p:nvSpPr>
          <p:cNvPr id="18436" name="Text Box 6"/>
          <p:cNvSpPr txBox="1">
            <a:spLocks noChangeArrowheads="1"/>
          </p:cNvSpPr>
          <p:nvPr/>
        </p:nvSpPr>
        <p:spPr bwMode="auto">
          <a:xfrm>
            <a:off x="684213" y="1125538"/>
            <a:ext cx="2303462" cy="3046412"/>
          </a:xfrm>
          <a:prstGeom prst="rect">
            <a:avLst/>
          </a:prstGeom>
          <a:noFill/>
          <a:ln w="9525">
            <a:noFill/>
            <a:miter lim="800000"/>
            <a:headEnd/>
            <a:tailEnd/>
          </a:ln>
        </p:spPr>
        <p:txBody>
          <a:bodyPr>
            <a:spAutoFit/>
          </a:bodyPr>
          <a:lstStyle/>
          <a:p>
            <a:pPr>
              <a:spcBef>
                <a:spcPct val="50000"/>
              </a:spcBef>
            </a:pPr>
            <a:r>
              <a:rPr lang="en-US" sz="2400" b="1"/>
              <a:t>*Quan sát bản đồ treo tường, cho biết vị trí của đất nước Ai Cập. Ai Cập có dòng sông nào chảy qua?</a:t>
            </a:r>
          </a:p>
        </p:txBody>
      </p:sp>
    </p:spTree>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0" y="5516563"/>
            <a:ext cx="8820150" cy="936625"/>
          </a:xfrm>
          <a:prstGeom prst="rect">
            <a:avLst/>
          </a:prstGeom>
          <a:noFill/>
          <a:ln w="9525">
            <a:noFill/>
            <a:miter lim="800000"/>
            <a:headEnd/>
            <a:tailEnd/>
          </a:ln>
        </p:spPr>
        <p:txBody>
          <a:bodyPr/>
          <a:lstStyle/>
          <a:p>
            <a:pPr marL="342900" indent="-342900" algn="just">
              <a:spcBef>
                <a:spcPct val="20000"/>
              </a:spcBef>
            </a:pPr>
            <a:r>
              <a:rPr lang="en-US" sz="3200"/>
              <a:t>  </a:t>
            </a:r>
            <a:r>
              <a:rPr lang="en-US" sz="2400" b="1">
                <a:solidFill>
                  <a:srgbClr val="000099"/>
                </a:solidFill>
              </a:rPr>
              <a:t>Ai Cập có vị trí như thế nào? Dòng sông Nin đó có vai trò gì đối với Ai Cập?</a:t>
            </a:r>
          </a:p>
        </p:txBody>
      </p:sp>
      <p:pic>
        <p:nvPicPr>
          <p:cNvPr id="25606" name="Picture 6" descr="ban do 5"/>
          <p:cNvPicPr>
            <a:picLocks noChangeAspect="1" noChangeArrowheads="1"/>
          </p:cNvPicPr>
          <p:nvPr/>
        </p:nvPicPr>
        <p:blipFill>
          <a:blip r:embed="rId2">
            <a:lum contrast="40000"/>
          </a:blip>
          <a:srcRect/>
          <a:stretch>
            <a:fillRect/>
          </a:stretch>
        </p:blipFill>
        <p:spPr bwMode="auto">
          <a:xfrm>
            <a:off x="1357313" y="142875"/>
            <a:ext cx="6096000" cy="5181600"/>
          </a:xfrm>
          <a:prstGeom prst="rect">
            <a:avLst/>
          </a:prstGeom>
          <a:solidFill>
            <a:schemeClr val="tx1"/>
          </a:solidFill>
          <a:ln w="9525">
            <a:solidFill>
              <a:schemeClr val="tx1"/>
            </a:solidFill>
            <a:miter lim="800000"/>
            <a:headEnd/>
            <a:tailEnd/>
          </a:ln>
        </p:spPr>
      </p:pic>
      <p:grpSp>
        <p:nvGrpSpPr>
          <p:cNvPr id="2" name="Group 7"/>
          <p:cNvGrpSpPr>
            <a:grpSpLocks/>
          </p:cNvGrpSpPr>
          <p:nvPr/>
        </p:nvGrpSpPr>
        <p:grpSpPr bwMode="auto">
          <a:xfrm>
            <a:off x="5580063" y="260350"/>
            <a:ext cx="1582737" cy="4872038"/>
            <a:chOff x="3341" y="998"/>
            <a:chExt cx="952" cy="3069"/>
          </a:xfrm>
        </p:grpSpPr>
        <p:sp>
          <p:nvSpPr>
            <p:cNvPr id="19462" name="Freeform 8"/>
            <p:cNvSpPr>
              <a:spLocks/>
            </p:cNvSpPr>
            <p:nvPr/>
          </p:nvSpPr>
          <p:spPr bwMode="auto">
            <a:xfrm>
              <a:off x="3341" y="1011"/>
              <a:ext cx="952" cy="3056"/>
            </a:xfrm>
            <a:custGeom>
              <a:avLst/>
              <a:gdLst>
                <a:gd name="T0" fmla="*/ 0 w 952"/>
                <a:gd name="T1" fmla="*/ 0 h 3056"/>
                <a:gd name="T2" fmla="*/ 38 w 952"/>
                <a:gd name="T3" fmla="*/ 26 h 3056"/>
                <a:gd name="T4" fmla="*/ 51 w 952"/>
                <a:gd name="T5" fmla="*/ 103 h 3056"/>
                <a:gd name="T6" fmla="*/ 77 w 952"/>
                <a:gd name="T7" fmla="*/ 141 h 3056"/>
                <a:gd name="T8" fmla="*/ 115 w 952"/>
                <a:gd name="T9" fmla="*/ 141 h 3056"/>
                <a:gd name="T10" fmla="*/ 153 w 952"/>
                <a:gd name="T11" fmla="*/ 154 h 3056"/>
                <a:gd name="T12" fmla="*/ 179 w 952"/>
                <a:gd name="T13" fmla="*/ 346 h 3056"/>
                <a:gd name="T14" fmla="*/ 230 w 952"/>
                <a:gd name="T15" fmla="*/ 423 h 3056"/>
                <a:gd name="T16" fmla="*/ 205 w 952"/>
                <a:gd name="T17" fmla="*/ 589 h 3056"/>
                <a:gd name="T18" fmla="*/ 179 w 952"/>
                <a:gd name="T19" fmla="*/ 666 h 3056"/>
                <a:gd name="T20" fmla="*/ 217 w 952"/>
                <a:gd name="T21" fmla="*/ 1114 h 3056"/>
                <a:gd name="T22" fmla="*/ 281 w 952"/>
                <a:gd name="T23" fmla="*/ 1255 h 3056"/>
                <a:gd name="T24" fmla="*/ 307 w 952"/>
                <a:gd name="T25" fmla="*/ 1331 h 3056"/>
                <a:gd name="T26" fmla="*/ 384 w 952"/>
                <a:gd name="T27" fmla="*/ 1408 h 3056"/>
                <a:gd name="T28" fmla="*/ 448 w 952"/>
                <a:gd name="T29" fmla="*/ 1472 h 3056"/>
                <a:gd name="T30" fmla="*/ 461 w 952"/>
                <a:gd name="T31" fmla="*/ 1536 h 3056"/>
                <a:gd name="T32" fmla="*/ 537 w 952"/>
                <a:gd name="T33" fmla="*/ 1613 h 3056"/>
                <a:gd name="T34" fmla="*/ 589 w 952"/>
                <a:gd name="T35" fmla="*/ 1690 h 3056"/>
                <a:gd name="T36" fmla="*/ 768 w 952"/>
                <a:gd name="T37" fmla="*/ 1728 h 3056"/>
                <a:gd name="T38" fmla="*/ 819 w 952"/>
                <a:gd name="T39" fmla="*/ 1856 h 3056"/>
                <a:gd name="T40" fmla="*/ 845 w 952"/>
                <a:gd name="T41" fmla="*/ 1895 h 3056"/>
                <a:gd name="T42" fmla="*/ 883 w 952"/>
                <a:gd name="T43" fmla="*/ 2125 h 3056"/>
                <a:gd name="T44" fmla="*/ 870 w 952"/>
                <a:gd name="T45" fmla="*/ 2560 h 3056"/>
                <a:gd name="T46" fmla="*/ 857 w 952"/>
                <a:gd name="T47" fmla="*/ 2650 h 3056"/>
                <a:gd name="T48" fmla="*/ 819 w 952"/>
                <a:gd name="T49" fmla="*/ 2675 h 3056"/>
                <a:gd name="T50" fmla="*/ 793 w 952"/>
                <a:gd name="T51" fmla="*/ 2714 h 3056"/>
                <a:gd name="T52" fmla="*/ 742 w 952"/>
                <a:gd name="T53" fmla="*/ 2880 h 3056"/>
                <a:gd name="T54" fmla="*/ 512 w 952"/>
                <a:gd name="T55" fmla="*/ 3047 h 3056"/>
                <a:gd name="T56" fmla="*/ 550 w 952"/>
                <a:gd name="T57" fmla="*/ 3021 h 3056"/>
                <a:gd name="T58" fmla="*/ 665 w 952"/>
                <a:gd name="T59" fmla="*/ 2970 h 3056"/>
                <a:gd name="T60" fmla="*/ 742 w 952"/>
                <a:gd name="T61" fmla="*/ 2855 h 3056"/>
                <a:gd name="T62" fmla="*/ 729 w 952"/>
                <a:gd name="T63" fmla="*/ 2816 h 3056"/>
                <a:gd name="T64" fmla="*/ 781 w 952"/>
                <a:gd name="T65" fmla="*/ 2803 h 3056"/>
                <a:gd name="T66" fmla="*/ 819 w 952"/>
                <a:gd name="T67" fmla="*/ 2778 h 3056"/>
                <a:gd name="T68" fmla="*/ 845 w 952"/>
                <a:gd name="T69" fmla="*/ 2701 h 30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2"/>
                <a:gd name="T106" fmla="*/ 0 h 3056"/>
                <a:gd name="T107" fmla="*/ 952 w 952"/>
                <a:gd name="T108" fmla="*/ 3056 h 30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2" h="3056">
                  <a:moveTo>
                    <a:pt x="0" y="0"/>
                  </a:moveTo>
                  <a:cubicBezTo>
                    <a:pt x="13" y="9"/>
                    <a:pt x="31" y="12"/>
                    <a:pt x="38" y="26"/>
                  </a:cubicBezTo>
                  <a:cubicBezTo>
                    <a:pt x="50" y="49"/>
                    <a:pt x="43" y="78"/>
                    <a:pt x="51" y="103"/>
                  </a:cubicBezTo>
                  <a:cubicBezTo>
                    <a:pt x="56" y="118"/>
                    <a:pt x="68" y="128"/>
                    <a:pt x="77" y="141"/>
                  </a:cubicBezTo>
                  <a:cubicBezTo>
                    <a:pt x="98" y="73"/>
                    <a:pt x="76" y="110"/>
                    <a:pt x="115" y="141"/>
                  </a:cubicBezTo>
                  <a:cubicBezTo>
                    <a:pt x="125" y="149"/>
                    <a:pt x="140" y="150"/>
                    <a:pt x="153" y="154"/>
                  </a:cubicBezTo>
                  <a:cubicBezTo>
                    <a:pt x="136" y="208"/>
                    <a:pt x="151" y="295"/>
                    <a:pt x="179" y="346"/>
                  </a:cubicBezTo>
                  <a:cubicBezTo>
                    <a:pt x="194" y="373"/>
                    <a:pt x="230" y="423"/>
                    <a:pt x="230" y="423"/>
                  </a:cubicBezTo>
                  <a:cubicBezTo>
                    <a:pt x="226" y="457"/>
                    <a:pt x="216" y="548"/>
                    <a:pt x="205" y="589"/>
                  </a:cubicBezTo>
                  <a:cubicBezTo>
                    <a:pt x="198" y="615"/>
                    <a:pt x="179" y="666"/>
                    <a:pt x="179" y="666"/>
                  </a:cubicBezTo>
                  <a:cubicBezTo>
                    <a:pt x="229" y="1008"/>
                    <a:pt x="186" y="675"/>
                    <a:pt x="217" y="1114"/>
                  </a:cubicBezTo>
                  <a:cubicBezTo>
                    <a:pt x="222" y="1182"/>
                    <a:pt x="217" y="1233"/>
                    <a:pt x="281" y="1255"/>
                  </a:cubicBezTo>
                  <a:cubicBezTo>
                    <a:pt x="290" y="1280"/>
                    <a:pt x="288" y="1312"/>
                    <a:pt x="307" y="1331"/>
                  </a:cubicBezTo>
                  <a:cubicBezTo>
                    <a:pt x="333" y="1357"/>
                    <a:pt x="384" y="1408"/>
                    <a:pt x="384" y="1408"/>
                  </a:cubicBezTo>
                  <a:cubicBezTo>
                    <a:pt x="429" y="1542"/>
                    <a:pt x="349" y="1335"/>
                    <a:pt x="448" y="1472"/>
                  </a:cubicBezTo>
                  <a:cubicBezTo>
                    <a:pt x="461" y="1490"/>
                    <a:pt x="449" y="1518"/>
                    <a:pt x="461" y="1536"/>
                  </a:cubicBezTo>
                  <a:cubicBezTo>
                    <a:pt x="480" y="1566"/>
                    <a:pt x="517" y="1583"/>
                    <a:pt x="537" y="1613"/>
                  </a:cubicBezTo>
                  <a:cubicBezTo>
                    <a:pt x="554" y="1639"/>
                    <a:pt x="560" y="1680"/>
                    <a:pt x="589" y="1690"/>
                  </a:cubicBezTo>
                  <a:cubicBezTo>
                    <a:pt x="698" y="1726"/>
                    <a:pt x="639" y="1712"/>
                    <a:pt x="768" y="1728"/>
                  </a:cubicBezTo>
                  <a:cubicBezTo>
                    <a:pt x="849" y="1756"/>
                    <a:pt x="785" y="1721"/>
                    <a:pt x="819" y="1856"/>
                  </a:cubicBezTo>
                  <a:cubicBezTo>
                    <a:pt x="823" y="1871"/>
                    <a:pt x="836" y="1882"/>
                    <a:pt x="845" y="1895"/>
                  </a:cubicBezTo>
                  <a:cubicBezTo>
                    <a:pt x="788" y="1978"/>
                    <a:pt x="831" y="2055"/>
                    <a:pt x="883" y="2125"/>
                  </a:cubicBezTo>
                  <a:cubicBezTo>
                    <a:pt x="918" y="2261"/>
                    <a:pt x="952" y="2440"/>
                    <a:pt x="870" y="2560"/>
                  </a:cubicBezTo>
                  <a:cubicBezTo>
                    <a:pt x="866" y="2590"/>
                    <a:pt x="869" y="2622"/>
                    <a:pt x="857" y="2650"/>
                  </a:cubicBezTo>
                  <a:cubicBezTo>
                    <a:pt x="851" y="2664"/>
                    <a:pt x="830" y="2664"/>
                    <a:pt x="819" y="2675"/>
                  </a:cubicBezTo>
                  <a:cubicBezTo>
                    <a:pt x="808" y="2686"/>
                    <a:pt x="802" y="2701"/>
                    <a:pt x="793" y="2714"/>
                  </a:cubicBezTo>
                  <a:cubicBezTo>
                    <a:pt x="787" y="2732"/>
                    <a:pt x="756" y="2855"/>
                    <a:pt x="742" y="2880"/>
                  </a:cubicBezTo>
                  <a:cubicBezTo>
                    <a:pt x="712" y="2933"/>
                    <a:pt x="569" y="3005"/>
                    <a:pt x="512" y="3047"/>
                  </a:cubicBezTo>
                  <a:cubicBezTo>
                    <a:pt x="500" y="3056"/>
                    <a:pt x="538" y="3030"/>
                    <a:pt x="550" y="3021"/>
                  </a:cubicBezTo>
                  <a:cubicBezTo>
                    <a:pt x="622" y="2969"/>
                    <a:pt x="577" y="2988"/>
                    <a:pt x="665" y="2970"/>
                  </a:cubicBezTo>
                  <a:cubicBezTo>
                    <a:pt x="693" y="2928"/>
                    <a:pt x="726" y="2903"/>
                    <a:pt x="742" y="2855"/>
                  </a:cubicBezTo>
                  <a:cubicBezTo>
                    <a:pt x="738" y="2842"/>
                    <a:pt x="721" y="2827"/>
                    <a:pt x="729" y="2816"/>
                  </a:cubicBezTo>
                  <a:cubicBezTo>
                    <a:pt x="740" y="2802"/>
                    <a:pt x="765" y="2810"/>
                    <a:pt x="781" y="2803"/>
                  </a:cubicBezTo>
                  <a:cubicBezTo>
                    <a:pt x="795" y="2797"/>
                    <a:pt x="806" y="2786"/>
                    <a:pt x="819" y="2778"/>
                  </a:cubicBezTo>
                  <a:cubicBezTo>
                    <a:pt x="852" y="2728"/>
                    <a:pt x="845" y="2755"/>
                    <a:pt x="845" y="2701"/>
                  </a:cubicBezTo>
                </a:path>
              </a:pathLst>
            </a:custGeom>
            <a:noFill/>
            <a:ln w="66675">
              <a:pattFill prst="pct5">
                <a:fgClr>
                  <a:srgbClr val="FF0000"/>
                </a:fgClr>
                <a:bgClr>
                  <a:srgbClr val="FF0000"/>
                </a:bgClr>
              </a:pattFill>
              <a:round/>
              <a:headEnd/>
              <a:tailEnd/>
            </a:ln>
          </p:spPr>
          <p:txBody>
            <a:bodyPr/>
            <a:lstStyle/>
            <a:p>
              <a:endParaRPr lang="en-US"/>
            </a:p>
          </p:txBody>
        </p:sp>
        <p:sp>
          <p:nvSpPr>
            <p:cNvPr id="19463" name="Freeform 9"/>
            <p:cNvSpPr>
              <a:spLocks/>
            </p:cNvSpPr>
            <p:nvPr/>
          </p:nvSpPr>
          <p:spPr bwMode="auto">
            <a:xfrm>
              <a:off x="3520" y="998"/>
              <a:ext cx="256" cy="256"/>
            </a:xfrm>
            <a:custGeom>
              <a:avLst/>
              <a:gdLst>
                <a:gd name="T0" fmla="*/ 256 w 256"/>
                <a:gd name="T1" fmla="*/ 0 h 256"/>
                <a:gd name="T2" fmla="*/ 115 w 256"/>
                <a:gd name="T3" fmla="*/ 128 h 256"/>
                <a:gd name="T4" fmla="*/ 0 w 256"/>
                <a:gd name="T5" fmla="*/ 256 h 256"/>
                <a:gd name="T6" fmla="*/ 0 60000 65536"/>
                <a:gd name="T7" fmla="*/ 0 60000 65536"/>
                <a:gd name="T8" fmla="*/ 0 60000 65536"/>
                <a:gd name="T9" fmla="*/ 0 w 256"/>
                <a:gd name="T10" fmla="*/ 0 h 256"/>
                <a:gd name="T11" fmla="*/ 256 w 256"/>
                <a:gd name="T12" fmla="*/ 256 h 256"/>
              </a:gdLst>
              <a:ahLst/>
              <a:cxnLst>
                <a:cxn ang="T6">
                  <a:pos x="T0" y="T1"/>
                </a:cxn>
                <a:cxn ang="T7">
                  <a:pos x="T2" y="T3"/>
                </a:cxn>
                <a:cxn ang="T8">
                  <a:pos x="T4" y="T5"/>
                </a:cxn>
              </a:cxnLst>
              <a:rect l="T9" t="T10" r="T11" b="T12"/>
              <a:pathLst>
                <a:path w="256" h="256">
                  <a:moveTo>
                    <a:pt x="256" y="0"/>
                  </a:moveTo>
                  <a:cubicBezTo>
                    <a:pt x="203" y="40"/>
                    <a:pt x="170" y="92"/>
                    <a:pt x="115" y="128"/>
                  </a:cubicBezTo>
                  <a:cubicBezTo>
                    <a:pt x="91" y="165"/>
                    <a:pt x="38" y="238"/>
                    <a:pt x="0" y="256"/>
                  </a:cubicBezTo>
                </a:path>
              </a:pathLst>
            </a:custGeom>
            <a:noFill/>
            <a:ln w="53975">
              <a:solidFill>
                <a:srgbClr val="FF0000"/>
              </a:solidFill>
              <a:round/>
              <a:headEnd/>
              <a:tailEnd/>
            </a:ln>
          </p:spPr>
          <p:txBody>
            <a:bodyPr/>
            <a:lstStyle/>
            <a:p>
              <a:endParaRPr lang="en-US"/>
            </a:p>
          </p:txBody>
        </p:sp>
      </p:grpSp>
      <p:sp>
        <p:nvSpPr>
          <p:cNvPr id="25610" name="Text Box 10"/>
          <p:cNvSpPr txBox="1">
            <a:spLocks noChangeArrowheads="1"/>
          </p:cNvSpPr>
          <p:nvPr/>
        </p:nvSpPr>
        <p:spPr bwMode="auto">
          <a:xfrm rot="-2193398">
            <a:off x="6442075" y="1268413"/>
            <a:ext cx="552450" cy="1573212"/>
          </a:xfrm>
          <a:prstGeom prst="rect">
            <a:avLst/>
          </a:prstGeom>
          <a:noFill/>
          <a:ln w="9525">
            <a:noFill/>
            <a:miter lim="800000"/>
            <a:headEnd/>
            <a:tailEnd/>
          </a:ln>
        </p:spPr>
        <p:txBody>
          <a:bodyPr vert="eaVert">
            <a:spAutoFit/>
          </a:bodyPr>
          <a:lstStyle/>
          <a:p>
            <a:pPr>
              <a:spcBef>
                <a:spcPct val="50000"/>
              </a:spcBef>
            </a:pPr>
            <a:r>
              <a:rPr lang="en-US" sz="2400" b="1"/>
              <a:t>Sông Nin</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plus(in)">
                                      <p:cBhvr>
                                        <p:cTn id="7" dur="2000"/>
                                        <p:tgtEl>
                                          <p:spTgt spid="2560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5606"/>
                                        </p:tgtEl>
                                        <p:attrNameLst>
                                          <p:attrName>style.visibility</p:attrName>
                                        </p:attrNameLst>
                                      </p:cBhvr>
                                      <p:to>
                                        <p:strVal val="visible"/>
                                      </p:to>
                                    </p:set>
                                    <p:animEffect transition="in" filter="circle(in)">
                                      <p:cBhvr>
                                        <p:cTn id="10" dur="2000"/>
                                        <p:tgtEl>
                                          <p:spTgt spid="25606"/>
                                        </p:tgtEl>
                                      </p:cBhvr>
                                    </p:animEffect>
                                  </p:childTnLst>
                                </p:cTn>
                              </p:par>
                            </p:childTnLst>
                          </p:cTn>
                        </p:par>
                        <p:par>
                          <p:cTn id="11" fill="hold" nodeType="afterGroup">
                            <p:stCondLst>
                              <p:cond delay="2000"/>
                            </p:stCondLst>
                            <p:childTnLst>
                              <p:par>
                                <p:cTn id="12" presetID="6"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610"/>
                                        </p:tgtEl>
                                        <p:attrNameLst>
                                          <p:attrName>style.visibility</p:attrName>
                                        </p:attrNameLst>
                                      </p:cBhvr>
                                      <p:to>
                                        <p:strVal val="visible"/>
                                      </p:to>
                                    </p:set>
                                    <p:animEffect transition="in" filter="circle(in)">
                                      <p:cBhvr>
                                        <p:cTn id="17" dur="20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Download"/>
          <p:cNvPicPr>
            <a:picLocks noChangeAspect="1" noChangeArrowheads="1"/>
          </p:cNvPicPr>
          <p:nvPr/>
        </p:nvPicPr>
        <p:blipFill>
          <a:blip r:embed="rId2"/>
          <a:srcRect/>
          <a:stretch>
            <a:fillRect/>
          </a:stretch>
        </p:blipFill>
        <p:spPr bwMode="auto">
          <a:xfrm>
            <a:off x="0" y="0"/>
            <a:ext cx="4500563" cy="3213100"/>
          </a:xfrm>
          <a:prstGeom prst="rect">
            <a:avLst/>
          </a:prstGeom>
          <a:noFill/>
          <a:ln w="9525">
            <a:noFill/>
            <a:miter lim="800000"/>
            <a:headEnd/>
            <a:tailEnd/>
          </a:ln>
        </p:spPr>
      </p:pic>
      <p:pic>
        <p:nvPicPr>
          <p:cNvPr id="28678" name="Picture 6" descr="nilefromabovenarrowangle1"/>
          <p:cNvPicPr>
            <a:picLocks noChangeAspect="1" noChangeArrowheads="1"/>
          </p:cNvPicPr>
          <p:nvPr/>
        </p:nvPicPr>
        <p:blipFill>
          <a:blip r:embed="rId3"/>
          <a:srcRect/>
          <a:stretch>
            <a:fillRect/>
          </a:stretch>
        </p:blipFill>
        <p:spPr bwMode="auto">
          <a:xfrm>
            <a:off x="0" y="3141663"/>
            <a:ext cx="4572000" cy="3716337"/>
          </a:xfrm>
          <a:prstGeom prst="rect">
            <a:avLst/>
          </a:prstGeom>
          <a:noFill/>
          <a:ln w="9525">
            <a:noFill/>
            <a:miter lim="800000"/>
            <a:headEnd/>
            <a:tailEnd/>
          </a:ln>
        </p:spPr>
      </p:pic>
      <p:pic>
        <p:nvPicPr>
          <p:cNvPr id="28679" name="Picture 7" descr="kenh dao xu e 2"/>
          <p:cNvPicPr>
            <a:picLocks noChangeAspect="1" noChangeArrowheads="1"/>
          </p:cNvPicPr>
          <p:nvPr/>
        </p:nvPicPr>
        <p:blipFill>
          <a:blip r:embed="rId4"/>
          <a:srcRect/>
          <a:stretch>
            <a:fillRect/>
          </a:stretch>
        </p:blipFill>
        <p:spPr bwMode="auto">
          <a:xfrm>
            <a:off x="4500563" y="0"/>
            <a:ext cx="4643437" cy="3213100"/>
          </a:xfrm>
          <a:prstGeom prst="rect">
            <a:avLst/>
          </a:prstGeom>
          <a:noFill/>
          <a:ln w="9525">
            <a:noFill/>
            <a:miter lim="800000"/>
            <a:headEnd/>
            <a:tailEnd/>
          </a:ln>
        </p:spPr>
      </p:pic>
      <p:sp>
        <p:nvSpPr>
          <p:cNvPr id="28680" name="Text Box 8"/>
          <p:cNvSpPr txBox="1">
            <a:spLocks noChangeArrowheads="1"/>
          </p:cNvSpPr>
          <p:nvPr/>
        </p:nvSpPr>
        <p:spPr bwMode="auto">
          <a:xfrm>
            <a:off x="4643438" y="188913"/>
            <a:ext cx="2359025" cy="457200"/>
          </a:xfrm>
          <a:prstGeom prst="rect">
            <a:avLst/>
          </a:prstGeom>
          <a:noFill/>
          <a:ln w="9525">
            <a:noFill/>
            <a:miter lim="800000"/>
            <a:headEnd/>
            <a:tailEnd/>
          </a:ln>
        </p:spPr>
        <p:txBody>
          <a:bodyPr>
            <a:spAutoFit/>
          </a:bodyPr>
          <a:lstStyle/>
          <a:p>
            <a:pPr>
              <a:spcBef>
                <a:spcPct val="50000"/>
              </a:spcBef>
            </a:pPr>
            <a:r>
              <a:rPr lang="en-US" sz="2400" b="1">
                <a:cs typeface="Arial" charset="0"/>
              </a:rPr>
              <a:t>Kênh Xuy - ê</a:t>
            </a:r>
          </a:p>
        </p:txBody>
      </p:sp>
      <p:pic>
        <p:nvPicPr>
          <p:cNvPr id="28681" name="Picture 9" descr="song%20nil"/>
          <p:cNvPicPr>
            <a:picLocks noChangeAspect="1" noChangeArrowheads="1"/>
          </p:cNvPicPr>
          <p:nvPr/>
        </p:nvPicPr>
        <p:blipFill>
          <a:blip r:embed="rId5"/>
          <a:srcRect/>
          <a:stretch>
            <a:fillRect/>
          </a:stretch>
        </p:blipFill>
        <p:spPr bwMode="auto">
          <a:xfrm>
            <a:off x="4500563" y="3213100"/>
            <a:ext cx="4643437" cy="3644900"/>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strips(downLeft)">
                                      <p:cBhvr>
                                        <p:cTn id="7" dur="500"/>
                                        <p:tgtEl>
                                          <p:spTgt spid="28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strips(downLeft)">
                                      <p:cBhvr>
                                        <p:cTn id="12" dur="500"/>
                                        <p:tgtEl>
                                          <p:spTgt spid="28680"/>
                                        </p:tgtEl>
                                      </p:cBhvr>
                                    </p:animEffect>
                                  </p:childTnLst>
                                </p:cTn>
                              </p:par>
                              <p:par>
                                <p:cTn id="13" presetID="18" presetClass="entr" presetSubtype="12" fill="hold" nodeType="withEffect">
                                  <p:stCondLst>
                                    <p:cond delay="0"/>
                                  </p:stCondLst>
                                  <p:childTnLst>
                                    <p:set>
                                      <p:cBhvr>
                                        <p:cTn id="14" dur="1" fill="hold">
                                          <p:stCondLst>
                                            <p:cond delay="0"/>
                                          </p:stCondLst>
                                        </p:cTn>
                                        <p:tgtEl>
                                          <p:spTgt spid="28679"/>
                                        </p:tgtEl>
                                        <p:attrNameLst>
                                          <p:attrName>style.visibility</p:attrName>
                                        </p:attrNameLst>
                                      </p:cBhvr>
                                      <p:to>
                                        <p:strVal val="visible"/>
                                      </p:to>
                                    </p:set>
                                    <p:animEffect transition="in" filter="strips(downLeft)">
                                      <p:cBhvr>
                                        <p:cTn id="15" dur="500"/>
                                        <p:tgtEl>
                                          <p:spTgt spid="286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28678"/>
                                        </p:tgtEl>
                                        <p:attrNameLst>
                                          <p:attrName>style.visibility</p:attrName>
                                        </p:attrNameLst>
                                      </p:cBhvr>
                                      <p:to>
                                        <p:strVal val="visible"/>
                                      </p:to>
                                    </p:set>
                                    <p:animEffect transition="in" filter="strips(downLeft)">
                                      <p:cBhvr>
                                        <p:cTn id="20" dur="500"/>
                                        <p:tgtEl>
                                          <p:spTgt spid="28678"/>
                                        </p:tgtEl>
                                      </p:cBhvr>
                                    </p:animEffect>
                                  </p:childTnLst>
                                </p:cTn>
                              </p:par>
                              <p:par>
                                <p:cTn id="21" presetID="18" presetClass="entr" presetSubtype="12" fill="hold" nodeType="withEffect">
                                  <p:stCondLst>
                                    <p:cond delay="0"/>
                                  </p:stCondLst>
                                  <p:childTnLst>
                                    <p:set>
                                      <p:cBhvr>
                                        <p:cTn id="22" dur="1" fill="hold">
                                          <p:stCondLst>
                                            <p:cond delay="0"/>
                                          </p:stCondLst>
                                        </p:cTn>
                                        <p:tgtEl>
                                          <p:spTgt spid="28681"/>
                                        </p:tgtEl>
                                        <p:attrNameLst>
                                          <p:attrName>style.visibility</p:attrName>
                                        </p:attrNameLst>
                                      </p:cBhvr>
                                      <p:to>
                                        <p:strVal val="visible"/>
                                      </p:to>
                                    </p:set>
                                    <p:animEffect transition="in" filter="strips(downLeft)">
                                      <p:cBhvr>
                                        <p:cTn id="23" dur="5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0"/>
            <a:ext cx="8229600" cy="1143000"/>
          </a:xfrm>
        </p:spPr>
        <p:txBody>
          <a:bodyPr/>
          <a:lstStyle/>
          <a:p>
            <a:pPr eaLnBrk="1" hangingPunct="1"/>
            <a:r>
              <a:rPr lang="en-US" sz="2800" b="1" smtClean="0"/>
              <a:t/>
            </a:r>
            <a:br>
              <a:rPr lang="en-US" sz="2800" b="1" smtClean="0"/>
            </a:br>
            <a:r>
              <a:rPr lang="en-US" sz="2000" b="1" smtClean="0">
                <a:solidFill>
                  <a:srgbClr val="000099"/>
                </a:solidFill>
              </a:rPr>
              <a:t>Ai Cập nổi tiếng với những công trình kiến trúc</a:t>
            </a:r>
            <a:r>
              <a:rPr lang="en-US" sz="2000" smtClean="0">
                <a:solidFill>
                  <a:srgbClr val="000099"/>
                </a:solidFill>
              </a:rPr>
              <a:t> </a:t>
            </a:r>
            <a:r>
              <a:rPr lang="en-US" sz="2000" b="1" smtClean="0">
                <a:solidFill>
                  <a:srgbClr val="000099"/>
                </a:solidFill>
              </a:rPr>
              <a:t>cổ nào? Em biết gì về những công trình kiến trúc đó?</a:t>
            </a:r>
            <a:br>
              <a:rPr lang="en-US" sz="2000" b="1" smtClean="0">
                <a:solidFill>
                  <a:srgbClr val="000099"/>
                </a:solidFill>
              </a:rPr>
            </a:br>
            <a:endParaRPr lang="en-US" sz="2000" b="1" smtClean="0">
              <a:solidFill>
                <a:srgbClr val="000099"/>
              </a:solidFill>
            </a:endParaRPr>
          </a:p>
        </p:txBody>
      </p:sp>
      <p:sp>
        <p:nvSpPr>
          <p:cNvPr id="21507" name="Rectangle 3"/>
          <p:cNvSpPr>
            <a:spLocks noGrp="1" noChangeArrowheads="1"/>
          </p:cNvSpPr>
          <p:nvPr>
            <p:ph sz="quarter" idx="1"/>
          </p:nvPr>
        </p:nvSpPr>
        <p:spPr>
          <a:xfrm>
            <a:off x="468313" y="1628775"/>
            <a:ext cx="4038600" cy="2185988"/>
          </a:xfrm>
        </p:spPr>
        <p:txBody>
          <a:bodyPr/>
          <a:lstStyle/>
          <a:p>
            <a:pPr eaLnBrk="1" hangingPunct="1"/>
            <a:endParaRPr lang="vi-VN" sz="2400" smtClean="0"/>
          </a:p>
        </p:txBody>
      </p:sp>
      <p:sp>
        <p:nvSpPr>
          <p:cNvPr id="21508" name="Rectangle 5"/>
          <p:cNvSpPr>
            <a:spLocks noGrp="1" noChangeArrowheads="1"/>
          </p:cNvSpPr>
          <p:nvPr>
            <p:ph sz="half" idx="3"/>
          </p:nvPr>
        </p:nvSpPr>
        <p:spPr/>
        <p:txBody>
          <a:bodyPr/>
          <a:lstStyle/>
          <a:p>
            <a:pPr eaLnBrk="1" hangingPunct="1"/>
            <a:endParaRPr lang="vi-VN" sz="2800" smtClean="0"/>
          </a:p>
        </p:txBody>
      </p:sp>
      <p:pic>
        <p:nvPicPr>
          <p:cNvPr id="30726" name="Picture 6" descr="11"/>
          <p:cNvPicPr>
            <a:picLocks noChangeAspect="1" noChangeArrowheads="1"/>
          </p:cNvPicPr>
          <p:nvPr/>
        </p:nvPicPr>
        <p:blipFill>
          <a:blip r:embed="rId3"/>
          <a:srcRect/>
          <a:stretch>
            <a:fillRect/>
          </a:stretch>
        </p:blipFill>
        <p:spPr bwMode="auto">
          <a:xfrm>
            <a:off x="0" y="3933825"/>
            <a:ext cx="4643438" cy="2924175"/>
          </a:xfrm>
          <a:prstGeom prst="rect">
            <a:avLst/>
          </a:prstGeom>
          <a:noFill/>
          <a:ln w="9525">
            <a:noFill/>
            <a:miter lim="800000"/>
            <a:headEnd/>
            <a:tailEnd/>
          </a:ln>
        </p:spPr>
      </p:pic>
      <p:pic>
        <p:nvPicPr>
          <p:cNvPr id="30727" name="Picture 7" descr="10890390-Tem"/>
          <p:cNvPicPr>
            <a:picLocks noChangeAspect="1" noChangeArrowheads="1"/>
          </p:cNvPicPr>
          <p:nvPr/>
        </p:nvPicPr>
        <p:blipFill>
          <a:blip r:embed="rId4"/>
          <a:srcRect/>
          <a:stretch>
            <a:fillRect/>
          </a:stretch>
        </p:blipFill>
        <p:spPr bwMode="auto">
          <a:xfrm>
            <a:off x="4643438" y="3860800"/>
            <a:ext cx="4500562" cy="2997200"/>
          </a:xfrm>
          <a:prstGeom prst="rect">
            <a:avLst/>
          </a:prstGeom>
          <a:noFill/>
          <a:ln w="9525">
            <a:noFill/>
            <a:miter lim="800000"/>
            <a:headEnd/>
            <a:tailEnd/>
          </a:ln>
        </p:spPr>
      </p:pic>
      <p:pic>
        <p:nvPicPr>
          <p:cNvPr id="30728" name="Picture 8" descr="img144"/>
          <p:cNvPicPr>
            <a:picLocks noChangeAspect="1" noChangeArrowheads="1"/>
          </p:cNvPicPr>
          <p:nvPr/>
        </p:nvPicPr>
        <p:blipFill>
          <a:blip r:embed="rId5"/>
          <a:srcRect/>
          <a:stretch>
            <a:fillRect/>
          </a:stretch>
        </p:blipFill>
        <p:spPr bwMode="auto">
          <a:xfrm>
            <a:off x="0" y="981075"/>
            <a:ext cx="4572000" cy="2952750"/>
          </a:xfrm>
          <a:prstGeom prst="rect">
            <a:avLst/>
          </a:prstGeom>
          <a:noFill/>
          <a:ln w="9525">
            <a:noFill/>
            <a:miter lim="800000"/>
            <a:headEnd/>
            <a:tailEnd/>
          </a:ln>
        </p:spPr>
      </p:pic>
      <p:pic>
        <p:nvPicPr>
          <p:cNvPr id="30732" name="Picture 12" descr="du-lich-ai-cap-du-thuyen-5-tren-song-nile-toi-cairo-8211-aswan-luxors-3"/>
          <p:cNvPicPr>
            <a:picLocks noGrp="1" noChangeAspect="1" noChangeArrowheads="1"/>
          </p:cNvPicPr>
          <p:nvPr>
            <p:ph sz="quarter" idx="2"/>
          </p:nvPr>
        </p:nvPicPr>
        <p:blipFill>
          <a:blip r:embed="rId6"/>
          <a:srcRect/>
          <a:stretch>
            <a:fillRect/>
          </a:stretch>
        </p:blipFill>
        <p:spPr>
          <a:xfrm>
            <a:off x="4572000" y="908050"/>
            <a:ext cx="4572000" cy="2997200"/>
          </a:xfrm>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strips(downLeft)">
                                      <p:cBhvr>
                                        <p:cTn id="7" dur="500"/>
                                        <p:tgtEl>
                                          <p:spTgt spid="30728"/>
                                        </p:tgtEl>
                                      </p:cBhvr>
                                    </p:animEffect>
                                  </p:childTnLst>
                                </p:cTn>
                              </p:par>
                              <p:par>
                                <p:cTn id="8" presetID="18" presetClass="entr" presetSubtype="12" fill="hold" nodeType="withEffect">
                                  <p:stCondLst>
                                    <p:cond delay="0"/>
                                  </p:stCondLst>
                                  <p:childTnLst>
                                    <p:set>
                                      <p:cBhvr>
                                        <p:cTn id="9" dur="1" fill="hold">
                                          <p:stCondLst>
                                            <p:cond delay="0"/>
                                          </p:stCondLst>
                                        </p:cTn>
                                        <p:tgtEl>
                                          <p:spTgt spid="30732"/>
                                        </p:tgtEl>
                                        <p:attrNameLst>
                                          <p:attrName>style.visibility</p:attrName>
                                        </p:attrNameLst>
                                      </p:cBhvr>
                                      <p:to>
                                        <p:strVal val="visible"/>
                                      </p:to>
                                    </p:set>
                                    <p:animEffect transition="in" filter="strips(downLeft)">
                                      <p:cBhvr>
                                        <p:cTn id="10" dur="500"/>
                                        <p:tgtEl>
                                          <p:spTgt spid="3073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30726"/>
                                        </p:tgtEl>
                                        <p:attrNameLst>
                                          <p:attrName>style.visibility</p:attrName>
                                        </p:attrNameLst>
                                      </p:cBhvr>
                                      <p:to>
                                        <p:strVal val="visible"/>
                                      </p:to>
                                    </p:set>
                                    <p:animEffect transition="in" filter="strips(downLeft)">
                                      <p:cBhvr>
                                        <p:cTn id="15" dur="500"/>
                                        <p:tgtEl>
                                          <p:spTgt spid="30726"/>
                                        </p:tgtEl>
                                      </p:cBhvr>
                                    </p:animEffect>
                                  </p:childTnLst>
                                </p:cTn>
                              </p:par>
                              <p:par>
                                <p:cTn id="16" presetID="18" presetClass="entr" presetSubtype="12" fill="hold" nodeType="withEffect">
                                  <p:stCondLst>
                                    <p:cond delay="0"/>
                                  </p:stCondLst>
                                  <p:childTnLst>
                                    <p:set>
                                      <p:cBhvr>
                                        <p:cTn id="17" dur="1" fill="hold">
                                          <p:stCondLst>
                                            <p:cond delay="0"/>
                                          </p:stCondLst>
                                        </p:cTn>
                                        <p:tgtEl>
                                          <p:spTgt spid="30727"/>
                                        </p:tgtEl>
                                        <p:attrNameLst>
                                          <p:attrName>style.visibility</p:attrName>
                                        </p:attrNameLst>
                                      </p:cBhvr>
                                      <p:to>
                                        <p:strVal val="visible"/>
                                      </p:to>
                                    </p:set>
                                    <p:animEffect transition="in" filter="strips(downLeft)">
                                      <p:cBhvr>
                                        <p:cTn id="18"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323850" y="944563"/>
            <a:ext cx="7162800" cy="519112"/>
          </a:xfrm>
          <a:prstGeom prst="rect">
            <a:avLst/>
          </a:prstGeom>
          <a:noFill/>
          <a:ln w="9525">
            <a:noFill/>
            <a:miter lim="800000"/>
            <a:headEnd/>
            <a:tailEnd/>
          </a:ln>
        </p:spPr>
        <p:txBody>
          <a:bodyPr>
            <a:spAutoFit/>
          </a:bodyPr>
          <a:lstStyle/>
          <a:p>
            <a:pPr>
              <a:spcBef>
                <a:spcPct val="50000"/>
              </a:spcBef>
              <a:buFont typeface="Wingdings" pitchFamily="2" charset="2"/>
              <a:buNone/>
            </a:pPr>
            <a:r>
              <a:rPr lang="en-US" sz="2800" b="1">
                <a:solidFill>
                  <a:srgbClr val="000099"/>
                </a:solidFill>
              </a:rPr>
              <a:t>- Nằm ở Bắc Phi</a:t>
            </a:r>
          </a:p>
        </p:txBody>
      </p:sp>
      <p:sp>
        <p:nvSpPr>
          <p:cNvPr id="22531" name="Text Box 6"/>
          <p:cNvSpPr txBox="1">
            <a:spLocks noChangeArrowheads="1"/>
          </p:cNvSpPr>
          <p:nvPr/>
        </p:nvSpPr>
        <p:spPr bwMode="auto">
          <a:xfrm>
            <a:off x="323850" y="1479550"/>
            <a:ext cx="7086600" cy="519113"/>
          </a:xfrm>
          <a:prstGeom prst="rect">
            <a:avLst/>
          </a:prstGeom>
          <a:noFill/>
          <a:ln w="9525">
            <a:noFill/>
            <a:miter lim="800000"/>
            <a:headEnd/>
            <a:tailEnd/>
          </a:ln>
        </p:spPr>
        <p:txBody>
          <a:bodyPr>
            <a:spAutoFit/>
          </a:bodyPr>
          <a:lstStyle/>
          <a:p>
            <a:pPr>
              <a:spcBef>
                <a:spcPct val="50000"/>
              </a:spcBef>
              <a:buFont typeface="Wingdings" pitchFamily="2" charset="2"/>
              <a:buNone/>
            </a:pPr>
            <a:r>
              <a:rPr lang="en-US" sz="2800" b="1">
                <a:solidFill>
                  <a:srgbClr val="000099"/>
                </a:solidFill>
              </a:rPr>
              <a:t>- Là cầu nối giữa châu Phi và châu Á.</a:t>
            </a:r>
          </a:p>
        </p:txBody>
      </p:sp>
      <p:sp>
        <p:nvSpPr>
          <p:cNvPr id="22532" name="Text Box 7"/>
          <p:cNvSpPr txBox="1">
            <a:spLocks noChangeArrowheads="1"/>
          </p:cNvSpPr>
          <p:nvPr/>
        </p:nvSpPr>
        <p:spPr bwMode="auto">
          <a:xfrm>
            <a:off x="323850" y="2055813"/>
            <a:ext cx="8305800" cy="1373187"/>
          </a:xfrm>
          <a:prstGeom prst="rect">
            <a:avLst/>
          </a:prstGeom>
          <a:noFill/>
          <a:ln w="9525">
            <a:noFill/>
            <a:miter lim="800000"/>
            <a:headEnd/>
            <a:tailEnd/>
          </a:ln>
        </p:spPr>
        <p:txBody>
          <a:bodyPr>
            <a:spAutoFit/>
          </a:bodyPr>
          <a:lstStyle/>
          <a:p>
            <a:pPr>
              <a:spcBef>
                <a:spcPct val="50000"/>
              </a:spcBef>
              <a:buFont typeface="Wingdings" pitchFamily="2" charset="2"/>
              <a:buNone/>
            </a:pPr>
            <a:r>
              <a:rPr lang="en-US" sz="2800" b="1">
                <a:solidFill>
                  <a:srgbClr val="000099"/>
                </a:solidFill>
              </a:rPr>
              <a:t>- Dòng sông Nin là nguồn cung cấp nước quan trọng cho đời sống và sản xuất người dân, vừa bồi đắp nên đồng bằng châu thổ màu mỡ.</a:t>
            </a:r>
          </a:p>
        </p:txBody>
      </p:sp>
      <p:sp>
        <p:nvSpPr>
          <p:cNvPr id="22533" name="Text Box 8"/>
          <p:cNvSpPr txBox="1">
            <a:spLocks noChangeArrowheads="1"/>
          </p:cNvSpPr>
          <p:nvPr/>
        </p:nvSpPr>
        <p:spPr bwMode="auto">
          <a:xfrm>
            <a:off x="323850" y="3579813"/>
            <a:ext cx="8153400" cy="946150"/>
          </a:xfrm>
          <a:prstGeom prst="rect">
            <a:avLst/>
          </a:prstGeom>
          <a:noFill/>
          <a:ln w="9525">
            <a:noFill/>
            <a:miter lim="800000"/>
            <a:headEnd/>
            <a:tailEnd/>
          </a:ln>
        </p:spPr>
        <p:txBody>
          <a:bodyPr>
            <a:spAutoFit/>
          </a:bodyPr>
          <a:lstStyle/>
          <a:p>
            <a:pPr>
              <a:spcBef>
                <a:spcPct val="50000"/>
              </a:spcBef>
              <a:buFont typeface="Wingdings" pitchFamily="2" charset="2"/>
              <a:buNone/>
            </a:pPr>
            <a:r>
              <a:rPr lang="en-US" sz="2800" b="1">
                <a:solidFill>
                  <a:srgbClr val="000099"/>
                </a:solidFill>
              </a:rPr>
              <a:t>- Là nơi sinh ra nền văn minh sông Nin rực rỡ thời cổ đại.</a:t>
            </a:r>
          </a:p>
        </p:txBody>
      </p:sp>
      <p:sp>
        <p:nvSpPr>
          <p:cNvPr id="22535" name="Text Box 10"/>
          <p:cNvSpPr txBox="1">
            <a:spLocks noChangeArrowheads="1"/>
          </p:cNvSpPr>
          <p:nvPr/>
        </p:nvSpPr>
        <p:spPr bwMode="auto">
          <a:xfrm>
            <a:off x="323850" y="4581525"/>
            <a:ext cx="8001000" cy="946150"/>
          </a:xfrm>
          <a:prstGeom prst="rect">
            <a:avLst/>
          </a:prstGeom>
          <a:noFill/>
          <a:ln w="9525">
            <a:noFill/>
            <a:miter lim="800000"/>
            <a:headEnd/>
            <a:tailEnd/>
          </a:ln>
        </p:spPr>
        <p:txBody>
          <a:bodyPr>
            <a:spAutoFit/>
          </a:bodyPr>
          <a:lstStyle/>
          <a:p>
            <a:pPr>
              <a:spcBef>
                <a:spcPct val="50000"/>
              </a:spcBef>
              <a:buFont typeface="Wingdings" pitchFamily="2" charset="2"/>
              <a:buNone/>
            </a:pPr>
            <a:r>
              <a:rPr lang="en-US" sz="2800" b="1">
                <a:solidFill>
                  <a:srgbClr val="000099"/>
                </a:solidFill>
              </a:rPr>
              <a:t>- Nổi tiếng về các công trình kiến trúc cổ : kim tự tháp, tượng nhân sư…</a:t>
            </a:r>
          </a:p>
        </p:txBody>
      </p:sp>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88" name="Group 44"/>
          <p:cNvGraphicFramePr>
            <a:graphicFrameLocks noGrp="1"/>
          </p:cNvGraphicFramePr>
          <p:nvPr>
            <p:ph idx="1"/>
          </p:nvPr>
        </p:nvGraphicFramePr>
        <p:xfrm>
          <a:off x="395288" y="692150"/>
          <a:ext cx="8229600" cy="5040314"/>
        </p:xfrm>
        <a:graphic>
          <a:graphicData uri="http://schemas.openxmlformats.org/drawingml/2006/table">
            <a:tbl>
              <a:tblPr/>
              <a:tblGrid>
                <a:gridCol w="2921000"/>
                <a:gridCol w="2232025"/>
                <a:gridCol w="3076575"/>
              </a:tblGrid>
              <a:tr h="1057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Châu lục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F66CC"/>
                        </a:gs>
                        <a:gs pos="50000">
                          <a:schemeClr val="bg1"/>
                        </a:gs>
                        <a:gs pos="100000">
                          <a:srgbClr val="FF66CC"/>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Diện tích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(triệu km</a:t>
                      </a:r>
                      <a:r>
                        <a:rPr kumimoji="0" lang="en-US" sz="2400" b="0" i="0" u="none" strike="noStrike" cap="none" normalizeH="0" baseline="30000" smtClean="0">
                          <a:ln>
                            <a:noFill/>
                          </a:ln>
                          <a:solidFill>
                            <a:schemeClr val="tx1"/>
                          </a:solidFill>
                          <a:effectLst/>
                          <a:latin typeface="Arial" pitchFamily="34" charset="0"/>
                        </a:rPr>
                        <a:t>2</a:t>
                      </a:r>
                      <a:r>
                        <a:rPr kumimoji="0" lang="en-US" sz="2400" b="0" i="0" u="none" strike="noStrike" cap="none" normalizeH="0" baseline="0" smtClean="0">
                          <a:ln>
                            <a:noFill/>
                          </a:ln>
                          <a:solidFill>
                            <a:schemeClr val="tx1"/>
                          </a:solidFill>
                          <a:effectLst/>
                          <a:latin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F66CC"/>
                        </a:gs>
                        <a:gs pos="50000">
                          <a:schemeClr val="bg1"/>
                        </a:gs>
                        <a:gs pos="100000">
                          <a:srgbClr val="FF66CC"/>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Dân số năm 2004 (triệu người)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F66CC"/>
                        </a:gs>
                        <a:gs pos="50000">
                          <a:schemeClr val="bg1"/>
                        </a:gs>
                        <a:gs pos="100000">
                          <a:srgbClr val="FF66CC"/>
                        </a:gs>
                      </a:gsLst>
                      <a:lin ang="5400000" scaled="1"/>
                    </a:grad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Châu Á</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44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3875</a:t>
                      </a:r>
                      <a:r>
                        <a:rPr kumimoji="0" lang="en-US" sz="2400" b="1" i="0" u="none" strike="noStrike" cap="none" normalizeH="0" baseline="30000" smtClean="0">
                          <a:ln>
                            <a:noFill/>
                          </a:ln>
                          <a:solidFill>
                            <a:srgbClr val="000066"/>
                          </a:solidFill>
                          <a:effectLst/>
                          <a:latin typeface="Arial" pitchFamily="34" charset="0"/>
                        </a:rPr>
                        <a:t>(1)</a:t>
                      </a:r>
                      <a:endParaRPr kumimoji="0" lang="en-US" sz="2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Châu Mĩ</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876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Châu Phi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884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Châu Âu</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728</a:t>
                      </a:r>
                      <a:r>
                        <a:rPr kumimoji="0" lang="en-US" sz="2400" b="1" i="0" u="none" strike="noStrike" cap="none" normalizeH="0" baseline="30000" smtClean="0">
                          <a:ln>
                            <a:noFill/>
                          </a:ln>
                          <a:solidFill>
                            <a:srgbClr val="000066"/>
                          </a:solidFill>
                          <a:effectLst/>
                          <a:latin typeface="Arial" pitchFamily="34" charset="0"/>
                        </a:rPr>
                        <a:t>(2)</a:t>
                      </a:r>
                      <a:endParaRPr kumimoji="0" lang="en-US" sz="2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Châu Đại Dương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33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1EDBC"/>
                    </a:solid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Châu Nam Cực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rgbClr val="000066"/>
                        </a:solidFill>
                        <a:effectLst/>
                        <a:latin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FF"/>
                    </a:solidFill>
                  </a:tcPr>
                </a:tc>
              </a:tr>
              <a:tr h="1184275">
                <a:tc gridSpan="3">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r>
                        <a:rPr kumimoji="0" lang="en-US" sz="1800" b="1" i="1" u="none" strike="noStrike" cap="none" normalizeH="0" baseline="0" smtClean="0">
                          <a:ln>
                            <a:noFill/>
                          </a:ln>
                          <a:solidFill>
                            <a:srgbClr val="990000"/>
                          </a:solidFill>
                          <a:effectLst/>
                          <a:latin typeface="Arial" pitchFamily="34" charset="0"/>
                        </a:rPr>
                        <a:t>Không kể dân số Liên bang Nga</a:t>
                      </a:r>
                    </a:p>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r>
                        <a:rPr kumimoji="0" lang="en-US" sz="1800" b="1" i="1" u="none" strike="noStrike" cap="none" normalizeH="0" baseline="0" smtClean="0">
                          <a:ln>
                            <a:noFill/>
                          </a:ln>
                          <a:solidFill>
                            <a:srgbClr val="990000"/>
                          </a:solidFill>
                          <a:effectLst/>
                          <a:latin typeface="Arial" pitchFamily="34" charset="0"/>
                        </a:rPr>
                        <a:t>Kể cả dân số Liên bang Nga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5158" name="Text Box 45"/>
          <p:cNvSpPr txBox="1">
            <a:spLocks noChangeArrowheads="1"/>
          </p:cNvSpPr>
          <p:nvPr/>
        </p:nvSpPr>
        <p:spPr bwMode="auto">
          <a:xfrm>
            <a:off x="685800" y="188913"/>
            <a:ext cx="7702550" cy="396875"/>
          </a:xfrm>
          <a:prstGeom prst="rect">
            <a:avLst/>
          </a:prstGeom>
          <a:noFill/>
          <a:ln w="9525">
            <a:noFill/>
            <a:miter lim="800000"/>
            <a:headEnd/>
            <a:tailEnd/>
          </a:ln>
        </p:spPr>
        <p:txBody>
          <a:bodyPr>
            <a:spAutoFit/>
          </a:bodyPr>
          <a:lstStyle/>
          <a:p>
            <a:pPr>
              <a:spcBef>
                <a:spcPct val="50000"/>
              </a:spcBef>
            </a:pPr>
            <a:r>
              <a:rPr lang="en-US" sz="2000" b="1">
                <a:cs typeface="Arial" charset="0"/>
              </a:rPr>
              <a:t>BẢNG SỐ LIỆU VỀ DIỆN TÍCH VÀ DÂN SỐ CÁC CHÂU LỤC</a:t>
            </a:r>
          </a:p>
        </p:txBody>
      </p:sp>
      <p:sp>
        <p:nvSpPr>
          <p:cNvPr id="6190" name="Text Box 46"/>
          <p:cNvSpPr txBox="1">
            <a:spLocks noChangeArrowheads="1"/>
          </p:cNvSpPr>
          <p:nvPr/>
        </p:nvSpPr>
        <p:spPr bwMode="auto">
          <a:xfrm>
            <a:off x="533400" y="5486400"/>
            <a:ext cx="8153400" cy="914400"/>
          </a:xfrm>
          <a:prstGeom prst="rect">
            <a:avLst/>
          </a:prstGeom>
          <a:noFill/>
          <a:ln w="9525">
            <a:noFill/>
            <a:miter lim="800000"/>
            <a:headEnd/>
            <a:tailEnd/>
          </a:ln>
        </p:spPr>
        <p:txBody>
          <a:bodyPr/>
          <a:lstStyle/>
          <a:p>
            <a:pPr marL="342900" indent="-342900">
              <a:spcBef>
                <a:spcPct val="50000"/>
              </a:spcBef>
            </a:pPr>
            <a:r>
              <a:rPr lang="en-US" sz="2800" b="1"/>
              <a:t>    </a:t>
            </a:r>
            <a:r>
              <a:rPr lang="en-US" sz="2400" b="1"/>
              <a:t>* Dựa vào bảng số liệu, cho biết Châu phi có dân số đứng thứ mấy trong các châu lục trên thế giới?</a:t>
            </a:r>
          </a:p>
        </p:txBody>
      </p:sp>
      <p:sp>
        <p:nvSpPr>
          <p:cNvPr id="6191" name="Text Box 47"/>
          <p:cNvSpPr txBox="1">
            <a:spLocks noChangeArrowheads="1"/>
          </p:cNvSpPr>
          <p:nvPr/>
        </p:nvSpPr>
        <p:spPr bwMode="auto">
          <a:xfrm>
            <a:off x="971550" y="5516563"/>
            <a:ext cx="6626225" cy="830262"/>
          </a:xfrm>
          <a:prstGeom prst="rect">
            <a:avLst/>
          </a:prstGeom>
          <a:noFill/>
          <a:ln w="9525">
            <a:noFill/>
            <a:miter lim="800000"/>
            <a:headEnd/>
            <a:tailEnd/>
          </a:ln>
        </p:spPr>
        <p:txBody>
          <a:bodyPr>
            <a:spAutoFit/>
          </a:bodyPr>
          <a:lstStyle/>
          <a:p>
            <a:pPr>
              <a:spcBef>
                <a:spcPct val="50000"/>
              </a:spcBef>
            </a:pPr>
            <a:r>
              <a:rPr lang="en-US" sz="2400" b="1">
                <a:solidFill>
                  <a:srgbClr val="800000"/>
                </a:solidFill>
              </a:rPr>
              <a:t>Châu Phi có số dân đứng thứ hai trên thế  giới sau châu</a:t>
            </a:r>
            <a:r>
              <a:rPr lang="en-US">
                <a:solidFill>
                  <a:srgbClr val="800000"/>
                </a:solidFill>
              </a:rPr>
              <a:t> </a:t>
            </a:r>
            <a:r>
              <a:rPr lang="en-US" b="1">
                <a:solidFill>
                  <a:srgbClr val="800000"/>
                </a:solidFill>
              </a:rPr>
              <a:t>Á</a:t>
            </a:r>
            <a:r>
              <a:rPr lang="en-US">
                <a:solidFill>
                  <a:srgbClr val="800000"/>
                </a:solidFill>
              </a:rPr>
              <a: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190"/>
                                        </p:tgtEl>
                                        <p:attrNameLst>
                                          <p:attrName>style.visibility</p:attrName>
                                        </p:attrNameLst>
                                      </p:cBhvr>
                                      <p:to>
                                        <p:strVal val="visible"/>
                                      </p:to>
                                    </p:set>
                                    <p:animEffect transition="in" filter="strips(downLeft)">
                                      <p:cBhvr>
                                        <p:cTn id="7" dur="500"/>
                                        <p:tgtEl>
                                          <p:spTgt spid="61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xit" presetSubtype="12" fill="hold" grpId="1" nodeType="clickEffect">
                                  <p:stCondLst>
                                    <p:cond delay="0"/>
                                  </p:stCondLst>
                                  <p:childTnLst>
                                    <p:animEffect transition="out" filter="strips(downLeft)">
                                      <p:cBhvr>
                                        <p:cTn id="11" dur="500"/>
                                        <p:tgtEl>
                                          <p:spTgt spid="6190"/>
                                        </p:tgtEl>
                                      </p:cBhvr>
                                    </p:animEffect>
                                    <p:set>
                                      <p:cBhvr>
                                        <p:cTn id="12" dur="1" fill="hold">
                                          <p:stCondLst>
                                            <p:cond delay="499"/>
                                          </p:stCondLst>
                                        </p:cTn>
                                        <p:tgtEl>
                                          <p:spTgt spid="619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191"/>
                                        </p:tgtEl>
                                        <p:attrNameLst>
                                          <p:attrName>style.visibility</p:attrName>
                                        </p:attrNameLst>
                                      </p:cBhvr>
                                      <p:to>
                                        <p:strVal val="visible"/>
                                      </p:to>
                                    </p:set>
                                    <p:animEffect transition="in" filter="strips(downLeft)">
                                      <p:cBhvr>
                                        <p:cTn id="17" dur="500"/>
                                        <p:tgtEl>
                                          <p:spTgt spid="6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0" grpId="0"/>
      <p:bldP spid="6190" grpId="1"/>
      <p:bldP spid="619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900113" y="692150"/>
            <a:ext cx="2663825" cy="366713"/>
          </a:xfrm>
          <a:prstGeom prst="rect">
            <a:avLst/>
          </a:prstGeom>
          <a:noFill/>
          <a:ln w="9525">
            <a:noFill/>
            <a:miter lim="800000"/>
            <a:headEnd/>
            <a:tailEnd/>
          </a:ln>
        </p:spPr>
        <p:txBody>
          <a:bodyPr>
            <a:spAutoFit/>
          </a:bodyPr>
          <a:lstStyle/>
          <a:p>
            <a:pPr>
              <a:spcBef>
                <a:spcPct val="50000"/>
              </a:spcBef>
            </a:pPr>
            <a:endParaRPr lang="en-US"/>
          </a:p>
        </p:txBody>
      </p:sp>
      <p:sp>
        <p:nvSpPr>
          <p:cNvPr id="23555" name="Text Box 5"/>
          <p:cNvSpPr txBox="1">
            <a:spLocks noChangeArrowheads="1"/>
          </p:cNvSpPr>
          <p:nvPr/>
        </p:nvSpPr>
        <p:spPr bwMode="auto">
          <a:xfrm>
            <a:off x="3708400" y="476250"/>
            <a:ext cx="1727200" cy="588963"/>
          </a:xfrm>
          <a:prstGeom prst="rect">
            <a:avLst/>
          </a:prstGeom>
          <a:noFill/>
          <a:ln w="9525">
            <a:solidFill>
              <a:srgbClr val="FF0000"/>
            </a:solidFill>
            <a:miter lim="800000"/>
            <a:headEnd/>
            <a:tailEnd/>
          </a:ln>
        </p:spPr>
        <p:txBody>
          <a:bodyPr>
            <a:spAutoFit/>
          </a:bodyPr>
          <a:lstStyle/>
          <a:p>
            <a:pPr>
              <a:spcBef>
                <a:spcPct val="50000"/>
              </a:spcBef>
            </a:pPr>
            <a:r>
              <a:rPr lang="en-US" sz="3200" b="1" u="sng" dirty="0" err="1"/>
              <a:t>Bài</a:t>
            </a:r>
            <a:r>
              <a:rPr lang="en-US" sz="3200" b="1" u="sng" dirty="0"/>
              <a:t> </a:t>
            </a:r>
            <a:r>
              <a:rPr lang="en-US" sz="3200" b="1" u="sng" dirty="0" err="1"/>
              <a:t>học</a:t>
            </a:r>
            <a:endParaRPr lang="en-US" sz="3200" b="1" u="sng" dirty="0"/>
          </a:p>
        </p:txBody>
      </p:sp>
      <p:sp>
        <p:nvSpPr>
          <p:cNvPr id="23556" name="Text Box 6"/>
          <p:cNvSpPr txBox="1">
            <a:spLocks noChangeArrowheads="1"/>
          </p:cNvSpPr>
          <p:nvPr/>
        </p:nvSpPr>
        <p:spPr bwMode="auto">
          <a:xfrm>
            <a:off x="684213" y="1341438"/>
            <a:ext cx="7775575" cy="2492375"/>
          </a:xfrm>
          <a:prstGeom prst="rect">
            <a:avLst/>
          </a:prstGeom>
          <a:noFill/>
          <a:ln w="9525">
            <a:noFill/>
            <a:miter lim="800000"/>
            <a:headEnd/>
            <a:tailEnd/>
          </a:ln>
        </p:spPr>
        <p:txBody>
          <a:bodyPr>
            <a:spAutoFit/>
          </a:bodyPr>
          <a:lstStyle/>
          <a:p>
            <a:pPr>
              <a:spcBef>
                <a:spcPct val="50000"/>
              </a:spcBef>
            </a:pPr>
            <a:r>
              <a:rPr lang="en-US" sz="2400" b="1">
                <a:solidFill>
                  <a:srgbClr val="990000"/>
                </a:solidFill>
              </a:rPr>
              <a:t>     Dân cư châu Phi chủ yếu là người da đen. Các nước châu Phi mới chỉ tập trung trồng cây công nghiệp nhiệt đới, khai thác khoáng sản để xuất khẩu.</a:t>
            </a:r>
          </a:p>
          <a:p>
            <a:pPr>
              <a:spcBef>
                <a:spcPct val="50000"/>
              </a:spcBef>
            </a:pPr>
            <a:r>
              <a:rPr lang="en-US" sz="2400" b="1">
                <a:solidFill>
                  <a:srgbClr val="990000"/>
                </a:solidFill>
              </a:rPr>
              <a:t>     Ai cập nằm ở Bắc Phi, nổi tiếng về các công trình kiến trúc cổ và sản xuất bông.</a:t>
            </a:r>
          </a:p>
        </p:txBody>
      </p:sp>
    </p:spTree>
  </p:cSld>
  <p:clrMapOvr>
    <a:masterClrMapping/>
  </p:clrMapOvr>
  <p:transition>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684338" y="850900"/>
            <a:ext cx="5715000" cy="1905000"/>
            <a:chOff x="432" y="528"/>
            <a:chExt cx="4896" cy="2112"/>
          </a:xfrm>
        </p:grpSpPr>
        <p:sp>
          <p:nvSpPr>
            <p:cNvPr id="24580" name="WordArt 6"/>
            <p:cNvSpPr>
              <a:spLocks noChangeArrowheads="1" noChangeShapeType="1" noTextEdit="1"/>
            </p:cNvSpPr>
            <p:nvPr/>
          </p:nvSpPr>
          <p:spPr bwMode="auto">
            <a:xfrm>
              <a:off x="672" y="1824"/>
              <a:ext cx="4272" cy="816"/>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3366FF"/>
                  </a:solidFill>
                  <a:latin typeface="Arial"/>
                  <a:cs typeface="Arial"/>
                </a:rPr>
                <a:t>Quý thầy cô giáo và các em học sinh</a:t>
              </a:r>
            </a:p>
          </p:txBody>
        </p:sp>
        <p:sp>
          <p:nvSpPr>
            <p:cNvPr id="24581" name="WordArt 7"/>
            <p:cNvSpPr>
              <a:spLocks noChangeArrowheads="1" noChangeShapeType="1" noTextEdit="1"/>
            </p:cNvSpPr>
            <p:nvPr/>
          </p:nvSpPr>
          <p:spPr bwMode="auto">
            <a:xfrm>
              <a:off x="432" y="528"/>
              <a:ext cx="4896" cy="1536"/>
            </a:xfrm>
            <a:prstGeom prst="rect">
              <a:avLst/>
            </a:prstGeom>
          </p:spPr>
          <p:txBody>
            <a:bodyPr wrap="none" fromWordArt="1">
              <a:prstTxWarp prst="textDeflateBottom">
                <a:avLst>
                  <a:gd name="adj" fmla="val 31968"/>
                </a:avLst>
              </a:prstTxWarp>
            </a:bodyPr>
            <a:lstStyle/>
            <a:p>
              <a:pPr algn="ctr"/>
              <a:r>
                <a:rPr lang="vi-VN" sz="3600" kern="10">
                  <a:ln w="9525">
                    <a:solidFill>
                      <a:srgbClr val="00FFFF"/>
                    </a:solidFill>
                    <a:round/>
                    <a:headEnd/>
                    <a:tailEnd/>
                  </a:ln>
                  <a:solidFill>
                    <a:srgbClr val="FF0000"/>
                  </a:solidFill>
                  <a:latin typeface="Arial"/>
                  <a:cs typeface="Arial"/>
                </a:rPr>
                <a:t>Xin Chân Thành Cảm Ơn</a:t>
              </a:r>
              <a:endParaRPr lang="en-US" sz="3600" kern="10">
                <a:ln w="9525">
                  <a:solidFill>
                    <a:srgbClr val="00FFFF"/>
                  </a:solidFill>
                  <a:round/>
                  <a:headEnd/>
                  <a:tailEnd/>
                </a:ln>
                <a:solidFill>
                  <a:srgbClr val="FF0000"/>
                </a:solidFill>
                <a:latin typeface="Arial"/>
                <a:cs typeface="Arial"/>
              </a:endParaRPr>
            </a:p>
          </p:txBody>
        </p:sp>
      </p:grpSp>
      <p:pic>
        <p:nvPicPr>
          <p:cNvPr id="35848" name="Picture 8" descr="1â"/>
          <p:cNvPicPr>
            <a:picLocks noChangeAspect="1" noChangeArrowheads="1"/>
          </p:cNvPicPr>
          <p:nvPr/>
        </p:nvPicPr>
        <p:blipFill>
          <a:blip r:embed="rId3"/>
          <a:srcRect/>
          <a:stretch>
            <a:fillRect/>
          </a:stretch>
        </p:blipFill>
        <p:spPr bwMode="auto">
          <a:xfrm>
            <a:off x="2124075" y="3213100"/>
            <a:ext cx="5791200" cy="2590800"/>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11" fill="hold" nodeType="afterGroup">
                            <p:stCondLst>
                              <p:cond delay="1000"/>
                            </p:stCondLst>
                            <p:childTnLst>
                              <p:par>
                                <p:cTn id="12" presetID="50" presetClass="entr" presetSubtype="0" decel="100000" fill="hold" nodeType="afterEffect">
                                  <p:stCondLst>
                                    <p:cond delay="0"/>
                                  </p:stCondLst>
                                  <p:childTnLst>
                                    <p:set>
                                      <p:cBhvr>
                                        <p:cTn id="13" dur="1" fill="hold">
                                          <p:stCondLst>
                                            <p:cond delay="0"/>
                                          </p:stCondLst>
                                        </p:cTn>
                                        <p:tgtEl>
                                          <p:spTgt spid="35848"/>
                                        </p:tgtEl>
                                        <p:attrNameLst>
                                          <p:attrName>style.visibility</p:attrName>
                                        </p:attrNameLst>
                                      </p:cBhvr>
                                      <p:to>
                                        <p:strVal val="visible"/>
                                      </p:to>
                                    </p:set>
                                    <p:anim calcmode="lin" valueType="num">
                                      <p:cBhvr>
                                        <p:cTn id="14" dur="1000" fill="hold"/>
                                        <p:tgtEl>
                                          <p:spTgt spid="35848"/>
                                        </p:tgtEl>
                                        <p:attrNameLst>
                                          <p:attrName>ppt_w</p:attrName>
                                        </p:attrNameLst>
                                      </p:cBhvr>
                                      <p:tavLst>
                                        <p:tav tm="0">
                                          <p:val>
                                            <p:strVal val="#ppt_w+.3"/>
                                          </p:val>
                                        </p:tav>
                                        <p:tav tm="100000">
                                          <p:val>
                                            <p:strVal val="#ppt_w"/>
                                          </p:val>
                                        </p:tav>
                                      </p:tavLst>
                                    </p:anim>
                                    <p:anim calcmode="lin" valueType="num">
                                      <p:cBhvr>
                                        <p:cTn id="15" dur="1000" fill="hold"/>
                                        <p:tgtEl>
                                          <p:spTgt spid="35848"/>
                                        </p:tgtEl>
                                        <p:attrNameLst>
                                          <p:attrName>ppt_h</p:attrName>
                                        </p:attrNameLst>
                                      </p:cBhvr>
                                      <p:tavLst>
                                        <p:tav tm="0">
                                          <p:val>
                                            <p:strVal val="#ppt_h"/>
                                          </p:val>
                                        </p:tav>
                                        <p:tav tm="100000">
                                          <p:val>
                                            <p:strVal val="#ppt_h"/>
                                          </p:val>
                                        </p:tav>
                                      </p:tavLst>
                                    </p:anim>
                                    <p:animEffect transition="in" filter="fade">
                                      <p:cBhvr>
                                        <p:cTn id="16" dur="1000"/>
                                        <p:tgtEl>
                                          <p:spTgt spid="3584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4" fill="hold" nodeType="clickEffect">
                                  <p:stCondLst>
                                    <p:cond delay="0"/>
                                  </p:stCondLst>
                                  <p:childTnLst>
                                    <p:set>
                                      <p:cBhvr>
                                        <p:cTn id="20" dur="1" fill="hold">
                                          <p:stCondLst>
                                            <p:cond delay="0"/>
                                          </p:stCondLst>
                                        </p:cTn>
                                        <p:tgtEl>
                                          <p:spTgt spid="35848"/>
                                        </p:tgtEl>
                                        <p:attrNameLst>
                                          <p:attrName>style.visibility</p:attrName>
                                        </p:attrNameLst>
                                      </p:cBhvr>
                                      <p:to>
                                        <p:strVal val="visible"/>
                                      </p:to>
                                    </p:set>
                                    <p:animEffect transition="in" filter="wheel(4)">
                                      <p:cBhvr>
                                        <p:cTn id="21" dur="20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Daden0001"/>
          <p:cNvPicPr>
            <a:picLocks noChangeAspect="1" noChangeArrowheads="1"/>
          </p:cNvPicPr>
          <p:nvPr/>
        </p:nvPicPr>
        <p:blipFill>
          <a:blip r:embed="rId2"/>
          <a:srcRect/>
          <a:stretch>
            <a:fillRect/>
          </a:stretch>
        </p:blipFill>
        <p:spPr bwMode="auto">
          <a:xfrm>
            <a:off x="0" y="0"/>
            <a:ext cx="4643438" cy="3357563"/>
          </a:xfrm>
          <a:prstGeom prst="rect">
            <a:avLst/>
          </a:prstGeom>
          <a:noFill/>
          <a:ln w="9525">
            <a:noFill/>
            <a:miter lim="800000"/>
            <a:headEnd/>
            <a:tailEnd/>
          </a:ln>
        </p:spPr>
      </p:pic>
      <p:pic>
        <p:nvPicPr>
          <p:cNvPr id="7174" name="Picture 6" descr="cytes"/>
          <p:cNvPicPr>
            <a:picLocks noChangeAspect="1" noChangeArrowheads="1"/>
          </p:cNvPicPr>
          <p:nvPr/>
        </p:nvPicPr>
        <p:blipFill>
          <a:blip r:embed="rId3"/>
          <a:srcRect/>
          <a:stretch>
            <a:fillRect/>
          </a:stretch>
        </p:blipFill>
        <p:spPr bwMode="auto">
          <a:xfrm>
            <a:off x="0" y="3284538"/>
            <a:ext cx="4643438" cy="3213100"/>
          </a:xfrm>
          <a:prstGeom prst="rect">
            <a:avLst/>
          </a:prstGeom>
          <a:noFill/>
          <a:ln w="9525">
            <a:noFill/>
            <a:miter lim="800000"/>
            <a:headEnd/>
            <a:tailEnd/>
          </a:ln>
        </p:spPr>
      </p:pic>
      <p:pic>
        <p:nvPicPr>
          <p:cNvPr id="7175" name="Picture 7" descr="images1979677_a1"/>
          <p:cNvPicPr>
            <a:picLocks noChangeAspect="1" noChangeArrowheads="1"/>
          </p:cNvPicPr>
          <p:nvPr/>
        </p:nvPicPr>
        <p:blipFill>
          <a:blip r:embed="rId4"/>
          <a:srcRect/>
          <a:stretch>
            <a:fillRect/>
          </a:stretch>
        </p:blipFill>
        <p:spPr bwMode="auto">
          <a:xfrm>
            <a:off x="4643438" y="0"/>
            <a:ext cx="4500562" cy="3284538"/>
          </a:xfrm>
          <a:prstGeom prst="rect">
            <a:avLst/>
          </a:prstGeom>
          <a:noFill/>
          <a:ln w="9525">
            <a:noFill/>
            <a:miter lim="800000"/>
            <a:headEnd/>
            <a:tailEnd/>
          </a:ln>
        </p:spPr>
      </p:pic>
      <p:pic>
        <p:nvPicPr>
          <p:cNvPr id="7176" name="Picture 8" descr="LHQ-thong-qua-5-nghi-quyet"/>
          <p:cNvPicPr>
            <a:picLocks noChangeAspect="1" noChangeArrowheads="1"/>
          </p:cNvPicPr>
          <p:nvPr/>
        </p:nvPicPr>
        <p:blipFill>
          <a:blip r:embed="rId5"/>
          <a:srcRect/>
          <a:stretch>
            <a:fillRect/>
          </a:stretch>
        </p:blipFill>
        <p:spPr bwMode="auto">
          <a:xfrm>
            <a:off x="4643438" y="3284538"/>
            <a:ext cx="4500562" cy="3211512"/>
          </a:xfrm>
          <a:prstGeom prst="rect">
            <a:avLst/>
          </a:prstGeom>
          <a:noFill/>
          <a:ln w="9525">
            <a:noFill/>
            <a:miter lim="800000"/>
            <a:headEnd/>
            <a:tailEnd/>
          </a:ln>
        </p:spPr>
      </p:pic>
      <p:sp>
        <p:nvSpPr>
          <p:cNvPr id="7178" name="Text Box 10"/>
          <p:cNvSpPr txBox="1">
            <a:spLocks noChangeArrowheads="1"/>
          </p:cNvSpPr>
          <p:nvPr/>
        </p:nvSpPr>
        <p:spPr bwMode="auto">
          <a:xfrm>
            <a:off x="468313" y="6461125"/>
            <a:ext cx="8991600" cy="457200"/>
          </a:xfrm>
          <a:prstGeom prst="rect">
            <a:avLst/>
          </a:prstGeom>
          <a:noFill/>
          <a:ln w="9525">
            <a:noFill/>
            <a:miter lim="800000"/>
            <a:headEnd/>
            <a:tailEnd/>
          </a:ln>
        </p:spPr>
        <p:txBody>
          <a:bodyPr lIns="91434" tIns="45716" rIns="91434" bIns="45716">
            <a:spAutoFit/>
          </a:bodyPr>
          <a:lstStyle/>
          <a:p>
            <a:r>
              <a:rPr lang="en-US" sz="2400" b="1">
                <a:solidFill>
                  <a:srgbClr val="000099"/>
                </a:solidFill>
              </a:rPr>
              <a:t>* Nêu đặc điểm về màu da của người dân châu Phi.</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strips(downLeft)">
                                      <p:cBhvr>
                                        <p:cTn id="7" dur="500"/>
                                        <p:tgtEl>
                                          <p:spTgt spid="71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strips(downLeft)">
                                      <p:cBhvr>
                                        <p:cTn id="12" dur="500"/>
                                        <p:tgtEl>
                                          <p:spTgt spid="71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strips(downLeft)">
                                      <p:cBhvr>
                                        <p:cTn id="17" dur="500"/>
                                        <p:tgtEl>
                                          <p:spTgt spid="71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178"/>
                                        </p:tgtEl>
                                        <p:attrNameLst>
                                          <p:attrName>style.visibility</p:attrName>
                                        </p:attrNameLst>
                                      </p:cBhvr>
                                      <p:to>
                                        <p:strVal val="visible"/>
                                      </p:to>
                                    </p:set>
                                    <p:animEffect transition="in" filter="strips(downLeft)">
                                      <p:cBhvr>
                                        <p:cTn id="22"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pic>
        <p:nvPicPr>
          <p:cNvPr id="8196" name="Picture 4" descr="ban do 3"/>
          <p:cNvPicPr>
            <a:picLocks noGrp="1" noChangeAspect="1" noChangeArrowheads="1"/>
          </p:cNvPicPr>
          <p:nvPr>
            <p:ph type="body" idx="1"/>
          </p:nvPr>
        </p:nvPicPr>
        <p:blipFill>
          <a:blip r:embed="rId2">
            <a:lum bright="-42000" contrast="64000"/>
          </a:blip>
          <a:srcRect/>
          <a:stretch>
            <a:fillRect/>
          </a:stretch>
        </p:blipFill>
        <p:spPr>
          <a:xfrm>
            <a:off x="2268538" y="188913"/>
            <a:ext cx="4973637" cy="4968875"/>
          </a:xfrm>
          <a:solidFill>
            <a:srgbClr val="FF00FF"/>
          </a:solidFill>
          <a:ln>
            <a:solidFill>
              <a:srgbClr val="3366FF"/>
            </a:solidFill>
          </a:ln>
        </p:spPr>
      </p:pic>
      <p:sp>
        <p:nvSpPr>
          <p:cNvPr id="7172" name="Text Box 5"/>
          <p:cNvSpPr txBox="1">
            <a:spLocks noChangeArrowheads="1"/>
          </p:cNvSpPr>
          <p:nvPr/>
        </p:nvSpPr>
        <p:spPr bwMode="auto">
          <a:xfrm>
            <a:off x="250825" y="5013325"/>
            <a:ext cx="8424863" cy="519113"/>
          </a:xfrm>
          <a:prstGeom prst="rect">
            <a:avLst/>
          </a:prstGeom>
          <a:noFill/>
          <a:ln w="9525">
            <a:noFill/>
            <a:miter lim="800000"/>
            <a:headEnd/>
            <a:tailEnd/>
          </a:ln>
        </p:spPr>
        <p:txBody>
          <a:bodyPr lIns="91434" tIns="45716" rIns="91434" bIns="45716">
            <a:spAutoFit/>
          </a:bodyPr>
          <a:lstStyle/>
          <a:p>
            <a:endParaRPr lang="en-US" sz="2800"/>
          </a:p>
        </p:txBody>
      </p:sp>
      <p:sp>
        <p:nvSpPr>
          <p:cNvPr id="7173" name="Text Box 6"/>
          <p:cNvSpPr txBox="1">
            <a:spLocks noChangeArrowheads="1"/>
          </p:cNvSpPr>
          <p:nvPr/>
        </p:nvSpPr>
        <p:spPr bwMode="auto">
          <a:xfrm>
            <a:off x="323850" y="5949950"/>
            <a:ext cx="8496300" cy="366713"/>
          </a:xfrm>
          <a:prstGeom prst="rect">
            <a:avLst/>
          </a:prstGeom>
          <a:noFill/>
          <a:ln w="9525">
            <a:noFill/>
            <a:miter lim="800000"/>
            <a:headEnd/>
            <a:tailEnd/>
          </a:ln>
        </p:spPr>
        <p:txBody>
          <a:bodyPr>
            <a:spAutoFit/>
          </a:bodyPr>
          <a:lstStyle/>
          <a:p>
            <a:pPr>
              <a:spcBef>
                <a:spcPct val="50000"/>
              </a:spcBef>
            </a:pPr>
            <a:endParaRPr lang="en-US"/>
          </a:p>
        </p:txBody>
      </p:sp>
      <p:sp>
        <p:nvSpPr>
          <p:cNvPr id="8200" name="Text Box 8"/>
          <p:cNvSpPr txBox="1">
            <a:spLocks noChangeArrowheads="1"/>
          </p:cNvSpPr>
          <p:nvPr/>
        </p:nvSpPr>
        <p:spPr bwMode="auto">
          <a:xfrm>
            <a:off x="468313" y="5229225"/>
            <a:ext cx="8064500" cy="1200150"/>
          </a:xfrm>
          <a:prstGeom prst="rect">
            <a:avLst/>
          </a:prstGeom>
          <a:noFill/>
          <a:ln w="9525">
            <a:noFill/>
            <a:miter lim="800000"/>
            <a:headEnd/>
            <a:tailEnd/>
          </a:ln>
        </p:spPr>
        <p:txBody>
          <a:bodyPr>
            <a:spAutoFit/>
          </a:bodyPr>
          <a:lstStyle/>
          <a:p>
            <a:pPr>
              <a:spcBef>
                <a:spcPct val="50000"/>
              </a:spcBef>
            </a:pPr>
            <a:r>
              <a:rPr lang="en-US" sz="2400" b="1">
                <a:solidFill>
                  <a:srgbClr val="800000"/>
                </a:solidFill>
              </a:rPr>
              <a:t>* Quan sát lược đồ kết hợp đọc nội dung SGK (trang118) cho biết dân cư châu Phi sống tập trung chủ yếu ở đâu?</a:t>
            </a:r>
          </a:p>
        </p:txBody>
      </p:sp>
      <p:sp>
        <p:nvSpPr>
          <p:cNvPr id="8201" name="Text Box 9"/>
          <p:cNvSpPr txBox="1">
            <a:spLocks noChangeArrowheads="1"/>
          </p:cNvSpPr>
          <p:nvPr/>
        </p:nvSpPr>
        <p:spPr bwMode="auto">
          <a:xfrm>
            <a:off x="468313" y="5122863"/>
            <a:ext cx="7993062" cy="1754187"/>
          </a:xfrm>
          <a:prstGeom prst="rect">
            <a:avLst/>
          </a:prstGeom>
          <a:noFill/>
          <a:ln w="9525">
            <a:noFill/>
            <a:miter lim="800000"/>
            <a:headEnd/>
            <a:tailEnd/>
          </a:ln>
        </p:spPr>
        <p:txBody>
          <a:bodyPr>
            <a:spAutoFit/>
          </a:bodyPr>
          <a:lstStyle/>
          <a:p>
            <a:r>
              <a:rPr lang="en-US" sz="2400" b="1">
                <a:solidFill>
                  <a:srgbClr val="000099"/>
                </a:solidFill>
              </a:rPr>
              <a:t>Dân cư châu phi tập trung ở vùng ven </a:t>
            </a:r>
          </a:p>
          <a:p>
            <a:r>
              <a:rPr lang="en-US" sz="2400" b="1">
                <a:solidFill>
                  <a:srgbClr val="000099"/>
                </a:solidFill>
              </a:rPr>
              <a:t>Biển và các thung lũng sông còn các hoang mạc</a:t>
            </a:r>
          </a:p>
          <a:p>
            <a:r>
              <a:rPr lang="en-US" sz="2400" b="1">
                <a:solidFill>
                  <a:srgbClr val="000099"/>
                </a:solidFill>
              </a:rPr>
              <a:t> hầu như không có người.</a:t>
            </a:r>
          </a:p>
          <a:p>
            <a:pPr>
              <a:spcBef>
                <a:spcPct val="50000"/>
              </a:spcBef>
            </a:pPr>
            <a:endParaRPr lang="en-US" sz="2400" b="1">
              <a:solidFill>
                <a:srgbClr val="000099"/>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8200"/>
                                        </p:tgtEl>
                                        <p:attrNameLst>
                                          <p:attrName>style.visibility</p:attrName>
                                        </p:attrNameLst>
                                      </p:cBhvr>
                                      <p:to>
                                        <p:strVal val="visible"/>
                                      </p:to>
                                    </p:set>
                                    <p:animEffect transition="in" filter="strips(downLeft)">
                                      <p:cBhvr>
                                        <p:cTn id="13" dur="500"/>
                                        <p:tgtEl>
                                          <p:spTgt spid="820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xit" presetSubtype="12" fill="hold" grpId="1" nodeType="clickEffect">
                                  <p:stCondLst>
                                    <p:cond delay="0"/>
                                  </p:stCondLst>
                                  <p:childTnLst>
                                    <p:animEffect transition="out" filter="strips(downLeft)">
                                      <p:cBhvr>
                                        <p:cTn id="17" dur="500"/>
                                        <p:tgtEl>
                                          <p:spTgt spid="8200"/>
                                        </p:tgtEl>
                                      </p:cBhvr>
                                    </p:animEffect>
                                    <p:set>
                                      <p:cBhvr>
                                        <p:cTn id="18" dur="1" fill="hold">
                                          <p:stCondLst>
                                            <p:cond delay="499"/>
                                          </p:stCondLst>
                                        </p:cTn>
                                        <p:tgtEl>
                                          <p:spTgt spid="8200"/>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201"/>
                                        </p:tgtEl>
                                        <p:attrNameLst>
                                          <p:attrName>style.visibility</p:attrName>
                                        </p:attrNameLst>
                                      </p:cBhvr>
                                      <p:to>
                                        <p:strVal val="visible"/>
                                      </p:to>
                                    </p:set>
                                    <p:animEffect transition="in" filter="strips(downLeft)">
                                      <p:cBhvr>
                                        <p:cTn id="23"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0" grpId="1"/>
      <p:bldP spid="82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pic>
        <p:nvPicPr>
          <p:cNvPr id="17414" name="Picture 6" descr="image003-5"/>
          <p:cNvPicPr>
            <a:picLocks noChangeAspect="1" noChangeArrowheads="1"/>
          </p:cNvPicPr>
          <p:nvPr/>
        </p:nvPicPr>
        <p:blipFill>
          <a:blip r:embed="rId2"/>
          <a:srcRect/>
          <a:stretch>
            <a:fillRect/>
          </a:stretch>
        </p:blipFill>
        <p:spPr bwMode="auto">
          <a:xfrm>
            <a:off x="0" y="0"/>
            <a:ext cx="4572000" cy="3398838"/>
          </a:xfrm>
          <a:prstGeom prst="rect">
            <a:avLst/>
          </a:prstGeom>
          <a:noFill/>
          <a:ln w="9525">
            <a:noFill/>
            <a:miter lim="800000"/>
            <a:headEnd/>
            <a:tailEnd/>
          </a:ln>
        </p:spPr>
      </p:pic>
      <p:pic>
        <p:nvPicPr>
          <p:cNvPr id="17415" name="Picture 7" descr="song nin"/>
          <p:cNvPicPr>
            <a:picLocks noGrp="1" noChangeAspect="1" noChangeArrowheads="1"/>
          </p:cNvPicPr>
          <p:nvPr>
            <p:ph type="body" idx="1"/>
          </p:nvPr>
        </p:nvPicPr>
        <p:blipFill>
          <a:blip r:embed="rId3"/>
          <a:srcRect/>
          <a:stretch>
            <a:fillRect/>
          </a:stretch>
        </p:blipFill>
        <p:spPr>
          <a:xfrm>
            <a:off x="4427538" y="0"/>
            <a:ext cx="4716462" cy="3357563"/>
          </a:xfrm>
          <a:noFill/>
        </p:spPr>
      </p:pic>
      <p:pic>
        <p:nvPicPr>
          <p:cNvPr id="17416" name="Picture 8" descr="image003(172)"/>
          <p:cNvPicPr>
            <a:picLocks noChangeAspect="1" noChangeArrowheads="1"/>
          </p:cNvPicPr>
          <p:nvPr/>
        </p:nvPicPr>
        <p:blipFill>
          <a:blip r:embed="rId4"/>
          <a:srcRect/>
          <a:stretch>
            <a:fillRect/>
          </a:stretch>
        </p:blipFill>
        <p:spPr bwMode="auto">
          <a:xfrm>
            <a:off x="4427538" y="3357563"/>
            <a:ext cx="4716462" cy="3500437"/>
          </a:xfrm>
          <a:prstGeom prst="rect">
            <a:avLst/>
          </a:prstGeom>
          <a:noFill/>
          <a:ln w="9525">
            <a:noFill/>
            <a:miter lim="800000"/>
            <a:headEnd/>
            <a:tailEnd/>
          </a:ln>
        </p:spPr>
      </p:pic>
      <p:pic>
        <p:nvPicPr>
          <p:cNvPr id="17419" name="Picture 11" descr="AnthonyVillage"/>
          <p:cNvPicPr>
            <a:picLocks noChangeArrowheads="1"/>
          </p:cNvPicPr>
          <p:nvPr/>
        </p:nvPicPr>
        <p:blipFill>
          <a:blip r:embed="rId5"/>
          <a:srcRect/>
          <a:stretch>
            <a:fillRect/>
          </a:stretch>
        </p:blipFill>
        <p:spPr bwMode="auto">
          <a:xfrm>
            <a:off x="0" y="3429000"/>
            <a:ext cx="4356100" cy="3429000"/>
          </a:xfrm>
          <a:prstGeom prst="rect">
            <a:avLst/>
          </a:prstGeom>
          <a:noFill/>
          <a:ln w="57150">
            <a:solidFill>
              <a:srgbClr val="FFFF00"/>
            </a:solid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strips(downLeft)">
                                      <p:cBhvr>
                                        <p:cTn id="7" dur="500"/>
                                        <p:tgtEl>
                                          <p:spTgt spid="174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7415"/>
                                        </p:tgtEl>
                                        <p:attrNameLst>
                                          <p:attrName>style.visibility</p:attrName>
                                        </p:attrNameLst>
                                      </p:cBhvr>
                                      <p:to>
                                        <p:strVal val="visible"/>
                                      </p:to>
                                    </p:set>
                                    <p:animEffect transition="in" filter="strips(downLeft)">
                                      <p:cBhvr>
                                        <p:cTn id="12" dur="500"/>
                                        <p:tgtEl>
                                          <p:spTgt spid="174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17419"/>
                                        </p:tgtEl>
                                        <p:attrNameLst>
                                          <p:attrName>style.visibility</p:attrName>
                                        </p:attrNameLst>
                                      </p:cBhvr>
                                      <p:to>
                                        <p:strVal val="visible"/>
                                      </p:to>
                                    </p:set>
                                    <p:animEffect transition="in" filter="wheel(4)">
                                      <p:cBhvr>
                                        <p:cTn id="17" dur="2000"/>
                                        <p:tgtEl>
                                          <p:spTgt spid="174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strips(downLeft)">
                                      <p:cBhvr>
                                        <p:cTn id="22"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Text Box 9"/>
          <p:cNvSpPr txBox="1">
            <a:spLocks noChangeArrowheads="1"/>
          </p:cNvSpPr>
          <p:nvPr/>
        </p:nvSpPr>
        <p:spPr bwMode="auto">
          <a:xfrm>
            <a:off x="395287" y="1700808"/>
            <a:ext cx="7705105" cy="523220"/>
          </a:xfrm>
          <a:prstGeom prst="rect">
            <a:avLst/>
          </a:prstGeom>
          <a:noFill/>
          <a:ln w="9525">
            <a:noFill/>
            <a:miter lim="800000"/>
            <a:headEnd/>
            <a:tailEnd/>
          </a:ln>
        </p:spPr>
        <p:txBody>
          <a:bodyPr wrap="square">
            <a:spAutoFit/>
          </a:bodyPr>
          <a:lstStyle/>
          <a:p>
            <a:pPr>
              <a:spcBef>
                <a:spcPct val="50000"/>
              </a:spcBef>
            </a:pPr>
            <a:r>
              <a:rPr lang="en-US" sz="2800" b="1" dirty="0" err="1">
                <a:solidFill>
                  <a:schemeClr val="accent2"/>
                </a:solidFill>
              </a:rPr>
              <a:t>Hơn</a:t>
            </a:r>
            <a:r>
              <a:rPr lang="en-US" sz="2800" b="1" dirty="0">
                <a:solidFill>
                  <a:schemeClr val="accent2"/>
                </a:solidFill>
              </a:rPr>
              <a:t> 2/3 </a:t>
            </a:r>
            <a:r>
              <a:rPr lang="en-US" sz="2800" b="1" dirty="0" err="1">
                <a:solidFill>
                  <a:schemeClr val="accent2"/>
                </a:solidFill>
              </a:rPr>
              <a:t>dân</a:t>
            </a:r>
            <a:r>
              <a:rPr lang="en-US" sz="2800" b="1" dirty="0">
                <a:solidFill>
                  <a:schemeClr val="accent2"/>
                </a:solidFill>
              </a:rPr>
              <a:t> </a:t>
            </a:r>
            <a:r>
              <a:rPr lang="en-US" sz="2800" b="1" dirty="0" err="1">
                <a:solidFill>
                  <a:schemeClr val="accent2"/>
                </a:solidFill>
              </a:rPr>
              <a:t>số</a:t>
            </a:r>
            <a:r>
              <a:rPr lang="en-US" sz="2800" b="1" dirty="0">
                <a:solidFill>
                  <a:schemeClr val="accent2"/>
                </a:solidFill>
              </a:rPr>
              <a:t> </a:t>
            </a:r>
            <a:r>
              <a:rPr lang="en-US" sz="2800" b="1" dirty="0" err="1">
                <a:solidFill>
                  <a:schemeClr val="accent2"/>
                </a:solidFill>
              </a:rPr>
              <a:t>châu</a:t>
            </a:r>
            <a:r>
              <a:rPr lang="en-US" sz="2800" b="1" dirty="0">
                <a:solidFill>
                  <a:schemeClr val="accent2"/>
                </a:solidFill>
              </a:rPr>
              <a:t> Phi </a:t>
            </a:r>
            <a:r>
              <a:rPr lang="en-US" sz="2800" b="1" dirty="0" err="1">
                <a:solidFill>
                  <a:schemeClr val="accent2"/>
                </a:solidFill>
              </a:rPr>
              <a:t>là</a:t>
            </a:r>
            <a:r>
              <a:rPr lang="en-US" sz="2800" b="1" dirty="0">
                <a:solidFill>
                  <a:schemeClr val="accent2"/>
                </a:solidFill>
              </a:rPr>
              <a:t> </a:t>
            </a:r>
            <a:r>
              <a:rPr lang="en-US" sz="2800" b="1" dirty="0" err="1">
                <a:solidFill>
                  <a:schemeClr val="accent2"/>
                </a:solidFill>
              </a:rPr>
              <a:t>người</a:t>
            </a:r>
            <a:r>
              <a:rPr lang="en-US" sz="2800" b="1" dirty="0">
                <a:solidFill>
                  <a:schemeClr val="accent2"/>
                </a:solidFill>
              </a:rPr>
              <a:t> da </a:t>
            </a:r>
            <a:r>
              <a:rPr lang="en-US" sz="2800" b="1" dirty="0" err="1">
                <a:solidFill>
                  <a:schemeClr val="accent2"/>
                </a:solidFill>
              </a:rPr>
              <a:t>đen</a:t>
            </a:r>
            <a:r>
              <a:rPr lang="en-US" sz="2800" b="1" dirty="0">
                <a:solidFill>
                  <a:schemeClr val="accent2"/>
                </a:solidFill>
              </a:rPr>
              <a:t>.</a:t>
            </a:r>
          </a:p>
        </p:txBody>
      </p:sp>
      <p:sp>
        <p:nvSpPr>
          <p:cNvPr id="9226" name="Text Box 10"/>
          <p:cNvSpPr txBox="1">
            <a:spLocks noChangeArrowheads="1"/>
          </p:cNvSpPr>
          <p:nvPr/>
        </p:nvSpPr>
        <p:spPr bwMode="auto">
          <a:xfrm>
            <a:off x="323849" y="2708920"/>
            <a:ext cx="8423275" cy="2032000"/>
          </a:xfrm>
          <a:prstGeom prst="rect">
            <a:avLst/>
          </a:prstGeom>
          <a:noFill/>
          <a:ln w="9525">
            <a:noFill/>
            <a:miter lim="800000"/>
            <a:headEnd/>
            <a:tailEnd/>
          </a:ln>
        </p:spPr>
        <p:txBody>
          <a:bodyPr>
            <a:spAutoFit/>
          </a:bodyPr>
          <a:lstStyle/>
          <a:p>
            <a:pPr>
              <a:spcBef>
                <a:spcPct val="50000"/>
              </a:spcBef>
            </a:pPr>
            <a:r>
              <a:rPr lang="en-US" sz="2800" b="1" dirty="0" err="1">
                <a:solidFill>
                  <a:schemeClr val="accent2"/>
                </a:solidFill>
              </a:rPr>
              <a:t>Dân</a:t>
            </a:r>
            <a:r>
              <a:rPr lang="en-US" sz="2800" b="1" dirty="0">
                <a:solidFill>
                  <a:schemeClr val="accent2"/>
                </a:solidFill>
              </a:rPr>
              <a:t> </a:t>
            </a:r>
            <a:r>
              <a:rPr lang="en-US" sz="2800" b="1" dirty="0" err="1">
                <a:solidFill>
                  <a:schemeClr val="accent2"/>
                </a:solidFill>
              </a:rPr>
              <a:t>cư</a:t>
            </a:r>
            <a:r>
              <a:rPr lang="en-US" sz="2800" b="1" dirty="0">
                <a:solidFill>
                  <a:schemeClr val="accent2"/>
                </a:solidFill>
              </a:rPr>
              <a:t> </a:t>
            </a:r>
            <a:r>
              <a:rPr lang="en-US" sz="2800" b="1" dirty="0" err="1">
                <a:solidFill>
                  <a:schemeClr val="accent2"/>
                </a:solidFill>
              </a:rPr>
              <a:t>tập</a:t>
            </a:r>
            <a:r>
              <a:rPr lang="en-US" sz="2800" b="1" dirty="0">
                <a:solidFill>
                  <a:schemeClr val="accent2"/>
                </a:solidFill>
              </a:rPr>
              <a:t> </a:t>
            </a:r>
            <a:r>
              <a:rPr lang="en-US" sz="2800" b="1" dirty="0" err="1">
                <a:solidFill>
                  <a:schemeClr val="accent2"/>
                </a:solidFill>
              </a:rPr>
              <a:t>trung</a:t>
            </a:r>
            <a:r>
              <a:rPr lang="en-US" sz="2800" b="1" dirty="0">
                <a:solidFill>
                  <a:schemeClr val="accent2"/>
                </a:solidFill>
              </a:rPr>
              <a:t> ở </a:t>
            </a:r>
            <a:r>
              <a:rPr lang="en-US" sz="2800" b="1" dirty="0" err="1">
                <a:solidFill>
                  <a:schemeClr val="accent2"/>
                </a:solidFill>
              </a:rPr>
              <a:t>vùng</a:t>
            </a:r>
            <a:r>
              <a:rPr lang="en-US" sz="2800" b="1" dirty="0">
                <a:solidFill>
                  <a:schemeClr val="accent2"/>
                </a:solidFill>
              </a:rPr>
              <a:t> </a:t>
            </a:r>
            <a:r>
              <a:rPr lang="en-US" sz="2800" b="1" dirty="0" err="1">
                <a:solidFill>
                  <a:schemeClr val="accent2"/>
                </a:solidFill>
              </a:rPr>
              <a:t>ven</a:t>
            </a:r>
            <a:r>
              <a:rPr lang="en-US" sz="2800" b="1" dirty="0">
                <a:solidFill>
                  <a:schemeClr val="accent2"/>
                </a:solidFill>
              </a:rPr>
              <a:t> </a:t>
            </a:r>
            <a:r>
              <a:rPr lang="en-US" sz="2800" b="1" dirty="0" err="1">
                <a:solidFill>
                  <a:schemeClr val="accent2"/>
                </a:solidFill>
              </a:rPr>
              <a:t>biển</a:t>
            </a:r>
            <a:r>
              <a:rPr lang="en-US" sz="2800" b="1" dirty="0">
                <a:solidFill>
                  <a:schemeClr val="accent2"/>
                </a:solidFill>
              </a:rPr>
              <a:t> </a:t>
            </a:r>
            <a:r>
              <a:rPr lang="en-US" sz="2800" b="1" dirty="0" err="1">
                <a:solidFill>
                  <a:schemeClr val="accent2"/>
                </a:solidFill>
              </a:rPr>
              <a:t>và</a:t>
            </a:r>
            <a:r>
              <a:rPr lang="en-US" sz="2800" b="1" dirty="0">
                <a:solidFill>
                  <a:schemeClr val="accent2"/>
                </a:solidFill>
              </a:rPr>
              <a:t> </a:t>
            </a:r>
            <a:r>
              <a:rPr lang="en-US" sz="2800" b="1" dirty="0" err="1">
                <a:solidFill>
                  <a:schemeClr val="accent2"/>
                </a:solidFill>
              </a:rPr>
              <a:t>các</a:t>
            </a:r>
            <a:r>
              <a:rPr lang="en-US" sz="2800" b="1" dirty="0">
                <a:solidFill>
                  <a:schemeClr val="accent2"/>
                </a:solidFill>
              </a:rPr>
              <a:t> </a:t>
            </a:r>
            <a:r>
              <a:rPr lang="en-US" sz="2800" b="1" dirty="0" err="1">
                <a:solidFill>
                  <a:schemeClr val="accent2"/>
                </a:solidFill>
              </a:rPr>
              <a:t>thung</a:t>
            </a:r>
            <a:r>
              <a:rPr lang="en-US" sz="2800" b="1" dirty="0">
                <a:solidFill>
                  <a:schemeClr val="accent2"/>
                </a:solidFill>
              </a:rPr>
              <a:t> </a:t>
            </a:r>
            <a:r>
              <a:rPr lang="en-US" sz="2800" b="1" dirty="0" err="1">
                <a:solidFill>
                  <a:schemeClr val="accent2"/>
                </a:solidFill>
              </a:rPr>
              <a:t>lũng</a:t>
            </a:r>
            <a:r>
              <a:rPr lang="en-US" sz="2800" b="1" dirty="0">
                <a:solidFill>
                  <a:schemeClr val="accent2"/>
                </a:solidFill>
              </a:rPr>
              <a:t> </a:t>
            </a:r>
            <a:r>
              <a:rPr lang="en-US" sz="2800" b="1" dirty="0" err="1">
                <a:solidFill>
                  <a:schemeClr val="accent2"/>
                </a:solidFill>
              </a:rPr>
              <a:t>sông</a:t>
            </a:r>
            <a:r>
              <a:rPr lang="en-US" sz="2800" b="1" dirty="0">
                <a:solidFill>
                  <a:schemeClr val="accent2"/>
                </a:solidFill>
              </a:rPr>
              <a:t>. </a:t>
            </a:r>
            <a:r>
              <a:rPr lang="en-US" sz="2800" b="1" dirty="0" err="1">
                <a:solidFill>
                  <a:schemeClr val="accent2"/>
                </a:solidFill>
              </a:rPr>
              <a:t>Các</a:t>
            </a:r>
            <a:r>
              <a:rPr lang="en-US" sz="2800" b="1" dirty="0">
                <a:solidFill>
                  <a:schemeClr val="accent2"/>
                </a:solidFill>
              </a:rPr>
              <a:t> </a:t>
            </a:r>
            <a:r>
              <a:rPr lang="en-US" sz="2800" b="1" dirty="0" err="1">
                <a:solidFill>
                  <a:schemeClr val="accent2"/>
                </a:solidFill>
              </a:rPr>
              <a:t>hoang</a:t>
            </a:r>
            <a:r>
              <a:rPr lang="en-US" sz="2800" b="1" dirty="0">
                <a:solidFill>
                  <a:schemeClr val="accent2"/>
                </a:solidFill>
              </a:rPr>
              <a:t> </a:t>
            </a:r>
            <a:r>
              <a:rPr lang="en-US" sz="2800" b="1" dirty="0" err="1">
                <a:solidFill>
                  <a:schemeClr val="accent2"/>
                </a:solidFill>
              </a:rPr>
              <a:t>mạc</a:t>
            </a:r>
            <a:r>
              <a:rPr lang="en-US" sz="2800" b="1" dirty="0">
                <a:solidFill>
                  <a:schemeClr val="accent2"/>
                </a:solidFill>
              </a:rPr>
              <a:t> </a:t>
            </a:r>
            <a:r>
              <a:rPr lang="en-US" sz="2800" b="1" dirty="0" err="1">
                <a:solidFill>
                  <a:schemeClr val="accent2"/>
                </a:solidFill>
              </a:rPr>
              <a:t>hầu</a:t>
            </a:r>
            <a:r>
              <a:rPr lang="en-US" sz="2800" b="1" dirty="0">
                <a:solidFill>
                  <a:schemeClr val="accent2"/>
                </a:solidFill>
              </a:rPr>
              <a:t> </a:t>
            </a:r>
            <a:r>
              <a:rPr lang="en-US" sz="2800" b="1" dirty="0" err="1">
                <a:solidFill>
                  <a:schemeClr val="accent2"/>
                </a:solidFill>
              </a:rPr>
              <a:t>như</a:t>
            </a:r>
            <a:r>
              <a:rPr lang="en-US" sz="2800" b="1" dirty="0">
                <a:solidFill>
                  <a:schemeClr val="accent2"/>
                </a:solidFill>
              </a:rPr>
              <a:t> </a:t>
            </a:r>
            <a:r>
              <a:rPr lang="en-US" sz="2800" b="1" dirty="0" err="1">
                <a:solidFill>
                  <a:schemeClr val="accent2"/>
                </a:solidFill>
              </a:rPr>
              <a:t>không</a:t>
            </a:r>
            <a:r>
              <a:rPr lang="en-US" sz="2800" b="1" dirty="0">
                <a:solidFill>
                  <a:schemeClr val="accent2"/>
                </a:solidFill>
              </a:rPr>
              <a:t> </a:t>
            </a:r>
            <a:r>
              <a:rPr lang="en-US" sz="2800" b="1" dirty="0" err="1">
                <a:solidFill>
                  <a:schemeClr val="accent2"/>
                </a:solidFill>
              </a:rPr>
              <a:t>có</a:t>
            </a:r>
            <a:r>
              <a:rPr lang="en-US" sz="2800" b="1" dirty="0">
                <a:solidFill>
                  <a:schemeClr val="accent2"/>
                </a:solidFill>
              </a:rPr>
              <a:t> </a:t>
            </a:r>
            <a:r>
              <a:rPr lang="en-US" sz="2800" b="1" dirty="0" err="1">
                <a:solidFill>
                  <a:schemeClr val="accent2"/>
                </a:solidFill>
              </a:rPr>
              <a:t>người</a:t>
            </a:r>
            <a:r>
              <a:rPr lang="en-US" sz="2800" b="1" dirty="0">
                <a:solidFill>
                  <a:schemeClr val="accent2"/>
                </a:solidFill>
              </a:rPr>
              <a:t> ở.</a:t>
            </a:r>
          </a:p>
          <a:p>
            <a:pPr>
              <a:spcBef>
                <a:spcPct val="50000"/>
              </a:spcBef>
            </a:pPr>
            <a:endParaRPr lang="en-US" sz="2800" b="1" dirty="0">
              <a:solidFill>
                <a:schemeClr val="accent2"/>
              </a:solidFill>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 calcmode="lin" valueType="num">
                                      <p:cBhvr>
                                        <p:cTn id="7" dur="1000" fill="hold"/>
                                        <p:tgtEl>
                                          <p:spTgt spid="9225"/>
                                        </p:tgtEl>
                                        <p:attrNameLst>
                                          <p:attrName>ppt_x</p:attrName>
                                        </p:attrNameLst>
                                      </p:cBhvr>
                                      <p:tavLst>
                                        <p:tav tm="0">
                                          <p:val>
                                            <p:strVal val="#ppt_x-.2"/>
                                          </p:val>
                                        </p:tav>
                                        <p:tav tm="100000">
                                          <p:val>
                                            <p:strVal val="#ppt_x"/>
                                          </p:val>
                                        </p:tav>
                                      </p:tavLst>
                                    </p:anim>
                                    <p:anim calcmode="lin" valueType="num">
                                      <p:cBhvr>
                                        <p:cTn id="8" dur="1000" fill="hold"/>
                                        <p:tgtEl>
                                          <p:spTgt spid="9225"/>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9226"/>
                                        </p:tgtEl>
                                        <p:attrNameLst>
                                          <p:attrName>style.visibility</p:attrName>
                                        </p:attrNameLst>
                                      </p:cBhvr>
                                      <p:to>
                                        <p:strVal val="visible"/>
                                      </p:to>
                                    </p:set>
                                    <p:anim calcmode="lin" valueType="num">
                                      <p:cBhvr>
                                        <p:cTn id="14" dur="1000" fill="hold"/>
                                        <p:tgtEl>
                                          <p:spTgt spid="9226"/>
                                        </p:tgtEl>
                                        <p:attrNameLst>
                                          <p:attrName>ppt_x</p:attrName>
                                        </p:attrNameLst>
                                      </p:cBhvr>
                                      <p:tavLst>
                                        <p:tav tm="0">
                                          <p:val>
                                            <p:strVal val="#ppt_x-.2"/>
                                          </p:val>
                                        </p:tav>
                                        <p:tav tm="100000">
                                          <p:val>
                                            <p:strVal val="#ppt_x"/>
                                          </p:val>
                                        </p:tav>
                                      </p:tavLst>
                                    </p:anim>
                                    <p:anim calcmode="lin" valueType="num">
                                      <p:cBhvr>
                                        <p:cTn id="15" dur="1000" fill="hold"/>
                                        <p:tgtEl>
                                          <p:spTgt spid="922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684212" y="1340768"/>
            <a:ext cx="8064251" cy="3108543"/>
          </a:xfrm>
          <a:prstGeom prst="rect">
            <a:avLst/>
          </a:prstGeom>
          <a:noFill/>
          <a:ln w="9525">
            <a:noFill/>
            <a:miter lim="800000"/>
            <a:headEnd/>
            <a:tailEnd/>
          </a:ln>
        </p:spPr>
        <p:txBody>
          <a:bodyPr wrap="square">
            <a:spAutoFit/>
          </a:bodyPr>
          <a:lstStyle/>
          <a:p>
            <a:pPr algn="just">
              <a:spcBef>
                <a:spcPct val="50000"/>
              </a:spcBef>
            </a:pPr>
            <a:r>
              <a:rPr lang="en-US" sz="2800" b="1">
                <a:solidFill>
                  <a:srgbClr val="000099"/>
                </a:solidFill>
              </a:rPr>
              <a:t>*Quan sát tranh hình 4 kết hợp đọc nội dung SGK(118) Thảo luận nhóm 4 các câu hỏi sau:</a:t>
            </a:r>
          </a:p>
          <a:p>
            <a:pPr algn="just">
              <a:spcBef>
                <a:spcPct val="50000"/>
              </a:spcBef>
            </a:pPr>
            <a:r>
              <a:rPr lang="en-US" sz="2800" b="1">
                <a:solidFill>
                  <a:srgbClr val="000099"/>
                </a:solidFill>
              </a:rPr>
              <a:t>1.Em hãy cho biết nền kinh tế châu Phi có đặc điểm gì?</a:t>
            </a:r>
          </a:p>
          <a:p>
            <a:pPr algn="just">
              <a:spcBef>
                <a:spcPct val="50000"/>
              </a:spcBef>
            </a:pPr>
            <a:r>
              <a:rPr lang="en-US" sz="2800" b="1">
                <a:solidFill>
                  <a:srgbClr val="000099"/>
                </a:solidFill>
              </a:rPr>
              <a:t>2. Nền kinh tế của châu Phi phát triển chậm gây ra hậu quả gì?</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Effect transition="in" filter="strips(downLeft)">
                                      <p:cBhvr>
                                        <p:cTn id="7" dur="500"/>
                                        <p:tgtEl>
                                          <p:spTgt spid="10247">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247">
                                            <p:txEl>
                                              <p:pRg st="1" end="1"/>
                                            </p:txEl>
                                          </p:spTgt>
                                        </p:tgtEl>
                                        <p:attrNameLst>
                                          <p:attrName>style.visibility</p:attrName>
                                        </p:attrNameLst>
                                      </p:cBhvr>
                                      <p:to>
                                        <p:strVal val="visible"/>
                                      </p:to>
                                    </p:set>
                                    <p:animEffect transition="in" filter="strips(downLeft)">
                                      <p:cBhvr>
                                        <p:cTn id="10" dur="500"/>
                                        <p:tgtEl>
                                          <p:spTgt spid="10247">
                                            <p:txEl>
                                              <p:pRg st="1" end="1"/>
                                            </p:txEl>
                                          </p:spTgt>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0247">
                                            <p:txEl>
                                              <p:pRg st="2" end="2"/>
                                            </p:txEl>
                                          </p:spTgt>
                                        </p:tgtEl>
                                        <p:attrNameLst>
                                          <p:attrName>style.visibility</p:attrName>
                                        </p:attrNameLst>
                                      </p:cBhvr>
                                      <p:to>
                                        <p:strVal val="visible"/>
                                      </p:to>
                                    </p:set>
                                    <p:animEffect transition="in" filter="strips(downLeft)">
                                      <p:cBhvr>
                                        <p:cTn id="13" dur="500"/>
                                        <p:tgtEl>
                                          <p:spTgt spid="1024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xit" presetSubtype="12" fill="hold" nodeType="clickEffect">
                                  <p:stCondLst>
                                    <p:cond delay="0"/>
                                  </p:stCondLst>
                                  <p:childTnLst>
                                    <p:animEffect transition="out" filter="strips(downLeft)">
                                      <p:cBhvr>
                                        <p:cTn id="17" dur="500"/>
                                        <p:tgtEl>
                                          <p:spTgt spid="10247">
                                            <p:txEl>
                                              <p:pRg st="2" end="2"/>
                                            </p:txEl>
                                          </p:spTgt>
                                        </p:tgtEl>
                                      </p:cBhvr>
                                    </p:animEffect>
                                    <p:set>
                                      <p:cBhvr>
                                        <p:cTn id="18" dur="1" fill="hold">
                                          <p:stCondLst>
                                            <p:cond delay="499"/>
                                          </p:stCondLst>
                                        </p:cTn>
                                        <p:tgtEl>
                                          <p:spTgt spid="1024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7"/>
          <p:cNvSpPr txBox="1">
            <a:spLocks noChangeArrowheads="1"/>
          </p:cNvSpPr>
          <p:nvPr/>
        </p:nvSpPr>
        <p:spPr bwMode="auto">
          <a:xfrm>
            <a:off x="468313" y="2852738"/>
            <a:ext cx="7848600" cy="1200150"/>
          </a:xfrm>
          <a:prstGeom prst="rect">
            <a:avLst/>
          </a:prstGeom>
          <a:noFill/>
          <a:ln w="9525">
            <a:noFill/>
            <a:miter lim="800000"/>
            <a:headEnd/>
            <a:tailEnd/>
          </a:ln>
        </p:spPr>
        <p:txBody>
          <a:bodyPr>
            <a:spAutoFit/>
          </a:bodyPr>
          <a:lstStyle/>
          <a:p>
            <a:pPr>
              <a:spcBef>
                <a:spcPct val="50000"/>
              </a:spcBef>
            </a:pPr>
            <a:r>
              <a:rPr lang="en-US" sz="2400" b="1" dirty="0">
                <a:solidFill>
                  <a:srgbClr val="000099"/>
                </a:solidFill>
              </a:rPr>
              <a:t>      </a:t>
            </a:r>
            <a:r>
              <a:rPr lang="en-US" sz="2400" b="1" dirty="0" err="1">
                <a:solidFill>
                  <a:srgbClr val="000099"/>
                </a:solidFill>
              </a:rPr>
              <a:t>Châu</a:t>
            </a:r>
            <a:r>
              <a:rPr lang="en-US" sz="2400" b="1" dirty="0">
                <a:solidFill>
                  <a:srgbClr val="000099"/>
                </a:solidFill>
              </a:rPr>
              <a:t> Phi </a:t>
            </a:r>
            <a:r>
              <a:rPr lang="en-US" sz="2400" b="1" dirty="0" err="1">
                <a:solidFill>
                  <a:srgbClr val="000099"/>
                </a:solidFill>
              </a:rPr>
              <a:t>là</a:t>
            </a:r>
            <a:r>
              <a:rPr lang="en-US" sz="2400" b="1" dirty="0">
                <a:solidFill>
                  <a:srgbClr val="000099"/>
                </a:solidFill>
              </a:rPr>
              <a:t> </a:t>
            </a:r>
            <a:r>
              <a:rPr lang="en-US" sz="2400" b="1" dirty="0" err="1">
                <a:solidFill>
                  <a:srgbClr val="000099"/>
                </a:solidFill>
              </a:rPr>
              <a:t>châu</a:t>
            </a:r>
            <a:r>
              <a:rPr lang="en-US" sz="2400" b="1" dirty="0">
                <a:solidFill>
                  <a:srgbClr val="000099"/>
                </a:solidFill>
              </a:rPr>
              <a:t> </a:t>
            </a:r>
            <a:r>
              <a:rPr lang="en-US" sz="2400" b="1" dirty="0" err="1">
                <a:solidFill>
                  <a:srgbClr val="000099"/>
                </a:solidFill>
              </a:rPr>
              <a:t>lục</a:t>
            </a:r>
            <a:r>
              <a:rPr lang="en-US" sz="2400" b="1" dirty="0">
                <a:solidFill>
                  <a:srgbClr val="000099"/>
                </a:solidFill>
              </a:rPr>
              <a:t> </a:t>
            </a:r>
            <a:r>
              <a:rPr lang="en-US" sz="2400" b="1" dirty="0" err="1">
                <a:solidFill>
                  <a:srgbClr val="000099"/>
                </a:solidFill>
              </a:rPr>
              <a:t>có</a:t>
            </a:r>
            <a:r>
              <a:rPr lang="en-US" sz="2400" b="1" dirty="0">
                <a:solidFill>
                  <a:srgbClr val="000099"/>
                </a:solidFill>
              </a:rPr>
              <a:t> </a:t>
            </a:r>
            <a:r>
              <a:rPr lang="en-US" sz="2400" b="1" dirty="0" err="1">
                <a:solidFill>
                  <a:srgbClr val="000099"/>
                </a:solidFill>
              </a:rPr>
              <a:t>kinh</a:t>
            </a:r>
            <a:r>
              <a:rPr lang="en-US" sz="2400" b="1" dirty="0">
                <a:solidFill>
                  <a:srgbClr val="000099"/>
                </a:solidFill>
              </a:rPr>
              <a:t> </a:t>
            </a:r>
            <a:r>
              <a:rPr lang="en-US" sz="2400" b="1" dirty="0" err="1">
                <a:solidFill>
                  <a:srgbClr val="000099"/>
                </a:solidFill>
              </a:rPr>
              <a:t>tế</a:t>
            </a:r>
            <a:r>
              <a:rPr lang="en-US" sz="2400" b="1" dirty="0">
                <a:solidFill>
                  <a:srgbClr val="000099"/>
                </a:solidFill>
              </a:rPr>
              <a:t> </a:t>
            </a:r>
            <a:r>
              <a:rPr lang="en-US" sz="2400" b="1" dirty="0" err="1">
                <a:solidFill>
                  <a:srgbClr val="000099"/>
                </a:solidFill>
              </a:rPr>
              <a:t>phát</a:t>
            </a:r>
            <a:r>
              <a:rPr lang="en-US" sz="2400" b="1" dirty="0">
                <a:solidFill>
                  <a:srgbClr val="000099"/>
                </a:solidFill>
              </a:rPr>
              <a:t> </a:t>
            </a:r>
            <a:r>
              <a:rPr lang="en-US" sz="2400" b="1" dirty="0" err="1">
                <a:solidFill>
                  <a:srgbClr val="000099"/>
                </a:solidFill>
              </a:rPr>
              <a:t>triển</a:t>
            </a:r>
            <a:r>
              <a:rPr lang="en-US" sz="2400" b="1" dirty="0">
                <a:solidFill>
                  <a:srgbClr val="000099"/>
                </a:solidFill>
              </a:rPr>
              <a:t> </a:t>
            </a:r>
            <a:r>
              <a:rPr lang="en-US" sz="2400" b="1" dirty="0" err="1">
                <a:solidFill>
                  <a:srgbClr val="000099"/>
                </a:solidFill>
              </a:rPr>
              <a:t>chậm</a:t>
            </a:r>
            <a:r>
              <a:rPr lang="en-US" sz="2400" b="1" dirty="0">
                <a:solidFill>
                  <a:srgbClr val="000099"/>
                </a:solidFill>
              </a:rPr>
              <a:t>. </a:t>
            </a:r>
            <a:r>
              <a:rPr lang="en-US" sz="2400" b="1" dirty="0" err="1">
                <a:solidFill>
                  <a:srgbClr val="000099"/>
                </a:solidFill>
              </a:rPr>
              <a:t>Chủ</a:t>
            </a:r>
            <a:r>
              <a:rPr lang="en-US" sz="2400" b="1" dirty="0">
                <a:solidFill>
                  <a:srgbClr val="000099"/>
                </a:solidFill>
              </a:rPr>
              <a:t> </a:t>
            </a:r>
            <a:r>
              <a:rPr lang="en-US" sz="2400" b="1" dirty="0" err="1">
                <a:solidFill>
                  <a:srgbClr val="000099"/>
                </a:solidFill>
              </a:rPr>
              <a:t>yếu</a:t>
            </a:r>
            <a:r>
              <a:rPr lang="en-US" sz="2400" b="1" dirty="0">
                <a:solidFill>
                  <a:srgbClr val="000099"/>
                </a:solidFill>
              </a:rPr>
              <a:t> </a:t>
            </a:r>
            <a:r>
              <a:rPr lang="en-US" sz="2400" b="1" dirty="0" err="1">
                <a:solidFill>
                  <a:srgbClr val="000099"/>
                </a:solidFill>
              </a:rPr>
              <a:t>khai</a:t>
            </a:r>
            <a:r>
              <a:rPr lang="en-US" sz="2400" b="1" dirty="0">
                <a:solidFill>
                  <a:srgbClr val="000099"/>
                </a:solidFill>
              </a:rPr>
              <a:t> </a:t>
            </a:r>
            <a:r>
              <a:rPr lang="en-US" sz="2400" b="1" dirty="0" err="1">
                <a:solidFill>
                  <a:srgbClr val="000099"/>
                </a:solidFill>
              </a:rPr>
              <a:t>thác</a:t>
            </a:r>
            <a:r>
              <a:rPr lang="en-US" sz="2400" b="1" dirty="0">
                <a:solidFill>
                  <a:srgbClr val="000099"/>
                </a:solidFill>
              </a:rPr>
              <a:t> </a:t>
            </a:r>
            <a:r>
              <a:rPr lang="en-US" sz="2400" b="1" dirty="0" err="1">
                <a:solidFill>
                  <a:srgbClr val="000099"/>
                </a:solidFill>
              </a:rPr>
              <a:t>khoáng</a:t>
            </a:r>
            <a:r>
              <a:rPr lang="en-US" sz="2400" b="1" dirty="0">
                <a:solidFill>
                  <a:srgbClr val="000099"/>
                </a:solidFill>
              </a:rPr>
              <a:t> </a:t>
            </a:r>
            <a:r>
              <a:rPr lang="en-US" sz="2400" b="1" dirty="0" err="1">
                <a:solidFill>
                  <a:srgbClr val="000099"/>
                </a:solidFill>
              </a:rPr>
              <a:t>sản</a:t>
            </a:r>
            <a:r>
              <a:rPr lang="en-US" sz="2400" b="1" dirty="0">
                <a:solidFill>
                  <a:srgbClr val="000099"/>
                </a:solidFill>
              </a:rPr>
              <a:t> </a:t>
            </a:r>
            <a:r>
              <a:rPr lang="en-US" sz="2400" b="1" dirty="0" err="1">
                <a:solidFill>
                  <a:srgbClr val="000099"/>
                </a:solidFill>
              </a:rPr>
              <a:t>và</a:t>
            </a:r>
            <a:r>
              <a:rPr lang="en-US" sz="2400" b="1" dirty="0">
                <a:solidFill>
                  <a:srgbClr val="000099"/>
                </a:solidFill>
              </a:rPr>
              <a:t> </a:t>
            </a:r>
            <a:r>
              <a:rPr lang="en-US" sz="2400" b="1" dirty="0" err="1">
                <a:solidFill>
                  <a:srgbClr val="000099"/>
                </a:solidFill>
              </a:rPr>
              <a:t>trồng</a:t>
            </a:r>
            <a:r>
              <a:rPr lang="en-US" sz="2400" b="1" dirty="0">
                <a:solidFill>
                  <a:srgbClr val="000099"/>
                </a:solidFill>
              </a:rPr>
              <a:t> </a:t>
            </a:r>
            <a:r>
              <a:rPr lang="en-US" sz="2400" b="1" dirty="0" err="1">
                <a:solidFill>
                  <a:srgbClr val="000099"/>
                </a:solidFill>
              </a:rPr>
              <a:t>cây</a:t>
            </a:r>
            <a:r>
              <a:rPr lang="en-US" sz="2400" b="1" dirty="0">
                <a:solidFill>
                  <a:srgbClr val="000099"/>
                </a:solidFill>
              </a:rPr>
              <a:t> </a:t>
            </a:r>
            <a:r>
              <a:rPr lang="en-US" sz="2400" b="1" dirty="0" err="1">
                <a:solidFill>
                  <a:srgbClr val="000099"/>
                </a:solidFill>
              </a:rPr>
              <a:t>công</a:t>
            </a:r>
            <a:r>
              <a:rPr lang="en-US" sz="2400" b="1" dirty="0">
                <a:solidFill>
                  <a:srgbClr val="000099"/>
                </a:solidFill>
              </a:rPr>
              <a:t> </a:t>
            </a:r>
            <a:r>
              <a:rPr lang="en-US" sz="2400" b="1" dirty="0" err="1">
                <a:solidFill>
                  <a:srgbClr val="000099"/>
                </a:solidFill>
              </a:rPr>
              <a:t>nghiệp</a:t>
            </a:r>
            <a:r>
              <a:rPr lang="en-US" sz="2400" b="1" dirty="0">
                <a:solidFill>
                  <a:srgbClr val="000099"/>
                </a:solidFill>
              </a:rPr>
              <a:t> </a:t>
            </a:r>
            <a:r>
              <a:rPr lang="en-US" sz="2400" b="1" dirty="0" err="1">
                <a:solidFill>
                  <a:srgbClr val="000099"/>
                </a:solidFill>
              </a:rPr>
              <a:t>nhiệt</a:t>
            </a:r>
            <a:r>
              <a:rPr lang="en-US" sz="2400" b="1" dirty="0">
                <a:solidFill>
                  <a:srgbClr val="000099"/>
                </a:solidFill>
              </a:rPr>
              <a:t> </a:t>
            </a:r>
            <a:r>
              <a:rPr lang="en-US" sz="2400" b="1" dirty="0" err="1">
                <a:solidFill>
                  <a:srgbClr val="000099"/>
                </a:solidFill>
              </a:rPr>
              <a:t>đới</a:t>
            </a:r>
            <a:r>
              <a:rPr lang="en-US" sz="2400" b="1" dirty="0">
                <a:solidFill>
                  <a:srgbClr val="000099"/>
                </a:solidFill>
              </a:rPr>
              <a:t>.</a:t>
            </a:r>
          </a:p>
        </p:txBody>
      </p:sp>
    </p:spTree>
  </p:cSld>
  <p:clrMapOvr>
    <a:masterClrMapping/>
  </p:clrMapOvr>
  <p:transition>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p:txBody>
          <a:bodyPr/>
          <a:lstStyle/>
          <a:p>
            <a:pPr eaLnBrk="1" hangingPunct="1"/>
            <a:endParaRPr lang="en-US" smtClean="0"/>
          </a:p>
        </p:txBody>
      </p:sp>
      <p:pic>
        <p:nvPicPr>
          <p:cNvPr id="11269" name="Picture 5" descr="miner_safrica_cp_8202681"/>
          <p:cNvPicPr>
            <a:picLocks noChangeArrowheads="1"/>
          </p:cNvPicPr>
          <p:nvPr/>
        </p:nvPicPr>
        <p:blipFill>
          <a:blip r:embed="rId2"/>
          <a:srcRect/>
          <a:stretch>
            <a:fillRect/>
          </a:stretch>
        </p:blipFill>
        <p:spPr bwMode="auto">
          <a:xfrm>
            <a:off x="4716463" y="3760788"/>
            <a:ext cx="4248150" cy="3097212"/>
          </a:xfrm>
          <a:prstGeom prst="rect">
            <a:avLst/>
          </a:prstGeom>
          <a:noFill/>
          <a:ln w="57150">
            <a:solidFill>
              <a:srgbClr val="53FF1D"/>
            </a:solidFill>
            <a:miter lim="800000"/>
            <a:headEnd/>
            <a:tailEnd/>
          </a:ln>
        </p:spPr>
      </p:pic>
      <p:pic>
        <p:nvPicPr>
          <p:cNvPr id="11270" name="Picture 6" descr="texaco_oil_field_donkey_wells"/>
          <p:cNvPicPr>
            <a:picLocks noChangeArrowheads="1"/>
          </p:cNvPicPr>
          <p:nvPr/>
        </p:nvPicPr>
        <p:blipFill>
          <a:blip r:embed="rId3"/>
          <a:srcRect/>
          <a:stretch>
            <a:fillRect/>
          </a:stretch>
        </p:blipFill>
        <p:spPr bwMode="auto">
          <a:xfrm>
            <a:off x="250825" y="3689350"/>
            <a:ext cx="4344988" cy="3168650"/>
          </a:xfrm>
          <a:prstGeom prst="rect">
            <a:avLst/>
          </a:prstGeom>
          <a:noFill/>
          <a:ln w="57150">
            <a:solidFill>
              <a:srgbClr val="53FF1D"/>
            </a:solidFill>
            <a:miter lim="800000"/>
            <a:headEnd/>
            <a:tailEnd/>
          </a:ln>
        </p:spPr>
      </p:pic>
      <p:pic>
        <p:nvPicPr>
          <p:cNvPr id="11271" name="Picture 7" descr="mo kim cuong lon nhat tg"/>
          <p:cNvPicPr>
            <a:picLocks noChangeArrowheads="1"/>
          </p:cNvPicPr>
          <p:nvPr/>
        </p:nvPicPr>
        <p:blipFill>
          <a:blip r:embed="rId4"/>
          <a:srcRect/>
          <a:stretch>
            <a:fillRect/>
          </a:stretch>
        </p:blipFill>
        <p:spPr bwMode="auto">
          <a:xfrm>
            <a:off x="4859338" y="692150"/>
            <a:ext cx="4105275" cy="2954338"/>
          </a:xfrm>
          <a:prstGeom prst="rect">
            <a:avLst/>
          </a:prstGeom>
          <a:noFill/>
          <a:ln w="57150">
            <a:solidFill>
              <a:srgbClr val="53FF1D"/>
            </a:solidFill>
            <a:miter lim="800000"/>
            <a:headEnd/>
            <a:tailEnd/>
          </a:ln>
        </p:spPr>
      </p:pic>
      <p:sp>
        <p:nvSpPr>
          <p:cNvPr id="11273" name="Text Box 9"/>
          <p:cNvSpPr txBox="1">
            <a:spLocks noChangeArrowheads="1"/>
          </p:cNvSpPr>
          <p:nvPr/>
        </p:nvSpPr>
        <p:spPr bwMode="auto">
          <a:xfrm>
            <a:off x="5003800" y="836613"/>
            <a:ext cx="1873250" cy="366712"/>
          </a:xfrm>
          <a:prstGeom prst="rect">
            <a:avLst/>
          </a:prstGeom>
          <a:noFill/>
          <a:ln w="9525">
            <a:noFill/>
            <a:miter lim="800000"/>
            <a:headEnd/>
            <a:tailEnd/>
          </a:ln>
        </p:spPr>
        <p:txBody>
          <a:bodyPr>
            <a:spAutoFit/>
          </a:bodyPr>
          <a:lstStyle/>
          <a:p>
            <a:pPr>
              <a:spcBef>
                <a:spcPct val="50000"/>
              </a:spcBef>
            </a:pPr>
            <a:r>
              <a:rPr lang="en-US"/>
              <a:t>Mỏ kim cương</a:t>
            </a:r>
          </a:p>
        </p:txBody>
      </p:sp>
      <p:sp>
        <p:nvSpPr>
          <p:cNvPr id="12295" name="Text Box 11"/>
          <p:cNvSpPr txBox="1">
            <a:spLocks noChangeArrowheads="1"/>
          </p:cNvSpPr>
          <p:nvPr/>
        </p:nvSpPr>
        <p:spPr bwMode="auto">
          <a:xfrm>
            <a:off x="539750" y="188913"/>
            <a:ext cx="3095625" cy="406400"/>
          </a:xfrm>
          <a:prstGeom prst="rect">
            <a:avLst/>
          </a:prstGeom>
          <a:noFill/>
          <a:ln w="9525">
            <a:solidFill>
              <a:schemeClr val="hlink"/>
            </a:solidFill>
            <a:miter lim="800000"/>
            <a:headEnd/>
            <a:tailEnd/>
          </a:ln>
        </p:spPr>
        <p:txBody>
          <a:bodyPr>
            <a:spAutoFit/>
          </a:bodyPr>
          <a:lstStyle/>
          <a:p>
            <a:pPr>
              <a:spcBef>
                <a:spcPct val="50000"/>
              </a:spcBef>
            </a:pPr>
            <a:r>
              <a:rPr lang="en-US" sz="2000" b="1">
                <a:solidFill>
                  <a:srgbClr val="000099"/>
                </a:solidFill>
              </a:rPr>
              <a:t>Khai thác khoáng sản</a:t>
            </a:r>
          </a:p>
        </p:txBody>
      </p:sp>
      <p:pic>
        <p:nvPicPr>
          <p:cNvPr id="12296" name="Picture 12"/>
          <p:cNvPicPr>
            <a:picLocks noChangeAspect="1" noChangeArrowheads="1"/>
          </p:cNvPicPr>
          <p:nvPr/>
        </p:nvPicPr>
        <p:blipFill>
          <a:blip r:embed="rId5"/>
          <a:srcRect/>
          <a:stretch>
            <a:fillRect/>
          </a:stretch>
        </p:blipFill>
        <p:spPr bwMode="auto">
          <a:xfrm>
            <a:off x="179388" y="692150"/>
            <a:ext cx="4608512" cy="2881313"/>
          </a:xfrm>
          <a:prstGeom prst="rect">
            <a:avLst/>
          </a:prstGeom>
          <a:noFill/>
          <a:ln w="9525">
            <a:noFill/>
            <a:miter lim="800000"/>
            <a:headEnd/>
            <a:tailEnd/>
          </a:ln>
        </p:spPr>
      </p:pic>
      <p:sp>
        <p:nvSpPr>
          <p:cNvPr id="12297" name="Text Box 13"/>
          <p:cNvSpPr txBox="1">
            <a:spLocks noChangeArrowheads="1"/>
          </p:cNvSpPr>
          <p:nvPr/>
        </p:nvSpPr>
        <p:spPr bwMode="auto">
          <a:xfrm>
            <a:off x="539750" y="981075"/>
            <a:ext cx="2087563" cy="366713"/>
          </a:xfrm>
          <a:prstGeom prst="rect">
            <a:avLst/>
          </a:prstGeom>
          <a:noFill/>
          <a:ln w="9525">
            <a:noFill/>
            <a:miter lim="800000"/>
            <a:headEnd/>
            <a:tailEnd/>
          </a:ln>
        </p:spPr>
        <p:txBody>
          <a:bodyPr>
            <a:spAutoFit/>
          </a:bodyPr>
          <a:lstStyle/>
          <a:p>
            <a:pPr>
              <a:spcBef>
                <a:spcPct val="50000"/>
              </a:spcBef>
            </a:pPr>
            <a:r>
              <a:rPr lang="en-US"/>
              <a:t>vàng</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strips(downLeft)">
                                      <p:cBhvr>
                                        <p:cTn id="7" dur="500"/>
                                        <p:tgtEl>
                                          <p:spTgt spid="11273"/>
                                        </p:tgtEl>
                                      </p:cBhvr>
                                    </p:animEffect>
                                  </p:childTnLst>
                                </p:cTn>
                              </p:par>
                              <p:par>
                                <p:cTn id="8" presetID="18" presetClass="entr" presetSubtype="12" fill="hold" nodeType="withEffect">
                                  <p:stCondLst>
                                    <p:cond delay="0"/>
                                  </p:stCondLst>
                                  <p:childTnLst>
                                    <p:set>
                                      <p:cBhvr>
                                        <p:cTn id="9" dur="1" fill="hold">
                                          <p:stCondLst>
                                            <p:cond delay="0"/>
                                          </p:stCondLst>
                                        </p:cTn>
                                        <p:tgtEl>
                                          <p:spTgt spid="11271"/>
                                        </p:tgtEl>
                                        <p:attrNameLst>
                                          <p:attrName>style.visibility</p:attrName>
                                        </p:attrNameLst>
                                      </p:cBhvr>
                                      <p:to>
                                        <p:strVal val="visible"/>
                                      </p:to>
                                    </p:set>
                                    <p:animEffect transition="in" filter="strips(downLeft)">
                                      <p:cBhvr>
                                        <p:cTn id="10" dur="500"/>
                                        <p:tgtEl>
                                          <p:spTgt spid="1127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strips(downLeft)">
                                      <p:cBhvr>
                                        <p:cTn id="15" dur="500"/>
                                        <p:tgtEl>
                                          <p:spTgt spid="112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11269"/>
                                        </p:tgtEl>
                                        <p:attrNameLst>
                                          <p:attrName>style.visibility</p:attrName>
                                        </p:attrNameLst>
                                      </p:cBhvr>
                                      <p:to>
                                        <p:strVal val="visible"/>
                                      </p:to>
                                    </p:set>
                                    <p:animEffect transition="in" filter="strips(downLeft)">
                                      <p:cBhvr>
                                        <p:cTn id="20"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596</Words>
  <Application>Microsoft Office PowerPoint</Application>
  <PresentationFormat>On-screen Show (4:3)</PresentationFormat>
  <Paragraphs>65</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Ai Cập nổi tiếng với những công trình kiến trúc cổ nào? Em biết gì về những công trình kiến trúc đó? </vt:lpstr>
      <vt:lpstr>PowerPoint Presentation</vt:lpstr>
      <vt:lpstr>PowerPoint Presentation</vt:lpstr>
      <vt:lpstr>PowerPoint Presentation</vt:lpstr>
    </vt:vector>
  </TitlesOfParts>
  <Company>QUYET  CHIEN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CUMPUTER</dc:creator>
  <cp:lastModifiedBy>Ngoc Anh</cp:lastModifiedBy>
  <cp:revision>90</cp:revision>
  <dcterms:created xsi:type="dcterms:W3CDTF">2011-03-06T06:26:00Z</dcterms:created>
  <dcterms:modified xsi:type="dcterms:W3CDTF">2018-03-04T12:59:16Z</dcterms:modified>
</cp:coreProperties>
</file>